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E0FBFF"/>
            </a:gs>
            <a:gs pos="100000">
              <a:srgbClr val="F5E2FF"/>
            </a:gs>
          </a:gsLst>
          <a:lin scaled="0" ang="1470000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3200400"/>
            <a:ext cx="12801600" cy="0"/>
          </a:xfrm>
        </p:spPr>
        <p:txBody>
          <a:bodyPr/>
          <a:lstStyle/>
          <a:p>
            <a:pPr>
              <a:defRPr b="1" sz="5000">
                <a:solidFill>
                  <a:srgbClr val="000000"/>
                </a:solidFill>
                <a:latin typeface="VK Sans Display"/>
              </a:defRPr>
            </a:pPr>
            <a:r>
              <a:t>Технософт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114800"/>
            <a:ext cx="12801600" cy="0"/>
          </a:xfrm>
        </p:spPr>
        <p:txBody>
          <a:bodyPr/>
          <a:lstStyle/>
          <a:p>
            <a:pPr>
              <a:defRPr b="0" sz="3800">
                <a:solidFill>
                  <a:srgbClr val="000000"/>
                </a:solidFill>
                <a:latin typeface="VK Sans Display"/>
              </a:defRPr>
            </a:pPr>
            <a:r>
              <a:t>изучает технологию, разрабатывает софт, экспериментирует с методами нагрева и конструкциями установок</a:t>
            </a:r>
          </a:p>
        </p:txBody>
      </p:sp>
      <p:pic>
        <p:nvPicPr>
          <p:cNvPr id="4" name="Picture 3" descr="tmpgqlkphy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1720" y="7360920"/>
            <a:ext cx="640080" cy="64008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E0FBFF"/>
            </a:gs>
            <a:gs pos="100000">
              <a:srgbClr val="F5E2FF"/>
            </a:gs>
          </a:gsLst>
          <a:lin scaled="0" ang="1644000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31520"/>
            <a:ext cx="12801600" cy="0"/>
          </a:xfrm>
        </p:spPr>
        <p:txBody>
          <a:bodyPr/>
          <a:lstStyle/>
          <a:p>
            <a:pPr>
              <a:defRPr b="1" sz="5000">
                <a:solidFill>
                  <a:srgbClr val="000000"/>
                </a:solidFill>
                <a:latin typeface="VK Sans Display"/>
              </a:defRPr>
            </a:pPr>
            <a:r>
              <a:t>Бизнес-модель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743200"/>
            <a:ext cx="12801600" cy="0"/>
          </a:xfrm>
        </p:spPr>
        <p:txBody>
          <a:bodyPr/>
          <a:lstStyle/>
          <a:p>
            <a:pPr>
              <a:defRPr b="0" sz="3800">
                <a:solidFill>
                  <a:srgbClr val="000000"/>
                </a:solidFill>
                <a:latin typeface="VK Sans Display"/>
              </a:defRPr>
            </a:pPr>
            <a:r>
              <a:t>Бизнес-модель стартапа, тарифы, условия для клиентов</a:t>
            </a:r>
          </a:p>
        </p:txBody>
      </p:sp>
      <p:pic>
        <p:nvPicPr>
          <p:cNvPr id="4" name="Picture 3" descr="tmpgqlkphy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1720" y="7360920"/>
            <a:ext cx="640080" cy="64008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E0FBFF"/>
            </a:gs>
            <a:gs pos="100000">
              <a:srgbClr val="F5E2FF"/>
            </a:gs>
          </a:gsLst>
          <a:lin scaled="0" ang="120000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31520"/>
            <a:ext cx="12801600" cy="0"/>
          </a:xfrm>
        </p:spPr>
        <p:txBody>
          <a:bodyPr/>
          <a:lstStyle/>
          <a:p>
            <a:pPr>
              <a:defRPr b="1" sz="5000">
                <a:solidFill>
                  <a:srgbClr val="000000"/>
                </a:solidFill>
                <a:latin typeface="VK Sans Display"/>
              </a:defRPr>
            </a:pPr>
            <a:r>
              <a:t>Наша команда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tmpgqlkphy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1720" y="7360920"/>
            <a:ext cx="640080" cy="64008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E0FBFF"/>
            </a:gs>
            <a:gs pos="100000">
              <a:srgbClr val="F5E2FF"/>
            </a:gs>
          </a:gsLst>
          <a:lin scaled="0" ang="1116000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31520"/>
            <a:ext cx="12801600" cy="0"/>
          </a:xfrm>
        </p:spPr>
        <p:txBody>
          <a:bodyPr/>
          <a:lstStyle/>
          <a:p>
            <a:pPr>
              <a:defRPr b="1" sz="5000">
                <a:solidFill>
                  <a:srgbClr val="000000"/>
                </a:solidFill>
                <a:latin typeface="VK Sans Display"/>
              </a:defRPr>
            </a:pPr>
            <a:r>
              <a:t>Инвестиции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tmpgqlkphy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1720" y="7360920"/>
            <a:ext cx="640080" cy="64008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E0FBFF"/>
            </a:gs>
            <a:gs pos="100000">
              <a:srgbClr val="F5E2FF"/>
            </a:gs>
          </a:gsLst>
          <a:lin scaled="0" ang="924000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31520"/>
            <a:ext cx="12801600" cy="0"/>
          </a:xfrm>
        </p:spPr>
        <p:txBody>
          <a:bodyPr/>
          <a:lstStyle/>
          <a:p>
            <a:pPr>
              <a:defRPr b="1" sz="5000">
                <a:solidFill>
                  <a:srgbClr val="000000"/>
                </a:solidFill>
                <a:latin typeface="VK Sans Display"/>
              </a:defRPr>
            </a:pPr>
            <a:r>
              <a:t>Roadmap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tmpgqlkphy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1720" y="7360920"/>
            <a:ext cx="640080" cy="64008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E0FBFF"/>
            </a:gs>
            <a:gs pos="100000">
              <a:srgbClr val="F5E2FF"/>
            </a:gs>
          </a:gsLst>
          <a:lin scaled="0" ang="870000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31520"/>
            <a:ext cx="12801600" cy="0"/>
          </a:xfrm>
        </p:spPr>
        <p:txBody>
          <a:bodyPr/>
          <a:lstStyle/>
          <a:p>
            <a:pPr>
              <a:defRPr b="1" sz="5000">
                <a:solidFill>
                  <a:srgbClr val="000000"/>
                </a:solidFill>
                <a:latin typeface="VK Sans Display"/>
              </a:defRPr>
            </a:pPr>
            <a:r>
              <a:t>Контакты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tmpgqlkphy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1720" y="7360920"/>
            <a:ext cx="640080" cy="64008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E0FBFF"/>
            </a:gs>
            <a:gs pos="100000">
              <a:srgbClr val="F5E2FF"/>
            </a:gs>
          </a:gsLst>
          <a:lin scaled="0" ang="168000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31520"/>
            <a:ext cx="12801600" cy="0"/>
          </a:xfrm>
        </p:spPr>
        <p:txBody>
          <a:bodyPr/>
          <a:lstStyle/>
          <a:p>
            <a:pPr>
              <a:defRPr b="1" sz="5000">
                <a:solidFill>
                  <a:srgbClr val="000000"/>
                </a:solidFill>
                <a:latin typeface="VK Sans Display"/>
              </a:defRPr>
            </a:pPr>
            <a:r>
              <a:t>Проблема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743200"/>
            <a:ext cx="12801600" cy="0"/>
          </a:xfrm>
        </p:spPr>
        <p:txBody>
          <a:bodyPr/>
          <a:lstStyle/>
          <a:p>
            <a:pPr>
              <a:defRPr b="0" sz="3800">
                <a:solidFill>
                  <a:srgbClr val="000000"/>
                </a:solidFill>
                <a:latin typeface="VK Sans Display"/>
              </a:defRPr>
            </a:pPr>
            <a:r>
              <a:t>Проблема:  все сублиматоры в нашей стране импортируются из других стран</a:t>
            </a:r>
          </a:p>
        </p:txBody>
      </p:sp>
      <p:pic>
        <p:nvPicPr>
          <p:cNvPr id="4" name="Picture 3" descr="tmpgqlkphy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1720" y="7360920"/>
            <a:ext cx="640080" cy="64008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E0FBFF"/>
            </a:gs>
            <a:gs pos="100000">
              <a:srgbClr val="F5E2FF"/>
            </a:gs>
          </a:gsLst>
          <a:lin scaled="0" ang="1386000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31520"/>
            <a:ext cx="12801600" cy="0"/>
          </a:xfrm>
        </p:spPr>
        <p:txBody>
          <a:bodyPr/>
          <a:lstStyle/>
          <a:p>
            <a:pPr>
              <a:defRPr b="1" sz="5000">
                <a:solidFill>
                  <a:srgbClr val="000000"/>
                </a:solidFill>
                <a:latin typeface="VK Sans Display"/>
              </a:defRPr>
            </a:pPr>
            <a:r>
              <a:t>Наше решение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743200"/>
            <a:ext cx="12801600" cy="0"/>
          </a:xfrm>
        </p:spPr>
        <p:txBody>
          <a:bodyPr/>
          <a:lstStyle/>
          <a:p>
            <a:pPr>
              <a:defRPr b="0" sz="3800">
                <a:solidFill>
                  <a:srgbClr val="000000"/>
                </a:solidFill>
                <a:latin typeface="VK Sans Display"/>
              </a:defRPr>
            </a:pPr>
            <a:r>
              <a:t>Для этого компания  проектирует и изготавливает сублимационное и сушильное оборудование под заказ</a:t>
            </a:r>
          </a:p>
        </p:txBody>
      </p:sp>
      <p:pic>
        <p:nvPicPr>
          <p:cNvPr id="4" name="Picture 3" descr="tmpgqlkphy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1720" y="7360920"/>
            <a:ext cx="640080" cy="64008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E0FBFF"/>
            </a:gs>
            <a:gs pos="100000">
              <a:srgbClr val="F5E2FF"/>
            </a:gs>
          </a:gsLst>
          <a:lin scaled="0" ang="1368000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31520"/>
            <a:ext cx="12801600" cy="0"/>
          </a:xfrm>
        </p:spPr>
        <p:txBody>
          <a:bodyPr/>
          <a:lstStyle/>
          <a:p>
            <a:pPr>
              <a:defRPr b="1" sz="5000">
                <a:solidFill>
                  <a:srgbClr val="000000"/>
                </a:solidFill>
                <a:latin typeface="VK Sans Display"/>
              </a:defRPr>
            </a:pPr>
            <a:r>
              <a:t>Целевая аудитория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743200"/>
            <a:ext cx="12801600" cy="0"/>
          </a:xfrm>
        </p:spPr>
        <p:txBody>
          <a:bodyPr/>
          <a:lstStyle/>
          <a:p>
            <a:pPr>
              <a:defRPr b="0" sz="3800">
                <a:solidFill>
                  <a:srgbClr val="000000"/>
                </a:solidFill>
                <a:latin typeface="VK Sans Display"/>
              </a:defRPr>
            </a:pPr>
            <a:r>
              <a:t>Для  для различных отраслей промышленности</a:t>
            </a:r>
          </a:p>
        </p:txBody>
      </p:sp>
      <p:pic>
        <p:nvPicPr>
          <p:cNvPr id="4" name="Picture 3" descr="tmpgqlkphy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1720" y="7360920"/>
            <a:ext cx="640080" cy="64008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E0FBFF"/>
            </a:gs>
            <a:gs pos="100000">
              <a:srgbClr val="F5E2FF"/>
            </a:gs>
          </a:gsLst>
          <a:lin scaled="0" ang="606000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31520"/>
            <a:ext cx="12801600" cy="0"/>
          </a:xfrm>
        </p:spPr>
        <p:txBody>
          <a:bodyPr/>
          <a:lstStyle/>
          <a:p>
            <a:pPr>
              <a:defRPr b="1" sz="5000">
                <a:solidFill>
                  <a:srgbClr val="000000"/>
                </a:solidFill>
                <a:latin typeface="VK Sans Display"/>
              </a:defRPr>
            </a:pPr>
            <a:r>
              <a:t>Наша цель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743200"/>
            <a:ext cx="12801600" cy="0"/>
          </a:xfrm>
        </p:spPr>
        <p:txBody>
          <a:bodyPr/>
          <a:lstStyle/>
          <a:p>
            <a:pPr>
              <a:defRPr b="0" sz="3800">
                <a:solidFill>
                  <a:srgbClr val="000000"/>
                </a:solidFill>
                <a:latin typeface="VK Sans Display"/>
              </a:defRPr>
            </a:pPr>
            <a:r>
              <a:t>Цель компании  стать лидером в России по производству промышленных, бытовых и лабораторных сублиматоров</a:t>
            </a:r>
          </a:p>
        </p:txBody>
      </p:sp>
      <p:pic>
        <p:nvPicPr>
          <p:cNvPr id="4" name="Picture 3" descr="tmpgqlkphy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1720" y="7360920"/>
            <a:ext cx="640080" cy="64008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E0FBFF"/>
            </a:gs>
            <a:gs pos="100000">
              <a:srgbClr val="F5E2FF"/>
            </a:gs>
          </a:gsLst>
          <a:lin scaled="0" ang="1368000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31520"/>
            <a:ext cx="12801600" cy="0"/>
          </a:xfrm>
        </p:spPr>
        <p:txBody>
          <a:bodyPr/>
          <a:lstStyle/>
          <a:p>
            <a:pPr>
              <a:defRPr b="1" sz="5000">
                <a:solidFill>
                  <a:srgbClr val="000000"/>
                </a:solidFill>
                <a:latin typeface="VK Sans Display"/>
              </a:defRPr>
            </a:pPr>
            <a:r>
              <a:t>Задачи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743200"/>
            <a:ext cx="12801600" cy="0"/>
          </a:xfrm>
        </p:spPr>
        <p:txBody>
          <a:bodyPr/>
          <a:lstStyle/>
          <a:p>
            <a:pPr>
              <a:defRPr b="0" sz="3800">
                <a:solidFill>
                  <a:srgbClr val="000000"/>
                </a:solidFill>
                <a:latin typeface="VK Sans Display"/>
              </a:defRPr>
            </a:pPr>
            <a:r>
              <a:t>Компания занимается разработкой и производством дегидратационной техники</a:t>
            </a:r>
          </a:p>
        </p:txBody>
      </p:sp>
      <p:pic>
        <p:nvPicPr>
          <p:cNvPr id="4" name="Picture 3" descr="tmpgqlkphy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1720" y="7360920"/>
            <a:ext cx="640080" cy="64008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E0FBFF"/>
            </a:gs>
            <a:gs pos="100000">
              <a:srgbClr val="F5E2FF"/>
            </a:gs>
          </a:gsLst>
          <a:lin scaled="0" ang="198000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31520"/>
            <a:ext cx="12801600" cy="0"/>
          </a:xfrm>
        </p:spPr>
        <p:txBody>
          <a:bodyPr/>
          <a:lstStyle/>
          <a:p>
            <a:pPr>
              <a:defRPr b="1" sz="5000">
                <a:solidFill>
                  <a:srgbClr val="000000"/>
                </a:solidFill>
                <a:latin typeface="VK Sans Display"/>
              </a:defRPr>
            </a:pPr>
            <a:r>
              <a:t>Преймущества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743200"/>
            <a:ext cx="12801600" cy="0"/>
          </a:xfrm>
        </p:spPr>
        <p:txBody>
          <a:bodyPr/>
          <a:lstStyle/>
          <a:p>
            <a:pPr>
              <a:defRPr b="0" sz="3800">
                <a:solidFill>
                  <a:srgbClr val="000000"/>
                </a:solidFill>
                <a:latin typeface="VK Sans Display"/>
              </a:defRPr>
            </a:pPr>
            <a:r>
              <a:t>Преимущества:  предоставление инновационной технология в производственный цикл заказчика</a:t>
            </a:r>
          </a:p>
        </p:txBody>
      </p:sp>
      <p:pic>
        <p:nvPicPr>
          <p:cNvPr id="4" name="Picture 3" descr="tmpgqlkphy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1720" y="7360920"/>
            <a:ext cx="640080" cy="64008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E0FBFF"/>
            </a:gs>
            <a:gs pos="100000">
              <a:srgbClr val="F5E2FF"/>
            </a:gs>
          </a:gsLst>
          <a:lin scaled="0" ang="840000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31520"/>
            <a:ext cx="12801600" cy="0"/>
          </a:xfrm>
        </p:spPr>
        <p:txBody>
          <a:bodyPr/>
          <a:lstStyle/>
          <a:p>
            <a:pPr>
              <a:defRPr b="1" sz="5000">
                <a:solidFill>
                  <a:srgbClr val="000000"/>
                </a:solidFill>
                <a:latin typeface="VK Sans Display"/>
              </a:defRPr>
            </a:pPr>
            <a:r>
              <a:t>Удобство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743200"/>
            <a:ext cx="12801600" cy="0"/>
          </a:xfrm>
        </p:spPr>
        <p:txBody>
          <a:bodyPr/>
          <a:lstStyle/>
          <a:p>
            <a:pPr>
              <a:defRPr b="0" sz="3800">
                <a:solidFill>
                  <a:srgbClr val="000000"/>
                </a:solidFill>
                <a:latin typeface="VK Sans Display"/>
              </a:defRPr>
            </a:pPr>
            <a:r>
              <a:t>Удобство для пользователя -  России практически нет производителей сублиматоров и нет технологии и знаний по их производству</a:t>
            </a:r>
          </a:p>
        </p:txBody>
      </p:sp>
      <p:pic>
        <p:nvPicPr>
          <p:cNvPr id="4" name="Picture 3" descr="tmpgqlkphy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1720" y="7360920"/>
            <a:ext cx="640080" cy="64008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E0FBFF"/>
            </a:gs>
            <a:gs pos="100000">
              <a:srgbClr val="F5E2FF"/>
            </a:gs>
          </a:gsLst>
          <a:lin scaled="0" ang="1080000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31520"/>
            <a:ext cx="12801600" cy="0"/>
          </a:xfrm>
        </p:spPr>
        <p:txBody>
          <a:bodyPr/>
          <a:lstStyle/>
          <a:p>
            <a:pPr>
              <a:defRPr b="1" sz="5000">
                <a:solidFill>
                  <a:srgbClr val="000000"/>
                </a:solidFill>
                <a:latin typeface="VK Sans Display"/>
              </a:defRPr>
            </a:pPr>
            <a:r>
              <a:t>Трекшн и финансы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743200"/>
            <a:ext cx="12801600" cy="0"/>
          </a:xfrm>
        </p:spPr>
        <p:txBody>
          <a:bodyPr/>
          <a:lstStyle/>
          <a:p>
            <a:pPr>
              <a:defRPr b="0" sz="3800">
                <a:solidFill>
                  <a:srgbClr val="000000"/>
                </a:solidFill>
                <a:latin typeface="VK Sans Display"/>
              </a:defRPr>
            </a:pPr>
            <a:r>
              <a:t>Трекшн, партнерства, выручка, количество клиентов, CAC - LTV</a:t>
            </a:r>
          </a:p>
        </p:txBody>
      </p:sp>
      <p:pic>
        <p:nvPicPr>
          <p:cNvPr id="4" name="Picture 3" descr="tmpgqlkphy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1720" y="7360920"/>
            <a:ext cx="640080" cy="64008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