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8" r:id="rId18"/>
    <p:sldId id="279" r:id="rId19"/>
    <p:sldId id="280" r:id="rId20"/>
    <p:sldId id="282" r:id="rId21"/>
    <p:sldId id="284" r:id="rId22"/>
    <p:sldId id="287" r:id="rId23"/>
    <p:sldId id="288" r:id="rId24"/>
    <p:sldId id="290" r:id="rId25"/>
    <p:sldId id="291" r:id="rId26"/>
    <p:sldId id="292" r:id="rId27"/>
    <p:sldId id="295" r:id="rId28"/>
    <p:sldId id="296" r:id="rId29"/>
    <p:sldId id="297" r:id="rId30"/>
    <p:sldId id="298" r:id="rId31"/>
    <p:sldId id="299" r:id="rId32"/>
    <p:sldId id="301" r:id="rId33"/>
    <p:sldId id="311" r:id="rId34"/>
    <p:sldId id="309" r:id="rId35"/>
    <p:sldId id="31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image" Target="../media/image229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image" Target="../media/image2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0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000" dirty="0"/>
                <a:t> </a:t>
              </a:r>
              <a:r>
                <a:rPr lang="en-US" altLang="zh-TW" sz="2000" dirty="0"/>
                <a:t>interacts with the environment</a:t>
              </a:r>
              <a:endParaRPr lang="zh-TW" altLang="en-US" sz="2000" dirty="0"/>
            </a:p>
          </dgm:t>
        </dgm:pt>
      </mc:Choice>
      <mc:Fallback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interacts with the environment</a:t>
              </a:r>
              <a:endParaRPr lang="zh-TW" altLang="en-US" sz="20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0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0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0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</m:d>
                </m:oMath>
              </a14:m>
              <a:endParaRPr lang="zh-TW" altLang="en-US" sz="2000" dirty="0"/>
            </a:p>
          </dgm:t>
        </dgm:pt>
      </mc:Choice>
      <mc:Fallback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000" dirty="0"/>
                <a:t>Learning 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𝑄^</a:t>
              </a:r>
              <a:r>
                <a:rPr lang="zh-TW" altLang="en-US" sz="2000" i="0">
                  <a:latin typeface="Cambria Math" panose="02040503050406030204" pitchFamily="18" charset="0"/>
                </a:rPr>
                <a:t>𝜋</a:t>
              </a:r>
              <a:r>
                <a:rPr lang="en-US" altLang="zh-TW" sz="2000" i="0">
                  <a:latin typeface="Cambria Math" panose="02040503050406030204" pitchFamily="18" charset="0"/>
                </a:rPr>
                <a:t> (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𝑠,𝑎)</a:t>
              </a:r>
              <a:endParaRPr lang="zh-TW" altLang="en-US" sz="20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000" dirty="0"/>
                <a:t>Find a new actor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0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a14:m>
              <a:r>
                <a:rPr lang="zh-TW" altLang="en-US" sz="2000" dirty="0"/>
                <a:t> </a:t>
              </a:r>
              <a:r>
                <a:rPr lang="en-US" altLang="zh-TW" sz="2000" dirty="0"/>
                <a:t>“better” than </a:t>
              </a:r>
              <a14:m>
                <m:oMath xmlns:m="http://schemas.openxmlformats.org/officeDocument/2006/math">
                  <m:r>
                    <a:rPr lang="zh-TW" altLang="en-US" sz="20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endParaRPr lang="zh-TW" altLang="en-US" sz="2000" dirty="0"/>
            </a:p>
          </dgm:t>
        </dgm:pt>
      </mc:Choice>
      <mc:Fallback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000" dirty="0"/>
                <a:t>Find a new actor </a:t>
              </a:r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r>
                <a:rPr lang="en-US" altLang="zh-TW" sz="2000" i="0" smtClean="0">
                  <a:latin typeface="Cambria Math" panose="02040503050406030204" pitchFamily="18" charset="0"/>
                </a:rPr>
                <a:t>^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′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“better” than </a:t>
              </a:r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endParaRPr lang="zh-TW" altLang="en-US" sz="20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 r="-351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 l="-75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Choice>
      <mc:Fallback xmlns=""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𝑄^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𝑠,𝑎)</a:t>
              </a:r>
              <a:endParaRPr lang="zh-TW" altLang="en-US" sz="28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Find a new actor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“better” than </a:t>
              </a:r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endParaRPr lang="zh-TW" altLang="en-US" sz="2800" dirty="0"/>
            </a:p>
          </dgm:t>
        </dgm:pt>
      </mc:Choice>
      <mc:Fallback xmlns="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Find a new actor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^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′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“better” than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endParaRPr lang="zh-TW" altLang="en-US" sz="28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0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000" dirty="0"/>
                <a:t> </a:t>
              </a:r>
              <a:r>
                <a:rPr lang="en-US" altLang="zh-TW" sz="2000" dirty="0"/>
                <a:t>interacts with the environment</a:t>
              </a:r>
              <a:endParaRPr lang="zh-TW" altLang="en-US" sz="2000" dirty="0"/>
            </a:p>
          </dgm:t>
        </dgm:pt>
      </mc:Choice>
      <mc:Fallback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interacts with the environment</a:t>
              </a:r>
              <a:endParaRPr lang="zh-TW" altLang="en-US" sz="20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0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0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e>
                    <m:sup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0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e>
                  </m:d>
                </m:oMath>
              </a14:m>
              <a:endParaRPr lang="zh-TW" altLang="en-US" sz="2000" dirty="0"/>
            </a:p>
          </dgm:t>
        </dgm:pt>
      </mc:Choice>
      <mc:Fallback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000" dirty="0"/>
                <a:t>Learning 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𝑄^</a:t>
              </a:r>
              <a:r>
                <a:rPr lang="zh-TW" altLang="en-US" sz="2000" i="0">
                  <a:latin typeface="Cambria Math" panose="02040503050406030204" pitchFamily="18" charset="0"/>
                </a:rPr>
                <a:t>𝜋</a:t>
              </a:r>
              <a:r>
                <a:rPr lang="en-US" altLang="zh-TW" sz="2000" i="0">
                  <a:latin typeface="Cambria Math" panose="02040503050406030204" pitchFamily="18" charset="0"/>
                </a:rPr>
                <a:t> (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𝑠,𝑎)</a:t>
              </a:r>
              <a:endParaRPr lang="zh-TW" altLang="en-US" sz="20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000" dirty="0"/>
                <a:t>Find a new actor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0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𝜋</m:t>
                      </m:r>
                    </m:e>
                    <m: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a14:m>
              <a:r>
                <a:rPr lang="zh-TW" altLang="en-US" sz="2000" dirty="0"/>
                <a:t> </a:t>
              </a:r>
              <a:r>
                <a:rPr lang="en-US" altLang="zh-TW" sz="2000" dirty="0"/>
                <a:t>“better” than </a:t>
              </a:r>
              <a14:m>
                <m:oMath xmlns:m="http://schemas.openxmlformats.org/officeDocument/2006/math">
                  <m:r>
                    <a:rPr lang="zh-TW" altLang="en-US" sz="20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endParaRPr lang="zh-TW" altLang="en-US" sz="2000" dirty="0"/>
            </a:p>
          </dgm:t>
        </dgm:pt>
      </mc:Choice>
      <mc:Fallback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000" dirty="0"/>
                <a:t>Find a new actor </a:t>
              </a:r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r>
                <a:rPr lang="en-US" altLang="zh-TW" sz="2000" i="0" smtClean="0">
                  <a:latin typeface="Cambria Math" panose="02040503050406030204" pitchFamily="18" charset="0"/>
                </a:rPr>
                <a:t>^</a:t>
              </a:r>
              <a:r>
                <a:rPr lang="en-US" altLang="zh-TW" sz="2000" b="0" i="0" smtClean="0">
                  <a:latin typeface="Cambria Math" panose="02040503050406030204" pitchFamily="18" charset="0"/>
                </a:rPr>
                <a:t>′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“better” than </a:t>
              </a:r>
              <a:r>
                <a:rPr lang="zh-TW" altLang="en-US" sz="2000" i="0" smtClean="0">
                  <a:latin typeface="Cambria Math" panose="02040503050406030204" pitchFamily="18" charset="0"/>
                </a:rPr>
                <a:t>𝜋</a:t>
              </a:r>
              <a:endParaRPr lang="zh-TW" altLang="en-US" sz="20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 t="-8434" r="-4281" b="-1506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 l="-4281" t="-7831" r="-7339" b="-1506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 l="-1386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 t="-1953" r="-198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50CB99-6A6F-44F5-9B27-AC99AA055EC5}">
          <dgm:prSet phldrT="[文字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Choice>
      <mc:Fallback xmlns="">
        <dgm:pt modelId="{B850CB99-6A6F-44F5-9B27-AC99AA055EC5}">
          <dgm:prSet phldrT="[文字]" custT="1"/>
          <dgm:spPr/>
          <dgm:t>
            <a:bodyPr/>
            <a:lstStyle/>
            <a:p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interacts with the environment</a:t>
              </a:r>
              <a:endParaRPr lang="zh-TW" altLang="en-US" sz="2800" dirty="0"/>
            </a:p>
          </dgm:t>
        </dgm:pt>
      </mc:Fallback>
    </mc:AlternateConten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74493D6B-09C5-4704-A3DC-947A3B53CEDF}">
          <dgm:prSet phldrT="[文字]" custT="1"/>
          <dgm:spPr/>
          <dgm:t>
            <a:bodyPr/>
            <a:lstStyle/>
            <a:p>
              <a:r>
                <a:rPr lang="en-US" altLang="zh-TW" sz="2800" dirty="0"/>
                <a:t>Learning </a:t>
              </a:r>
              <a:r>
                <a:rPr lang="en-US" altLang="zh-TW" sz="2800" i="0">
                  <a:latin typeface="Cambria Math" panose="02040503050406030204" pitchFamily="18" charset="0"/>
                </a:rPr>
                <a:t>𝑉^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𝑠)</a:t>
              </a:r>
              <a:endParaRPr lang="zh-TW" altLang="en-US" sz="2800" dirty="0"/>
            </a:p>
          </dgm:t>
        </dgm:pt>
      </mc:Fallback>
    </mc:AlternateConten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Update actor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from </a:t>
              </a:r>
              <a14:m>
                <m:oMath xmlns:m="http://schemas.openxmlformats.org/officeDocument/2006/math"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  <m:r>
                    <a:rPr lang="zh-TW" altLang="en-US" sz="2800" i="1" dirty="0" smtClean="0">
                      <a:latin typeface="Cambria Math" panose="02040503050406030204" pitchFamily="18" charset="0"/>
                    </a:rPr>
                    <m:t>→</m:t>
                  </m:r>
                  <m:r>
                    <a:rPr lang="zh-TW" altLang="en-US" sz="2800" i="1" smtClean="0">
                      <a:latin typeface="Cambria Math" panose="02040503050406030204" pitchFamily="18" charset="0"/>
                    </a:rPr>
                    <m:t>𝜋</m:t>
                  </m:r>
                  <m:r>
                    <a:rPr lang="en-US" altLang="zh-TW" sz="2800" i="1" smtClean="0">
                      <a:latin typeface="Cambria Math" panose="02040503050406030204" pitchFamily="18" charset="0"/>
                    </a:rPr>
                    <m:t>’</m:t>
                  </m:r>
                </m:oMath>
              </a14:m>
              <a:r>
                <a:rPr lang="zh-TW" altLang="en-US" sz="2800" dirty="0"/>
                <a:t> </a:t>
              </a:r>
              <a:r>
                <a:rPr lang="en-US" altLang="zh-TW" sz="2800" dirty="0"/>
                <a:t>based on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TW" sz="2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e>
                    <m:sup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</m:sup>
                  </m:sSup>
                  <m:d>
                    <m:dPr>
                      <m:ctrlPr>
                        <a:rPr lang="en-US" altLang="zh-TW" sz="280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</m:oMath>
              </a14:m>
              <a:endParaRPr lang="zh-TW" altLang="en-US" sz="2800" dirty="0"/>
            </a:p>
          </dgm:t>
        </dgm:pt>
      </mc:Choice>
      <mc:Fallback xmlns="">
        <dgm:pt modelId="{5E117D47-A069-4543-8EBF-3DBA35D4D9E2}">
          <dgm:prSet phldrT="[文字]" custT="1"/>
          <dgm:spPr/>
          <dgm:t>
            <a:bodyPr/>
            <a:lstStyle/>
            <a:p>
              <a:r>
                <a:rPr lang="en-US" altLang="zh-TW" sz="2800" dirty="0"/>
                <a:t>Update actor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from 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zh-TW" altLang="en-US" sz="2800" i="0" dirty="0">
                  <a:latin typeface="Cambria Math" panose="02040503050406030204" pitchFamily="18" charset="0"/>
                </a:rPr>
                <a:t>→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’</a:t>
              </a:r>
              <a:r>
                <a:rPr lang="zh-TW" altLang="en-US" sz="2800" dirty="0"/>
                <a:t> </a:t>
              </a:r>
              <a:r>
                <a:rPr lang="en-US" altLang="zh-TW" sz="2800" dirty="0"/>
                <a:t>based on </a:t>
              </a:r>
              <a:r>
                <a:rPr lang="en-US" altLang="zh-TW" sz="2800" i="0">
                  <a:latin typeface="Cambria Math" panose="02040503050406030204" pitchFamily="18" charset="0"/>
                </a:rPr>
                <a:t>𝑉^</a:t>
              </a:r>
              <a:r>
                <a:rPr lang="zh-TW" altLang="en-US" sz="2800" i="0">
                  <a:latin typeface="Cambria Math" panose="02040503050406030204" pitchFamily="18" charset="0"/>
                </a:rPr>
                <a:t>𝜋</a:t>
              </a:r>
              <a:r>
                <a:rPr lang="en-US" altLang="zh-TW" sz="2800" i="0">
                  <a:latin typeface="Cambria Math" panose="02040503050406030204" pitchFamily="18" charset="0"/>
                </a:rPr>
                <a:t> (</a:t>
              </a:r>
              <a:r>
                <a:rPr lang="en-US" altLang="zh-TW" sz="2800" b="0" i="0">
                  <a:latin typeface="Cambria Math" panose="02040503050406030204" pitchFamily="18" charset="0"/>
                </a:rPr>
                <a:t>𝑠)</a:t>
              </a:r>
              <a:endParaRPr lang="zh-TW" altLang="en-US" sz="2800" dirty="0"/>
            </a:p>
          </dgm:t>
        </dgm:pt>
      </mc:Fallback>
    </mc:AlternateConten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9272C7-D2BC-40E9-BDC4-04910F850CAF}" type="doc">
      <dgm:prSet loTypeId="urn:microsoft.com/office/officeart/2005/8/layout/cycle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50CB99-6A6F-44F5-9B27-AC99AA055EC5}">
      <dgm:prSet phldrT="[文字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9DFCF3D-6631-451E-9548-B26F137A272D}" type="par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EFE6DEA6-55AC-44CC-AD66-5BC2ED683D69}" type="sibTrans" cxnId="{3E34027F-1E3A-46DF-9D09-5A06C0816777}">
      <dgm:prSet/>
      <dgm:spPr/>
      <dgm:t>
        <a:bodyPr/>
        <a:lstStyle/>
        <a:p>
          <a:endParaRPr lang="zh-TW" altLang="en-US"/>
        </a:p>
      </dgm:t>
    </dgm:pt>
    <dgm:pt modelId="{74493D6B-09C5-4704-A3DC-947A3B53CEDF}">
      <dgm:prSet phldrT="[文字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FC7156D-D49A-4C7C-A0C2-1F878E1441CA}" type="par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DC392417-94AE-4A5E-A8D3-9CD26D20BC70}" type="sibTrans" cxnId="{72F9C6FF-22EA-47FE-8D5B-43AD0E8BC1F0}">
      <dgm:prSet/>
      <dgm:spPr/>
      <dgm:t>
        <a:bodyPr/>
        <a:lstStyle/>
        <a:p>
          <a:endParaRPr lang="zh-TW" altLang="en-US"/>
        </a:p>
      </dgm:t>
    </dgm:pt>
    <dgm:pt modelId="{5E117D47-A069-4543-8EBF-3DBA35D4D9E2}">
      <dgm:prSet phldrT="[文字]" custT="1"/>
      <dgm:spPr>
        <a:blipFill>
          <a:blip xmlns:r="http://schemas.openxmlformats.org/officeDocument/2006/relationships" r:embed="rId3"/>
          <a:stretch>
            <a:fillRect t="-1953" b="-781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E53411C-CDEF-463A-9DDB-7B67BCE750CF}" type="par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CA181D17-C616-40B6-AB78-81432CB9D1D6}" type="sibTrans" cxnId="{6A72A109-C928-48DA-9D8D-25DEA699AA2E}">
      <dgm:prSet/>
      <dgm:spPr/>
      <dgm:t>
        <a:bodyPr/>
        <a:lstStyle/>
        <a:p>
          <a:endParaRPr lang="zh-TW" altLang="en-US"/>
        </a:p>
      </dgm:t>
    </dgm:pt>
    <dgm:pt modelId="{4B35AF7D-4F08-4CEA-AFC9-D1739EAAD44B}" type="pres">
      <dgm:prSet presAssocID="{639272C7-D2BC-40E9-BDC4-04910F850C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1B98C5-3CBD-4817-A8CB-1A248F5DDCA8}" type="pres">
      <dgm:prSet presAssocID="{639272C7-D2BC-40E9-BDC4-04910F850CAF}" presName="cycle" presStyleCnt="0"/>
      <dgm:spPr/>
    </dgm:pt>
    <dgm:pt modelId="{EF3F71E5-EF69-4635-8AFD-B2675F923788}" type="pres">
      <dgm:prSet presAssocID="{B850CB99-6A6F-44F5-9B27-AC99AA055EC5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7378E5-FA52-4347-BFC1-B0A2BB843CC5}" type="pres">
      <dgm:prSet presAssocID="{EFE6DEA6-55AC-44CC-AD66-5BC2ED683D69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E37FF648-F033-4003-89AB-3F57D2EE1847}" type="pres">
      <dgm:prSet presAssocID="{74493D6B-09C5-4704-A3DC-947A3B53CED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75B9C-4FBF-49A6-B4AC-A7DC7B23F274}" type="pres">
      <dgm:prSet presAssocID="{5E117D47-A069-4543-8EBF-3DBA35D4D9E2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E03B48-3961-4894-90BF-2628AEFA61D9}" type="presOf" srcId="{639272C7-D2BC-40E9-BDC4-04910F850CAF}" destId="{4B35AF7D-4F08-4CEA-AFC9-D1739EAAD44B}" srcOrd="0" destOrd="0" presId="urn:microsoft.com/office/officeart/2005/8/layout/cycle3"/>
    <dgm:cxn modelId="{EFC3CAB3-761B-4DFF-9B70-3010989C4CBE}" type="presOf" srcId="{5E117D47-A069-4543-8EBF-3DBA35D4D9E2}" destId="{87975B9C-4FBF-49A6-B4AC-A7DC7B23F274}" srcOrd="0" destOrd="0" presId="urn:microsoft.com/office/officeart/2005/8/layout/cycle3"/>
    <dgm:cxn modelId="{EE062BDF-B79C-4E09-A391-3661AEC8AA6A}" type="presOf" srcId="{EFE6DEA6-55AC-44CC-AD66-5BC2ED683D69}" destId="{B27378E5-FA52-4347-BFC1-B0A2BB843CC5}" srcOrd="0" destOrd="0" presId="urn:microsoft.com/office/officeart/2005/8/layout/cycle3"/>
    <dgm:cxn modelId="{3E34027F-1E3A-46DF-9D09-5A06C0816777}" srcId="{639272C7-D2BC-40E9-BDC4-04910F850CAF}" destId="{B850CB99-6A6F-44F5-9B27-AC99AA055EC5}" srcOrd="0" destOrd="0" parTransId="{49DFCF3D-6631-451E-9548-B26F137A272D}" sibTransId="{EFE6DEA6-55AC-44CC-AD66-5BC2ED683D69}"/>
    <dgm:cxn modelId="{00D84D90-E55F-4037-B217-1AC8F31140EA}" type="presOf" srcId="{B850CB99-6A6F-44F5-9B27-AC99AA055EC5}" destId="{EF3F71E5-EF69-4635-8AFD-B2675F923788}" srcOrd="0" destOrd="0" presId="urn:microsoft.com/office/officeart/2005/8/layout/cycle3"/>
    <dgm:cxn modelId="{6A72A109-C928-48DA-9D8D-25DEA699AA2E}" srcId="{639272C7-D2BC-40E9-BDC4-04910F850CAF}" destId="{5E117D47-A069-4543-8EBF-3DBA35D4D9E2}" srcOrd="2" destOrd="0" parTransId="{1E53411C-CDEF-463A-9DDB-7B67BCE750CF}" sibTransId="{CA181D17-C616-40B6-AB78-81432CB9D1D6}"/>
    <dgm:cxn modelId="{72F9C6FF-22EA-47FE-8D5B-43AD0E8BC1F0}" srcId="{639272C7-D2BC-40E9-BDC4-04910F850CAF}" destId="{74493D6B-09C5-4704-A3DC-947A3B53CEDF}" srcOrd="1" destOrd="0" parTransId="{1FC7156D-D49A-4C7C-A0C2-1F878E1441CA}" sibTransId="{DC392417-94AE-4A5E-A8D3-9CD26D20BC70}"/>
    <dgm:cxn modelId="{4F8B7430-BC74-4C4B-85FA-B8040AD6CC68}" type="presOf" srcId="{74493D6B-09C5-4704-A3DC-947A3B53CEDF}" destId="{E37FF648-F033-4003-89AB-3F57D2EE1847}" srcOrd="0" destOrd="0" presId="urn:microsoft.com/office/officeart/2005/8/layout/cycle3"/>
    <dgm:cxn modelId="{AFE9FC4B-AED0-40FF-A5D0-1054DE95D901}" type="presParOf" srcId="{4B35AF7D-4F08-4CEA-AFC9-D1739EAAD44B}" destId="{781B98C5-3CBD-4817-A8CB-1A248F5DDCA8}" srcOrd="0" destOrd="0" presId="urn:microsoft.com/office/officeart/2005/8/layout/cycle3"/>
    <dgm:cxn modelId="{71A792AB-FE01-4043-AB3F-9D4D3360EA8C}" type="presParOf" srcId="{781B98C5-3CBD-4817-A8CB-1A248F5DDCA8}" destId="{EF3F71E5-EF69-4635-8AFD-B2675F923788}" srcOrd="0" destOrd="0" presId="urn:microsoft.com/office/officeart/2005/8/layout/cycle3"/>
    <dgm:cxn modelId="{725559F6-1CBA-48EE-94FC-B2E567A1D502}" type="presParOf" srcId="{781B98C5-3CBD-4817-A8CB-1A248F5DDCA8}" destId="{B27378E5-FA52-4347-BFC1-B0A2BB843CC5}" srcOrd="1" destOrd="0" presId="urn:microsoft.com/office/officeart/2005/8/layout/cycle3"/>
    <dgm:cxn modelId="{0808C63A-4E1F-4E9B-9472-825BD8FC2F5E}" type="presParOf" srcId="{781B98C5-3CBD-4817-A8CB-1A248F5DDCA8}" destId="{E37FF648-F033-4003-89AB-3F57D2EE1847}" srcOrd="2" destOrd="0" presId="urn:microsoft.com/office/officeart/2005/8/layout/cycle3"/>
    <dgm:cxn modelId="{D97405A1-3302-4138-9510-EF1D279BDD15}" type="presParOf" srcId="{781B98C5-3CBD-4817-A8CB-1A248F5DDCA8}" destId="{87975B9C-4FBF-49A6-B4AC-A7DC7B23F27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1038224" y="-176584"/>
          <a:ext cx="3474027" cy="3474027"/>
        </a:xfrm>
        <a:prstGeom prst="circularArrow">
          <a:avLst>
            <a:gd name="adj1" fmla="val 5689"/>
            <a:gd name="adj2" fmla="val 340510"/>
            <a:gd name="adj3" fmla="val 12515086"/>
            <a:gd name="adj4" fmla="val 18203499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1577332" y="756"/>
          <a:ext cx="2395811" cy="11979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zh-TW" altLang="en-US" sz="20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000" kern="1200" dirty="0"/>
            <a:t> </a:t>
          </a:r>
          <a:r>
            <a:rPr lang="en-US" altLang="zh-TW" sz="2000" kern="1200" dirty="0"/>
            <a:t>interacts with the environment</a:t>
          </a:r>
          <a:endParaRPr lang="zh-TW" altLang="en-US" sz="2000" kern="1200" dirty="0"/>
        </a:p>
      </dsp:txBody>
      <dsp:txXfrm>
        <a:off x="1635809" y="59233"/>
        <a:ext cx="2278857" cy="1080951"/>
      </dsp:txXfrm>
    </dsp:sp>
    <dsp:sp modelId="{E37FF648-F033-4003-89AB-3F57D2EE1847}">
      <dsp:nvSpPr>
        <dsp:cNvPr id="0" name=""/>
        <dsp:cNvSpPr/>
      </dsp:nvSpPr>
      <dsp:spPr>
        <a:xfrm>
          <a:off x="2894004" y="2281299"/>
          <a:ext cx="2395811" cy="1197905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zh-TW" altLang="en-US" sz="20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0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</m:oMath>
          </a14:m>
          <a:endParaRPr lang="zh-TW" altLang="en-US" sz="2000" kern="1200" dirty="0"/>
        </a:p>
      </dsp:txBody>
      <dsp:txXfrm>
        <a:off x="2952481" y="2339776"/>
        <a:ext cx="2278857" cy="1080951"/>
      </dsp:txXfrm>
    </dsp:sp>
    <dsp:sp modelId="{87975B9C-4FBF-49A6-B4AC-A7DC7B23F274}">
      <dsp:nvSpPr>
        <dsp:cNvPr id="0" name=""/>
        <dsp:cNvSpPr/>
      </dsp:nvSpPr>
      <dsp:spPr>
        <a:xfrm>
          <a:off x="260660" y="2281299"/>
          <a:ext cx="2395811" cy="1197905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Find a new actor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zh-TW" altLang="en-US" sz="20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p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r>
            <a:rPr lang="zh-TW" altLang="en-US" sz="2000" kern="1200" dirty="0"/>
            <a:t> </a:t>
          </a:r>
          <a:r>
            <a:rPr lang="en-US" altLang="zh-TW" sz="2000" kern="1200" dirty="0"/>
            <a:t>“better” than </a:t>
          </a:r>
          <a14:m xmlns:a14="http://schemas.microsoft.com/office/drawing/2010/main">
            <m:oMath xmlns:m="http://schemas.openxmlformats.org/officeDocument/2006/math">
              <m:r>
                <a:rPr lang="zh-TW" altLang="en-US" sz="20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endParaRPr lang="zh-TW" altLang="en-US" sz="2000" kern="1200" dirty="0"/>
        </a:p>
      </dsp:txBody>
      <dsp:txXfrm>
        <a:off x="319137" y="2339776"/>
        <a:ext cx="2278857" cy="1080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1792111" y="-251480"/>
          <a:ext cx="4302477" cy="4302477"/>
        </a:xfrm>
        <a:prstGeom prst="circularArrow">
          <a:avLst>
            <a:gd name="adj1" fmla="val 5689"/>
            <a:gd name="adj2" fmla="val 340510"/>
            <a:gd name="adj3" fmla="val 12385253"/>
            <a:gd name="adj4" fmla="val 18295915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2418382" y="993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interacts with the environment</a:t>
          </a:r>
          <a:endParaRPr lang="zh-TW" altLang="en-US" sz="2800" kern="1200" dirty="0"/>
        </a:p>
      </dsp:txBody>
      <dsp:txXfrm>
        <a:off x="2492825" y="75436"/>
        <a:ext cx="2901048" cy="1376081"/>
      </dsp:txXfrm>
    </dsp:sp>
    <dsp:sp modelId="{E37FF648-F033-4003-89AB-3F57D2EE1847}">
      <dsp:nvSpPr>
        <dsp:cNvPr id="0" name=""/>
        <dsp:cNvSpPr/>
      </dsp:nvSpPr>
      <dsp:spPr>
        <a:xfrm>
          <a:off x="4049041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</m:oMath>
          </a14:m>
          <a:endParaRPr lang="zh-TW" altLang="en-US" sz="2800" kern="1200" dirty="0"/>
        </a:p>
      </dsp:txBody>
      <dsp:txXfrm>
        <a:off x="4123484" y="2899820"/>
        <a:ext cx="2901048" cy="1376081"/>
      </dsp:txXfrm>
    </dsp:sp>
    <dsp:sp modelId="{87975B9C-4FBF-49A6-B4AC-A7DC7B23F274}">
      <dsp:nvSpPr>
        <dsp:cNvPr id="0" name=""/>
        <dsp:cNvSpPr/>
      </dsp:nvSpPr>
      <dsp:spPr>
        <a:xfrm>
          <a:off x="787724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Find a new actor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zh-TW" altLang="en-US" sz="28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p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“better” than </a:t>
          </a: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endParaRPr lang="zh-TW" altLang="en-US" sz="2800" kern="1200" dirty="0"/>
        </a:p>
      </dsp:txBody>
      <dsp:txXfrm>
        <a:off x="862167" y="2899820"/>
        <a:ext cx="2901048" cy="1376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906243" y="-136385"/>
          <a:ext cx="2889023" cy="2889023"/>
        </a:xfrm>
        <a:prstGeom prst="circularArrow">
          <a:avLst>
            <a:gd name="adj1" fmla="val 5689"/>
            <a:gd name="adj2" fmla="val 340510"/>
            <a:gd name="adj3" fmla="val 12582000"/>
            <a:gd name="adj4" fmla="val 18156494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1369360" y="386"/>
          <a:ext cx="1962788" cy="9813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zh-TW" altLang="en-US" sz="20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000" kern="1200" dirty="0"/>
            <a:t> </a:t>
          </a:r>
          <a:r>
            <a:rPr lang="en-US" altLang="zh-TW" sz="2000" kern="1200" dirty="0"/>
            <a:t>interacts with the environment</a:t>
          </a:r>
          <a:endParaRPr lang="zh-TW" altLang="en-US" sz="2000" kern="1200" dirty="0"/>
        </a:p>
      </dsp:txBody>
      <dsp:txXfrm>
        <a:off x="1417268" y="48294"/>
        <a:ext cx="1866972" cy="885578"/>
      </dsp:txXfrm>
    </dsp:sp>
    <dsp:sp modelId="{E37FF648-F033-4003-89AB-3F57D2EE1847}">
      <dsp:nvSpPr>
        <dsp:cNvPr id="0" name=""/>
        <dsp:cNvSpPr/>
      </dsp:nvSpPr>
      <dsp:spPr>
        <a:xfrm>
          <a:off x="2464313" y="1896900"/>
          <a:ext cx="1962788" cy="981394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𝑄</m:t>
                  </m:r>
                </m:e>
                <m:sup>
                  <m:r>
                    <a:rPr lang="zh-TW" altLang="en-US" sz="20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0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</m:oMath>
          </a14:m>
          <a:endParaRPr lang="zh-TW" altLang="en-US" sz="2000" kern="1200" dirty="0"/>
        </a:p>
      </dsp:txBody>
      <dsp:txXfrm>
        <a:off x="2512221" y="1944808"/>
        <a:ext cx="1866972" cy="885578"/>
      </dsp:txXfrm>
    </dsp:sp>
    <dsp:sp modelId="{87975B9C-4FBF-49A6-B4AC-A7DC7B23F274}">
      <dsp:nvSpPr>
        <dsp:cNvPr id="0" name=""/>
        <dsp:cNvSpPr/>
      </dsp:nvSpPr>
      <dsp:spPr>
        <a:xfrm>
          <a:off x="274407" y="1896900"/>
          <a:ext cx="1962788" cy="981394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/>
            <a:t>Find a new actor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zh-TW" altLang="en-US" sz="2000" i="1" kern="1200" smtClean="0">
                      <a:latin typeface="Cambria Math" panose="02040503050406030204" pitchFamily="18" charset="0"/>
                    </a:rPr>
                    <m:t>𝜋</m:t>
                  </m:r>
                </m:e>
                <m:sup>
                  <m:r>
                    <a:rPr lang="en-US" altLang="zh-TW" sz="20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r>
            <a:rPr lang="zh-TW" altLang="en-US" sz="2000" kern="1200" dirty="0"/>
            <a:t> </a:t>
          </a:r>
          <a:r>
            <a:rPr lang="en-US" altLang="zh-TW" sz="2000" kern="1200" dirty="0"/>
            <a:t>“better” than </a:t>
          </a:r>
          <a14:m xmlns:a14="http://schemas.microsoft.com/office/drawing/2010/main">
            <m:oMath xmlns:m="http://schemas.openxmlformats.org/officeDocument/2006/math">
              <m:r>
                <a:rPr lang="zh-TW" altLang="en-US" sz="20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endParaRPr lang="zh-TW" altLang="en-US" sz="2000" kern="1200" dirty="0"/>
        </a:p>
      </dsp:txBody>
      <dsp:txXfrm>
        <a:off x="322315" y="1944808"/>
        <a:ext cx="1866972" cy="885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378E5-FA52-4347-BFC1-B0A2BB843CC5}">
      <dsp:nvSpPr>
        <dsp:cNvPr id="0" name=""/>
        <dsp:cNvSpPr/>
      </dsp:nvSpPr>
      <dsp:spPr>
        <a:xfrm>
          <a:off x="1792111" y="-251480"/>
          <a:ext cx="4302477" cy="4302477"/>
        </a:xfrm>
        <a:prstGeom prst="circularArrow">
          <a:avLst>
            <a:gd name="adj1" fmla="val 5689"/>
            <a:gd name="adj2" fmla="val 340510"/>
            <a:gd name="adj3" fmla="val 12385253"/>
            <a:gd name="adj4" fmla="val 18295915"/>
            <a:gd name="adj5" fmla="val 5908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F3F71E5-EF69-4635-8AFD-B2675F923788}">
      <dsp:nvSpPr>
        <dsp:cNvPr id="0" name=""/>
        <dsp:cNvSpPr/>
      </dsp:nvSpPr>
      <dsp:spPr>
        <a:xfrm>
          <a:off x="2418382" y="993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interacts with the environment</a:t>
          </a:r>
          <a:endParaRPr lang="zh-TW" altLang="en-US" sz="2800" kern="1200" dirty="0"/>
        </a:p>
      </dsp:txBody>
      <dsp:txXfrm>
        <a:off x="2492825" y="75436"/>
        <a:ext cx="2901048" cy="1376081"/>
      </dsp:txXfrm>
    </dsp:sp>
    <dsp:sp modelId="{E37FF648-F033-4003-89AB-3F57D2EE1847}">
      <dsp:nvSpPr>
        <dsp:cNvPr id="0" name=""/>
        <dsp:cNvSpPr/>
      </dsp:nvSpPr>
      <dsp:spPr>
        <a:xfrm>
          <a:off x="4049041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Learning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i="1" kern="1200">
                      <a:latin typeface="Cambria Math" panose="02040503050406030204" pitchFamily="18" charset="0"/>
                    </a:rPr>
                    <m:t>𝑉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</m:d>
            </m:oMath>
          </a14:m>
          <a:endParaRPr lang="zh-TW" altLang="en-US" sz="2800" kern="1200" dirty="0"/>
        </a:p>
      </dsp:txBody>
      <dsp:txXfrm>
        <a:off x="4123484" y="2899820"/>
        <a:ext cx="2901048" cy="1376081"/>
      </dsp:txXfrm>
    </dsp:sp>
    <dsp:sp modelId="{87975B9C-4FBF-49A6-B4AC-A7DC7B23F274}">
      <dsp:nvSpPr>
        <dsp:cNvPr id="0" name=""/>
        <dsp:cNvSpPr/>
      </dsp:nvSpPr>
      <dsp:spPr>
        <a:xfrm>
          <a:off x="787724" y="2825377"/>
          <a:ext cx="3049934" cy="1524967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Update actor</a:t>
          </a:r>
          <a:r>
            <a:rPr lang="zh-TW" altLang="en-US" sz="2800" kern="1200" dirty="0"/>
            <a:t> </a:t>
          </a:r>
          <a:r>
            <a:rPr lang="en-US" altLang="zh-TW" sz="2800" kern="1200" dirty="0"/>
            <a:t>from </a:t>
          </a:r>
          <a14:m xmlns:a14="http://schemas.microsoft.com/office/drawing/2010/main">
            <m:oMath xmlns:m="http://schemas.openxmlformats.org/officeDocument/2006/math"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  <m:r>
                <a:rPr lang="zh-TW" altLang="en-US" sz="2800" i="1" kern="1200" dirty="0" smtClean="0">
                  <a:latin typeface="Cambria Math" panose="02040503050406030204" pitchFamily="18" charset="0"/>
                </a:rPr>
                <m:t>→</m:t>
              </m:r>
              <m:r>
                <a:rPr lang="zh-TW" altLang="en-US" sz="2800" i="1" kern="1200" smtClean="0">
                  <a:latin typeface="Cambria Math" panose="02040503050406030204" pitchFamily="18" charset="0"/>
                </a:rPr>
                <m:t>𝜋</m:t>
              </m:r>
              <m:r>
                <a:rPr lang="en-US" altLang="zh-TW" sz="2800" i="1" kern="1200" smtClean="0">
                  <a:latin typeface="Cambria Math" panose="02040503050406030204" pitchFamily="18" charset="0"/>
                </a:rPr>
                <m:t>’</m:t>
              </m:r>
            </m:oMath>
          </a14:m>
          <a:r>
            <a:rPr lang="zh-TW" altLang="en-US" sz="2800" kern="1200" dirty="0"/>
            <a:t> </a:t>
          </a:r>
          <a:r>
            <a:rPr lang="en-US" altLang="zh-TW" sz="2800" kern="1200" dirty="0"/>
            <a:t>based on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TW" sz="2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TW" sz="2800" i="1" kern="1200">
                      <a:latin typeface="Cambria Math" panose="02040503050406030204" pitchFamily="18" charset="0"/>
                    </a:rPr>
                    <m:t>𝑉</m:t>
                  </m:r>
                </m:e>
                <m:sup>
                  <m:r>
                    <a:rPr lang="zh-TW" altLang="en-US" sz="2800" i="1" kern="1200">
                      <a:latin typeface="Cambria Math" panose="02040503050406030204" pitchFamily="18" charset="0"/>
                    </a:rPr>
                    <m:t>𝜋</m:t>
                  </m:r>
                </m:sup>
              </m:sSup>
              <m:d>
                <m:dPr>
                  <m:ctrlPr>
                    <a:rPr lang="en-US" altLang="zh-TW" sz="2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zh-TW" sz="28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</m:d>
            </m:oMath>
          </a14:m>
          <a:endParaRPr lang="zh-TW" altLang="en-US" sz="2800" kern="1200" dirty="0"/>
        </a:p>
      </dsp:txBody>
      <dsp:txXfrm>
        <a:off x="862167" y="2899820"/>
        <a:ext cx="2901048" cy="1376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6CA-7F89-4EDC-B018-5BD7ED09AB08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D5EC4-07A1-4807-8828-CFBD1D859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4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Ref: </a:t>
            </a:r>
            <a:r>
              <a:rPr lang="zh-TW" altLang="en-US" dirty="0"/>
              <a:t>https://www.youtube.com/watch?v=W8XF3ME8G2I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09E6A-ABDF-4E16-B6CE-071B50FB0C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2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sz="1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TW" alt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200" dirty="0"/>
                  <a:t>to play the game N times, </a:t>
                </a:r>
              </a:p>
              <a:p>
                <a:r>
                  <a:rPr lang="en-US" altLang="zh-TW" sz="1200" dirty="0"/>
                  <a:t>Obtain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Use 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𝜋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_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  </a:t>
                </a:r>
                <a:r>
                  <a:rPr lang="en-US" altLang="zh-TW" sz="1200" dirty="0"/>
                  <a:t>to play the game N times, </a:t>
                </a:r>
              </a:p>
              <a:p>
                <a:r>
                  <a:rPr lang="en-US" altLang="zh-TW" sz="1200" dirty="0"/>
                  <a:t>Obtain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{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𝜏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^1,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𝜏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^2,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⋯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,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𝜏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^𝑁 }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81C5-18E4-4F9D-8299-680D0C53B2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(Lots of aliens to be killed,  and the shields still exist)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8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most obvious advantage of TD methods over Monte Carlo methods is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they are naturally implemented in an on-line, fully incremental fashion. With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Monte Carlo methods one must wait until the end of an episode, because only then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return known, whereas with TD methods one need wait only one time step.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Surprisingly often this turns out to be a critical consideration Other applications are continuing tasks and have no episodes at all.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Add some noise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3D5AB-7609-4D47-9461-82249A8F29D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34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就好像去餐廳點一道菜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3C75C-C353-4C08-B0FD-8D3A5FD9F03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0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23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55FD-BDAF-4371-AA17-403917E2B127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482C-5C30-4470-8235-83F1BE12C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7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8.png"/><Relationship Id="rId7" Type="http://schemas.openxmlformats.org/officeDocument/2006/relationships/image" Target="../media/image113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91.png"/><Relationship Id="rId10" Type="http://schemas.openxmlformats.org/officeDocument/2006/relationships/image" Target="../media/image116.png"/><Relationship Id="rId4" Type="http://schemas.openxmlformats.org/officeDocument/2006/relationships/image" Target="../media/image90.png"/><Relationship Id="rId9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2.png"/><Relationship Id="rId4" Type="http://schemas.openxmlformats.org/officeDocument/2006/relationships/image" Target="../media/image81.png"/><Relationship Id="rId9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10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7.png"/><Relationship Id="rId4" Type="http://schemas.openxmlformats.org/officeDocument/2006/relationships/image" Target="../media/image82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610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290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0.png"/><Relationship Id="rId18" Type="http://schemas.openxmlformats.org/officeDocument/2006/relationships/image" Target="../media/image174.png"/><Relationship Id="rId3" Type="http://schemas.openxmlformats.org/officeDocument/2006/relationships/image" Target="../media/image167.png"/><Relationship Id="rId17" Type="http://schemas.openxmlformats.org/officeDocument/2006/relationships/image" Target="../media/image173.png"/><Relationship Id="rId2" Type="http://schemas.openxmlformats.org/officeDocument/2006/relationships/image" Target="../media/image166.png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15" Type="http://schemas.openxmlformats.org/officeDocument/2006/relationships/image" Target="../media/image172.png"/><Relationship Id="rId19" Type="http://schemas.openxmlformats.org/officeDocument/2006/relationships/image" Target="../media/image175.png"/><Relationship Id="rId4" Type="http://schemas.openxmlformats.org/officeDocument/2006/relationships/image" Target="../media/image168.png"/><Relationship Id="rId1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7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35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10" Type="http://schemas.openxmlformats.org/officeDocument/2006/relationships/image" Target="../media/image216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Relationship Id="rId14" Type="http://schemas.openxmlformats.org/officeDocument/2006/relationships/image" Target="../media/image3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6.png"/><Relationship Id="rId3" Type="http://schemas.openxmlformats.org/officeDocument/2006/relationships/image" Target="../media/image218.png"/><Relationship Id="rId7" Type="http://schemas.openxmlformats.org/officeDocument/2006/relationships/image" Target="../media/image220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301.png"/><Relationship Id="rId15" Type="http://schemas.openxmlformats.org/officeDocument/2006/relationships/image" Target="../media/image191.png"/><Relationship Id="rId10" Type="http://schemas.openxmlformats.org/officeDocument/2006/relationships/image" Target="../media/image223.png"/><Relationship Id="rId4" Type="http://schemas.openxmlformats.org/officeDocument/2006/relationships/image" Target="../media/image390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6.xml"/><Relationship Id="rId12" Type="http://schemas.openxmlformats.org/officeDocument/2006/relationships/image" Target="../media/image2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32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8.xml"/><Relationship Id="rId12" Type="http://schemas.openxmlformats.org/officeDocument/2006/relationships/image" Target="../media/image25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57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263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5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370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28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47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61527" y="4553527"/>
            <a:ext cx="1884217" cy="766618"/>
          </a:xfrm>
        </p:spPr>
        <p:txBody>
          <a:bodyPr/>
          <a:lstStyle/>
          <a:p>
            <a:r>
              <a:rPr lang="zh-CN" altLang="en-US" dirty="0" smtClean="0"/>
              <a:t>姜修齐</a:t>
            </a:r>
            <a:endParaRPr lang="zh-CN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2062019" y="115930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From Policy </a:t>
            </a:r>
            <a:r>
              <a:rPr lang="en-US" altLang="zh-TW" dirty="0" smtClean="0"/>
              <a:t>Gradient </a:t>
            </a:r>
            <a:r>
              <a:rPr lang="en-US" altLang="zh-TW" dirty="0"/>
              <a:t>to </a:t>
            </a:r>
            <a:r>
              <a:rPr lang="en-US" altLang="zh-TW" dirty="0" smtClean="0"/>
              <a:t>Actor-Critic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0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560C540-4B0D-49AB-96FE-B5D42B65A9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On-policy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Off-policy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560C540-4B0D-49AB-96FE-B5D42B65A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90D0F-DC99-4E0C-9D95-E12016144FF5}"/>
                  </a:ext>
                </a:extLst>
              </p:cNvPr>
              <p:cNvSpPr/>
              <p:nvPr/>
            </p:nvSpPr>
            <p:spPr>
              <a:xfrm>
                <a:off x="2147485" y="1584401"/>
                <a:ext cx="4480073" cy="506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90D0F-DC99-4E0C-9D95-E12016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85" y="1584401"/>
                <a:ext cx="4480073" cy="506998"/>
              </a:xfrm>
              <a:prstGeom prst="rect">
                <a:avLst/>
              </a:prstGeom>
              <a:blipFill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8D3B5E6-3716-4294-A513-405E628E5D83}"/>
                  </a:ext>
                </a:extLst>
              </p:cNvPr>
              <p:cNvSpPr txBox="1"/>
              <p:nvPr/>
            </p:nvSpPr>
            <p:spPr>
              <a:xfrm>
                <a:off x="2358822" y="4563450"/>
                <a:ext cx="153875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8D3B5E6-3716-4294-A513-405E628E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22" y="4563450"/>
                <a:ext cx="1538755" cy="397866"/>
              </a:xfrm>
              <a:prstGeom prst="rect">
                <a:avLst/>
              </a:prstGeom>
              <a:blipFill>
                <a:blip r:embed="rId4"/>
                <a:stretch>
                  <a:fillRect l="-3968" r="-6349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17F2328-95B0-4AAB-A0C7-7A683B716015}"/>
              </a:ext>
            </a:extLst>
          </p:cNvPr>
          <p:cNvCxnSpPr/>
          <p:nvPr/>
        </p:nvCxnSpPr>
        <p:spPr>
          <a:xfrm>
            <a:off x="3413622" y="2044265"/>
            <a:ext cx="8295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A56606-640C-4785-8FA5-0A6239BDB7D1}"/>
                  </a:ext>
                </a:extLst>
              </p:cNvPr>
              <p:cNvSpPr txBox="1"/>
              <p:nvPr/>
            </p:nvSpPr>
            <p:spPr>
              <a:xfrm>
                <a:off x="3025809" y="2078968"/>
                <a:ext cx="69569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collect data. When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updated, we have to sample training data again.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A56606-640C-4785-8FA5-0A6239BD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2078968"/>
                <a:ext cx="6956980" cy="830997"/>
              </a:xfrm>
              <a:prstGeom prst="rect">
                <a:avLst/>
              </a:prstGeom>
              <a:blipFill>
                <a:blip r:embed="rId5"/>
                <a:stretch>
                  <a:fillRect l="-113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7A43DC-140A-44E4-BDD9-047C78787317}"/>
                  </a:ext>
                </a:extLst>
              </p:cNvPr>
              <p:cNvSpPr txBox="1"/>
              <p:nvPr/>
            </p:nvSpPr>
            <p:spPr>
              <a:xfrm>
                <a:off x="3025809" y="2813955"/>
                <a:ext cx="6956980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Goal: Using the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 to train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/>
                  <a:t> is fixed, so we can re-use the sample data.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7A43DC-140A-44E4-BDD9-047C7878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2813955"/>
                <a:ext cx="6956980" cy="835485"/>
              </a:xfrm>
              <a:prstGeom prst="rect">
                <a:avLst/>
              </a:prstGeom>
              <a:blipFill>
                <a:blip r:embed="rId6"/>
                <a:stretch>
                  <a:fillRect l="-1138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52F7479-B8DF-427B-A6A3-A52F3EB238F5}"/>
              </a:ext>
            </a:extLst>
          </p:cNvPr>
          <p:cNvCxnSpPr/>
          <p:nvPr/>
        </p:nvCxnSpPr>
        <p:spPr>
          <a:xfrm>
            <a:off x="1231769" y="3736871"/>
            <a:ext cx="97284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D161F1-DCFD-40C9-98FB-9CEA3C301419}"/>
              </a:ext>
            </a:extLst>
          </p:cNvPr>
          <p:cNvSpPr txBox="1"/>
          <p:nvPr/>
        </p:nvSpPr>
        <p:spPr>
          <a:xfrm>
            <a:off x="1576052" y="3762671"/>
            <a:ext cx="367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Importance Sampling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B105D33-0696-45C8-889A-BC1FE2DF64A9}"/>
                  </a:ext>
                </a:extLst>
              </p:cNvPr>
              <p:cNvSpPr txBox="1"/>
              <p:nvPr/>
            </p:nvSpPr>
            <p:spPr>
              <a:xfrm>
                <a:off x="3908414" y="4384427"/>
                <a:ext cx="218758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B105D33-0696-45C8-889A-BC1FE2DF6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14" y="4384427"/>
                <a:ext cx="2187587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1EA7A9E-C41D-434B-8FB0-07486425C5BD}"/>
                  </a:ext>
                </a:extLst>
              </p:cNvPr>
              <p:cNvSpPr txBox="1"/>
              <p:nvPr/>
            </p:nvSpPr>
            <p:spPr>
              <a:xfrm>
                <a:off x="6792416" y="4023307"/>
                <a:ext cx="316714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sampled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1EA7A9E-C41D-434B-8FB0-07486425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16" y="4023307"/>
                <a:ext cx="3167149" cy="381258"/>
              </a:xfrm>
              <a:prstGeom prst="rect">
                <a:avLst/>
              </a:prstGeom>
              <a:blipFill>
                <a:blip r:embed="rId8"/>
                <a:stretch>
                  <a:fillRect l="-2308" t="-20635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FA9E860-6C33-43FF-951B-BF80185F2C81}"/>
                  </a:ext>
                </a:extLst>
              </p:cNvPr>
              <p:cNvSpPr txBox="1"/>
              <p:nvPr/>
            </p:nvSpPr>
            <p:spPr>
              <a:xfrm>
                <a:off x="6792416" y="4544321"/>
                <a:ext cx="3646985" cy="750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We only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sampled from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FA9E860-6C33-43FF-951B-BF80185F2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16" y="4544321"/>
                <a:ext cx="3646985" cy="750590"/>
              </a:xfrm>
              <a:prstGeom prst="rect">
                <a:avLst/>
              </a:prstGeom>
              <a:blipFill>
                <a:blip r:embed="rId9"/>
                <a:stretch>
                  <a:fillRect l="-5008" t="-9677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26E2D99-A729-46D5-8A0A-D1DB8A79AD8D}"/>
                  </a:ext>
                </a:extLst>
              </p:cNvPr>
              <p:cNvSpPr txBox="1"/>
              <p:nvPr/>
            </p:nvSpPr>
            <p:spPr>
              <a:xfrm>
                <a:off x="2291262" y="5473370"/>
                <a:ext cx="224471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26E2D99-A729-46D5-8A0A-D1DB8A79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62" y="5473370"/>
                <a:ext cx="2244717" cy="9687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3C8E19C-1821-41BC-ABAD-2D95E5953731}"/>
                  </a:ext>
                </a:extLst>
              </p:cNvPr>
              <p:cNvSpPr txBox="1"/>
              <p:nvPr/>
            </p:nvSpPr>
            <p:spPr>
              <a:xfrm>
                <a:off x="4620472" y="5490139"/>
                <a:ext cx="2949975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3C8E19C-1821-41BC-ABAD-2D95E595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72" y="5490139"/>
                <a:ext cx="2949975" cy="968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72427A9-30A5-4151-9AB6-679B8A50C60F}"/>
                  </a:ext>
                </a:extLst>
              </p:cNvPr>
              <p:cNvSpPr txBox="1"/>
              <p:nvPr/>
            </p:nvSpPr>
            <p:spPr>
              <a:xfrm>
                <a:off x="7654939" y="5518296"/>
                <a:ext cx="2489912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72427A9-30A5-4151-9AB6-679B8A50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939" y="5518296"/>
                <a:ext cx="2489912" cy="778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E85C1482-E2CC-414B-A561-B2069B0FB441}"/>
              </a:ext>
            </a:extLst>
          </p:cNvPr>
          <p:cNvSpPr/>
          <p:nvPr/>
        </p:nvSpPr>
        <p:spPr>
          <a:xfrm>
            <a:off x="9355589" y="5507723"/>
            <a:ext cx="635589" cy="7789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C4D1B1-64B2-4271-98FA-53D6CC26E2B9}"/>
              </a:ext>
            </a:extLst>
          </p:cNvPr>
          <p:cNvSpPr txBox="1"/>
          <p:nvPr/>
        </p:nvSpPr>
        <p:spPr>
          <a:xfrm>
            <a:off x="7293204" y="6249012"/>
            <a:ext cx="282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chemeClr val="accent1"/>
                </a:solidFill>
              </a:rPr>
              <a:t>Importance weight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10C24-45CE-43BE-A116-D1F5680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Issue of Importance Sampling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4A2D7A-811E-40B2-91CB-CBBE1FDB66FA}"/>
                  </a:ext>
                </a:extLst>
              </p:cNvPr>
              <p:cNvSpPr txBox="1"/>
              <p:nvPr/>
            </p:nvSpPr>
            <p:spPr>
              <a:xfrm>
                <a:off x="2236787" y="1786087"/>
                <a:ext cx="402918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F4A2D7A-811E-40B2-91CB-CBBE1FDB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87" y="1786087"/>
                <a:ext cx="4029180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29EBFA3-EE4B-4399-B3DB-A9AEAB249C72}"/>
                  </a:ext>
                </a:extLst>
              </p:cNvPr>
              <p:cNvSpPr txBox="1"/>
              <p:nvPr/>
            </p:nvSpPr>
            <p:spPr>
              <a:xfrm>
                <a:off x="2239298" y="2627049"/>
                <a:ext cx="458202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29EBFA3-EE4B-4399-B3DB-A9AEAB249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298" y="2627049"/>
                <a:ext cx="4582024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FD5DF41-28B2-4261-B300-F942E78A779A}"/>
              </a:ext>
            </a:extLst>
          </p:cNvPr>
          <p:cNvSpPr/>
          <p:nvPr/>
        </p:nvSpPr>
        <p:spPr>
          <a:xfrm>
            <a:off x="4049248" y="2836730"/>
            <a:ext cx="327259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B36E8D-23E6-4E70-8BC1-F0A6708915F4}"/>
                  </a:ext>
                </a:extLst>
              </p:cNvPr>
              <p:cNvSpPr txBox="1"/>
              <p:nvPr/>
            </p:nvSpPr>
            <p:spPr>
              <a:xfrm>
                <a:off x="1924695" y="3793526"/>
                <a:ext cx="6036589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B36E8D-23E6-4E70-8BC1-F0A670891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95" y="3793526"/>
                <a:ext cx="6036589" cy="497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4EFE72D-FD9B-4FFD-A789-052619D140D6}"/>
                  </a:ext>
                </a:extLst>
              </p:cNvPr>
              <p:cNvSpPr txBox="1"/>
              <p:nvPr/>
            </p:nvSpPr>
            <p:spPr>
              <a:xfrm>
                <a:off x="1924694" y="4506577"/>
                <a:ext cx="2451632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4EFE72D-FD9B-4FFD-A789-052619D14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94" y="4506577"/>
                <a:ext cx="2451632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2FDE0D5-9399-4F03-BDDC-28F78615689B}"/>
                  </a:ext>
                </a:extLst>
              </p:cNvPr>
              <p:cNvSpPr txBox="1"/>
              <p:nvPr/>
            </p:nvSpPr>
            <p:spPr>
              <a:xfrm>
                <a:off x="4336422" y="4404204"/>
                <a:ext cx="6108595" cy="966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2FDE0D5-9399-4F03-BDDC-28F78615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22" y="4404204"/>
                <a:ext cx="6108595" cy="966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50F2029-E704-46E5-BBB3-567D097D13BE}"/>
                  </a:ext>
                </a:extLst>
              </p:cNvPr>
              <p:cNvSpPr txBox="1"/>
              <p:nvPr/>
            </p:nvSpPr>
            <p:spPr>
              <a:xfrm>
                <a:off x="4347728" y="5575807"/>
                <a:ext cx="4947188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50F2029-E704-46E5-BBB3-567D097D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28" y="5575807"/>
                <a:ext cx="4947188" cy="821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4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7A7CA-3A83-4463-A76E-D7405949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Issue of Importance Sampling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CFB1CA9-2F7B-4ED8-9D05-7390336E2CB9}"/>
                  </a:ext>
                </a:extLst>
              </p:cNvPr>
              <p:cNvSpPr txBox="1"/>
              <p:nvPr/>
            </p:nvSpPr>
            <p:spPr>
              <a:xfrm>
                <a:off x="4081410" y="1825625"/>
                <a:ext cx="402918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CFB1CA9-2F7B-4ED8-9D05-7390336E2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410" y="1825625"/>
                <a:ext cx="4029180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AF2805-30CA-44C4-A5EA-205E86D8591C}"/>
              </a:ext>
            </a:extLst>
          </p:cNvPr>
          <p:cNvCxnSpPr/>
          <p:nvPr/>
        </p:nvCxnSpPr>
        <p:spPr>
          <a:xfrm>
            <a:off x="3246922" y="5193465"/>
            <a:ext cx="53901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90C01152-67F5-4F6F-8507-386941AD1F18}"/>
              </a:ext>
            </a:extLst>
          </p:cNvPr>
          <p:cNvSpPr/>
          <p:nvPr/>
        </p:nvSpPr>
        <p:spPr>
          <a:xfrm>
            <a:off x="3419188" y="3345414"/>
            <a:ext cx="5208256" cy="3147461"/>
          </a:xfrm>
          <a:custGeom>
            <a:avLst/>
            <a:gdLst>
              <a:gd name="connsiteX0" fmla="*/ 20239 w 5208256"/>
              <a:gd name="connsiteY0" fmla="*/ 3466600 h 3616101"/>
              <a:gd name="connsiteX1" fmla="*/ 77991 w 5208256"/>
              <a:gd name="connsiteY1" fmla="*/ 3466600 h 3616101"/>
              <a:gd name="connsiteX2" fmla="*/ 1184896 w 5208256"/>
              <a:gd name="connsiteY2" fmla="*/ 3514726 h 3616101"/>
              <a:gd name="connsiteX3" fmla="*/ 2070420 w 5208256"/>
              <a:gd name="connsiteY3" fmla="*/ 3505101 h 3616101"/>
              <a:gd name="connsiteX4" fmla="*/ 2561309 w 5208256"/>
              <a:gd name="connsiteY4" fmla="*/ 2070937 h 3616101"/>
              <a:gd name="connsiteX5" fmla="*/ 2936694 w 5208256"/>
              <a:gd name="connsiteY5" fmla="*/ 309514 h 3616101"/>
              <a:gd name="connsiteX6" fmla="*/ 5208256 w 5208256"/>
              <a:gd name="connsiteY6" fmla="*/ 11130 h 3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8256" h="3616101">
                <a:moveTo>
                  <a:pt x="20239" y="3466600"/>
                </a:moveTo>
                <a:cubicBezTo>
                  <a:pt x="-47940" y="3462589"/>
                  <a:pt x="77991" y="3466600"/>
                  <a:pt x="77991" y="3466600"/>
                </a:cubicBezTo>
                <a:lnTo>
                  <a:pt x="1184896" y="3514726"/>
                </a:lnTo>
                <a:cubicBezTo>
                  <a:pt x="1516967" y="3521143"/>
                  <a:pt x="1841018" y="3745732"/>
                  <a:pt x="2070420" y="3505101"/>
                </a:cubicBezTo>
                <a:cubicBezTo>
                  <a:pt x="2299822" y="3264470"/>
                  <a:pt x="2416930" y="2603535"/>
                  <a:pt x="2561309" y="2070937"/>
                </a:cubicBezTo>
                <a:cubicBezTo>
                  <a:pt x="2705688" y="1538339"/>
                  <a:pt x="2495536" y="652815"/>
                  <a:pt x="2936694" y="309514"/>
                </a:cubicBezTo>
                <a:cubicBezTo>
                  <a:pt x="3377852" y="-33787"/>
                  <a:pt x="4293054" y="-11329"/>
                  <a:pt x="5208256" y="111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6D8F4BB-F5A9-4773-95AB-1E7A6ED19C3C}"/>
                  </a:ext>
                </a:extLst>
              </p:cNvPr>
              <p:cNvSpPr/>
              <p:nvPr/>
            </p:nvSpPr>
            <p:spPr>
              <a:xfrm>
                <a:off x="8353771" y="2869883"/>
                <a:ext cx="876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6D8F4BB-F5A9-4773-95AB-1E7A6ED19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71" y="2869883"/>
                <a:ext cx="876843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C3B19FD-62C8-4291-8DBC-43147EAE3426}"/>
              </a:ext>
            </a:extLst>
          </p:cNvPr>
          <p:cNvSpPr/>
          <p:nvPr/>
        </p:nvSpPr>
        <p:spPr>
          <a:xfrm>
            <a:off x="3112169" y="3597704"/>
            <a:ext cx="5967663" cy="1568031"/>
          </a:xfrm>
          <a:custGeom>
            <a:avLst/>
            <a:gdLst>
              <a:gd name="connsiteX0" fmla="*/ 0 w 5967663"/>
              <a:gd name="connsiteY0" fmla="*/ 1403256 h 1568031"/>
              <a:gd name="connsiteX1" fmla="*/ 1212783 w 5967663"/>
              <a:gd name="connsiteY1" fmla="*/ 171223 h 1568031"/>
              <a:gd name="connsiteX2" fmla="*/ 1722922 w 5967663"/>
              <a:gd name="connsiteY2" fmla="*/ 113471 h 1568031"/>
              <a:gd name="connsiteX3" fmla="*/ 2415941 w 5967663"/>
              <a:gd name="connsiteY3" fmla="*/ 1143374 h 1568031"/>
              <a:gd name="connsiteX4" fmla="*/ 3426594 w 5967663"/>
              <a:gd name="connsiteY4" fmla="*/ 1547635 h 1568031"/>
              <a:gd name="connsiteX5" fmla="*/ 4360244 w 5967663"/>
              <a:gd name="connsiteY5" fmla="*/ 1509134 h 1568031"/>
              <a:gd name="connsiteX6" fmla="*/ 4947386 w 5967663"/>
              <a:gd name="connsiteY6" fmla="*/ 1518759 h 1568031"/>
              <a:gd name="connsiteX7" fmla="*/ 5399773 w 5967663"/>
              <a:gd name="connsiteY7" fmla="*/ 1518759 h 1568031"/>
              <a:gd name="connsiteX8" fmla="*/ 5650030 w 5967663"/>
              <a:gd name="connsiteY8" fmla="*/ 1518759 h 1568031"/>
              <a:gd name="connsiteX9" fmla="*/ 5967663 w 5967663"/>
              <a:gd name="connsiteY9" fmla="*/ 1547635 h 156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7663" h="1568031">
                <a:moveTo>
                  <a:pt x="0" y="1403256"/>
                </a:moveTo>
                <a:cubicBezTo>
                  <a:pt x="462814" y="894721"/>
                  <a:pt x="925629" y="386187"/>
                  <a:pt x="1212783" y="171223"/>
                </a:cubicBezTo>
                <a:cubicBezTo>
                  <a:pt x="1499937" y="-43741"/>
                  <a:pt x="1522396" y="-48554"/>
                  <a:pt x="1722922" y="113471"/>
                </a:cubicBezTo>
                <a:cubicBezTo>
                  <a:pt x="1923448" y="275496"/>
                  <a:pt x="2131996" y="904347"/>
                  <a:pt x="2415941" y="1143374"/>
                </a:cubicBezTo>
                <a:cubicBezTo>
                  <a:pt x="2699886" y="1382401"/>
                  <a:pt x="3102544" y="1486675"/>
                  <a:pt x="3426594" y="1547635"/>
                </a:cubicBezTo>
                <a:cubicBezTo>
                  <a:pt x="3750644" y="1608595"/>
                  <a:pt x="4106779" y="1513947"/>
                  <a:pt x="4360244" y="1509134"/>
                </a:cubicBezTo>
                <a:lnTo>
                  <a:pt x="4947386" y="1518759"/>
                </a:lnTo>
                <a:lnTo>
                  <a:pt x="5399773" y="1518759"/>
                </a:lnTo>
                <a:cubicBezTo>
                  <a:pt x="5516880" y="1518759"/>
                  <a:pt x="5555382" y="1513946"/>
                  <a:pt x="5650030" y="1518759"/>
                </a:cubicBezTo>
                <a:cubicBezTo>
                  <a:pt x="5744678" y="1523572"/>
                  <a:pt x="5856170" y="1535603"/>
                  <a:pt x="5967663" y="1547635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23CFFC2B-D23B-4731-AF72-DA8320579894}"/>
              </a:ext>
            </a:extLst>
          </p:cNvPr>
          <p:cNvSpPr/>
          <p:nvPr/>
        </p:nvSpPr>
        <p:spPr>
          <a:xfrm flipH="1">
            <a:off x="3112169" y="3548749"/>
            <a:ext cx="5967663" cy="1568031"/>
          </a:xfrm>
          <a:custGeom>
            <a:avLst/>
            <a:gdLst>
              <a:gd name="connsiteX0" fmla="*/ 0 w 5967663"/>
              <a:gd name="connsiteY0" fmla="*/ 1403256 h 1568031"/>
              <a:gd name="connsiteX1" fmla="*/ 1212783 w 5967663"/>
              <a:gd name="connsiteY1" fmla="*/ 171223 h 1568031"/>
              <a:gd name="connsiteX2" fmla="*/ 1722922 w 5967663"/>
              <a:gd name="connsiteY2" fmla="*/ 113471 h 1568031"/>
              <a:gd name="connsiteX3" fmla="*/ 2415941 w 5967663"/>
              <a:gd name="connsiteY3" fmla="*/ 1143374 h 1568031"/>
              <a:gd name="connsiteX4" fmla="*/ 3426594 w 5967663"/>
              <a:gd name="connsiteY4" fmla="*/ 1547635 h 1568031"/>
              <a:gd name="connsiteX5" fmla="*/ 4360244 w 5967663"/>
              <a:gd name="connsiteY5" fmla="*/ 1509134 h 1568031"/>
              <a:gd name="connsiteX6" fmla="*/ 4947386 w 5967663"/>
              <a:gd name="connsiteY6" fmla="*/ 1518759 h 1568031"/>
              <a:gd name="connsiteX7" fmla="*/ 5399773 w 5967663"/>
              <a:gd name="connsiteY7" fmla="*/ 1518759 h 1568031"/>
              <a:gd name="connsiteX8" fmla="*/ 5650030 w 5967663"/>
              <a:gd name="connsiteY8" fmla="*/ 1518759 h 1568031"/>
              <a:gd name="connsiteX9" fmla="*/ 5967663 w 5967663"/>
              <a:gd name="connsiteY9" fmla="*/ 1547635 h 156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7663" h="1568031">
                <a:moveTo>
                  <a:pt x="0" y="1403256"/>
                </a:moveTo>
                <a:cubicBezTo>
                  <a:pt x="462814" y="894721"/>
                  <a:pt x="925629" y="386187"/>
                  <a:pt x="1212783" y="171223"/>
                </a:cubicBezTo>
                <a:cubicBezTo>
                  <a:pt x="1499937" y="-43741"/>
                  <a:pt x="1522396" y="-48554"/>
                  <a:pt x="1722922" y="113471"/>
                </a:cubicBezTo>
                <a:cubicBezTo>
                  <a:pt x="1923448" y="275496"/>
                  <a:pt x="2131996" y="904347"/>
                  <a:pt x="2415941" y="1143374"/>
                </a:cubicBezTo>
                <a:cubicBezTo>
                  <a:pt x="2699886" y="1382401"/>
                  <a:pt x="3102544" y="1486675"/>
                  <a:pt x="3426594" y="1547635"/>
                </a:cubicBezTo>
                <a:cubicBezTo>
                  <a:pt x="3750644" y="1608595"/>
                  <a:pt x="4106779" y="1513947"/>
                  <a:pt x="4360244" y="1509134"/>
                </a:cubicBezTo>
                <a:lnTo>
                  <a:pt x="4947386" y="1518759"/>
                </a:lnTo>
                <a:lnTo>
                  <a:pt x="5399773" y="1518759"/>
                </a:lnTo>
                <a:cubicBezTo>
                  <a:pt x="5516880" y="1518759"/>
                  <a:pt x="5555382" y="1513946"/>
                  <a:pt x="5650030" y="1518759"/>
                </a:cubicBezTo>
                <a:cubicBezTo>
                  <a:pt x="5744678" y="1523572"/>
                  <a:pt x="5856170" y="1535603"/>
                  <a:pt x="5967663" y="1547635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7DD5DD-CA44-4B5A-B6C1-89E6C24D3804}"/>
                  </a:ext>
                </a:extLst>
              </p:cNvPr>
              <p:cNvSpPr/>
              <p:nvPr/>
            </p:nvSpPr>
            <p:spPr>
              <a:xfrm>
                <a:off x="3153220" y="3728800"/>
                <a:ext cx="873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7DD5DD-CA44-4B5A-B6C1-89E6C24D3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20" y="3728800"/>
                <a:ext cx="873188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D00124C-AA9B-4CE0-9903-E420D25809C2}"/>
                  </a:ext>
                </a:extLst>
              </p:cNvPr>
              <p:cNvSpPr/>
              <p:nvPr/>
            </p:nvSpPr>
            <p:spPr>
              <a:xfrm>
                <a:off x="8353771" y="3738198"/>
                <a:ext cx="872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D00124C-AA9B-4CE0-9903-E420D258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71" y="3738198"/>
                <a:ext cx="87229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16D7943D-1BA9-423C-805D-FEE841EA39D6}"/>
              </a:ext>
            </a:extLst>
          </p:cNvPr>
          <p:cNvSpPr/>
          <p:nvPr/>
        </p:nvSpPr>
        <p:spPr>
          <a:xfrm>
            <a:off x="7031439" y="5035797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CE93BB6-3FB5-4CA2-B269-BDA3B87C7EFB}"/>
              </a:ext>
            </a:extLst>
          </p:cNvPr>
          <p:cNvSpPr/>
          <p:nvPr/>
        </p:nvSpPr>
        <p:spPr>
          <a:xfrm>
            <a:off x="7424298" y="5011320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A95F7E2E-5849-49D5-B0D2-7EE5D0996C11}"/>
              </a:ext>
            </a:extLst>
          </p:cNvPr>
          <p:cNvSpPr/>
          <p:nvPr/>
        </p:nvSpPr>
        <p:spPr>
          <a:xfrm>
            <a:off x="7829442" y="5008505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41ACF13-E991-4056-AFF4-5458C2D7DDC1}"/>
              </a:ext>
            </a:extLst>
          </p:cNvPr>
          <p:cNvSpPr/>
          <p:nvPr/>
        </p:nvSpPr>
        <p:spPr>
          <a:xfrm>
            <a:off x="6694566" y="5049663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554A295-EA84-4E74-9EEC-EA619C574BCA}"/>
              </a:ext>
            </a:extLst>
          </p:cNvPr>
          <p:cNvSpPr/>
          <p:nvPr/>
        </p:nvSpPr>
        <p:spPr>
          <a:xfrm>
            <a:off x="8185573" y="5008505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957514E-4782-4C20-AFFD-2B6F88CD5F93}"/>
              </a:ext>
            </a:extLst>
          </p:cNvPr>
          <p:cNvSpPr/>
          <p:nvPr/>
        </p:nvSpPr>
        <p:spPr>
          <a:xfrm>
            <a:off x="8555260" y="5035796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5FAAB4E-29E4-48F3-92BB-141E523C654D}"/>
              </a:ext>
            </a:extLst>
          </p:cNvPr>
          <p:cNvSpPr/>
          <p:nvPr/>
        </p:nvSpPr>
        <p:spPr>
          <a:xfrm>
            <a:off x="4363873" y="5053323"/>
            <a:ext cx="259875" cy="2598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8D4132-A5C8-41B5-83D8-5CAE1854BD34}"/>
              </a:ext>
            </a:extLst>
          </p:cNvPr>
          <p:cNvSpPr txBox="1"/>
          <p:nvPr/>
        </p:nvSpPr>
        <p:spPr>
          <a:xfrm>
            <a:off x="2796726" y="5314382"/>
            <a:ext cx="256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large weight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E44448-B9ED-466B-8D5F-D27106F7DF80}"/>
                  </a:ext>
                </a:extLst>
              </p:cNvPr>
              <p:cNvSpPr/>
              <p:nvPr/>
            </p:nvSpPr>
            <p:spPr>
              <a:xfrm>
                <a:off x="2448845" y="2876938"/>
                <a:ext cx="3129896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negative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E44448-B9ED-466B-8D5F-D27106F7D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45" y="2876938"/>
                <a:ext cx="3129896" cy="490199"/>
              </a:xfrm>
              <a:prstGeom prst="rect">
                <a:avLst/>
              </a:prstGeom>
              <a:blipFill>
                <a:blip r:embed="rId6"/>
                <a:stretch>
                  <a:fillRect l="-585" t="-7500" r="-214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D4AE284-0B56-4F51-83FA-1C043EE41F29}"/>
                  </a:ext>
                </a:extLst>
              </p:cNvPr>
              <p:cNvSpPr/>
              <p:nvPr/>
            </p:nvSpPr>
            <p:spPr>
              <a:xfrm>
                <a:off x="6491009" y="5642834"/>
                <a:ext cx="35098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positive</a:t>
                </a:r>
                <a:r>
                  <a:rPr lang="en-US" altLang="zh-TW" sz="2400" dirty="0" smtClean="0"/>
                  <a:t>?(X)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D4AE284-0B56-4F51-83FA-1C043EE41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09" y="5642834"/>
                <a:ext cx="3509807" cy="490199"/>
              </a:xfrm>
              <a:prstGeom prst="rect">
                <a:avLst/>
              </a:prstGeom>
              <a:blipFill>
                <a:blip r:embed="rId7"/>
                <a:stretch>
                  <a:fillRect l="-521" t="-7500" r="-173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979D7482-2D3C-4F8C-8333-4E772E866D83}"/>
              </a:ext>
            </a:extLst>
          </p:cNvPr>
          <p:cNvSpPr/>
          <p:nvPr/>
        </p:nvSpPr>
        <p:spPr>
          <a:xfrm>
            <a:off x="8230101" y="5987605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negative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57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560C540-4B0D-49AB-96FE-B5D42B65A9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On-policy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Off-policy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560C540-4B0D-49AB-96FE-B5D42B65A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90D0F-DC99-4E0C-9D95-E12016144FF5}"/>
                  </a:ext>
                </a:extLst>
              </p:cNvPr>
              <p:cNvSpPr/>
              <p:nvPr/>
            </p:nvSpPr>
            <p:spPr>
              <a:xfrm>
                <a:off x="2147485" y="1584401"/>
                <a:ext cx="4464043" cy="506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F90D0F-DC99-4E0C-9D95-E12016144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85" y="1584401"/>
                <a:ext cx="4464043" cy="506998"/>
              </a:xfrm>
              <a:prstGeom prst="rect">
                <a:avLst/>
              </a:prstGeom>
              <a:blipFill>
                <a:blip r:embed="rId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17F2328-95B0-4AAB-A0C7-7A683B716015}"/>
              </a:ext>
            </a:extLst>
          </p:cNvPr>
          <p:cNvCxnSpPr/>
          <p:nvPr/>
        </p:nvCxnSpPr>
        <p:spPr>
          <a:xfrm>
            <a:off x="3413622" y="2044265"/>
            <a:ext cx="8295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A56606-640C-4785-8FA5-0A6239BDB7D1}"/>
                  </a:ext>
                </a:extLst>
              </p:cNvPr>
              <p:cNvSpPr txBox="1"/>
              <p:nvPr/>
            </p:nvSpPr>
            <p:spPr>
              <a:xfrm>
                <a:off x="3025809" y="2078968"/>
                <a:ext cx="69569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collect data. When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updated, we have to sample training data again.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1A56606-640C-4785-8FA5-0A6239BD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2078968"/>
                <a:ext cx="6956980" cy="830997"/>
              </a:xfrm>
              <a:prstGeom prst="rect">
                <a:avLst/>
              </a:prstGeom>
              <a:blipFill>
                <a:blip r:embed="rId4"/>
                <a:stretch>
                  <a:fillRect l="-113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7A43DC-140A-44E4-BDD9-047C78787317}"/>
                  </a:ext>
                </a:extLst>
              </p:cNvPr>
              <p:cNvSpPr txBox="1"/>
              <p:nvPr/>
            </p:nvSpPr>
            <p:spPr>
              <a:xfrm>
                <a:off x="3025809" y="2813955"/>
                <a:ext cx="6956980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Goal: Using the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 to train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/>
                  <a:t> is fixed, so we can re-use the sample data.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7A43DC-140A-44E4-BDD9-047C7878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2813955"/>
                <a:ext cx="6956980" cy="835485"/>
              </a:xfrm>
              <a:prstGeom prst="rect">
                <a:avLst/>
              </a:prstGeom>
              <a:blipFill>
                <a:blip r:embed="rId5"/>
                <a:stretch>
                  <a:fillRect l="-1138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36A28B-8945-488E-89F7-2908558125D0}"/>
                  </a:ext>
                </a:extLst>
              </p:cNvPr>
              <p:cNvSpPr/>
              <p:nvPr/>
            </p:nvSpPr>
            <p:spPr>
              <a:xfrm>
                <a:off x="2147484" y="3575189"/>
                <a:ext cx="5498172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36A28B-8945-488E-89F7-290855812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84" y="3575189"/>
                <a:ext cx="5498172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D1A9581-8644-4830-962C-00AE5D3A7572}"/>
              </a:ext>
            </a:extLst>
          </p:cNvPr>
          <p:cNvCxnSpPr>
            <a:cxnSpLocks/>
          </p:cNvCxnSpPr>
          <p:nvPr/>
        </p:nvCxnSpPr>
        <p:spPr>
          <a:xfrm>
            <a:off x="3413622" y="4294369"/>
            <a:ext cx="8295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C3AE9DB-B2B6-4DD1-BCF1-BC3E5FF06F3F}"/>
              </a:ext>
            </a:extLst>
          </p:cNvPr>
          <p:cNvCxnSpPr>
            <a:cxnSpLocks/>
          </p:cNvCxnSpPr>
          <p:nvPr/>
        </p:nvCxnSpPr>
        <p:spPr>
          <a:xfrm>
            <a:off x="4548155" y="4489413"/>
            <a:ext cx="82955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3099D5-1407-4E70-825F-1CECD0CF4811}"/>
              </a:ext>
            </a:extLst>
          </p:cNvPr>
          <p:cNvSpPr txBox="1"/>
          <p:nvPr/>
        </p:nvSpPr>
        <p:spPr>
          <a:xfrm>
            <a:off x="2386526" y="5727862"/>
            <a:ext cx="2328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Importance Sampling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9183E0-1878-45C9-AF88-DE1F82DA2422}"/>
                  </a:ext>
                </a:extLst>
              </p:cNvPr>
              <p:cNvSpPr txBox="1"/>
              <p:nvPr/>
            </p:nvSpPr>
            <p:spPr>
              <a:xfrm>
                <a:off x="4962934" y="6030057"/>
                <a:ext cx="153875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9183E0-1878-45C9-AF88-DE1F82DA2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34" y="6030057"/>
                <a:ext cx="1538755" cy="397866"/>
              </a:xfrm>
              <a:prstGeom prst="rect">
                <a:avLst/>
              </a:prstGeom>
              <a:blipFill>
                <a:blip r:embed="rId7"/>
                <a:stretch>
                  <a:fillRect l="-3557" r="-6324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DFECC24-4730-422A-8D92-CA66F993F7E0}"/>
                  </a:ext>
                </a:extLst>
              </p:cNvPr>
              <p:cNvSpPr txBox="1"/>
              <p:nvPr/>
            </p:nvSpPr>
            <p:spPr>
              <a:xfrm>
                <a:off x="6611527" y="5815417"/>
                <a:ext cx="2489912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DFECC24-4730-422A-8D92-CA66F993F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27" y="5815417"/>
                <a:ext cx="2489912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F388670-8587-412F-A84A-65DA2C7D2281}"/>
                  </a:ext>
                </a:extLst>
              </p:cNvPr>
              <p:cNvSpPr txBox="1"/>
              <p:nvPr/>
            </p:nvSpPr>
            <p:spPr>
              <a:xfrm>
                <a:off x="3025809" y="4512975"/>
                <a:ext cx="6956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Sample the data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/>
                  <a:t>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F388670-8587-412F-A84A-65DA2C7D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4512975"/>
                <a:ext cx="6956980" cy="461665"/>
              </a:xfrm>
              <a:prstGeom prst="rect">
                <a:avLst/>
              </a:prstGeom>
              <a:blipFill>
                <a:blip r:embed="rId9"/>
                <a:stretch>
                  <a:fillRect l="-113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D0F7368-BB4C-4153-8DC6-F6140602A4F3}"/>
                  </a:ext>
                </a:extLst>
              </p:cNvPr>
              <p:cNvSpPr txBox="1"/>
              <p:nvPr/>
            </p:nvSpPr>
            <p:spPr>
              <a:xfrm>
                <a:off x="3025809" y="4902396"/>
                <a:ext cx="6956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Use the data to train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 many times.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D0F7368-BB4C-4153-8DC6-F6140602A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09" y="4902396"/>
                <a:ext cx="6956980" cy="461665"/>
              </a:xfrm>
              <a:prstGeom prst="rect">
                <a:avLst/>
              </a:prstGeom>
              <a:blipFill>
                <a:blip r:embed="rId10"/>
                <a:stretch>
                  <a:fillRect l="-113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6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4C6E4C9-79E5-468A-B7E6-F71C0F94DE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On-policy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Off-policy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4C6E4C9-79E5-468A-B7E6-F71C0F94D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5DA860-5167-4317-9541-7DB4DAD6A7DA}"/>
                  </a:ext>
                </a:extLst>
              </p:cNvPr>
              <p:cNvSpPr txBox="1"/>
              <p:nvPr/>
            </p:nvSpPr>
            <p:spPr>
              <a:xfrm>
                <a:off x="2681454" y="2219098"/>
                <a:ext cx="5887496" cy="52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5DA860-5167-4317-9541-7DB4DAD6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54" y="2219098"/>
                <a:ext cx="5887496" cy="52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F4CC09-A339-4113-B4A0-365F52668CDE}"/>
                  </a:ext>
                </a:extLst>
              </p:cNvPr>
              <p:cNvSpPr txBox="1"/>
              <p:nvPr/>
            </p:nvSpPr>
            <p:spPr>
              <a:xfrm>
                <a:off x="2681454" y="3318934"/>
                <a:ext cx="5887496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F4CC09-A339-4113-B4A0-365F5266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54" y="3318934"/>
                <a:ext cx="5887496" cy="873252"/>
              </a:xfrm>
              <a:prstGeom prst="rect">
                <a:avLst/>
              </a:prstGeom>
              <a:blipFill>
                <a:blip r:embed="rId4"/>
                <a:stretch>
                  <a:fillRect r="-1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7F9D825C-D470-4855-A301-E1614ABB825C}"/>
              </a:ext>
            </a:extLst>
          </p:cNvPr>
          <p:cNvSpPr/>
          <p:nvPr/>
        </p:nvSpPr>
        <p:spPr>
          <a:xfrm>
            <a:off x="6152562" y="3525625"/>
            <a:ext cx="257473" cy="233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05B9DE-A40B-4DF8-B355-5F891D576268}"/>
              </a:ext>
            </a:extLst>
          </p:cNvPr>
          <p:cNvGrpSpPr/>
          <p:nvPr/>
        </p:nvGrpSpPr>
        <p:grpSpPr>
          <a:xfrm>
            <a:off x="2152650" y="5574787"/>
            <a:ext cx="5809474" cy="821892"/>
            <a:chOff x="3279059" y="3018054"/>
            <a:chExt cx="5809474" cy="821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6CAF4196-5303-4F3D-9D5F-171222AF31EE}"/>
                    </a:ext>
                  </a:extLst>
                </p:cNvPr>
                <p:cNvSpPr txBox="1"/>
                <p:nvPr/>
              </p:nvSpPr>
              <p:spPr>
                <a:xfrm>
                  <a:off x="3279059" y="3202872"/>
                  <a:ext cx="1210203" cy="419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6CAF4196-5303-4F3D-9D5F-171222AF3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59" y="3202872"/>
                  <a:ext cx="1210203" cy="419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1FDF0F0-E77C-46AA-8DE5-79DBFC0A9387}"/>
                    </a:ext>
                  </a:extLst>
                </p:cNvPr>
                <p:cNvSpPr txBox="1"/>
                <p:nvPr/>
              </p:nvSpPr>
              <p:spPr>
                <a:xfrm>
                  <a:off x="4473232" y="3018054"/>
                  <a:ext cx="4615301" cy="821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1FDF0F0-E77C-46AA-8DE5-79DBFC0A9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232" y="3018054"/>
                  <a:ext cx="4615301" cy="821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FFDEE54-66E5-446B-8305-669AEA377CBD}"/>
                  </a:ext>
                </a:extLst>
              </p:cNvPr>
              <p:cNvSpPr txBox="1"/>
              <p:nvPr/>
            </p:nvSpPr>
            <p:spPr>
              <a:xfrm>
                <a:off x="2681454" y="4339422"/>
                <a:ext cx="5887496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FFDEE54-66E5-446B-8305-669AEA37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54" y="4339422"/>
                <a:ext cx="5887496" cy="873252"/>
              </a:xfrm>
              <a:prstGeom prst="rect">
                <a:avLst/>
              </a:prstGeom>
              <a:blipFill>
                <a:blip r:embed="rId10"/>
                <a:stretch>
                  <a:fillRect r="-27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1D717656-1774-48E2-975C-0189D90B0D96}"/>
              </a:ext>
            </a:extLst>
          </p:cNvPr>
          <p:cNvSpPr txBox="1"/>
          <p:nvPr/>
        </p:nvSpPr>
        <p:spPr>
          <a:xfrm>
            <a:off x="2132331" y="1617181"/>
            <a:ext cx="284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for update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9EDC4A-1648-4377-96FF-76200AE6CF60}"/>
              </a:ext>
            </a:extLst>
          </p:cNvPr>
          <p:cNvSpPr txBox="1"/>
          <p:nvPr/>
        </p:nvSpPr>
        <p:spPr>
          <a:xfrm>
            <a:off x="8001850" y="5793323"/>
            <a:ext cx="347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dd constraint during importance sampling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F12BB-26ED-4E68-8993-BE1BC448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PPO / TRPO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1DEE92-6D25-422E-8DD3-B47C13CA7E90}"/>
                  </a:ext>
                </a:extLst>
              </p:cNvPr>
              <p:cNvSpPr txBox="1"/>
              <p:nvPr/>
            </p:nvSpPr>
            <p:spPr>
              <a:xfrm>
                <a:off x="2437560" y="2566514"/>
                <a:ext cx="4052455" cy="432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C1DEE92-6D25-422E-8DD3-B47C13CA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60" y="2566514"/>
                <a:ext cx="4052455" cy="432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88BBFAB-C058-400C-B72F-E11561886CA1}"/>
              </a:ext>
            </a:extLst>
          </p:cNvPr>
          <p:cNvGrpSpPr/>
          <p:nvPr/>
        </p:nvGrpSpPr>
        <p:grpSpPr>
          <a:xfrm>
            <a:off x="4229876" y="3161525"/>
            <a:ext cx="5809474" cy="821892"/>
            <a:chOff x="3279059" y="3018054"/>
            <a:chExt cx="5809474" cy="821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0BA2C40-BDC1-44F0-B839-8C828C19CC6A}"/>
                    </a:ext>
                  </a:extLst>
                </p:cNvPr>
                <p:cNvSpPr txBox="1"/>
                <p:nvPr/>
              </p:nvSpPr>
              <p:spPr>
                <a:xfrm>
                  <a:off x="3279059" y="3202872"/>
                  <a:ext cx="1210203" cy="419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0BA2C40-BDC1-44F0-B839-8C828C19C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59" y="3202872"/>
                  <a:ext cx="1210203" cy="4197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744F5B5-C6D4-46CD-8E6C-A4C88520477E}"/>
                    </a:ext>
                  </a:extLst>
                </p:cNvPr>
                <p:cNvSpPr txBox="1"/>
                <p:nvPr/>
              </p:nvSpPr>
              <p:spPr>
                <a:xfrm>
                  <a:off x="4473232" y="3018054"/>
                  <a:ext cx="4615301" cy="821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744F5B5-C6D4-46CD-8E6C-A4C885204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232" y="3018054"/>
                  <a:ext cx="4615301" cy="8218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2168E15-F014-4653-AAB6-4915775B1132}"/>
              </a:ext>
            </a:extLst>
          </p:cNvPr>
          <p:cNvCxnSpPr/>
          <p:nvPr/>
        </p:nvCxnSpPr>
        <p:spPr>
          <a:xfrm>
            <a:off x="1231769" y="4303959"/>
            <a:ext cx="97284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E2C631-3D61-4B13-A20D-61BA4A3B22E9}"/>
                  </a:ext>
                </a:extLst>
              </p:cNvPr>
              <p:cNvSpPr txBox="1"/>
              <p:nvPr/>
            </p:nvSpPr>
            <p:spPr>
              <a:xfrm>
                <a:off x="2554357" y="5429745"/>
                <a:ext cx="1553759" cy="432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𝑇𝑅𝑃𝑂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2E2C631-3D61-4B13-A20D-61BA4A3B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7" y="5429745"/>
                <a:ext cx="1553759" cy="4324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244572-52A9-41BF-BF1C-67C38A278022}"/>
                  </a:ext>
                </a:extLst>
              </p:cNvPr>
              <p:cNvSpPr txBox="1"/>
              <p:nvPr/>
            </p:nvSpPr>
            <p:spPr>
              <a:xfrm>
                <a:off x="4092086" y="5235043"/>
                <a:ext cx="4615301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F244572-52A9-41BF-BF1C-67C38A278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86" y="5235043"/>
                <a:ext cx="4615301" cy="821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58EBDF2-F684-41B7-8975-48FFF5734D45}"/>
                  </a:ext>
                </a:extLst>
              </p:cNvPr>
              <p:cNvSpPr txBox="1"/>
              <p:nvPr/>
            </p:nvSpPr>
            <p:spPr>
              <a:xfrm>
                <a:off x="8261684" y="6179229"/>
                <a:ext cx="1864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58EBDF2-F684-41B7-8975-48FFF573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84" y="6179229"/>
                <a:ext cx="1864998" cy="369332"/>
              </a:xfrm>
              <a:prstGeom prst="rect">
                <a:avLst/>
              </a:prstGeom>
              <a:blipFill>
                <a:blip r:embed="rId7"/>
                <a:stretch>
                  <a:fillRect l="-3268" r="-294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761060-8D19-4AFA-9E17-F58751A31EBC}"/>
              </a:ext>
            </a:extLst>
          </p:cNvPr>
          <p:cNvSpPr txBox="1"/>
          <p:nvPr/>
        </p:nvSpPr>
        <p:spPr>
          <a:xfrm>
            <a:off x="1755508" y="4541001"/>
            <a:ext cx="619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TRPO (Trust Region Policy Optimization)</a:t>
            </a:r>
            <a:endParaRPr lang="zh-TW" altLang="en-US" sz="2400" b="1" i="1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9965AF-606B-48F4-8CD1-DB350B09EDE7}"/>
              </a:ext>
            </a:extLst>
          </p:cNvPr>
          <p:cNvSpPr/>
          <p:nvPr/>
        </p:nvSpPr>
        <p:spPr>
          <a:xfrm>
            <a:off x="1766994" y="1878792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Proximal Policy Optimization (PPO)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1A32086-3E68-4B0F-B1E3-E88D19BA74FA}"/>
                  </a:ext>
                </a:extLst>
              </p:cNvPr>
              <p:cNvSpPr txBox="1"/>
              <p:nvPr/>
            </p:nvSpPr>
            <p:spPr>
              <a:xfrm>
                <a:off x="5424049" y="547343"/>
                <a:ext cx="4599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cannot be very different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1A32086-3E68-4B0F-B1E3-E88D19BA7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49" y="547343"/>
                <a:ext cx="4599016" cy="369332"/>
              </a:xfrm>
              <a:prstGeom prst="rect">
                <a:avLst/>
              </a:prstGeom>
              <a:blipFill>
                <a:blip r:embed="rId8"/>
                <a:stretch>
                  <a:fillRect l="-2387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19241A-4609-49F8-8456-6C9B24D8A41C}"/>
              </a:ext>
            </a:extLst>
          </p:cNvPr>
          <p:cNvSpPr txBox="1"/>
          <p:nvPr/>
        </p:nvSpPr>
        <p:spPr>
          <a:xfrm>
            <a:off x="5424049" y="1053464"/>
            <a:ext cx="484363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Constraint on behavior not parameters</a:t>
            </a:r>
            <a:endParaRPr lang="zh-TW" altLang="en-US" sz="24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7A3432A-72E9-4F97-8808-88513A0E3172}"/>
              </a:ext>
            </a:extLst>
          </p:cNvPr>
          <p:cNvGrpSpPr/>
          <p:nvPr/>
        </p:nvGrpSpPr>
        <p:grpSpPr>
          <a:xfrm>
            <a:off x="6937014" y="2179345"/>
            <a:ext cx="3189669" cy="493524"/>
            <a:chOff x="5577217" y="3866385"/>
            <a:chExt cx="3189669" cy="4935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AB93661-11C5-4674-BA77-7BA5C44A66D6}"/>
                </a:ext>
              </a:extLst>
            </p:cNvPr>
            <p:cNvSpPr/>
            <p:nvPr/>
          </p:nvSpPr>
          <p:spPr>
            <a:xfrm>
              <a:off x="5614078" y="3866385"/>
              <a:ext cx="3152807" cy="4935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5B89702-0C8D-42FE-9923-5F30339AF1B3}"/>
                </a:ext>
              </a:extLst>
            </p:cNvPr>
            <p:cNvGrpSpPr/>
            <p:nvPr/>
          </p:nvGrpSpPr>
          <p:grpSpPr>
            <a:xfrm>
              <a:off x="5577217" y="3898244"/>
              <a:ext cx="3189669" cy="461665"/>
              <a:chOff x="5505608" y="3887411"/>
              <a:chExt cx="3189669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72D8F369-694D-4E93-A7A4-398A4C59DD73}"/>
                      </a:ext>
                    </a:extLst>
                  </p:cNvPr>
                  <p:cNvSpPr txBox="1"/>
                  <p:nvPr/>
                </p:nvSpPr>
                <p:spPr>
                  <a:xfrm>
                    <a:off x="6773917" y="3920081"/>
                    <a:ext cx="19213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72D8F369-694D-4E93-A7A4-398A4C59D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3917" y="3920081"/>
                    <a:ext cx="192136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79" b="-344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544A8703-6F46-4077-AF9C-E17AADBF86F0}"/>
                      </a:ext>
                    </a:extLst>
                  </p:cNvPr>
                  <p:cNvSpPr/>
                  <p:nvPr/>
                </p:nvSpPr>
                <p:spPr>
                  <a:xfrm>
                    <a:off x="5505608" y="3887411"/>
                    <a:ext cx="13806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544A8703-6F46-4077-AF9C-E17AADBF86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5608" y="3887411"/>
                    <a:ext cx="138069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89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98454" y="4821896"/>
            <a:ext cx="381000" cy="910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critic does not directly determine the action.</a:t>
                </a:r>
              </a:p>
              <a:p>
                <a:r>
                  <a:rPr lang="en-US" altLang="zh-TW" sz="2400" dirty="0"/>
                  <a:t>Given an 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TW" sz="2400" dirty="0"/>
                  <a:t>, it evaluates how good the actor is</a:t>
                </a:r>
              </a:p>
              <a:p>
                <a:r>
                  <a:rPr lang="en-US" altLang="zh-TW" sz="2400" dirty="0"/>
                  <a:t>State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When using actor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, the </a:t>
                </a:r>
                <a:r>
                  <a:rPr lang="en-US" altLang="zh-TW" i="1" dirty="0"/>
                  <a:t>cumulated</a:t>
                </a:r>
                <a:r>
                  <a:rPr lang="en-US" altLang="zh-TW" dirty="0"/>
                  <a:t> reward expects to be obtained after visiting state s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290" y="4306347"/>
            <a:ext cx="2496870" cy="1650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96218" y="4597587"/>
                <a:ext cx="1185036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4597587"/>
                <a:ext cx="1185036" cy="1358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036508" y="5046206"/>
            <a:ext cx="309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>
            <a:off x="4081254" y="5277037"/>
            <a:ext cx="774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81255" y="4747905"/>
                <a:ext cx="10500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5" y="4747905"/>
                <a:ext cx="10500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109068" y="5344506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2" name="箭號: 向右 11"/>
          <p:cNvSpPr/>
          <p:nvPr/>
        </p:nvSpPr>
        <p:spPr>
          <a:xfrm>
            <a:off x="2451272" y="4989054"/>
            <a:ext cx="377064" cy="5966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631454" y="6045179"/>
                <a:ext cx="1990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large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454" y="6045179"/>
                <a:ext cx="1990994" cy="461665"/>
              </a:xfrm>
              <a:prstGeom prst="rect">
                <a:avLst/>
              </a:prstGeom>
              <a:blipFill>
                <a:blip r:embed="rId7"/>
                <a:stretch>
                  <a:fillRect l="-920" t="-9333" r="-3988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5944" y="4306348"/>
            <a:ext cx="2483623" cy="1655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58678" y="6045178"/>
                <a:ext cx="2268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smaller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678" y="6045178"/>
                <a:ext cx="2268313" cy="461665"/>
              </a:xfrm>
              <a:prstGeom prst="rect">
                <a:avLst/>
              </a:prstGeom>
              <a:blipFill>
                <a:blip r:embed="rId9"/>
                <a:stretch>
                  <a:fillRect l="-806" t="-9333" r="-295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Monte-Carlo (MC) based approach</a:t>
                </a:r>
              </a:p>
              <a:p>
                <a:pPr lvl="1"/>
                <a:r>
                  <a:rPr lang="en-US" altLang="zh-TW" dirty="0"/>
                  <a:t>The critic watches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playing the game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17487" y="3004458"/>
                <a:ext cx="36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After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87" y="3004458"/>
                <a:ext cx="3628571" cy="461665"/>
              </a:xfrm>
              <a:prstGeom prst="rect">
                <a:avLst/>
              </a:prstGeom>
              <a:blipFill>
                <a:blip r:embed="rId4"/>
                <a:stretch>
                  <a:fillRect l="-268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52650" y="3466123"/>
                <a:ext cx="3885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Until the end of the episode, the cumulated reward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466123"/>
                <a:ext cx="3885292" cy="830997"/>
              </a:xfrm>
              <a:prstGeom prst="rect">
                <a:avLst/>
              </a:prstGeom>
              <a:blipFill>
                <a:blip r:embed="rId5"/>
                <a:stretch>
                  <a:fillRect l="-2355" t="-5147" r="-549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17487" y="4653470"/>
                <a:ext cx="3628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After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87" y="4653470"/>
                <a:ext cx="3628571" cy="461665"/>
              </a:xfrm>
              <a:prstGeom prst="rect">
                <a:avLst/>
              </a:prstGeom>
              <a:blipFill>
                <a:blip r:embed="rId6"/>
                <a:stretch>
                  <a:fillRect l="-268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52650" y="5115135"/>
                <a:ext cx="3885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Until the end of the episode, the cumulated reward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5115135"/>
                <a:ext cx="3885292" cy="830997"/>
              </a:xfrm>
              <a:prstGeom prst="rect">
                <a:avLst/>
              </a:prstGeom>
              <a:blipFill>
                <a:blip r:embed="rId7"/>
                <a:stretch>
                  <a:fillRect l="-2355" t="-5147" r="-549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7972042" y="3815179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05034" y="3563143"/>
                <a:ext cx="118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34" y="3563143"/>
                <a:ext cx="11894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38161" y="3114525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61" y="3114525"/>
                <a:ext cx="820965" cy="1358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cxnSpLocks/>
          </p:cNvCxnSpPr>
          <p:nvPr/>
        </p:nvCxnSpPr>
        <p:spPr>
          <a:xfrm>
            <a:off x="6846276" y="3793973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441166" y="3338832"/>
            <a:ext cx="558038" cy="910282"/>
            <a:chOff x="4892122" y="3228766"/>
            <a:chExt cx="558038" cy="910282"/>
          </a:xfrm>
        </p:grpSpPr>
        <p:sp>
          <p:nvSpPr>
            <p:cNvPr id="8" name="矩形 7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892122" y="3453073"/>
                  <a:ext cx="5580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22" y="3453073"/>
                  <a:ext cx="55803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9339035" y="3823001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672026" y="3563139"/>
                <a:ext cx="6048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026" y="3563139"/>
                <a:ext cx="604846" cy="461665"/>
              </a:xfrm>
              <a:prstGeom prst="rect">
                <a:avLst/>
              </a:prstGeom>
              <a:blipFill>
                <a:blip r:embed="rId11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7972042" y="5534149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05033" y="5282113"/>
                <a:ext cx="1274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33" y="5282113"/>
                <a:ext cx="1274644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38161" y="4833495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61" y="4833495"/>
                <a:ext cx="820965" cy="13589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6846276" y="5512943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6441166" y="5057802"/>
            <a:ext cx="558230" cy="910282"/>
            <a:chOff x="4892122" y="3228766"/>
            <a:chExt cx="558230" cy="910282"/>
          </a:xfrm>
        </p:grpSpPr>
        <p:sp>
          <p:nvSpPr>
            <p:cNvPr id="27" name="矩形 26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892122" y="3453073"/>
                  <a:ext cx="5582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22" y="3453073"/>
                  <a:ext cx="558230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9353549" y="5541971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686541" y="5282109"/>
                <a:ext cx="607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41" y="5282109"/>
                <a:ext cx="607987" cy="461665"/>
              </a:xfrm>
              <a:prstGeom prst="rect">
                <a:avLst/>
              </a:prstGeom>
              <a:blipFill>
                <a:blip r:embed="rId15"/>
                <a:stretch>
                  <a:fillRect l="-2000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Temporal-difference (TD) approach 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08278" y="2349275"/>
                <a:ext cx="2755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78" y="2349275"/>
                <a:ext cx="27551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>
            <a:cxnSpLocks/>
          </p:cNvCxnSpPr>
          <p:nvPr/>
        </p:nvCxnSpPr>
        <p:spPr>
          <a:xfrm>
            <a:off x="4219572" y="3409724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52564" y="3157688"/>
                <a:ext cx="11544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64" y="3157688"/>
                <a:ext cx="11544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85691" y="2709070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91" y="2709070"/>
                <a:ext cx="820965" cy="1358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>
            <a:cxnSpLocks/>
          </p:cNvCxnSpPr>
          <p:nvPr/>
        </p:nvCxnSpPr>
        <p:spPr>
          <a:xfrm>
            <a:off x="3093806" y="3388518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2688696" y="2933377"/>
            <a:ext cx="522964" cy="910282"/>
            <a:chOff x="4892122" y="3228766"/>
            <a:chExt cx="522964" cy="910282"/>
          </a:xfrm>
        </p:grpSpPr>
        <p:sp>
          <p:nvSpPr>
            <p:cNvPr id="10" name="矩形 9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4892122" y="3453073"/>
                  <a:ext cx="5229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22" y="3453073"/>
                  <a:ext cx="52296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4219572" y="5128694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52564" y="4876658"/>
                <a:ext cx="1447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64" y="4876658"/>
                <a:ext cx="1447769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85691" y="4428040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91" y="4428040"/>
                <a:ext cx="820965" cy="1358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cxnSpLocks/>
          </p:cNvCxnSpPr>
          <p:nvPr/>
        </p:nvCxnSpPr>
        <p:spPr>
          <a:xfrm>
            <a:off x="3093806" y="5107488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2446865" y="4652347"/>
            <a:ext cx="816313" cy="910282"/>
            <a:chOff x="4650290" y="3228766"/>
            <a:chExt cx="816313" cy="910282"/>
          </a:xfrm>
        </p:grpSpPr>
        <p:sp>
          <p:nvSpPr>
            <p:cNvPr id="17" name="矩形 16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650290" y="3474280"/>
                  <a:ext cx="8163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0290" y="3474280"/>
                  <a:ext cx="81631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05475" y="2973857"/>
                <a:ext cx="33819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75" y="2973857"/>
                <a:ext cx="3381951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736050" y="4035412"/>
                <a:ext cx="26825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50" y="4035412"/>
                <a:ext cx="2682594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cxnSpLocks/>
          </p:cNvCxnSpPr>
          <p:nvPr/>
        </p:nvCxnSpPr>
        <p:spPr>
          <a:xfrm>
            <a:off x="9362300" y="4295274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695291" y="4035412"/>
                <a:ext cx="499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91" y="4035412"/>
                <a:ext cx="49988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5881107" y="4096998"/>
            <a:ext cx="429786" cy="42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cxnSp>
        <p:nvCxnSpPr>
          <p:cNvPr id="24" name="直線單箭頭接點 23"/>
          <p:cNvCxnSpPr>
            <a:cxnSpLocks/>
            <a:endCxn id="23" idx="1"/>
          </p:cNvCxnSpPr>
          <p:nvPr/>
        </p:nvCxnSpPr>
        <p:spPr>
          <a:xfrm>
            <a:off x="5323032" y="3620789"/>
            <a:ext cx="621016" cy="539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  <a:endCxn id="23" idx="3"/>
          </p:cNvCxnSpPr>
          <p:nvPr/>
        </p:nvCxnSpPr>
        <p:spPr>
          <a:xfrm flipV="1">
            <a:off x="5455950" y="4463843"/>
            <a:ext cx="488098" cy="469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flipV="1">
            <a:off x="6335885" y="4308389"/>
            <a:ext cx="419933" cy="3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 </a:t>
            </a:r>
            <a:r>
              <a:rPr lang="en-US" altLang="zh-TW" dirty="0" smtClean="0"/>
              <a:t>vs </a:t>
            </a:r>
            <a:r>
              <a:rPr lang="en-US" altLang="zh-TW" dirty="0"/>
              <a:t>TD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cxnSpLocks/>
          </p:cNvCxnSpPr>
          <p:nvPr/>
        </p:nvCxnSpPr>
        <p:spPr>
          <a:xfrm>
            <a:off x="3895022" y="2592894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28014" y="2340858"/>
                <a:ext cx="118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014" y="2340858"/>
                <a:ext cx="118949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61141" y="1892240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141" y="1892240"/>
                <a:ext cx="820965" cy="1358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cxnSpLocks/>
          </p:cNvCxnSpPr>
          <p:nvPr/>
        </p:nvCxnSpPr>
        <p:spPr>
          <a:xfrm>
            <a:off x="2769256" y="2571688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2364146" y="2116547"/>
            <a:ext cx="558038" cy="910282"/>
            <a:chOff x="4892122" y="3228766"/>
            <a:chExt cx="558038" cy="910282"/>
          </a:xfrm>
        </p:grpSpPr>
        <p:sp>
          <p:nvSpPr>
            <p:cNvPr id="9" name="矩形 8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892122" y="3453073"/>
                  <a:ext cx="5580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22" y="3453073"/>
                  <a:ext cx="55803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5262015" y="2600716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595006" y="2340854"/>
                <a:ext cx="6048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06" y="2340854"/>
                <a:ext cx="604846" cy="461665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731511" y="2108578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364148" y="3715006"/>
            <a:ext cx="7868819" cy="1435306"/>
            <a:chOff x="896708" y="3564177"/>
            <a:chExt cx="7868819" cy="1435306"/>
          </a:xfrm>
        </p:grpSpPr>
        <p:cxnSp>
          <p:nvCxnSpPr>
            <p:cNvPr id="15" name="直線單箭頭接點 14"/>
            <p:cNvCxnSpPr>
              <a:cxnSpLocks/>
            </p:cNvCxnSpPr>
            <p:nvPr/>
          </p:nvCxnSpPr>
          <p:spPr>
            <a:xfrm>
              <a:off x="2427583" y="4264831"/>
              <a:ext cx="391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760575" y="4012794"/>
                  <a:ext cx="11544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575" y="4012794"/>
                  <a:ext cx="115441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693702" y="3564177"/>
                  <a:ext cx="820965" cy="13589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702" y="3564177"/>
                  <a:ext cx="820965" cy="13589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單箭頭接點 17"/>
            <p:cNvCxnSpPr>
              <a:cxnSpLocks/>
            </p:cNvCxnSpPr>
            <p:nvPr/>
          </p:nvCxnSpPr>
          <p:spPr>
            <a:xfrm>
              <a:off x="1301817" y="4243625"/>
              <a:ext cx="391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/>
            <p:cNvGrpSpPr/>
            <p:nvPr/>
          </p:nvGrpSpPr>
          <p:grpSpPr>
            <a:xfrm>
              <a:off x="896708" y="3788484"/>
              <a:ext cx="522964" cy="910282"/>
              <a:chOff x="4892122" y="3228766"/>
              <a:chExt cx="522964" cy="91028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956245" y="3228766"/>
                <a:ext cx="381000" cy="9102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4892122" y="3453073"/>
                    <a:ext cx="5229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2122" y="3453073"/>
                    <a:ext cx="522964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直線單箭頭接點 21"/>
            <p:cNvCxnSpPr>
              <a:cxnSpLocks/>
            </p:cNvCxnSpPr>
            <p:nvPr/>
          </p:nvCxnSpPr>
          <p:spPr>
            <a:xfrm flipV="1">
              <a:off x="3840908" y="4251780"/>
              <a:ext cx="5235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cxnSpLocks/>
            </p:cNvCxnSpPr>
            <p:nvPr/>
          </p:nvCxnSpPr>
          <p:spPr>
            <a:xfrm flipH="1">
              <a:off x="7557329" y="4304736"/>
              <a:ext cx="391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4908848" y="4033993"/>
                  <a:ext cx="1447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848" y="4033993"/>
                  <a:ext cx="144776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6736364" y="3640583"/>
                  <a:ext cx="820965" cy="13589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64" y="3640583"/>
                  <a:ext cx="820965" cy="13589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>
              <a:cxnSpLocks/>
            </p:cNvCxnSpPr>
            <p:nvPr/>
          </p:nvCxnSpPr>
          <p:spPr>
            <a:xfrm flipH="1">
              <a:off x="6277919" y="4279377"/>
              <a:ext cx="391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7949214" y="3824236"/>
              <a:ext cx="816313" cy="910282"/>
              <a:chOff x="4650290" y="3228766"/>
              <a:chExt cx="816313" cy="91028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956245" y="3228766"/>
                <a:ext cx="381000" cy="9102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4650290" y="3474280"/>
                    <a:ext cx="81631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0290" y="3474280"/>
                    <a:ext cx="816313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364460" y="3991919"/>
                  <a:ext cx="719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60" y="3991919"/>
                  <a:ext cx="719876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字方塊 31"/>
          <p:cNvSpPr txBox="1"/>
          <p:nvPr/>
        </p:nvSpPr>
        <p:spPr>
          <a:xfrm>
            <a:off x="4115386" y="5570590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Smaller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61232" y="5849108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May be inaccurate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4A4F6287-8BE8-49E6-BDA4-C3F4AF61A4A5}"/>
              </a:ext>
            </a:extLst>
          </p:cNvPr>
          <p:cNvSpPr/>
          <p:nvPr/>
        </p:nvSpPr>
        <p:spPr>
          <a:xfrm>
            <a:off x="6234670" y="2326775"/>
            <a:ext cx="391885" cy="4794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77ED9D3-B41E-4199-890C-E2F6A94960B0}"/>
                  </a:ext>
                </a:extLst>
              </p:cNvPr>
              <p:cNvSpPr txBox="1"/>
              <p:nvPr/>
            </p:nvSpPr>
            <p:spPr>
              <a:xfrm>
                <a:off x="6723575" y="2566517"/>
                <a:ext cx="29632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summation of many steps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77ED9D3-B41E-4199-890C-E2F6A9496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75" y="2566517"/>
                <a:ext cx="2963203" cy="830997"/>
              </a:xfrm>
              <a:prstGeom prst="rect">
                <a:avLst/>
              </a:prstGeom>
              <a:blipFill>
                <a:blip r:embed="rId19"/>
                <a:stretch>
                  <a:fillRect l="-3292" t="-5147" r="-205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74BAC662-0F2D-4DAF-AE15-1B48F4296547}"/>
              </a:ext>
            </a:extLst>
          </p:cNvPr>
          <p:cNvSpPr/>
          <p:nvPr/>
        </p:nvSpPr>
        <p:spPr>
          <a:xfrm rot="7415587">
            <a:off x="5109050" y="4943752"/>
            <a:ext cx="971913" cy="3564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7458D56A-BDD5-4299-A69F-5E5869E2C983}"/>
              </a:ext>
            </a:extLst>
          </p:cNvPr>
          <p:cNvSpPr/>
          <p:nvPr/>
        </p:nvSpPr>
        <p:spPr>
          <a:xfrm rot="3380172">
            <a:off x="6808127" y="5148629"/>
            <a:ext cx="1311578" cy="3564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2671" y="1571075"/>
            <a:ext cx="2274148" cy="1364489"/>
            <a:chOff x="7608" y="1149488"/>
            <a:chExt cx="2274148" cy="1364489"/>
          </a:xfrm>
        </p:grpSpPr>
        <p:sp>
          <p:nvSpPr>
            <p:cNvPr id="5" name="圆角矩形 4"/>
            <p:cNvSpPr/>
            <p:nvPr/>
          </p:nvSpPr>
          <p:spPr>
            <a:xfrm>
              <a:off x="7608" y="1149488"/>
              <a:ext cx="2274148" cy="136448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 txBox="1"/>
            <p:nvPr/>
          </p:nvSpPr>
          <p:spPr>
            <a:xfrm>
              <a:off x="47573" y="1189453"/>
              <a:ext cx="2194218" cy="1284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800" kern="1200" dirty="0"/>
                <a:t>Policy Gradient</a:t>
              </a:r>
              <a:endParaRPr lang="zh-TW" altLang="en-US" sz="28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87078" y="1596480"/>
            <a:ext cx="2274148" cy="1364489"/>
            <a:chOff x="3191417" y="1149488"/>
            <a:chExt cx="2274148" cy="1364489"/>
          </a:xfrm>
        </p:grpSpPr>
        <p:sp>
          <p:nvSpPr>
            <p:cNvPr id="8" name="圆角矩形 7"/>
            <p:cNvSpPr/>
            <p:nvPr/>
          </p:nvSpPr>
          <p:spPr>
            <a:xfrm>
              <a:off x="3191417" y="1149488"/>
              <a:ext cx="2274148" cy="136448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 txBox="1"/>
            <p:nvPr/>
          </p:nvSpPr>
          <p:spPr>
            <a:xfrm>
              <a:off x="3231382" y="1189453"/>
              <a:ext cx="2194218" cy="1284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800" kern="1200" dirty="0" smtClean="0"/>
                <a:t>Q</a:t>
              </a:r>
              <a:r>
                <a:rPr lang="en-US" altLang="zh-CN" sz="2800" kern="1200" dirty="0" smtClean="0"/>
                <a:t>-learning</a:t>
              </a:r>
              <a:endParaRPr lang="zh-TW" alt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94674" y="3910537"/>
            <a:ext cx="2274148" cy="1364489"/>
            <a:chOff x="6375225" y="1149488"/>
            <a:chExt cx="2274148" cy="1364489"/>
          </a:xfrm>
        </p:grpSpPr>
        <p:sp>
          <p:nvSpPr>
            <p:cNvPr id="11" name="圆角矩形 10"/>
            <p:cNvSpPr/>
            <p:nvPr/>
          </p:nvSpPr>
          <p:spPr>
            <a:xfrm>
              <a:off x="6375225" y="1149488"/>
              <a:ext cx="2274148" cy="136448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 txBox="1"/>
            <p:nvPr/>
          </p:nvSpPr>
          <p:spPr>
            <a:xfrm>
              <a:off x="6415190" y="1189453"/>
              <a:ext cx="2194218" cy="1284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800" kern="1200" dirty="0" smtClean="0"/>
                <a:t>A</a:t>
              </a:r>
              <a:r>
                <a:rPr lang="en-US" altLang="zh-CN" sz="2800" kern="1200" dirty="0" smtClean="0"/>
                <a:t>ctor-Critic</a:t>
              </a:r>
              <a:endParaRPr lang="zh-TW" altLang="en-US" sz="2800" kern="12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 rot="2804148">
            <a:off x="4245793" y="3219769"/>
            <a:ext cx="482119" cy="563988"/>
            <a:chOff x="2509172" y="1549738"/>
            <a:chExt cx="482119" cy="563988"/>
          </a:xfrm>
        </p:grpSpPr>
        <p:sp>
          <p:nvSpPr>
            <p:cNvPr id="14" name="右箭头 13"/>
            <p:cNvSpPr/>
            <p:nvPr/>
          </p:nvSpPr>
          <p:spPr>
            <a:xfrm>
              <a:off x="2509172" y="1549738"/>
              <a:ext cx="482119" cy="5639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右箭头 4"/>
            <p:cNvSpPr txBox="1"/>
            <p:nvPr/>
          </p:nvSpPr>
          <p:spPr>
            <a:xfrm>
              <a:off x="2509172" y="1662536"/>
              <a:ext cx="337483" cy="338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400" kern="1200"/>
            </a:p>
          </p:txBody>
        </p:sp>
      </p:grpSp>
      <p:grpSp>
        <p:nvGrpSpPr>
          <p:cNvPr id="16" name="组合 15"/>
          <p:cNvGrpSpPr/>
          <p:nvPr/>
        </p:nvGrpSpPr>
        <p:grpSpPr>
          <a:xfrm rot="8487577">
            <a:off x="7152048" y="3217816"/>
            <a:ext cx="482119" cy="563988"/>
            <a:chOff x="2509172" y="1549738"/>
            <a:chExt cx="482119" cy="563988"/>
          </a:xfrm>
          <a:solidFill>
            <a:srgbClr val="30E845"/>
          </a:solidFill>
        </p:grpSpPr>
        <p:sp>
          <p:nvSpPr>
            <p:cNvPr id="17" name="右箭头 16"/>
            <p:cNvSpPr/>
            <p:nvPr/>
          </p:nvSpPr>
          <p:spPr>
            <a:xfrm>
              <a:off x="2509172" y="1549738"/>
              <a:ext cx="482119" cy="56398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箭头 4"/>
            <p:cNvSpPr txBox="1"/>
            <p:nvPr/>
          </p:nvSpPr>
          <p:spPr>
            <a:xfrm>
              <a:off x="2509172" y="1662536"/>
              <a:ext cx="337483" cy="33839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553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</a:t>
            </a:r>
            <a:r>
              <a:rPr lang="en-US" altLang="zh-TW" dirty="0" smtClean="0"/>
              <a:t>Critic: Q-Value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State-action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When using actor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, the </a:t>
                </a:r>
                <a:r>
                  <a:rPr lang="en-US" altLang="zh-TW" i="1" dirty="0"/>
                  <a:t>cumulated</a:t>
                </a:r>
                <a:r>
                  <a:rPr lang="en-US" altLang="zh-TW" dirty="0"/>
                  <a:t> reward expects to be obtained after taking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TW" dirty="0"/>
                  <a:t> at state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sz="2400" dirty="0"/>
              </a:p>
              <a:p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4351338"/>
              </a:xfrm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78502" y="3805802"/>
                <a:ext cx="1185036" cy="154108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02" y="3805802"/>
                <a:ext cx="1185036" cy="1541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744434" y="3805802"/>
            <a:ext cx="381000" cy="910282"/>
            <a:chOff x="474454" y="4821896"/>
            <a:chExt cx="381000" cy="910282"/>
          </a:xfrm>
        </p:grpSpPr>
        <p:sp>
          <p:nvSpPr>
            <p:cNvPr id="4" name="矩形 3"/>
            <p:cNvSpPr/>
            <p:nvPr/>
          </p:nvSpPr>
          <p:spPr>
            <a:xfrm>
              <a:off x="474454" y="482189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2508" y="5046205"/>
              <a:ext cx="3097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s</a:t>
              </a:r>
              <a:endParaRPr lang="zh-TW" altLang="en-US" sz="2400" dirty="0"/>
            </a:p>
          </p:txBody>
        </p:sp>
      </p:grp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3863538" y="4576346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49856" y="4029052"/>
                <a:ext cx="1350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6" y="4029052"/>
                <a:ext cx="1350947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048384" y="4612311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scalar</a:t>
            </a:r>
            <a:endParaRPr lang="zh-TW" altLang="en-US" sz="2400" dirty="0"/>
          </a:p>
        </p:txBody>
      </p:sp>
      <p:sp>
        <p:nvSpPr>
          <p:cNvPr id="10" name="箭號: 向右 9"/>
          <p:cNvSpPr/>
          <p:nvPr/>
        </p:nvSpPr>
        <p:spPr>
          <a:xfrm>
            <a:off x="2247034" y="3962643"/>
            <a:ext cx="377064" cy="5966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737227" y="4843049"/>
            <a:ext cx="381000" cy="461665"/>
            <a:chOff x="474454" y="5046205"/>
            <a:chExt cx="381000" cy="461665"/>
          </a:xfrm>
        </p:grpSpPr>
        <p:sp>
          <p:nvSpPr>
            <p:cNvPr id="13" name="矩形 12"/>
            <p:cNvSpPr/>
            <p:nvPr/>
          </p:nvSpPr>
          <p:spPr>
            <a:xfrm>
              <a:off x="474454" y="5052729"/>
              <a:ext cx="381000" cy="455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2508" y="504620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a</a:t>
              </a:r>
              <a:endParaRPr lang="zh-TW" altLang="en-US" sz="2400" dirty="0"/>
            </a:p>
          </p:txBody>
        </p:sp>
      </p:grpSp>
      <p:sp>
        <p:nvSpPr>
          <p:cNvPr id="15" name="箭號: 向右 14"/>
          <p:cNvSpPr/>
          <p:nvPr/>
        </p:nvSpPr>
        <p:spPr>
          <a:xfrm>
            <a:off x="2247034" y="4750290"/>
            <a:ext cx="377064" cy="5966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751812" y="4133792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031498" y="3871267"/>
                <a:ext cx="2284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98" y="3871267"/>
                <a:ext cx="228440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8019861" y="4819768"/>
                <a:ext cx="2307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𝑓𝑖𝑟𝑒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61" y="4819768"/>
                <a:ext cx="2307683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031498" y="4358103"/>
                <a:ext cx="24671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98" y="4358103"/>
                <a:ext cx="246715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6751812" y="4599543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751812" y="5078869"/>
            <a:ext cx="132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52147" y="3828999"/>
                <a:ext cx="1185036" cy="154108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47" y="3828999"/>
                <a:ext cx="1185036" cy="1541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7237470" y="5359478"/>
            <a:ext cx="326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 discrete action only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5560029" y="4102098"/>
            <a:ext cx="879664" cy="910282"/>
            <a:chOff x="4037679" y="3793235"/>
            <a:chExt cx="879664" cy="910282"/>
          </a:xfrm>
        </p:grpSpPr>
        <p:grpSp>
          <p:nvGrpSpPr>
            <p:cNvPr id="36" name="群組 35"/>
            <p:cNvGrpSpPr/>
            <p:nvPr/>
          </p:nvGrpSpPr>
          <p:grpSpPr>
            <a:xfrm>
              <a:off x="4037679" y="3793235"/>
              <a:ext cx="381000" cy="910282"/>
              <a:chOff x="474454" y="4821896"/>
              <a:chExt cx="381000" cy="91028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4454" y="4821896"/>
                <a:ext cx="381000" cy="9102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2508" y="5046205"/>
                <a:ext cx="309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s</a:t>
                </a:r>
                <a:endParaRPr lang="zh-TW" altLang="en-US" sz="2400" dirty="0"/>
              </a:p>
            </p:txBody>
          </p:sp>
        </p:grpSp>
        <p:sp>
          <p:nvSpPr>
            <p:cNvPr id="39" name="箭號: 向右 38"/>
            <p:cNvSpPr/>
            <p:nvPr/>
          </p:nvSpPr>
          <p:spPr>
            <a:xfrm>
              <a:off x="4540279" y="3950075"/>
              <a:ext cx="377064" cy="59660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Q-Learning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3043495"/>
                  </p:ext>
                </p:extLst>
              </p:nvPr>
            </p:nvGraphicFramePr>
            <p:xfrm>
              <a:off x="2957904" y="1738093"/>
              <a:ext cx="5550477" cy="34799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3043495"/>
                  </p:ext>
                </p:extLst>
              </p:nvPr>
            </p:nvGraphicFramePr>
            <p:xfrm>
              <a:off x="2957904" y="1738093"/>
              <a:ext cx="5550477" cy="34799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7431315" y="2720693"/>
            <a:ext cx="1567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TD or MC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467428" y="2978526"/>
                <a:ext cx="1621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28" y="2978526"/>
                <a:ext cx="16210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3"/>
              <p:cNvSpPr txBox="1"/>
              <p:nvPr/>
            </p:nvSpPr>
            <p:spPr>
              <a:xfrm>
                <a:off x="4180855" y="5415668"/>
                <a:ext cx="3432671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55" y="5415668"/>
                <a:ext cx="3432671" cy="483209"/>
              </a:xfrm>
              <a:prstGeom prst="rect">
                <a:avLst/>
              </a:prstGeom>
              <a:blipFill>
                <a:blip r:embed="rId10"/>
                <a:stretch>
                  <a:fillRect l="-5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5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Network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>
            <a:off x="3903187" y="3098641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82222" y="2360225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22" y="2360225"/>
                <a:ext cx="820965" cy="1358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cxnSpLocks/>
          </p:cNvCxnSpPr>
          <p:nvPr/>
        </p:nvCxnSpPr>
        <p:spPr>
          <a:xfrm>
            <a:off x="2690260" y="2836865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285150" y="2381724"/>
            <a:ext cx="522964" cy="910282"/>
            <a:chOff x="4892122" y="3228766"/>
            <a:chExt cx="522964" cy="910282"/>
          </a:xfrm>
        </p:grpSpPr>
        <p:sp>
          <p:nvSpPr>
            <p:cNvPr id="11" name="矩形 10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892122" y="3453073"/>
                  <a:ext cx="5229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22" y="3453073"/>
                  <a:ext cx="52296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單箭頭接點 12"/>
          <p:cNvCxnSpPr>
            <a:cxnSpLocks/>
          </p:cNvCxnSpPr>
          <p:nvPr/>
        </p:nvCxnSpPr>
        <p:spPr>
          <a:xfrm flipH="1">
            <a:off x="7506065" y="4589572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80799" y="3910122"/>
                <a:ext cx="820965" cy="1358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99" y="3910122"/>
                <a:ext cx="820965" cy="1358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9184459" y="3814224"/>
            <a:ext cx="816313" cy="910282"/>
            <a:chOff x="4901174" y="3228766"/>
            <a:chExt cx="816313" cy="910282"/>
          </a:xfrm>
        </p:grpSpPr>
        <p:sp>
          <p:nvSpPr>
            <p:cNvPr id="18" name="矩形 17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901174" y="3407510"/>
                  <a:ext cx="8163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174" y="3407510"/>
                  <a:ext cx="81631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線單箭頭接點 21"/>
          <p:cNvCxnSpPr>
            <a:cxnSpLocks/>
          </p:cNvCxnSpPr>
          <p:nvPr/>
        </p:nvCxnSpPr>
        <p:spPr>
          <a:xfrm flipV="1">
            <a:off x="5012873" y="3352561"/>
            <a:ext cx="0" cy="968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320687" y="4368691"/>
                <a:ext cx="7975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7" y="4368691"/>
                <a:ext cx="797526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/>
          <p:cNvGrpSpPr/>
          <p:nvPr/>
        </p:nvGrpSpPr>
        <p:grpSpPr>
          <a:xfrm>
            <a:off x="2291930" y="3352560"/>
            <a:ext cx="830229" cy="461665"/>
            <a:chOff x="1233539" y="3488179"/>
            <a:chExt cx="830229" cy="461665"/>
          </a:xfrm>
        </p:grpSpPr>
        <p:grpSp>
          <p:nvGrpSpPr>
            <p:cNvPr id="29" name="群組 28"/>
            <p:cNvGrpSpPr/>
            <p:nvPr/>
          </p:nvGrpSpPr>
          <p:grpSpPr>
            <a:xfrm>
              <a:off x="1233539" y="3488179"/>
              <a:ext cx="559320" cy="461665"/>
              <a:chOff x="414163" y="5046205"/>
              <a:chExt cx="559320" cy="46166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74454" y="5052729"/>
                <a:ext cx="381000" cy="4551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414163" y="5046205"/>
                    <a:ext cx="55932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163" y="5046205"/>
                    <a:ext cx="55932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直線單箭頭接點 31"/>
            <p:cNvCxnSpPr>
              <a:cxnSpLocks/>
            </p:cNvCxnSpPr>
            <p:nvPr/>
          </p:nvCxnSpPr>
          <p:spPr>
            <a:xfrm>
              <a:off x="1671883" y="3719011"/>
              <a:ext cx="391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9184458" y="4807358"/>
            <a:ext cx="1261114" cy="461665"/>
            <a:chOff x="409688" y="5052729"/>
            <a:chExt cx="1261114" cy="461665"/>
          </a:xfrm>
        </p:grpSpPr>
        <p:sp>
          <p:nvSpPr>
            <p:cNvPr id="37" name="矩形 36"/>
            <p:cNvSpPr/>
            <p:nvPr/>
          </p:nvSpPr>
          <p:spPr>
            <a:xfrm>
              <a:off x="474454" y="5052729"/>
              <a:ext cx="381000" cy="4551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409688" y="5052729"/>
                  <a:ext cx="12611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88" y="5052729"/>
                  <a:ext cx="12611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246415" y="2836864"/>
                <a:ext cx="1548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15" y="2836864"/>
                <a:ext cx="154894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951430" y="4321177"/>
                <a:ext cx="25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30" y="4321177"/>
                <a:ext cx="2549096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單箭頭接點 46"/>
          <p:cNvCxnSpPr>
            <a:cxnSpLocks/>
          </p:cNvCxnSpPr>
          <p:nvPr/>
        </p:nvCxnSpPr>
        <p:spPr>
          <a:xfrm flipH="1">
            <a:off x="8801764" y="4136002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</p:cNvCxnSpPr>
          <p:nvPr/>
        </p:nvCxnSpPr>
        <p:spPr>
          <a:xfrm flipH="1">
            <a:off x="8801764" y="4907519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E0B9E69F-CA00-4D59-A426-CA4D669F5C70}"/>
              </a:ext>
            </a:extLst>
          </p:cNvPr>
          <p:cNvGrpSpPr/>
          <p:nvPr/>
        </p:nvGrpSpPr>
        <p:grpSpPr>
          <a:xfrm>
            <a:off x="6096000" y="1234569"/>
            <a:ext cx="4015076" cy="1576693"/>
            <a:chOff x="4711604" y="317863"/>
            <a:chExt cx="4015076" cy="1576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445026" y="338440"/>
                  <a:ext cx="275517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026" y="338440"/>
                  <a:ext cx="2755178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4711604" y="830795"/>
                  <a:ext cx="154894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604" y="830795"/>
                  <a:ext cx="154894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C927B2A-041F-453A-9633-550A55749FC1}"/>
                    </a:ext>
                  </a:extLst>
                </p:cNvPr>
                <p:cNvSpPr/>
                <p:nvPr/>
              </p:nvSpPr>
              <p:spPr>
                <a:xfrm>
                  <a:off x="5266566" y="1285040"/>
                  <a:ext cx="3460114" cy="509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C927B2A-041F-453A-9633-550A55749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566" y="1285040"/>
                  <a:ext cx="3460114" cy="50917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FBB7BF2-EAC7-41BF-92EF-C6D067265F1E}"/>
                </a:ext>
              </a:extLst>
            </p:cNvPr>
            <p:cNvSpPr/>
            <p:nvPr/>
          </p:nvSpPr>
          <p:spPr>
            <a:xfrm>
              <a:off x="4711604" y="317863"/>
              <a:ext cx="4015076" cy="157669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CF1CCB-A6C4-478D-B306-4873189E0BCF}"/>
              </a:ext>
            </a:extLst>
          </p:cNvPr>
          <p:cNvSpPr txBox="1"/>
          <p:nvPr/>
        </p:nvSpPr>
        <p:spPr>
          <a:xfrm>
            <a:off x="5058755" y="3570499"/>
            <a:ext cx="16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regression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0843AB3-9DB2-4C36-9A8B-3CC04E2B1490}"/>
              </a:ext>
            </a:extLst>
          </p:cNvPr>
          <p:cNvSpPr txBox="1"/>
          <p:nvPr/>
        </p:nvSpPr>
        <p:spPr>
          <a:xfrm>
            <a:off x="7574428" y="5306585"/>
            <a:ext cx="16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fixed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E3D8B81-3DB0-48A0-A44A-0A2D81923023}"/>
              </a:ext>
            </a:extLst>
          </p:cNvPr>
          <p:cNvSpPr txBox="1"/>
          <p:nvPr/>
        </p:nvSpPr>
        <p:spPr>
          <a:xfrm>
            <a:off x="5012873" y="4800834"/>
            <a:ext cx="16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fixed value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FD3E850F-531E-4ECA-A980-F0868DF65B0C}"/>
              </a:ext>
            </a:extLst>
          </p:cNvPr>
          <p:cNvSpPr txBox="1"/>
          <p:nvPr/>
        </p:nvSpPr>
        <p:spPr>
          <a:xfrm>
            <a:off x="2655305" y="3712600"/>
            <a:ext cx="167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52C439-6EE8-4575-8884-64FE89D76FA5}"/>
              </a:ext>
            </a:extLst>
          </p:cNvPr>
          <p:cNvSpPr txBox="1"/>
          <p:nvPr/>
        </p:nvSpPr>
        <p:spPr>
          <a:xfrm>
            <a:off x="4455848" y="5768250"/>
            <a:ext cx="3166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After updating N times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C7F583A-18F3-4869-8654-715AD50B191A}"/>
              </a:ext>
            </a:extLst>
          </p:cNvPr>
          <p:cNvCxnSpPr>
            <a:cxnSpLocks/>
          </p:cNvCxnSpPr>
          <p:nvPr/>
        </p:nvCxnSpPr>
        <p:spPr>
          <a:xfrm>
            <a:off x="3492703" y="4136003"/>
            <a:ext cx="0" cy="212771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5BF92CE-AAD1-45BF-8048-E110A9CFD2E8}"/>
              </a:ext>
            </a:extLst>
          </p:cNvPr>
          <p:cNvCxnSpPr>
            <a:cxnSpLocks/>
          </p:cNvCxnSpPr>
          <p:nvPr/>
        </p:nvCxnSpPr>
        <p:spPr>
          <a:xfrm flipH="1">
            <a:off x="3492704" y="6263715"/>
            <a:ext cx="491912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6D7AA06-E43B-4E18-B060-074ACAB2D520}"/>
              </a:ext>
            </a:extLst>
          </p:cNvPr>
          <p:cNvCxnSpPr>
            <a:cxnSpLocks/>
          </p:cNvCxnSpPr>
          <p:nvPr/>
        </p:nvCxnSpPr>
        <p:spPr>
          <a:xfrm flipV="1">
            <a:off x="8400310" y="5768251"/>
            <a:ext cx="0" cy="495465"/>
          </a:xfrm>
          <a:prstGeom prst="line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2EA8F01-C389-44E3-9756-EC73984E56A3}"/>
              </a:ext>
            </a:extLst>
          </p:cNvPr>
          <p:cNvSpPr txBox="1"/>
          <p:nvPr/>
        </p:nvSpPr>
        <p:spPr>
          <a:xfrm>
            <a:off x="7518852" y="3039037"/>
            <a:ext cx="167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Target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8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5A3D9-E9B0-4CBE-8777-B0AF7EF2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7BA17-5811-4692-BB98-511864D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policy is based on Q-function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6E38246-90F6-4851-935A-FA07ACC18930}"/>
                  </a:ext>
                </a:extLst>
              </p:cNvPr>
              <p:cNvSpPr txBox="1"/>
              <p:nvPr/>
            </p:nvSpPr>
            <p:spPr>
              <a:xfrm>
                <a:off x="3131568" y="2508659"/>
                <a:ext cx="2731838" cy="483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6E38246-90F6-4851-935A-FA07ACC18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68" y="2508659"/>
                <a:ext cx="2731838" cy="483209"/>
              </a:xfrm>
              <a:prstGeom prst="rect">
                <a:avLst/>
              </a:prstGeom>
              <a:blipFill>
                <a:blip r:embed="rId3"/>
                <a:stretch>
                  <a:fillRect l="-111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DC574CC5-62BB-4ADC-8112-76114839C8E7}"/>
              </a:ext>
            </a:extLst>
          </p:cNvPr>
          <p:cNvGrpSpPr/>
          <p:nvPr/>
        </p:nvGrpSpPr>
        <p:grpSpPr>
          <a:xfrm>
            <a:off x="2996817" y="3886879"/>
            <a:ext cx="6959037" cy="1009708"/>
            <a:chOff x="1373821" y="2414409"/>
            <a:chExt cx="6959037" cy="1009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19F69B1-2E3A-4B10-892C-D368DEF087EC}"/>
                    </a:ext>
                  </a:extLst>
                </p:cNvPr>
                <p:cNvSpPr txBox="1"/>
                <p:nvPr/>
              </p:nvSpPr>
              <p:spPr>
                <a:xfrm>
                  <a:off x="1373821" y="2421106"/>
                  <a:ext cx="3034998" cy="9592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𝑎𝑟𝑔</m:t>
                                </m:r>
                                <m:func>
                                  <m:func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𝑟𝑎𝑛𝑑𝑜𝑚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19F69B1-2E3A-4B10-892C-D368DEF08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21" y="2421106"/>
                  <a:ext cx="3034998" cy="9592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889AE1A-56F4-49FF-9F70-070111C63D48}"/>
                    </a:ext>
                  </a:extLst>
                </p:cNvPr>
                <p:cNvSpPr/>
                <p:nvPr/>
              </p:nvSpPr>
              <p:spPr>
                <a:xfrm>
                  <a:off x="5057602" y="2414409"/>
                  <a:ext cx="32752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1−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33C05B3-40CD-4D4A-8876-6F98559A6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602" y="2414409"/>
                  <a:ext cx="327525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47E58C7-3B04-4AD3-A6E6-F65743E9C4DB}"/>
                    </a:ext>
                  </a:extLst>
                </p:cNvPr>
                <p:cNvSpPr/>
                <p:nvPr/>
              </p:nvSpPr>
              <p:spPr>
                <a:xfrm>
                  <a:off x="5059526" y="2962452"/>
                  <a:ext cx="1651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47E58C7-3B04-4AD3-A6E6-F65743E9C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526" y="2962452"/>
                  <a:ext cx="165173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3AF3C4-2368-4B44-9678-A7ACED55EB58}"/>
                  </a:ext>
                </a:extLst>
              </p:cNvPr>
              <p:cNvSpPr txBox="1"/>
              <p:nvPr/>
            </p:nvSpPr>
            <p:spPr>
              <a:xfrm>
                <a:off x="5099835" y="843341"/>
                <a:ext cx="233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3AF3C4-2368-4B44-9678-A7ACED55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35" y="843341"/>
                <a:ext cx="233910" cy="369332"/>
              </a:xfrm>
              <a:prstGeom prst="rect">
                <a:avLst/>
              </a:prstGeom>
              <a:blipFill>
                <a:blip r:embed="rId7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0250055-12AA-4F1E-82D4-3FDF64C12D23}"/>
                  </a:ext>
                </a:extLst>
              </p:cNvPr>
              <p:cNvSpPr txBox="1"/>
              <p:nvPr/>
            </p:nvSpPr>
            <p:spPr>
              <a:xfrm>
                <a:off x="6131557" y="339073"/>
                <a:ext cx="391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0250055-12AA-4F1E-82D4-3FDF64C1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57" y="339073"/>
                <a:ext cx="391967" cy="369332"/>
              </a:xfrm>
              <a:prstGeom prst="rect">
                <a:avLst/>
              </a:prstGeom>
              <a:blipFill>
                <a:blip r:embed="rId8"/>
                <a:stretch>
                  <a:fillRect l="-9375" r="-468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2E8C120-4626-4645-B9F6-6CE40D9C6D50}"/>
                  </a:ext>
                </a:extLst>
              </p:cNvPr>
              <p:cNvSpPr txBox="1"/>
              <p:nvPr/>
            </p:nvSpPr>
            <p:spPr>
              <a:xfrm>
                <a:off x="6131556" y="843341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2E8C120-4626-4645-B9F6-6CE40D9C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56" y="843341"/>
                <a:ext cx="399084" cy="369332"/>
              </a:xfrm>
              <a:prstGeom prst="rect">
                <a:avLst/>
              </a:prstGeom>
              <a:blipFill>
                <a:blip r:embed="rId9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A84FA83-0223-4F71-9E93-FDF0D81FCAC3}"/>
                  </a:ext>
                </a:extLst>
              </p:cNvPr>
              <p:cNvSpPr txBox="1"/>
              <p:nvPr/>
            </p:nvSpPr>
            <p:spPr>
              <a:xfrm>
                <a:off x="6131556" y="1347609"/>
                <a:ext cx="399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A84FA83-0223-4F71-9E93-FDF0D81F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56" y="1347609"/>
                <a:ext cx="399084" cy="369332"/>
              </a:xfrm>
              <a:prstGeom prst="rect">
                <a:avLst/>
              </a:prstGeom>
              <a:blipFill>
                <a:blip r:embed="rId10"/>
                <a:stretch>
                  <a:fillRect l="-9231" r="-461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140F67E-5C84-41B1-8960-9303C43FAE0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317716" y="523739"/>
            <a:ext cx="813841" cy="504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1F20E5-5645-474C-8DD2-EE6A8B776CE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317716" y="1028007"/>
            <a:ext cx="813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DCB7F97-FCEE-4ED0-86CE-A9AFBF2B9DB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317716" y="1028007"/>
            <a:ext cx="813841" cy="504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A2EAB3B-16E1-49DA-BA60-B7463C64F986}"/>
                  </a:ext>
                </a:extLst>
              </p:cNvPr>
              <p:cNvSpPr txBox="1"/>
              <p:nvPr/>
            </p:nvSpPr>
            <p:spPr>
              <a:xfrm>
                <a:off x="6719974" y="1380347"/>
                <a:ext cx="1569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A2EAB3B-16E1-49DA-BA60-B7463C64F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74" y="1380347"/>
                <a:ext cx="1569724" cy="369332"/>
              </a:xfrm>
              <a:prstGeom prst="rect">
                <a:avLst/>
              </a:prstGeom>
              <a:blipFill>
                <a:blip r:embed="rId11"/>
                <a:stretch>
                  <a:fillRect l="-5426" r="-387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4C2A876-11CD-4029-943A-37F1B2548ED2}"/>
                  </a:ext>
                </a:extLst>
              </p:cNvPr>
              <p:cNvSpPr txBox="1"/>
              <p:nvPr/>
            </p:nvSpPr>
            <p:spPr>
              <a:xfrm>
                <a:off x="6719513" y="866744"/>
                <a:ext cx="2005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 smtClean="0"/>
                  <a:t>-&gt;1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4C2A876-11CD-4029-943A-37F1B254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513" y="866744"/>
                <a:ext cx="2005742" cy="369332"/>
              </a:xfrm>
              <a:prstGeom prst="rect">
                <a:avLst/>
              </a:prstGeom>
              <a:blipFill>
                <a:blip r:embed="rId12"/>
                <a:stretch>
                  <a:fillRect l="-6687" t="-22951" r="-8207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0D26C02-9AF3-4831-9382-B6B8B47B60DC}"/>
                  </a:ext>
                </a:extLst>
              </p:cNvPr>
              <p:cNvSpPr txBox="1"/>
              <p:nvPr/>
            </p:nvSpPr>
            <p:spPr>
              <a:xfrm>
                <a:off x="6719513" y="353141"/>
                <a:ext cx="1569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0D26C02-9AF3-4831-9382-B6B8B47B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513" y="353141"/>
                <a:ext cx="1569724" cy="369332"/>
              </a:xfrm>
              <a:prstGeom prst="rect">
                <a:avLst/>
              </a:prstGeom>
              <a:blipFill>
                <a:blip r:embed="rId13"/>
                <a:stretch>
                  <a:fillRect l="-5426" r="-387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88D191BA-40A6-456D-83EF-210ED6759500}"/>
              </a:ext>
            </a:extLst>
          </p:cNvPr>
          <p:cNvSpPr txBox="1"/>
          <p:nvPr/>
        </p:nvSpPr>
        <p:spPr>
          <a:xfrm>
            <a:off x="8809329" y="805414"/>
            <a:ext cx="246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Always sampled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C755755-45AD-440D-91BC-748F866FE500}"/>
              </a:ext>
            </a:extLst>
          </p:cNvPr>
          <p:cNvSpPr txBox="1"/>
          <p:nvPr/>
        </p:nvSpPr>
        <p:spPr>
          <a:xfrm>
            <a:off x="8367860" y="1326070"/>
            <a:ext cx="246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Never explore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8E2572C-6271-4FF8-8189-46159F4146F5}"/>
              </a:ext>
            </a:extLst>
          </p:cNvPr>
          <p:cNvSpPr txBox="1"/>
          <p:nvPr/>
        </p:nvSpPr>
        <p:spPr>
          <a:xfrm>
            <a:off x="8367860" y="279625"/>
            <a:ext cx="246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Never explore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6E3E84-29A0-41C7-A2F4-3CA43F1D866E}"/>
              </a:ext>
            </a:extLst>
          </p:cNvPr>
          <p:cNvSpPr txBox="1"/>
          <p:nvPr/>
        </p:nvSpPr>
        <p:spPr>
          <a:xfrm>
            <a:off x="2218639" y="3317315"/>
            <a:ext cx="211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Epsilon Greedy</a:t>
            </a:r>
            <a:endParaRPr lang="zh-TW" altLang="en-US" sz="2400" b="1" i="1" u="sng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101892-49D9-47BD-B7FD-7CCCFC7306BB}"/>
              </a:ext>
            </a:extLst>
          </p:cNvPr>
          <p:cNvSpPr txBox="1"/>
          <p:nvPr/>
        </p:nvSpPr>
        <p:spPr>
          <a:xfrm>
            <a:off x="2218639" y="5131486"/>
            <a:ext cx="446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Boltzmann Exploration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EF5F618-5F03-415E-950B-67AB59EA42AD}"/>
                  </a:ext>
                </a:extLst>
              </p:cNvPr>
              <p:cNvSpPr txBox="1"/>
              <p:nvPr/>
            </p:nvSpPr>
            <p:spPr>
              <a:xfrm>
                <a:off x="5643908" y="5391417"/>
                <a:ext cx="402013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EF5F618-5F03-415E-950B-67AB59EA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08" y="5391417"/>
                <a:ext cx="4020139" cy="10346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B5873BA-B095-47C6-A91C-CA64B3A8C674}"/>
                  </a:ext>
                </a:extLst>
              </p:cNvPr>
              <p:cNvSpPr txBox="1"/>
              <p:nvPr/>
            </p:nvSpPr>
            <p:spPr>
              <a:xfrm>
                <a:off x="6031976" y="2888528"/>
                <a:ext cx="3936476" cy="83099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would decay during learning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B5873BA-B095-47C6-A91C-CA64B3A8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76" y="2888528"/>
                <a:ext cx="3936476" cy="830997"/>
              </a:xfrm>
              <a:prstGeom prst="rect">
                <a:avLst/>
              </a:prstGeom>
              <a:blipFill>
                <a:blip r:embed="rId15"/>
                <a:stretch>
                  <a:fillRect l="-2318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89863-FAFE-44D6-9868-43FCA15D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Replay Buffer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22C93C3D-F7F6-40B6-B5D2-7DDB6E793E82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218999" y="186167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22C93C3D-F7F6-40B6-B5D2-7DDB6E793E82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1218999" y="186167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C350BD7-A51B-4339-A0FD-C978913C0E1A}"/>
                  </a:ext>
                </a:extLst>
              </p:cNvPr>
              <p:cNvSpPr txBox="1"/>
              <p:nvPr/>
            </p:nvSpPr>
            <p:spPr>
              <a:xfrm>
                <a:off x="1384099" y="3514119"/>
                <a:ext cx="1621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C350BD7-A51B-4339-A0FD-C978913C0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99" y="3514119"/>
                <a:ext cx="162106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BC145A2-BB03-46A1-8E85-81392C163AA6}"/>
              </a:ext>
            </a:extLst>
          </p:cNvPr>
          <p:cNvSpPr txBox="1"/>
          <p:nvPr/>
        </p:nvSpPr>
        <p:spPr>
          <a:xfrm>
            <a:off x="6453938" y="383004"/>
            <a:ext cx="105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Buffer </a:t>
            </a:r>
            <a:endParaRPr lang="zh-TW" altLang="en-US" sz="2400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52638B7-B0FC-4417-BA46-333DD5D06435}"/>
              </a:ext>
            </a:extLst>
          </p:cNvPr>
          <p:cNvSpPr/>
          <p:nvPr/>
        </p:nvSpPr>
        <p:spPr>
          <a:xfrm>
            <a:off x="6714463" y="2133528"/>
            <a:ext cx="611625" cy="5488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B9F446-A19B-4EC5-8EC7-E3E652135825}"/>
              </a:ext>
            </a:extLst>
          </p:cNvPr>
          <p:cNvSpPr txBox="1"/>
          <p:nvPr/>
        </p:nvSpPr>
        <p:spPr>
          <a:xfrm>
            <a:off x="3130317" y="1375484"/>
            <a:ext cx="421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Put the experience into buffer.</a:t>
            </a:r>
            <a:endParaRPr lang="zh-TW" altLang="en-US" sz="2400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26FA2E44-9F7A-45EE-8BAA-B5980AAAF1FF}"/>
              </a:ext>
            </a:extLst>
          </p:cNvPr>
          <p:cNvSpPr/>
          <p:nvPr/>
        </p:nvSpPr>
        <p:spPr>
          <a:xfrm rot="5400000">
            <a:off x="6858015" y="3391040"/>
            <a:ext cx="1851104" cy="5488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4665FD-8E7C-4A3B-BA56-A28B9A0585D0}"/>
              </a:ext>
            </a:extLst>
          </p:cNvPr>
          <p:cNvSpPr txBox="1"/>
          <p:nvPr/>
        </p:nvSpPr>
        <p:spPr>
          <a:xfrm>
            <a:off x="8057999" y="3602814"/>
            <a:ext cx="222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each iteration: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8A6500-C329-4AAE-BD52-11C7909E4CD8}"/>
              </a:ext>
            </a:extLst>
          </p:cNvPr>
          <p:cNvSpPr txBox="1"/>
          <p:nvPr/>
        </p:nvSpPr>
        <p:spPr>
          <a:xfrm>
            <a:off x="8526603" y="4373309"/>
            <a:ext cx="2060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Sample a batch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B7363F-86A7-464A-8A62-DD966B519C50}"/>
              </a:ext>
            </a:extLst>
          </p:cNvPr>
          <p:cNvSpPr txBox="1"/>
          <p:nvPr/>
        </p:nvSpPr>
        <p:spPr>
          <a:xfrm>
            <a:off x="8526603" y="5127990"/>
            <a:ext cx="2060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Update Q-function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7088AB-7951-4FD8-83E3-1FBAD5C8A61F}"/>
              </a:ext>
            </a:extLst>
          </p:cNvPr>
          <p:cNvSpPr txBox="1"/>
          <p:nvPr/>
        </p:nvSpPr>
        <p:spPr>
          <a:xfrm>
            <a:off x="8289231" y="6044478"/>
            <a:ext cx="20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Off-policy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0DD2B32-65E5-4BD4-9C6F-E61877FC7927}"/>
                  </a:ext>
                </a:extLst>
              </p:cNvPr>
              <p:cNvSpPr txBox="1"/>
              <p:nvPr/>
            </p:nvSpPr>
            <p:spPr>
              <a:xfrm>
                <a:off x="8884324" y="1487067"/>
                <a:ext cx="1792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0DD2B32-65E5-4BD4-9C6F-E61877FC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324" y="1487067"/>
                <a:ext cx="1792863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7424287" y="209023"/>
            <a:ext cx="1504876" cy="2631696"/>
            <a:chOff x="7424287" y="209023"/>
            <a:chExt cx="1504876" cy="2631696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6C4C908-EE67-450E-A762-75D91EBCC352}"/>
                </a:ext>
              </a:extLst>
            </p:cNvPr>
            <p:cNvGrpSpPr/>
            <p:nvPr/>
          </p:nvGrpSpPr>
          <p:grpSpPr>
            <a:xfrm>
              <a:off x="7626569" y="209023"/>
              <a:ext cx="1045846" cy="2631696"/>
              <a:chOff x="6169946" y="166111"/>
              <a:chExt cx="1045846" cy="2631696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51E6855-7A7E-4408-BBB5-404E3F1DC334}"/>
                  </a:ext>
                </a:extLst>
              </p:cNvPr>
              <p:cNvSpPr txBox="1"/>
              <p:nvPr/>
            </p:nvSpPr>
            <p:spPr>
              <a:xfrm rot="5400000">
                <a:off x="6376913" y="313972"/>
                <a:ext cx="757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…</a:t>
                </a:r>
                <a:endParaRPr lang="zh-TW" altLang="en-US" sz="2400" b="1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DA070C-ECB9-4754-8219-B78642FB3289}"/>
                  </a:ext>
                </a:extLst>
              </p:cNvPr>
              <p:cNvSpPr txBox="1"/>
              <p:nvPr/>
            </p:nvSpPr>
            <p:spPr>
              <a:xfrm rot="5400000">
                <a:off x="6400802" y="2188281"/>
                <a:ext cx="757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…</a:t>
                </a:r>
                <a:endParaRPr lang="zh-TW" altLang="en-US" sz="2400" b="1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6493CA7-E02B-47D3-A438-7D1CA22D06B0}"/>
                  </a:ext>
                </a:extLst>
              </p:cNvPr>
              <p:cNvSpPr/>
              <p:nvPr/>
            </p:nvSpPr>
            <p:spPr>
              <a:xfrm>
                <a:off x="6169946" y="724482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0770BE-7696-4155-BF3F-4EB37D2F75A9}"/>
                  </a:ext>
                </a:extLst>
              </p:cNvPr>
              <p:cNvSpPr/>
              <p:nvPr/>
            </p:nvSpPr>
            <p:spPr>
              <a:xfrm>
                <a:off x="6169946" y="1104833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0BD0C7-FC78-4D94-A687-43C3E05EEA37}"/>
                  </a:ext>
                </a:extLst>
              </p:cNvPr>
              <p:cNvSpPr/>
              <p:nvPr/>
            </p:nvSpPr>
            <p:spPr>
              <a:xfrm>
                <a:off x="6169946" y="1507885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FFDB6F-B001-4BFC-8129-A7B7B8AE4ACD}"/>
                  </a:ext>
                </a:extLst>
              </p:cNvPr>
              <p:cNvSpPr/>
              <p:nvPr/>
            </p:nvSpPr>
            <p:spPr>
              <a:xfrm>
                <a:off x="6169946" y="1893285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FD731A8-7ADC-4CF7-B127-65C635E96761}"/>
                </a:ext>
              </a:extLst>
            </p:cNvPr>
            <p:cNvSpPr/>
            <p:nvPr/>
          </p:nvSpPr>
          <p:spPr>
            <a:xfrm>
              <a:off x="7424287" y="383004"/>
              <a:ext cx="1416303" cy="22683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3F993985-319D-4402-A9CA-F5D234B75A76}"/>
                </a:ext>
              </a:extLst>
            </p:cNvPr>
            <p:cNvSpPr/>
            <p:nvPr/>
          </p:nvSpPr>
          <p:spPr>
            <a:xfrm>
              <a:off x="8710915" y="1517166"/>
              <a:ext cx="218248" cy="36745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19">
            <a:extLst>
              <a:ext uri="{FF2B5EF4-FFF2-40B4-BE49-F238E27FC236}">
                <a16:creationId xmlns:a16="http://schemas.microsoft.com/office/drawing/2014/main" id="{8618B3E8-8E36-452D-8EFF-0663F2358109}"/>
              </a:ext>
            </a:extLst>
          </p:cNvPr>
          <p:cNvSpPr txBox="1"/>
          <p:nvPr/>
        </p:nvSpPr>
        <p:spPr>
          <a:xfrm>
            <a:off x="8963102" y="2285785"/>
            <a:ext cx="310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experience in the buffer comes from different policies.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85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9CCE6-6006-41A2-A1E4-EBEC71B6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Typical Q-Learning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377" y="1445388"/>
                <a:ext cx="7886700" cy="5260212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Initialize Q-function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sz="2400" dirty="0"/>
                  <a:t>, target Q-function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In each episode</a:t>
                </a:r>
              </a:p>
              <a:p>
                <a:pPr lvl="1"/>
                <a:r>
                  <a:rPr lang="en-US" altLang="zh-TW" dirty="0"/>
                  <a:t>For each time step t</a:t>
                </a:r>
              </a:p>
              <a:p>
                <a:pPr lvl="2"/>
                <a:r>
                  <a:rPr lang="en-US" altLang="zh-TW" sz="2400" dirty="0"/>
                  <a:t>Given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based on Q (epsilon greedy)</a:t>
                </a:r>
              </a:p>
              <a:p>
                <a:pPr lvl="2"/>
                <a:r>
                  <a:rPr lang="en-US" altLang="zh-TW" sz="2400" dirty="0"/>
                  <a:t>Obtain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and reach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Store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into buffer</a:t>
                </a:r>
              </a:p>
              <a:p>
                <a:pPr lvl="2"/>
                <a:r>
                  <a:rPr lang="en-US" altLang="zh-TW" sz="2400" dirty="0"/>
                  <a:t>Sample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400" dirty="0"/>
                  <a:t>) from buffer (usually a batch)</a:t>
                </a:r>
              </a:p>
              <a:p>
                <a:pPr lvl="2"/>
                <a:r>
                  <a:rPr lang="en-US" altLang="zh-TW" sz="2400" dirty="0"/>
                  <a:t>Target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Update the parameters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to make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close to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/>
                  <a:t> (regression)</a:t>
                </a:r>
              </a:p>
              <a:p>
                <a:pPr lvl="2"/>
                <a:r>
                  <a:rPr lang="en-US" altLang="zh-TW" sz="2400" dirty="0"/>
                  <a:t>Every C steps reset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6AF361-7AFD-4870-82A3-1DDB9B6E7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377" y="1445388"/>
                <a:ext cx="7886700" cy="5260212"/>
              </a:xfrm>
              <a:blipFill>
                <a:blip r:embed="rId2"/>
                <a:stretch>
                  <a:fillRect l="-1005" t="-1275" r="-1005" b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22C93C3D-F7F6-40B6-B5D2-7DDB6E793E8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0381702"/>
                  </p:ext>
                </p:extLst>
              </p:nvPr>
            </p:nvGraphicFramePr>
            <p:xfrm>
              <a:off x="7422184" y="1542471"/>
              <a:ext cx="4701510" cy="28786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內容版面配置區 3">
                <a:extLst>
                  <a:ext uri="{FF2B5EF4-FFF2-40B4-BE49-F238E27FC236}">
                    <a16:creationId xmlns:a16="http://schemas.microsoft.com/office/drawing/2014/main" id="{22C93C3D-F7F6-40B6-B5D2-7DDB6E793E8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0381702"/>
                  </p:ext>
                </p:extLst>
              </p:nvPr>
            </p:nvGraphicFramePr>
            <p:xfrm>
              <a:off x="7422184" y="1542471"/>
              <a:ext cx="4701510" cy="28786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grpSp>
        <p:nvGrpSpPr>
          <p:cNvPr id="9" name="组合 8"/>
          <p:cNvGrpSpPr/>
          <p:nvPr/>
        </p:nvGrpSpPr>
        <p:grpSpPr>
          <a:xfrm>
            <a:off x="11089198" y="365125"/>
            <a:ext cx="973605" cy="2032201"/>
            <a:chOff x="7424287" y="209023"/>
            <a:chExt cx="1416303" cy="2631696"/>
          </a:xfrm>
        </p:grpSpPr>
        <p:grpSp>
          <p:nvGrpSpPr>
            <p:cNvPr id="10" name="群組 15">
              <a:extLst>
                <a:ext uri="{FF2B5EF4-FFF2-40B4-BE49-F238E27FC236}">
                  <a16:creationId xmlns:a16="http://schemas.microsoft.com/office/drawing/2014/main" id="{16C4C908-EE67-450E-A762-75D91EBCC352}"/>
                </a:ext>
              </a:extLst>
            </p:cNvPr>
            <p:cNvGrpSpPr/>
            <p:nvPr/>
          </p:nvGrpSpPr>
          <p:grpSpPr>
            <a:xfrm>
              <a:off x="7626569" y="209023"/>
              <a:ext cx="1045846" cy="2631696"/>
              <a:chOff x="6169946" y="166111"/>
              <a:chExt cx="1045846" cy="2631696"/>
            </a:xfrm>
          </p:grpSpPr>
          <p:sp>
            <p:nvSpPr>
              <p:cNvPr id="13" name="文字方塊 7">
                <a:extLst>
                  <a:ext uri="{FF2B5EF4-FFF2-40B4-BE49-F238E27FC236}">
                    <a16:creationId xmlns:a16="http://schemas.microsoft.com/office/drawing/2014/main" id="{C51E6855-7A7E-4408-BBB5-404E3F1DC334}"/>
                  </a:ext>
                </a:extLst>
              </p:cNvPr>
              <p:cNvSpPr txBox="1"/>
              <p:nvPr/>
            </p:nvSpPr>
            <p:spPr>
              <a:xfrm rot="5400000">
                <a:off x="6376913" y="313972"/>
                <a:ext cx="757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…</a:t>
                </a:r>
                <a:endParaRPr lang="zh-TW" altLang="en-US" sz="2400" b="1" dirty="0"/>
              </a:p>
            </p:txBody>
          </p:sp>
          <p:sp>
            <p:nvSpPr>
              <p:cNvPr id="14" name="文字方塊 8">
                <a:extLst>
                  <a:ext uri="{FF2B5EF4-FFF2-40B4-BE49-F238E27FC236}">
                    <a16:creationId xmlns:a16="http://schemas.microsoft.com/office/drawing/2014/main" id="{6CDA070C-ECB9-4754-8219-B78642FB3289}"/>
                  </a:ext>
                </a:extLst>
              </p:cNvPr>
              <p:cNvSpPr txBox="1"/>
              <p:nvPr/>
            </p:nvSpPr>
            <p:spPr>
              <a:xfrm rot="5400000">
                <a:off x="6400802" y="2188281"/>
                <a:ext cx="757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…</a:t>
                </a:r>
                <a:endParaRPr lang="zh-TW" altLang="en-US" sz="2400" b="1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6493CA7-E02B-47D3-A438-7D1CA22D06B0}"/>
                  </a:ext>
                </a:extLst>
              </p:cNvPr>
              <p:cNvSpPr/>
              <p:nvPr/>
            </p:nvSpPr>
            <p:spPr>
              <a:xfrm>
                <a:off x="6169946" y="724482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00770BE-7696-4155-BF3F-4EB37D2F75A9}"/>
                  </a:ext>
                </a:extLst>
              </p:cNvPr>
              <p:cNvSpPr/>
              <p:nvPr/>
            </p:nvSpPr>
            <p:spPr>
              <a:xfrm>
                <a:off x="6169946" y="1104833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0BD0C7-FC78-4D94-A687-43C3E05EEA37}"/>
                  </a:ext>
                </a:extLst>
              </p:cNvPr>
              <p:cNvSpPr/>
              <p:nvPr/>
            </p:nvSpPr>
            <p:spPr>
              <a:xfrm>
                <a:off x="6169946" y="1507885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FFDB6F-B001-4BFC-8129-A7B7B8AE4ACD}"/>
                  </a:ext>
                </a:extLst>
              </p:cNvPr>
              <p:cNvSpPr/>
              <p:nvPr/>
            </p:nvSpPr>
            <p:spPr>
              <a:xfrm>
                <a:off x="6169946" y="1893285"/>
                <a:ext cx="1045846" cy="2863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exp</a:t>
                </a:r>
                <a:endParaRPr lang="zh-TW" altLang="en-US" sz="2400" dirty="0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D731A8-7ADC-4CF7-B127-65C635E96761}"/>
                </a:ext>
              </a:extLst>
            </p:cNvPr>
            <p:cNvSpPr/>
            <p:nvPr/>
          </p:nvSpPr>
          <p:spPr>
            <a:xfrm>
              <a:off x="7424287" y="383004"/>
              <a:ext cx="1416303" cy="22683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箭號: 向右 17">
            <a:extLst>
              <a:ext uri="{FF2B5EF4-FFF2-40B4-BE49-F238E27FC236}">
                <a16:creationId xmlns:a16="http://schemas.microsoft.com/office/drawing/2014/main" id="{752638B7-B0FC-4417-BA46-333DD5D06435}"/>
              </a:ext>
            </a:extLst>
          </p:cNvPr>
          <p:cNvSpPr/>
          <p:nvPr/>
        </p:nvSpPr>
        <p:spPr>
          <a:xfrm>
            <a:off x="10769242" y="1645238"/>
            <a:ext cx="240519" cy="28506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21">
            <a:extLst>
              <a:ext uri="{FF2B5EF4-FFF2-40B4-BE49-F238E27FC236}">
                <a16:creationId xmlns:a16="http://schemas.microsoft.com/office/drawing/2014/main" id="{26FA2E44-9F7A-45EE-8BAA-B5980AAAF1FF}"/>
              </a:ext>
            </a:extLst>
          </p:cNvPr>
          <p:cNvSpPr/>
          <p:nvPr/>
        </p:nvSpPr>
        <p:spPr>
          <a:xfrm rot="5400000">
            <a:off x="11027923" y="2722708"/>
            <a:ext cx="898611" cy="24417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6BD2-7FB6-41B4-80F6-8BDF16DC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Actions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3BB9E6-81E3-4F73-BA0F-7A9142087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</a:t>
                </a:r>
                <a:r>
                  <a:rPr lang="en-US" altLang="zh-TW" i="1" dirty="0"/>
                  <a:t>continuous vector</a:t>
                </a:r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3BB9E6-81E3-4F73-BA0F-7A9142087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13C9FD-0663-4BD0-91E7-8484800CD930}"/>
                  </a:ext>
                </a:extLst>
              </p:cNvPr>
              <p:cNvSpPr txBox="1"/>
              <p:nvPr/>
            </p:nvSpPr>
            <p:spPr>
              <a:xfrm>
                <a:off x="4540409" y="2542874"/>
                <a:ext cx="318728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13C9FD-0663-4BD0-91E7-8484800C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9" y="2542874"/>
                <a:ext cx="3187283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D4EB3AB-431E-455E-AEC5-4F2C68980AF9}"/>
              </a:ext>
            </a:extLst>
          </p:cNvPr>
          <p:cNvSpPr txBox="1"/>
          <p:nvPr/>
        </p:nvSpPr>
        <p:spPr>
          <a:xfrm>
            <a:off x="2377440" y="3429001"/>
            <a:ext cx="154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Solution 1</a:t>
            </a:r>
            <a:endParaRPr lang="zh-TW" altLang="en-US" sz="24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69AF31-D774-4D67-A9E8-5B794C91460F}"/>
              </a:ext>
            </a:extLst>
          </p:cNvPr>
          <p:cNvSpPr txBox="1"/>
          <p:nvPr/>
        </p:nvSpPr>
        <p:spPr>
          <a:xfrm>
            <a:off x="2377440" y="5156201"/>
            <a:ext cx="154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Solution 2</a:t>
            </a:r>
            <a:endParaRPr lang="zh-TW" altLang="en-US" sz="2400" b="1" i="1" u="sng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09331C-10AE-4F46-B61F-2412D9692DA8}"/>
              </a:ext>
            </a:extLst>
          </p:cNvPr>
          <p:cNvSpPr txBox="1"/>
          <p:nvPr/>
        </p:nvSpPr>
        <p:spPr>
          <a:xfrm>
            <a:off x="3921760" y="5563870"/>
            <a:ext cx="61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gradient ascent to solve the optimization problem.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49FDA-86C0-49E6-8787-44FB64625E17}"/>
                  </a:ext>
                </a:extLst>
              </p:cNvPr>
              <p:cNvSpPr txBox="1"/>
              <p:nvPr/>
            </p:nvSpPr>
            <p:spPr>
              <a:xfrm>
                <a:off x="3921760" y="3894559"/>
                <a:ext cx="6116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a set of actions: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8E49FDA-86C0-49E6-8787-44FB6462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760" y="3894559"/>
                <a:ext cx="6116320" cy="461665"/>
              </a:xfrm>
              <a:prstGeom prst="rect">
                <a:avLst/>
              </a:prstGeom>
              <a:blipFill>
                <a:blip r:embed="rId4"/>
                <a:stretch>
                  <a:fillRect l="-149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900733-3EB8-4DF2-B3D4-23A0C3A3C1A3}"/>
              </a:ext>
            </a:extLst>
          </p:cNvPr>
          <p:cNvSpPr txBox="1"/>
          <p:nvPr/>
        </p:nvSpPr>
        <p:spPr>
          <a:xfrm>
            <a:off x="3921760" y="4414987"/>
            <a:ext cx="61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See which action can obtain the largest Q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85854-812C-49AD-8F1A-00305BB7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Continuous Actions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8D37B12-DC33-4331-A2B3-4A3E363CF347}"/>
              </a:ext>
            </a:extLst>
          </p:cNvPr>
          <p:cNvSpPr txBox="1"/>
          <p:nvPr/>
        </p:nvSpPr>
        <p:spPr>
          <a:xfrm>
            <a:off x="2152650" y="1825626"/>
            <a:ext cx="154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Solution </a:t>
            </a:r>
            <a:r>
              <a:rPr lang="en-US" altLang="zh-TW" sz="2400" b="1" i="1" u="sng" dirty="0" smtClean="0"/>
              <a:t>3</a:t>
            </a:r>
            <a:endParaRPr lang="zh-TW" altLang="en-US" sz="2400" b="1" i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A52DE5-9EC8-43C1-9061-DDF44E2CF9F1}"/>
              </a:ext>
            </a:extLst>
          </p:cNvPr>
          <p:cNvSpPr txBox="1"/>
          <p:nvPr/>
        </p:nvSpPr>
        <p:spPr>
          <a:xfrm>
            <a:off x="3843020" y="1825626"/>
            <a:ext cx="611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use Q-learning </a:t>
            </a:r>
            <a:endParaRPr lang="zh-TW" altLang="en-US" sz="2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C86AB1C-46FF-44BA-99D8-61F89BC85915}"/>
              </a:ext>
            </a:extLst>
          </p:cNvPr>
          <p:cNvSpPr/>
          <p:nvPr/>
        </p:nvSpPr>
        <p:spPr>
          <a:xfrm>
            <a:off x="3348092" y="2635802"/>
            <a:ext cx="3268857" cy="2721835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5733AE6-CD3C-424C-9288-18BE1AFAC3D6}"/>
              </a:ext>
            </a:extLst>
          </p:cNvPr>
          <p:cNvSpPr/>
          <p:nvPr/>
        </p:nvSpPr>
        <p:spPr>
          <a:xfrm>
            <a:off x="5759167" y="2668597"/>
            <a:ext cx="3256699" cy="2732381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8CBBB1-B755-459B-AD83-8FC3C0762B47}"/>
              </a:ext>
            </a:extLst>
          </p:cNvPr>
          <p:cNvSpPr txBox="1"/>
          <p:nvPr/>
        </p:nvSpPr>
        <p:spPr>
          <a:xfrm>
            <a:off x="3348092" y="3788362"/>
            <a:ext cx="24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Policy-based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10550E-20CC-48C7-A911-8C58D51A1330}"/>
              </a:ext>
            </a:extLst>
          </p:cNvPr>
          <p:cNvSpPr txBox="1"/>
          <p:nvPr/>
        </p:nvSpPr>
        <p:spPr>
          <a:xfrm>
            <a:off x="6533500" y="3796656"/>
            <a:ext cx="246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Value-based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810B34-3BA3-4364-BF99-053990B1B585}"/>
              </a:ext>
            </a:extLst>
          </p:cNvPr>
          <p:cNvSpPr txBox="1"/>
          <p:nvPr/>
        </p:nvSpPr>
        <p:spPr>
          <a:xfrm>
            <a:off x="1999864" y="5556594"/>
            <a:ext cx="29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Learning an Actor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2045FF-7727-4E17-9FB0-17A1A1C7BA94}"/>
              </a:ext>
            </a:extLst>
          </p:cNvPr>
          <p:cNvSpPr txBox="1"/>
          <p:nvPr/>
        </p:nvSpPr>
        <p:spPr>
          <a:xfrm>
            <a:off x="7333718" y="5543896"/>
            <a:ext cx="307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Learning a Critic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BD94E5-932B-44BD-B8F7-48E71F2AA8F5}"/>
              </a:ext>
            </a:extLst>
          </p:cNvPr>
          <p:cNvSpPr txBox="1"/>
          <p:nvPr/>
        </p:nvSpPr>
        <p:spPr>
          <a:xfrm>
            <a:off x="4975458" y="5567083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Actor + Critic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B5354ED-1F09-4638-9F45-D0AC6B3427F4}"/>
              </a:ext>
            </a:extLst>
          </p:cNvPr>
          <p:cNvCxnSpPr>
            <a:cxnSpLocks/>
          </p:cNvCxnSpPr>
          <p:nvPr/>
        </p:nvCxnSpPr>
        <p:spPr>
          <a:xfrm>
            <a:off x="7831214" y="4483832"/>
            <a:ext cx="851126" cy="107276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049526-2A92-43C8-A0C6-9FFE202514F6}"/>
              </a:ext>
            </a:extLst>
          </p:cNvPr>
          <p:cNvCxnSpPr/>
          <p:nvPr/>
        </p:nvCxnSpPr>
        <p:spPr>
          <a:xfrm flipH="1">
            <a:off x="3669373" y="4420469"/>
            <a:ext cx="904080" cy="111395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6747642-260A-4B34-AD09-3FE83CD1D0DB}"/>
              </a:ext>
            </a:extLst>
          </p:cNvPr>
          <p:cNvCxnSpPr>
            <a:cxnSpLocks/>
          </p:cNvCxnSpPr>
          <p:nvPr/>
        </p:nvCxnSpPr>
        <p:spPr>
          <a:xfrm>
            <a:off x="6140433" y="4225477"/>
            <a:ext cx="75801" cy="138701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040C6-3F7B-406B-B6F0-42CE14AA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4A96AD-9F75-4F62-9A80-77B33A9760D7}"/>
                  </a:ext>
                </a:extLst>
              </p:cNvPr>
              <p:cNvSpPr txBox="1"/>
              <p:nvPr/>
            </p:nvSpPr>
            <p:spPr>
              <a:xfrm>
                <a:off x="2030102" y="3259003"/>
                <a:ext cx="831702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4A96AD-9F75-4F62-9A80-77B33A97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02" y="3259003"/>
                <a:ext cx="831702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4686304-1A1D-40CD-A3A1-4881ABB7104C}"/>
                  </a:ext>
                </a:extLst>
              </p:cNvPr>
              <p:cNvSpPr txBox="1"/>
              <p:nvPr/>
            </p:nvSpPr>
            <p:spPr>
              <a:xfrm>
                <a:off x="4894549" y="4268997"/>
                <a:ext cx="44897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obtained via interaction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4686304-1A1D-40CD-A3A1-4881ABB7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549" y="4268997"/>
                <a:ext cx="4489753" cy="461665"/>
              </a:xfrm>
              <a:prstGeom prst="rect">
                <a:avLst/>
              </a:prstGeom>
              <a:blipFill>
                <a:blip r:embed="rId3"/>
                <a:stretch>
                  <a:fillRect l="-40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76DA096-1C8C-41F8-AFE8-D9992C6BE470}"/>
              </a:ext>
            </a:extLst>
          </p:cNvPr>
          <p:cNvCxnSpPr>
            <a:cxnSpLocks/>
          </p:cNvCxnSpPr>
          <p:nvPr/>
        </p:nvCxnSpPr>
        <p:spPr>
          <a:xfrm>
            <a:off x="4991412" y="4231288"/>
            <a:ext cx="193249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94A1B43-3FAE-40B4-ABD0-84DF9B9871BE}"/>
              </a:ext>
            </a:extLst>
          </p:cNvPr>
          <p:cNvCxnSpPr>
            <a:cxnSpLocks/>
          </p:cNvCxnSpPr>
          <p:nvPr/>
        </p:nvCxnSpPr>
        <p:spPr>
          <a:xfrm>
            <a:off x="7283695" y="4063177"/>
            <a:ext cx="215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0842B00-B1B9-411B-9BFF-8DDE13AF6EEB}"/>
                  </a:ext>
                </a:extLst>
              </p:cNvPr>
              <p:cNvSpPr txBox="1"/>
              <p:nvPr/>
            </p:nvSpPr>
            <p:spPr>
              <a:xfrm>
                <a:off x="4423261" y="5572700"/>
                <a:ext cx="1454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0842B00-B1B9-411B-9BFF-8DDE13AF6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1" y="5572700"/>
                <a:ext cx="145467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1AEFA7-CD45-4142-AE6E-73001D545BD8}"/>
                  </a:ext>
                </a:extLst>
              </p:cNvPr>
              <p:cNvSpPr/>
              <p:nvPr/>
            </p:nvSpPr>
            <p:spPr>
              <a:xfrm>
                <a:off x="5707020" y="5572511"/>
                <a:ext cx="1799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1AEFA7-CD45-4142-AE6E-73001D54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20" y="5572511"/>
                <a:ext cx="179927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2CDB05B3-04CD-4ED8-80C9-51F402DC4854}"/>
              </a:ext>
            </a:extLst>
          </p:cNvPr>
          <p:cNvSpPr txBox="1"/>
          <p:nvPr/>
        </p:nvSpPr>
        <p:spPr>
          <a:xfrm>
            <a:off x="6923906" y="3087951"/>
            <a:ext cx="135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baseline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F9C3586-9DDF-4F58-9A50-BE0C5FB76D69}"/>
              </a:ext>
            </a:extLst>
          </p:cNvPr>
          <p:cNvCxnSpPr>
            <a:cxnSpLocks/>
          </p:cNvCxnSpPr>
          <p:nvPr/>
        </p:nvCxnSpPr>
        <p:spPr>
          <a:xfrm flipH="1">
            <a:off x="5132813" y="4749516"/>
            <a:ext cx="2" cy="71938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3E0713-E38E-4EE5-BBAE-1521AAA2CE98}"/>
              </a:ext>
            </a:extLst>
          </p:cNvPr>
          <p:cNvCxnSpPr>
            <a:cxnSpLocks/>
          </p:cNvCxnSpPr>
          <p:nvPr/>
        </p:nvCxnSpPr>
        <p:spPr>
          <a:xfrm flipV="1">
            <a:off x="7534470" y="2564472"/>
            <a:ext cx="384929" cy="59162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732036-8203-4275-8140-222942878BC4}"/>
                  </a:ext>
                </a:extLst>
              </p:cNvPr>
              <p:cNvSpPr/>
              <p:nvPr/>
            </p:nvSpPr>
            <p:spPr>
              <a:xfrm>
                <a:off x="7498942" y="2083954"/>
                <a:ext cx="13519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732036-8203-4275-8140-222942878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42" y="2083954"/>
                <a:ext cx="135190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B7F8209-7488-43C1-8A7A-428EEF8C2DCA}"/>
                  </a:ext>
                </a:extLst>
              </p:cNvPr>
              <p:cNvSpPr/>
              <p:nvPr/>
            </p:nvSpPr>
            <p:spPr>
              <a:xfrm>
                <a:off x="2152650" y="2112154"/>
                <a:ext cx="3247620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B7F8209-7488-43C1-8A7A-428EEF8C2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2112154"/>
                <a:ext cx="3247620" cy="461665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B2B2BDC3-487C-469B-AD8B-34CEB3543B62}"/>
              </a:ext>
            </a:extLst>
          </p:cNvPr>
          <p:cNvSpPr/>
          <p:nvPr/>
        </p:nvSpPr>
        <p:spPr>
          <a:xfrm>
            <a:off x="4884772" y="3427147"/>
            <a:ext cx="2783852" cy="882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DC73449-A1F4-44D9-85C1-4310E648A3B4}"/>
              </a:ext>
            </a:extLst>
          </p:cNvPr>
          <p:cNvCxnSpPr>
            <a:cxnSpLocks/>
          </p:cNvCxnSpPr>
          <p:nvPr/>
        </p:nvCxnSpPr>
        <p:spPr>
          <a:xfrm flipH="1" flipV="1">
            <a:off x="4257775" y="2556363"/>
            <a:ext cx="892825" cy="821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74B7C-CB26-4117-A2F6-5337EE8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AB07D7-EAAC-4741-AE4A-8139ADA6FC43}"/>
                  </a:ext>
                </a:extLst>
              </p:cNvPr>
              <p:cNvSpPr/>
              <p:nvPr/>
            </p:nvSpPr>
            <p:spPr>
              <a:xfrm>
                <a:off x="2486375" y="2339404"/>
                <a:ext cx="2985368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DAB07D7-EAAC-4741-AE4A-8139ADA6F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75" y="2339404"/>
                <a:ext cx="2985368" cy="461665"/>
              </a:xfrm>
              <a:prstGeom prst="rect">
                <a:avLst/>
              </a:prstGeom>
              <a:blipFill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3B1ABE83-9BCD-4A5C-BE9B-4AD7D9085A02}"/>
              </a:ext>
            </a:extLst>
          </p:cNvPr>
          <p:cNvSpPr txBox="1"/>
          <p:nvPr/>
        </p:nvSpPr>
        <p:spPr>
          <a:xfrm>
            <a:off x="5916891" y="2154737"/>
            <a:ext cx="368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 two networks? We can only estimate one.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979393-EB3C-4BF8-B099-6AE0099AD9F6}"/>
                  </a:ext>
                </a:extLst>
              </p:cNvPr>
              <p:cNvSpPr/>
              <p:nvPr/>
            </p:nvSpPr>
            <p:spPr>
              <a:xfrm>
                <a:off x="3823945" y="5749565"/>
                <a:ext cx="3935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3979393-EB3C-4BF8-B099-6AE0099AD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45" y="5749565"/>
                <a:ext cx="393588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8E9B8EF-DF13-4212-95D6-1AF6EC563766}"/>
                  </a:ext>
                </a:extLst>
              </p:cNvPr>
              <p:cNvSpPr/>
              <p:nvPr/>
            </p:nvSpPr>
            <p:spPr>
              <a:xfrm>
                <a:off x="3814617" y="5057067"/>
                <a:ext cx="4355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8E9B8EF-DF13-4212-95D6-1AF6EC563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17" y="5057067"/>
                <a:ext cx="4355744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5E9B2B-4F06-4727-A490-E58D6112E226}"/>
                  </a:ext>
                </a:extLst>
              </p:cNvPr>
              <p:cNvSpPr/>
              <p:nvPr/>
            </p:nvSpPr>
            <p:spPr>
              <a:xfrm>
                <a:off x="2486376" y="3720128"/>
                <a:ext cx="3438377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5E9B2B-4F06-4727-A490-E58D6112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76" y="3720128"/>
                <a:ext cx="3438377" cy="461665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48CD0DA4-6F63-4DE6-927C-9AEB36D2FB86}"/>
              </a:ext>
            </a:extLst>
          </p:cNvPr>
          <p:cNvSpPr/>
          <p:nvPr/>
        </p:nvSpPr>
        <p:spPr>
          <a:xfrm>
            <a:off x="3545757" y="2886748"/>
            <a:ext cx="556377" cy="7343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3D2F49-8D0E-4ACD-9098-994902925F54}"/>
              </a:ext>
            </a:extLst>
          </p:cNvPr>
          <p:cNvSpPr txBox="1"/>
          <p:nvPr/>
        </p:nvSpPr>
        <p:spPr>
          <a:xfrm>
            <a:off x="6246929" y="3489295"/>
            <a:ext cx="36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estimate state value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78B6B3-0F97-493A-A94D-7BEF2CFCB4DE}"/>
              </a:ext>
            </a:extLst>
          </p:cNvPr>
          <p:cNvSpPr txBox="1"/>
          <p:nvPr/>
        </p:nvSpPr>
        <p:spPr>
          <a:xfrm>
            <a:off x="6246929" y="3950960"/>
            <a:ext cx="36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little bit 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1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308C4E2-CCF4-45D9-A2CE-B3267DF820DE}"/>
              </a:ext>
            </a:extLst>
          </p:cNvPr>
          <p:cNvGrpSpPr/>
          <p:nvPr/>
        </p:nvGrpSpPr>
        <p:grpSpPr>
          <a:xfrm>
            <a:off x="3558944" y="3759594"/>
            <a:ext cx="5220165" cy="479603"/>
            <a:chOff x="1148094" y="5472380"/>
            <a:chExt cx="5220165" cy="479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C417FF6-DB9A-440B-A589-C01ADA637106}"/>
                    </a:ext>
                  </a:extLst>
                </p:cNvPr>
                <p:cNvSpPr/>
                <p:nvPr/>
              </p:nvSpPr>
              <p:spPr>
                <a:xfrm>
                  <a:off x="2518359" y="5490318"/>
                  <a:ext cx="38499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AC417FF6-DB9A-440B-A589-C01ADA637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359" y="5490318"/>
                  <a:ext cx="384990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D5E2E76-8841-4D43-A775-864B758FB0E4}"/>
                </a:ext>
              </a:extLst>
            </p:cNvPr>
            <p:cNvSpPr txBox="1"/>
            <p:nvPr/>
          </p:nvSpPr>
          <p:spPr>
            <a:xfrm>
              <a:off x="1148094" y="5472380"/>
              <a:ext cx="1710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Trajectory</a:t>
              </a:r>
              <a:endParaRPr lang="zh-TW" altLang="en-US" sz="2400" b="1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FF1AA549-BD5C-4BFF-B535-4EB30DDCB380}"/>
              </a:ext>
            </a:extLst>
          </p:cNvPr>
          <p:cNvSpPr/>
          <p:nvPr/>
        </p:nvSpPr>
        <p:spPr>
          <a:xfrm>
            <a:off x="3748017" y="2363561"/>
            <a:ext cx="9806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Actor</a:t>
            </a:r>
            <a:endParaRPr lang="zh-TW" altLang="en-US" sz="2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1D1A10F-64D1-43B8-A1AC-537F09E788F0}"/>
              </a:ext>
            </a:extLst>
          </p:cNvPr>
          <p:cNvCxnSpPr/>
          <p:nvPr/>
        </p:nvCxnSpPr>
        <p:spPr>
          <a:xfrm>
            <a:off x="4257396" y="2138275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6A68E0C-F940-4420-BBF3-4873FEFB1346}"/>
              </a:ext>
            </a:extLst>
          </p:cNvPr>
          <p:cNvCxnSpPr/>
          <p:nvPr/>
        </p:nvCxnSpPr>
        <p:spPr>
          <a:xfrm>
            <a:off x="4257396" y="2986414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DB8EE44-1B39-4D41-8D00-68236897CACB}"/>
                  </a:ext>
                </a:extLst>
              </p:cNvPr>
              <p:cNvSpPr/>
              <p:nvPr/>
            </p:nvSpPr>
            <p:spPr>
              <a:xfrm>
                <a:off x="3995273" y="1654989"/>
                <a:ext cx="540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DB8EE44-1B39-4D41-8D00-68236897C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73" y="1654989"/>
                <a:ext cx="540276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3DEF992-5262-4576-BDE4-BEBB460CB199}"/>
                  </a:ext>
                </a:extLst>
              </p:cNvPr>
              <p:cNvSpPr/>
              <p:nvPr/>
            </p:nvSpPr>
            <p:spPr>
              <a:xfrm>
                <a:off x="3995274" y="3147601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3DEF992-5262-4576-BDE4-BEBB460CB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74" y="3147601"/>
                <a:ext cx="57663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64661657-9AA2-4738-9F55-4F82FB7D627B}"/>
              </a:ext>
            </a:extLst>
          </p:cNvPr>
          <p:cNvSpPr/>
          <p:nvPr/>
        </p:nvSpPr>
        <p:spPr>
          <a:xfrm>
            <a:off x="5188366" y="2363561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78A6E2B-0BEE-4252-97A6-E49CC988A8DD}"/>
              </a:ext>
            </a:extLst>
          </p:cNvPr>
          <p:cNvCxnSpPr>
            <a:cxnSpLocks/>
          </p:cNvCxnSpPr>
          <p:nvPr/>
        </p:nvCxnSpPr>
        <p:spPr>
          <a:xfrm>
            <a:off x="5682525" y="3013504"/>
            <a:ext cx="0" cy="233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ED95E0B-D4DF-44B4-A6CE-6641D935669E}"/>
                  </a:ext>
                </a:extLst>
              </p:cNvPr>
              <p:cNvSpPr/>
              <p:nvPr/>
            </p:nvSpPr>
            <p:spPr>
              <a:xfrm>
                <a:off x="5489285" y="3163593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ED95E0B-D4DF-44B4-A6CE-6641D9356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85" y="3163593"/>
                <a:ext cx="5473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C6A9E217-B0DC-4D99-9EA3-16EBD201E9D1}"/>
              </a:ext>
            </a:extLst>
          </p:cNvPr>
          <p:cNvSpPr/>
          <p:nvPr/>
        </p:nvSpPr>
        <p:spPr>
          <a:xfrm>
            <a:off x="2378233" y="2357775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C712418-DAA7-4C82-A485-A9A075559A22}"/>
              </a:ext>
            </a:extLst>
          </p:cNvPr>
          <p:cNvCxnSpPr/>
          <p:nvPr/>
        </p:nvCxnSpPr>
        <p:spPr>
          <a:xfrm>
            <a:off x="2887589" y="2998291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B14FD3-0EFF-49C3-8BA5-623885E64FB7}"/>
                  </a:ext>
                </a:extLst>
              </p:cNvPr>
              <p:cNvSpPr/>
              <p:nvPr/>
            </p:nvSpPr>
            <p:spPr>
              <a:xfrm>
                <a:off x="2649464" y="3135913"/>
                <a:ext cx="540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B14FD3-0EFF-49C3-8BA5-623885E64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64" y="3135913"/>
                <a:ext cx="54027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74B5D87-822C-4C76-91A4-9BD0AF0F069A}"/>
                  </a:ext>
                </a:extLst>
              </p:cNvPr>
              <p:cNvSpPr/>
              <p:nvPr/>
            </p:nvSpPr>
            <p:spPr>
              <a:xfrm>
                <a:off x="5426044" y="1654989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74B5D87-822C-4C76-91A4-9BD0AF0F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44" y="1654989"/>
                <a:ext cx="57663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447040D-BDAC-463A-8DF7-9CD1F7D78ADD}"/>
              </a:ext>
            </a:extLst>
          </p:cNvPr>
          <p:cNvCxnSpPr/>
          <p:nvPr/>
        </p:nvCxnSpPr>
        <p:spPr>
          <a:xfrm>
            <a:off x="5678695" y="2116654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95190741-A9A4-458C-8F60-D43011C61160}"/>
              </a:ext>
            </a:extLst>
          </p:cNvPr>
          <p:cNvSpPr/>
          <p:nvPr/>
        </p:nvSpPr>
        <p:spPr>
          <a:xfrm>
            <a:off x="4428846" y="1900729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5EC0EF2-1773-4009-9B13-AD0BAD609A70}"/>
              </a:ext>
            </a:extLst>
          </p:cNvPr>
          <p:cNvSpPr/>
          <p:nvPr/>
        </p:nvSpPr>
        <p:spPr>
          <a:xfrm>
            <a:off x="6622518" y="2379553"/>
            <a:ext cx="9806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Actor</a:t>
            </a:r>
            <a:endParaRPr lang="zh-TW" altLang="en-US" sz="2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7AEB6C3-EC52-4153-836E-88D1460E5FEA}"/>
              </a:ext>
            </a:extLst>
          </p:cNvPr>
          <p:cNvCxnSpPr/>
          <p:nvPr/>
        </p:nvCxnSpPr>
        <p:spPr>
          <a:xfrm>
            <a:off x="7131897" y="2154267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BBEC893-5622-4815-8DD5-9D504469A476}"/>
              </a:ext>
            </a:extLst>
          </p:cNvPr>
          <p:cNvCxnSpPr/>
          <p:nvPr/>
        </p:nvCxnSpPr>
        <p:spPr>
          <a:xfrm>
            <a:off x="7131897" y="3002406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121CEC3-A2A1-4336-B74D-261403EAB98E}"/>
                  </a:ext>
                </a:extLst>
              </p:cNvPr>
              <p:cNvSpPr/>
              <p:nvPr/>
            </p:nvSpPr>
            <p:spPr>
              <a:xfrm>
                <a:off x="6869775" y="1670981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121CEC3-A2A1-4336-B74D-261403EA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5" y="1670981"/>
                <a:ext cx="547393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F6B3F6B-48A8-442C-9A4C-111395FA5CAA}"/>
                  </a:ext>
                </a:extLst>
              </p:cNvPr>
              <p:cNvSpPr/>
              <p:nvPr/>
            </p:nvSpPr>
            <p:spPr>
              <a:xfrm>
                <a:off x="6869774" y="3163593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F6B3F6B-48A8-442C-9A4C-111395FA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4" y="3163593"/>
                <a:ext cx="583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>
            <a:extLst>
              <a:ext uri="{FF2B5EF4-FFF2-40B4-BE49-F238E27FC236}">
                <a16:creationId xmlns:a16="http://schemas.microsoft.com/office/drawing/2014/main" id="{3D170850-EDCE-44CE-AF74-1BB81752AF10}"/>
              </a:ext>
            </a:extLst>
          </p:cNvPr>
          <p:cNvSpPr/>
          <p:nvPr/>
        </p:nvSpPr>
        <p:spPr>
          <a:xfrm>
            <a:off x="8062867" y="2379553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F950136-AFCD-41DA-875A-A0765680D7C1}"/>
              </a:ext>
            </a:extLst>
          </p:cNvPr>
          <p:cNvCxnSpPr/>
          <p:nvPr/>
        </p:nvCxnSpPr>
        <p:spPr>
          <a:xfrm>
            <a:off x="8563430" y="3012168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154FED4-8803-4CD1-9FF1-0BF6EDCD97EE}"/>
                  </a:ext>
                </a:extLst>
              </p:cNvPr>
              <p:cNvSpPr/>
              <p:nvPr/>
            </p:nvSpPr>
            <p:spPr>
              <a:xfrm>
                <a:off x="8356149" y="3163593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154FED4-8803-4CD1-9FF1-0BF6EDCD9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49" y="3163593"/>
                <a:ext cx="54739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AA4C44D-3365-43EE-A55F-3B8F6CABF744}"/>
                  </a:ext>
                </a:extLst>
              </p:cNvPr>
              <p:cNvSpPr/>
              <p:nvPr/>
            </p:nvSpPr>
            <p:spPr>
              <a:xfrm>
                <a:off x="8300544" y="1670981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AA4C44D-3365-43EE-A55F-3B8F6CABF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44" y="1670981"/>
                <a:ext cx="58375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310BEB-6E38-4D70-A289-EF3B184B0876}"/>
              </a:ext>
            </a:extLst>
          </p:cNvPr>
          <p:cNvCxnSpPr/>
          <p:nvPr/>
        </p:nvCxnSpPr>
        <p:spPr>
          <a:xfrm>
            <a:off x="8553196" y="2132646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076B76BF-3855-47A3-A21C-0C2439E3B6A0}"/>
              </a:ext>
            </a:extLst>
          </p:cNvPr>
          <p:cNvSpPr/>
          <p:nvPr/>
        </p:nvSpPr>
        <p:spPr>
          <a:xfrm>
            <a:off x="7303347" y="1916721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37A00F-945D-49F1-B413-2F88B1ACD1A2}"/>
              </a:ext>
            </a:extLst>
          </p:cNvPr>
          <p:cNvSpPr txBox="1"/>
          <p:nvPr/>
        </p:nvSpPr>
        <p:spPr>
          <a:xfrm>
            <a:off x="9150838" y="2357775"/>
            <a:ext cx="87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6C68FC44-2949-4D8D-BC1D-7058AA76A721}"/>
              </a:ext>
            </a:extLst>
          </p:cNvPr>
          <p:cNvSpPr/>
          <p:nvPr/>
        </p:nvSpPr>
        <p:spPr>
          <a:xfrm>
            <a:off x="3019197" y="1916721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0BD6B0A4-D8D6-4634-934C-297D767B48F5}"/>
              </a:ext>
            </a:extLst>
          </p:cNvPr>
          <p:cNvSpPr/>
          <p:nvPr/>
        </p:nvSpPr>
        <p:spPr>
          <a:xfrm>
            <a:off x="5876495" y="1925687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871800B-74C2-4081-AC2A-1588F0D5C98A}"/>
                  </a:ext>
                </a:extLst>
              </p:cNvPr>
              <p:cNvSpPr txBox="1"/>
              <p:nvPr/>
            </p:nvSpPr>
            <p:spPr>
              <a:xfrm>
                <a:off x="2101066" y="4260533"/>
                <a:ext cx="946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871800B-74C2-4081-AC2A-1588F0D5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66" y="4260533"/>
                <a:ext cx="946862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C61F6C-4083-4EDC-AA92-AE15445EB98E}"/>
                  </a:ext>
                </a:extLst>
              </p:cNvPr>
              <p:cNvSpPr/>
              <p:nvPr/>
            </p:nvSpPr>
            <p:spPr>
              <a:xfrm>
                <a:off x="2165351" y="4834620"/>
                <a:ext cx="82779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C61F6C-4083-4EDC-AA92-AE15445E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51" y="4834620"/>
                <a:ext cx="827790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9B73B67-39A2-4822-9DF0-60142D42C78E}"/>
                  </a:ext>
                </a:extLst>
              </p:cNvPr>
              <p:cNvSpPr/>
              <p:nvPr/>
            </p:nvSpPr>
            <p:spPr>
              <a:xfrm>
                <a:off x="2165351" y="5429793"/>
                <a:ext cx="5552995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9B73B67-39A2-4822-9DF0-60142D42C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51" y="5429793"/>
                <a:ext cx="5552995" cy="1303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Policy Gradient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1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152650" y="1234477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152650" y="1234477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8142515" y="2886927"/>
            <a:ext cx="1567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TD or MC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317750" y="2886926"/>
                <a:ext cx="1621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750" y="2886926"/>
                <a:ext cx="162106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17EF68-98B8-4BAE-B080-11153E640639}"/>
                  </a:ext>
                </a:extLst>
              </p:cNvPr>
              <p:cNvSpPr txBox="1"/>
              <p:nvPr/>
            </p:nvSpPr>
            <p:spPr>
              <a:xfrm>
                <a:off x="1869847" y="5561681"/>
                <a:ext cx="831702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17EF68-98B8-4BAE-B080-11153E64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847" y="5561681"/>
                <a:ext cx="8317026" cy="11308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Actor-Critic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Tips</a:t>
                </a:r>
              </a:p>
              <a:p>
                <a:pPr lvl="1"/>
                <a:r>
                  <a:rPr lang="en-US" altLang="zh-TW" sz="2800" dirty="0"/>
                  <a:t>The parameters of actor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  and critic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  can be shared</a:t>
                </a:r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endParaRPr lang="en-US" altLang="zh-TW" sz="2800" dirty="0"/>
              </a:p>
              <a:p>
                <a:pPr lvl="1"/>
                <a:r>
                  <a:rPr lang="en-US" altLang="zh-TW" sz="2800" dirty="0"/>
                  <a:t>Use output entropy as regularization for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2"/>
                <a:r>
                  <a:rPr lang="en-US" altLang="zh-TW" sz="2800" dirty="0"/>
                  <a:t>Larger entropy is preferred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800" dirty="0"/>
                  <a:t> exploration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5032375"/>
              </a:xfrm>
              <a:blipFill>
                <a:blip r:embed="rId2"/>
                <a:stretch>
                  <a:fillRect l="-1391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355827" y="3389894"/>
            <a:ext cx="1437293" cy="1500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>
            <a:off x="3925264" y="4100569"/>
            <a:ext cx="391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564401" y="3645428"/>
            <a:ext cx="427023" cy="910282"/>
            <a:chOff x="4956245" y="3228766"/>
            <a:chExt cx="427023" cy="910282"/>
          </a:xfrm>
        </p:grpSpPr>
        <p:sp>
          <p:nvSpPr>
            <p:cNvPr id="8" name="矩形 7"/>
            <p:cNvSpPr/>
            <p:nvPr/>
          </p:nvSpPr>
          <p:spPr>
            <a:xfrm>
              <a:off x="4956245" y="3228766"/>
              <a:ext cx="381000" cy="910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964692" y="3424045"/>
                  <a:ext cx="4185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692" y="3424045"/>
                  <a:ext cx="41857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/>
          <p:cNvSpPr/>
          <p:nvPr/>
        </p:nvSpPr>
        <p:spPr>
          <a:xfrm>
            <a:off x="6485831" y="4537705"/>
            <a:ext cx="1437293" cy="705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17" name="Shape 229"/>
          <p:cNvCxnSpPr/>
          <p:nvPr/>
        </p:nvCxnSpPr>
        <p:spPr>
          <a:xfrm>
            <a:off x="7951344" y="3118003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29"/>
          <p:cNvCxnSpPr/>
          <p:nvPr/>
        </p:nvCxnSpPr>
        <p:spPr>
          <a:xfrm>
            <a:off x="7951344" y="3645428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29"/>
          <p:cNvCxnSpPr/>
          <p:nvPr/>
        </p:nvCxnSpPr>
        <p:spPr>
          <a:xfrm>
            <a:off x="7951344" y="4140082"/>
            <a:ext cx="38383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" name="文字方塊 19"/>
          <p:cNvSpPr txBox="1"/>
          <p:nvPr/>
        </p:nvSpPr>
        <p:spPr>
          <a:xfrm>
            <a:off x="8349695" y="3940027"/>
            <a:ext cx="8955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fire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351152" y="3426143"/>
            <a:ext cx="89558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40361" y="2912260"/>
            <a:ext cx="89163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23" name="矩形 22"/>
          <p:cNvSpPr/>
          <p:nvPr/>
        </p:nvSpPr>
        <p:spPr>
          <a:xfrm>
            <a:off x="6485830" y="2884945"/>
            <a:ext cx="1437293" cy="1455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24" name="Shape 229"/>
          <p:cNvCxnSpPr>
            <a:cxnSpLocks/>
            <a:endCxn id="23" idx="1"/>
          </p:cNvCxnSpPr>
          <p:nvPr/>
        </p:nvCxnSpPr>
        <p:spPr>
          <a:xfrm flipV="1">
            <a:off x="5793119" y="3612541"/>
            <a:ext cx="692710" cy="48803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Shape 229"/>
          <p:cNvCxnSpPr>
            <a:cxnSpLocks/>
            <a:stCxn id="4" idx="3"/>
          </p:cNvCxnSpPr>
          <p:nvPr/>
        </p:nvCxnSpPr>
        <p:spPr>
          <a:xfrm>
            <a:off x="5793120" y="4140082"/>
            <a:ext cx="698655" cy="75753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9" name="群組 28"/>
          <p:cNvGrpSpPr/>
          <p:nvPr/>
        </p:nvGrpSpPr>
        <p:grpSpPr>
          <a:xfrm>
            <a:off x="7970641" y="4651536"/>
            <a:ext cx="1306417" cy="461665"/>
            <a:chOff x="8057549" y="5583600"/>
            <a:chExt cx="130641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313935" y="5583600"/>
                  <a:ext cx="10500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935" y="5583600"/>
                  <a:ext cx="105003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hape 229"/>
            <p:cNvCxnSpPr/>
            <p:nvPr/>
          </p:nvCxnSpPr>
          <p:spPr>
            <a:xfrm>
              <a:off x="8057549" y="5814432"/>
              <a:ext cx="38383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710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80/1*YtnGhtSAMnnHSL8PvS7t_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15" y="0"/>
            <a:ext cx="7678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3724" y="459916"/>
            <a:ext cx="5234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Asynchronous</a:t>
            </a:r>
          </a:p>
          <a:p>
            <a:r>
              <a:rPr lang="en-US" altLang="zh-TW" sz="4000" dirty="0" smtClean="0">
                <a:latin typeface="+mj-lt"/>
              </a:rPr>
              <a:t>Advantage Actor-Critic</a:t>
            </a:r>
            <a:endParaRPr lang="zh-TW" altLang="en-US" sz="4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60278" y="1839788"/>
                <a:ext cx="4844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78" y="1839788"/>
                <a:ext cx="4844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99896" y="4293618"/>
                <a:ext cx="4767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896" y="4293618"/>
                <a:ext cx="4767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67950" y="2062104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Copy global parameters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67950" y="2521059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 Sampling some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67949" y="2967336"/>
            <a:ext cx="373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 Compute gradients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667949" y="3462621"/>
            <a:ext cx="2420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 Update global models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04068" y="4640061"/>
                <a:ext cx="5234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068" y="4640061"/>
                <a:ext cx="5234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44397" y="2799481"/>
                <a:ext cx="5234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97" y="2799481"/>
                <a:ext cx="52347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820983" y="1352468"/>
                <a:ext cx="989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1352468"/>
                <a:ext cx="9892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360278" y="1384300"/>
                <a:ext cx="4767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78" y="1384300"/>
                <a:ext cx="4767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>
            <a:cxnSpLocks/>
          </p:cNvCxnSpPr>
          <p:nvPr/>
        </p:nvCxnSpPr>
        <p:spPr>
          <a:xfrm>
            <a:off x="8360278" y="1352468"/>
            <a:ext cx="460704" cy="4627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65143" y="2151727"/>
            <a:ext cx="258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(other workers also update models)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08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73086" y="193964"/>
            <a:ext cx="11358594" cy="6463145"/>
            <a:chOff x="573086" y="193964"/>
            <a:chExt cx="11358594" cy="64631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86" y="193964"/>
              <a:ext cx="11358594" cy="64631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446982" y="3177309"/>
              <a:ext cx="3990109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97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Connection with GAN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431143" y="1591477"/>
            <a:ext cx="7329714" cy="5181146"/>
            <a:chOff x="907143" y="171564"/>
            <a:chExt cx="7329714" cy="518114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744" y="171564"/>
              <a:ext cx="6420512" cy="435689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7143" y="4467339"/>
              <a:ext cx="7329714" cy="88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2923451" y="5942815"/>
            <a:ext cx="6439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David </a:t>
            </a:r>
            <a:r>
              <a:rPr lang="en-US" altLang="zh-TW" dirty="0" err="1">
                <a:latin typeface="Lucida Grande"/>
              </a:rPr>
              <a:t>Pfau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Oriol </a:t>
            </a:r>
            <a:r>
              <a:rPr lang="en-US" altLang="zh-TW" dirty="0" err="1">
                <a:latin typeface="Lucida Grande"/>
              </a:rPr>
              <a:t>Vinyals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Connecting Generative Adversarial Networks and Actor-Critic Methods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 preprint,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5838" y="184280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 smtClean="0"/>
              <a:t>Thanks!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50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1C653-B92C-4186-97B8-12FC880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en-US" altLang="zh-CN" dirty="0" smtClean="0"/>
              <a:t>olicy Gradient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1AA549-BD5C-4BFF-B535-4EB30DDCB380}"/>
              </a:ext>
            </a:extLst>
          </p:cNvPr>
          <p:cNvSpPr/>
          <p:nvPr/>
        </p:nvSpPr>
        <p:spPr>
          <a:xfrm>
            <a:off x="3748017" y="2363561"/>
            <a:ext cx="9806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Actor</a:t>
            </a:r>
            <a:endParaRPr lang="zh-TW" altLang="en-US" sz="2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1D1A10F-64D1-43B8-A1AC-537F09E788F0}"/>
              </a:ext>
            </a:extLst>
          </p:cNvPr>
          <p:cNvCxnSpPr/>
          <p:nvPr/>
        </p:nvCxnSpPr>
        <p:spPr>
          <a:xfrm>
            <a:off x="4257396" y="2138275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6A68E0C-F940-4420-BBF3-4873FEFB1346}"/>
              </a:ext>
            </a:extLst>
          </p:cNvPr>
          <p:cNvCxnSpPr/>
          <p:nvPr/>
        </p:nvCxnSpPr>
        <p:spPr>
          <a:xfrm>
            <a:off x="4257396" y="2986414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DB8EE44-1B39-4D41-8D00-68236897CACB}"/>
                  </a:ext>
                </a:extLst>
              </p:cNvPr>
              <p:cNvSpPr/>
              <p:nvPr/>
            </p:nvSpPr>
            <p:spPr>
              <a:xfrm>
                <a:off x="3995273" y="1654989"/>
                <a:ext cx="540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DB8EE44-1B39-4D41-8D00-68236897C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73" y="1654989"/>
                <a:ext cx="540276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3DEF992-5262-4576-BDE4-BEBB460CB199}"/>
                  </a:ext>
                </a:extLst>
              </p:cNvPr>
              <p:cNvSpPr/>
              <p:nvPr/>
            </p:nvSpPr>
            <p:spPr>
              <a:xfrm>
                <a:off x="3995274" y="3147601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3DEF992-5262-4576-BDE4-BEBB460CB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74" y="3147601"/>
                <a:ext cx="57663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64661657-9AA2-4738-9F55-4F82FB7D627B}"/>
              </a:ext>
            </a:extLst>
          </p:cNvPr>
          <p:cNvSpPr/>
          <p:nvPr/>
        </p:nvSpPr>
        <p:spPr>
          <a:xfrm>
            <a:off x="5188366" y="2363561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78A6E2B-0BEE-4252-97A6-E49CC988A8DD}"/>
              </a:ext>
            </a:extLst>
          </p:cNvPr>
          <p:cNvCxnSpPr>
            <a:cxnSpLocks/>
          </p:cNvCxnSpPr>
          <p:nvPr/>
        </p:nvCxnSpPr>
        <p:spPr>
          <a:xfrm>
            <a:off x="5682525" y="3013504"/>
            <a:ext cx="0" cy="233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ED95E0B-D4DF-44B4-A6CE-6641D935669E}"/>
                  </a:ext>
                </a:extLst>
              </p:cNvPr>
              <p:cNvSpPr/>
              <p:nvPr/>
            </p:nvSpPr>
            <p:spPr>
              <a:xfrm>
                <a:off x="5489285" y="3163593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ED95E0B-D4DF-44B4-A6CE-6641D9356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85" y="3163593"/>
                <a:ext cx="5473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C6A9E217-B0DC-4D99-9EA3-16EBD201E9D1}"/>
              </a:ext>
            </a:extLst>
          </p:cNvPr>
          <p:cNvSpPr/>
          <p:nvPr/>
        </p:nvSpPr>
        <p:spPr>
          <a:xfrm>
            <a:off x="2378233" y="2357775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C712418-DAA7-4C82-A485-A9A075559A22}"/>
              </a:ext>
            </a:extLst>
          </p:cNvPr>
          <p:cNvCxnSpPr/>
          <p:nvPr/>
        </p:nvCxnSpPr>
        <p:spPr>
          <a:xfrm>
            <a:off x="2887589" y="2998291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B14FD3-0EFF-49C3-8BA5-623885E64FB7}"/>
                  </a:ext>
                </a:extLst>
              </p:cNvPr>
              <p:cNvSpPr/>
              <p:nvPr/>
            </p:nvSpPr>
            <p:spPr>
              <a:xfrm>
                <a:off x="2649464" y="3135913"/>
                <a:ext cx="540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4B14FD3-0EFF-49C3-8BA5-623885E64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64" y="3135913"/>
                <a:ext cx="54027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74B5D87-822C-4C76-91A4-9BD0AF0F069A}"/>
                  </a:ext>
                </a:extLst>
              </p:cNvPr>
              <p:cNvSpPr/>
              <p:nvPr/>
            </p:nvSpPr>
            <p:spPr>
              <a:xfrm>
                <a:off x="5426044" y="1654989"/>
                <a:ext cx="576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74B5D87-822C-4C76-91A4-9BD0AF0F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44" y="1654989"/>
                <a:ext cx="57663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447040D-BDAC-463A-8DF7-9CD1F7D78ADD}"/>
              </a:ext>
            </a:extLst>
          </p:cNvPr>
          <p:cNvCxnSpPr/>
          <p:nvPr/>
        </p:nvCxnSpPr>
        <p:spPr>
          <a:xfrm>
            <a:off x="5678695" y="2116654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95190741-A9A4-458C-8F60-D43011C61160}"/>
              </a:ext>
            </a:extLst>
          </p:cNvPr>
          <p:cNvSpPr/>
          <p:nvPr/>
        </p:nvSpPr>
        <p:spPr>
          <a:xfrm>
            <a:off x="4428846" y="1900729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5EC0EF2-1773-4009-9B13-AD0BAD609A70}"/>
              </a:ext>
            </a:extLst>
          </p:cNvPr>
          <p:cNvSpPr/>
          <p:nvPr/>
        </p:nvSpPr>
        <p:spPr>
          <a:xfrm>
            <a:off x="6622518" y="2379553"/>
            <a:ext cx="98066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Actor</a:t>
            </a:r>
            <a:endParaRPr lang="zh-TW" altLang="en-US" sz="24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7AEB6C3-EC52-4153-836E-88D1460E5FEA}"/>
              </a:ext>
            </a:extLst>
          </p:cNvPr>
          <p:cNvCxnSpPr/>
          <p:nvPr/>
        </p:nvCxnSpPr>
        <p:spPr>
          <a:xfrm>
            <a:off x="7131897" y="2154267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BBEC893-5622-4815-8DD5-9D504469A476}"/>
              </a:ext>
            </a:extLst>
          </p:cNvPr>
          <p:cNvCxnSpPr/>
          <p:nvPr/>
        </p:nvCxnSpPr>
        <p:spPr>
          <a:xfrm>
            <a:off x="7131897" y="3002406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121CEC3-A2A1-4336-B74D-261403EAB98E}"/>
                  </a:ext>
                </a:extLst>
              </p:cNvPr>
              <p:cNvSpPr/>
              <p:nvPr/>
            </p:nvSpPr>
            <p:spPr>
              <a:xfrm>
                <a:off x="6869775" y="1670981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121CEC3-A2A1-4336-B74D-261403EAB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5" y="1670981"/>
                <a:ext cx="547393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F6B3F6B-48A8-442C-9A4C-111395FA5CAA}"/>
                  </a:ext>
                </a:extLst>
              </p:cNvPr>
              <p:cNvSpPr/>
              <p:nvPr/>
            </p:nvSpPr>
            <p:spPr>
              <a:xfrm>
                <a:off x="6869774" y="3163593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F6B3F6B-48A8-442C-9A4C-111395FA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74" y="3163593"/>
                <a:ext cx="58375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>
            <a:extLst>
              <a:ext uri="{FF2B5EF4-FFF2-40B4-BE49-F238E27FC236}">
                <a16:creationId xmlns:a16="http://schemas.microsoft.com/office/drawing/2014/main" id="{3D170850-EDCE-44CE-AF74-1BB81752AF10}"/>
              </a:ext>
            </a:extLst>
          </p:cNvPr>
          <p:cNvSpPr/>
          <p:nvPr/>
        </p:nvSpPr>
        <p:spPr>
          <a:xfrm>
            <a:off x="8062867" y="2379553"/>
            <a:ext cx="980661" cy="6228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Env</a:t>
            </a:r>
            <a:endParaRPr lang="zh-TW" altLang="en-US" sz="24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F950136-AFCD-41DA-875A-A0765680D7C1}"/>
              </a:ext>
            </a:extLst>
          </p:cNvPr>
          <p:cNvCxnSpPr/>
          <p:nvPr/>
        </p:nvCxnSpPr>
        <p:spPr>
          <a:xfrm>
            <a:off x="8563430" y="3012168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154FED4-8803-4CD1-9FF1-0BF6EDCD97EE}"/>
                  </a:ext>
                </a:extLst>
              </p:cNvPr>
              <p:cNvSpPr/>
              <p:nvPr/>
            </p:nvSpPr>
            <p:spPr>
              <a:xfrm>
                <a:off x="8356149" y="3163593"/>
                <a:ext cx="547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154FED4-8803-4CD1-9FF1-0BF6EDCD9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49" y="3163593"/>
                <a:ext cx="54739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AA4C44D-3365-43EE-A55F-3B8F6CABF744}"/>
                  </a:ext>
                </a:extLst>
              </p:cNvPr>
              <p:cNvSpPr/>
              <p:nvPr/>
            </p:nvSpPr>
            <p:spPr>
              <a:xfrm>
                <a:off x="8300544" y="1670981"/>
                <a:ext cx="5837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AA4C44D-3365-43EE-A55F-3B8F6CABF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44" y="1670981"/>
                <a:ext cx="58375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310BEB-6E38-4D70-A289-EF3B184B0876}"/>
              </a:ext>
            </a:extLst>
          </p:cNvPr>
          <p:cNvCxnSpPr/>
          <p:nvPr/>
        </p:nvCxnSpPr>
        <p:spPr>
          <a:xfrm>
            <a:off x="8553196" y="2132646"/>
            <a:ext cx="0" cy="225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手繪多邊形: 圖案 73">
            <a:extLst>
              <a:ext uri="{FF2B5EF4-FFF2-40B4-BE49-F238E27FC236}">
                <a16:creationId xmlns:a16="http://schemas.microsoft.com/office/drawing/2014/main" id="{076B76BF-3855-47A3-A21C-0C2439E3B6A0}"/>
              </a:ext>
            </a:extLst>
          </p:cNvPr>
          <p:cNvSpPr/>
          <p:nvPr/>
        </p:nvSpPr>
        <p:spPr>
          <a:xfrm>
            <a:off x="7303347" y="1916721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37A00F-945D-49F1-B413-2F88B1ACD1A2}"/>
              </a:ext>
            </a:extLst>
          </p:cNvPr>
          <p:cNvSpPr txBox="1"/>
          <p:nvPr/>
        </p:nvSpPr>
        <p:spPr>
          <a:xfrm>
            <a:off x="9150838" y="2357775"/>
            <a:ext cx="87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76" name="手繪多邊形: 圖案 75">
            <a:extLst>
              <a:ext uri="{FF2B5EF4-FFF2-40B4-BE49-F238E27FC236}">
                <a16:creationId xmlns:a16="http://schemas.microsoft.com/office/drawing/2014/main" id="{6C68FC44-2949-4D8D-BC1D-7058AA76A721}"/>
              </a:ext>
            </a:extLst>
          </p:cNvPr>
          <p:cNvSpPr/>
          <p:nvPr/>
        </p:nvSpPr>
        <p:spPr>
          <a:xfrm>
            <a:off x="3019197" y="1916721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: 圖案 76">
            <a:extLst>
              <a:ext uri="{FF2B5EF4-FFF2-40B4-BE49-F238E27FC236}">
                <a16:creationId xmlns:a16="http://schemas.microsoft.com/office/drawing/2014/main" id="{0BD6B0A4-D8D6-4634-934C-297D767B48F5}"/>
              </a:ext>
            </a:extLst>
          </p:cNvPr>
          <p:cNvSpPr/>
          <p:nvPr/>
        </p:nvSpPr>
        <p:spPr>
          <a:xfrm>
            <a:off x="5876495" y="1925687"/>
            <a:ext cx="1072048" cy="1530585"/>
          </a:xfrm>
          <a:custGeom>
            <a:avLst/>
            <a:gdLst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09600 w 1085850"/>
              <a:gd name="connsiteY5" fmla="*/ 120650 h 1530585"/>
              <a:gd name="connsiteX6" fmla="*/ 1085850 w 1085850"/>
              <a:gd name="connsiteY6" fmla="*/ 0 h 1530585"/>
              <a:gd name="connsiteX0" fmla="*/ 0 w 1085850"/>
              <a:gd name="connsiteY0" fmla="*/ 1530350 h 1530585"/>
              <a:gd name="connsiteX1" fmla="*/ 361950 w 1085850"/>
              <a:gd name="connsiteY1" fmla="*/ 1447800 h 1530585"/>
              <a:gd name="connsiteX2" fmla="*/ 527050 w 1085850"/>
              <a:gd name="connsiteY2" fmla="*/ 1022350 h 1530585"/>
              <a:gd name="connsiteX3" fmla="*/ 546100 w 1085850"/>
              <a:gd name="connsiteY3" fmla="*/ 685800 h 1530585"/>
              <a:gd name="connsiteX4" fmla="*/ 539750 w 1085850"/>
              <a:gd name="connsiteY4" fmla="*/ 368300 h 1530585"/>
              <a:gd name="connsiteX5" fmla="*/ 693213 w 1085850"/>
              <a:gd name="connsiteY5" fmla="*/ 152400 h 1530585"/>
              <a:gd name="connsiteX6" fmla="*/ 1085850 w 1085850"/>
              <a:gd name="connsiteY6" fmla="*/ 0 h 15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1530585">
                <a:moveTo>
                  <a:pt x="0" y="1530350"/>
                </a:moveTo>
                <a:cubicBezTo>
                  <a:pt x="137054" y="1531408"/>
                  <a:pt x="274108" y="1532467"/>
                  <a:pt x="361950" y="1447800"/>
                </a:cubicBezTo>
                <a:cubicBezTo>
                  <a:pt x="449792" y="1363133"/>
                  <a:pt x="496358" y="1149350"/>
                  <a:pt x="527050" y="1022350"/>
                </a:cubicBezTo>
                <a:cubicBezTo>
                  <a:pt x="557742" y="895350"/>
                  <a:pt x="543983" y="794808"/>
                  <a:pt x="546100" y="685800"/>
                </a:cubicBezTo>
                <a:cubicBezTo>
                  <a:pt x="548217" y="576792"/>
                  <a:pt x="515231" y="457200"/>
                  <a:pt x="539750" y="368300"/>
                </a:cubicBezTo>
                <a:cubicBezTo>
                  <a:pt x="564269" y="279400"/>
                  <a:pt x="602196" y="213783"/>
                  <a:pt x="693213" y="152400"/>
                </a:cubicBezTo>
                <a:cubicBezTo>
                  <a:pt x="784230" y="91017"/>
                  <a:pt x="893233" y="29633"/>
                  <a:pt x="108585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413ADE48-AFD9-4EAD-AEDF-7C021DCCEED7}"/>
                  </a:ext>
                </a:extLst>
              </p:cNvPr>
              <p:cNvSpPr txBox="1"/>
              <p:nvPr/>
            </p:nvSpPr>
            <p:spPr>
              <a:xfrm>
                <a:off x="7603178" y="5524193"/>
                <a:ext cx="2315540" cy="113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413ADE48-AFD9-4EAD-AEDF-7C021DCCE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78" y="5524193"/>
                <a:ext cx="2315540" cy="1130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8BE8B468-0989-4117-B69F-D2084B98EB95}"/>
              </a:ext>
            </a:extLst>
          </p:cNvPr>
          <p:cNvGrpSpPr/>
          <p:nvPr/>
        </p:nvGrpSpPr>
        <p:grpSpPr>
          <a:xfrm>
            <a:off x="2887589" y="3609405"/>
            <a:ext cx="1345376" cy="1548715"/>
            <a:chOff x="1376289" y="3545257"/>
            <a:chExt cx="1345376" cy="154871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821663B-D222-431C-9657-E37771B5E54E}"/>
                </a:ext>
              </a:extLst>
            </p:cNvPr>
            <p:cNvSpPr/>
            <p:nvPr/>
          </p:nvSpPr>
          <p:spPr>
            <a:xfrm>
              <a:off x="1489374" y="3840572"/>
              <a:ext cx="1150344" cy="57188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Reward</a:t>
              </a:r>
              <a:endParaRPr lang="zh-TW" altLang="en-US" sz="2400" dirty="0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6EAB1E1-473D-4F71-AF46-983544C75919}"/>
                </a:ext>
              </a:extLst>
            </p:cNvPr>
            <p:cNvGrpSpPr/>
            <p:nvPr/>
          </p:nvGrpSpPr>
          <p:grpSpPr>
            <a:xfrm>
              <a:off x="1820154" y="4431334"/>
              <a:ext cx="517193" cy="662638"/>
              <a:chOff x="1920826" y="4486194"/>
              <a:chExt cx="517193" cy="662638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5C01DB54-8953-446D-A198-C455794BA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969" y="4486194"/>
                <a:ext cx="0" cy="289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1EADDD7D-9BAB-4D0E-ABF2-6FFB3DB5B577}"/>
                      </a:ext>
                    </a:extLst>
                  </p:cNvPr>
                  <p:cNvSpPr/>
                  <p:nvPr/>
                </p:nvSpPr>
                <p:spPr>
                  <a:xfrm>
                    <a:off x="1920826" y="4687167"/>
                    <a:ext cx="51719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2400" dirty="0"/>
                  </a:p>
                </p:txBody>
              </p:sp>
            </mc:Choice>
            <mc:Fallback xmlns="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1EADDD7D-9BAB-4D0E-ABF2-6FFB3DB5B5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826" y="4687167"/>
                    <a:ext cx="51719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3A07B439-40E4-40BB-B09B-DF8C51F7BDC9}"/>
                </a:ext>
              </a:extLst>
            </p:cNvPr>
            <p:cNvCxnSpPr>
              <a:cxnSpLocks/>
            </p:cNvCxnSpPr>
            <p:nvPr/>
          </p:nvCxnSpPr>
          <p:spPr>
            <a:xfrm>
              <a:off x="1376289" y="3545257"/>
              <a:ext cx="496250" cy="362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CF087584-667C-4CE7-8A17-FBD7D58E3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100" y="3554653"/>
              <a:ext cx="464565" cy="331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73676896-B5C8-48A6-83F2-D7F16B342089}"/>
              </a:ext>
            </a:extLst>
          </p:cNvPr>
          <p:cNvGrpSpPr/>
          <p:nvPr/>
        </p:nvGrpSpPr>
        <p:grpSpPr>
          <a:xfrm>
            <a:off x="5678695" y="3652906"/>
            <a:ext cx="1345376" cy="1548715"/>
            <a:chOff x="1376289" y="3545257"/>
            <a:chExt cx="1345376" cy="1548715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219BB44-DC5C-40E6-9575-A2DEC3FD7D63}"/>
                </a:ext>
              </a:extLst>
            </p:cNvPr>
            <p:cNvSpPr/>
            <p:nvPr/>
          </p:nvSpPr>
          <p:spPr>
            <a:xfrm>
              <a:off x="1489374" y="3840572"/>
              <a:ext cx="1150344" cy="57188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Reward</a:t>
              </a:r>
              <a:endParaRPr lang="zh-TW" altLang="en-US" sz="2400" dirty="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C278B45B-DC6B-4F68-87A1-905165F2D208}"/>
                </a:ext>
              </a:extLst>
            </p:cNvPr>
            <p:cNvGrpSpPr/>
            <p:nvPr/>
          </p:nvGrpSpPr>
          <p:grpSpPr>
            <a:xfrm>
              <a:off x="1820154" y="4431334"/>
              <a:ext cx="524311" cy="662638"/>
              <a:chOff x="1920826" y="4486194"/>
              <a:chExt cx="524311" cy="662638"/>
            </a:xfrm>
          </p:grpSpPr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D88D4082-88D9-4D63-A835-3DCB2F193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969" y="4486194"/>
                <a:ext cx="0" cy="289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DD543C62-9AA4-4F96-A468-52507E229093}"/>
                      </a:ext>
                    </a:extLst>
                  </p:cNvPr>
                  <p:cNvSpPr/>
                  <p:nvPr/>
                </p:nvSpPr>
                <p:spPr>
                  <a:xfrm>
                    <a:off x="1920826" y="4687167"/>
                    <a:ext cx="52431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sz="2400" dirty="0"/>
                  </a:p>
                </p:txBody>
              </p:sp>
            </mc:Choice>
            <mc:Fallback xmlns="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DD543C62-9AA4-4F96-A468-52507E2290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0826" y="4687167"/>
                    <a:ext cx="524311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281E107-694D-412F-8B67-AAB4628CB8D4}"/>
                </a:ext>
              </a:extLst>
            </p:cNvPr>
            <p:cNvCxnSpPr>
              <a:cxnSpLocks/>
            </p:cNvCxnSpPr>
            <p:nvPr/>
          </p:nvCxnSpPr>
          <p:spPr>
            <a:xfrm>
              <a:off x="1376289" y="3545257"/>
              <a:ext cx="496250" cy="362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3B4197D4-2F57-464F-B89E-196CE0120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100" y="3554653"/>
              <a:ext cx="464565" cy="331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9B64181-9184-4393-AACB-9DD488DD835A}"/>
              </a:ext>
            </a:extLst>
          </p:cNvPr>
          <p:cNvCxnSpPr>
            <a:cxnSpLocks/>
          </p:cNvCxnSpPr>
          <p:nvPr/>
        </p:nvCxnSpPr>
        <p:spPr>
          <a:xfrm>
            <a:off x="8280025" y="5334332"/>
            <a:ext cx="0" cy="54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10E69CB-3B7D-4024-8726-970156925957}"/>
              </a:ext>
            </a:extLst>
          </p:cNvPr>
          <p:cNvCxnSpPr>
            <a:cxnSpLocks/>
          </p:cNvCxnSpPr>
          <p:nvPr/>
        </p:nvCxnSpPr>
        <p:spPr>
          <a:xfrm>
            <a:off x="6345703" y="5173045"/>
            <a:ext cx="0" cy="1612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45BF9344-219C-451E-A867-C109BAFB1F01}"/>
              </a:ext>
            </a:extLst>
          </p:cNvPr>
          <p:cNvCxnSpPr>
            <a:cxnSpLocks/>
          </p:cNvCxnSpPr>
          <p:nvPr/>
        </p:nvCxnSpPr>
        <p:spPr>
          <a:xfrm>
            <a:off x="3550300" y="5145441"/>
            <a:ext cx="0" cy="188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4DED578-4334-41A0-91DC-72153D5E1757}"/>
              </a:ext>
            </a:extLst>
          </p:cNvPr>
          <p:cNvCxnSpPr>
            <a:cxnSpLocks/>
          </p:cNvCxnSpPr>
          <p:nvPr/>
        </p:nvCxnSpPr>
        <p:spPr>
          <a:xfrm flipH="1">
            <a:off x="3550300" y="5334331"/>
            <a:ext cx="62795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89D42E58-F7B2-49F0-A24E-9D50A9ECAD53}"/>
              </a:ext>
            </a:extLst>
          </p:cNvPr>
          <p:cNvSpPr/>
          <p:nvPr/>
        </p:nvSpPr>
        <p:spPr>
          <a:xfrm flipV="1">
            <a:off x="9745858" y="5726317"/>
            <a:ext cx="399041" cy="667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49FAB8F6-3B27-40BA-ACAF-8CAB305D05E7}"/>
                  </a:ext>
                </a:extLst>
              </p:cNvPr>
              <p:cNvSpPr txBox="1"/>
              <p:nvPr/>
            </p:nvSpPr>
            <p:spPr>
              <a:xfrm>
                <a:off x="2260705" y="5984298"/>
                <a:ext cx="936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49FAB8F6-3B27-40BA-ACAF-8CAB305D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705" y="5984298"/>
                <a:ext cx="936171" cy="461665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C83A9902-3B16-4970-98DE-9646D3588B67}"/>
                  </a:ext>
                </a:extLst>
              </p:cNvPr>
              <p:cNvSpPr txBox="1"/>
              <p:nvPr/>
            </p:nvSpPr>
            <p:spPr>
              <a:xfrm>
                <a:off x="2793743" y="5737044"/>
                <a:ext cx="2540000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C83A9902-3B16-4970-98DE-9646D358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43" y="5737044"/>
                <a:ext cx="2540000" cy="9885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0BB6A59-1F1A-457B-8DC8-D29C8DE267D3}"/>
              </a:ext>
            </a:extLst>
          </p:cNvPr>
          <p:cNvSpPr txBox="1"/>
          <p:nvPr/>
        </p:nvSpPr>
        <p:spPr>
          <a:xfrm>
            <a:off x="1558271" y="5342391"/>
            <a:ext cx="262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Expected Reward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3B1A0E05-AD83-45FB-9CB4-4FC8C55BB45C}"/>
                  </a:ext>
                </a:extLst>
              </p:cNvPr>
              <p:cNvSpPr txBox="1"/>
              <p:nvPr/>
            </p:nvSpPr>
            <p:spPr>
              <a:xfrm>
                <a:off x="5063060" y="5968107"/>
                <a:ext cx="2540000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3B1A0E05-AD83-45FB-9CB4-4FC8C55BB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60" y="5968107"/>
                <a:ext cx="2540000" cy="500137"/>
              </a:xfrm>
              <a:prstGeom prst="rect">
                <a:avLst/>
              </a:prstGeom>
              <a:blipFill>
                <a:blip r:embed="rId1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Gradient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46039" y="545581"/>
            <a:ext cx="3083547" cy="988540"/>
            <a:chOff x="771017" y="4553808"/>
            <a:chExt cx="3083547" cy="988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71017" y="4779662"/>
                  <a:ext cx="936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17" y="4779662"/>
                  <a:ext cx="93617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314564" y="4553808"/>
                  <a:ext cx="2540000" cy="988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564" y="4553808"/>
                  <a:ext cx="2540000" cy="9885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11417" y="771436"/>
                <a:ext cx="1264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417" y="771436"/>
                <a:ext cx="1264962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09011" y="1721716"/>
                <a:ext cx="319696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11" y="1721716"/>
                <a:ext cx="3196964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67956" y="1714576"/>
                <a:ext cx="3338927" cy="99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56" y="1714576"/>
                <a:ext cx="3338927" cy="99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26035" y="3689587"/>
                <a:ext cx="373243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35" y="3689587"/>
                <a:ext cx="3732432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599778" y="3731047"/>
            <a:ext cx="479992" cy="954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723331" y="3856662"/>
            <a:ext cx="744381" cy="569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45311" y="4604610"/>
                <a:ext cx="349025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311" y="4604610"/>
                <a:ext cx="3490250" cy="11308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950966" y="2794864"/>
                <a:ext cx="527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do not have to be differentiable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66" y="2794864"/>
                <a:ext cx="5275363" cy="461665"/>
              </a:xfrm>
              <a:prstGeom prst="rect">
                <a:avLst/>
              </a:prstGeom>
              <a:blipFill>
                <a:blip r:embed="rId10"/>
                <a:stretch>
                  <a:fillRect l="-23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967591" y="3198058"/>
            <a:ext cx="414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can even be a black box.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4A4848-75C6-4550-ACED-C73E5C02F90A}"/>
                  </a:ext>
                </a:extLst>
              </p:cNvPr>
              <p:cNvSpPr/>
              <p:nvPr/>
            </p:nvSpPr>
            <p:spPr>
              <a:xfrm>
                <a:off x="2233000" y="4947626"/>
                <a:ext cx="3827779" cy="500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4A4848-75C6-4550-ACED-C73E5C02F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00" y="4947626"/>
                <a:ext cx="3827779" cy="500137"/>
              </a:xfrm>
              <a:prstGeom prst="rect">
                <a:avLst/>
              </a:prstGeom>
              <a:blipFill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193668B-8AD8-4C19-B823-286714BFE5FC}"/>
                  </a:ext>
                </a:extLst>
              </p:cNvPr>
              <p:cNvSpPr txBox="1"/>
              <p:nvPr/>
            </p:nvSpPr>
            <p:spPr>
              <a:xfrm>
                <a:off x="2301485" y="5600291"/>
                <a:ext cx="4401793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193668B-8AD8-4C19-B823-286714BF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85" y="5600291"/>
                <a:ext cx="4401793" cy="11684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3027A-F6CD-42FC-99BF-21C73DE7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Gradient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676734C-BB6A-44CA-9D76-FDDA0B99825C}"/>
                  </a:ext>
                </a:extLst>
              </p:cNvPr>
              <p:cNvSpPr/>
              <p:nvPr/>
            </p:nvSpPr>
            <p:spPr>
              <a:xfrm>
                <a:off x="2321463" y="2637373"/>
                <a:ext cx="72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676734C-BB6A-44CA-9D76-FDDA0B998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63" y="2637373"/>
                <a:ext cx="7215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B3EB9ED-7688-408A-80EC-94CC5160450F}"/>
                  </a:ext>
                </a:extLst>
              </p:cNvPr>
              <p:cNvSpPr txBox="1"/>
              <p:nvPr/>
            </p:nvSpPr>
            <p:spPr>
              <a:xfrm>
                <a:off x="3009655" y="2695401"/>
                <a:ext cx="1229077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B3EB9ED-7688-408A-80EC-94CC5160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5" y="2695401"/>
                <a:ext cx="1229077" cy="465192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FBB31F7-A4D7-449E-BE63-2A1DFA382C3D}"/>
                  </a:ext>
                </a:extLst>
              </p:cNvPr>
              <p:cNvSpPr txBox="1"/>
              <p:nvPr/>
            </p:nvSpPr>
            <p:spPr>
              <a:xfrm>
                <a:off x="4405529" y="2698929"/>
                <a:ext cx="1196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FBB31F7-A4D7-449E-BE63-2A1DFA38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9" y="2698929"/>
                <a:ext cx="1196976" cy="461665"/>
              </a:xfrm>
              <a:prstGeom prst="rect">
                <a:avLst/>
              </a:prstGeom>
              <a:blipFill>
                <a:blip r:embed="rId4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D019480-20A8-49D2-9449-0D5E3D35FB07}"/>
                  </a:ext>
                </a:extLst>
              </p:cNvPr>
              <p:cNvSpPr txBox="1"/>
              <p:nvPr/>
            </p:nvSpPr>
            <p:spPr>
              <a:xfrm>
                <a:off x="3009654" y="3160594"/>
                <a:ext cx="1229077" cy="4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D019480-20A8-49D2-9449-0D5E3D35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4" y="3160594"/>
                <a:ext cx="1229077" cy="465897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566C99-C316-49F7-8B99-A0ADCDF8A731}"/>
              </a:ext>
            </a:extLst>
          </p:cNvPr>
          <p:cNvSpPr txBox="1"/>
          <p:nvPr/>
        </p:nvSpPr>
        <p:spPr>
          <a:xfrm rot="5400000">
            <a:off x="3258311" y="380786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70E6DAF-E009-4FC6-8797-1BF2360F13A1}"/>
                  </a:ext>
                </a:extLst>
              </p:cNvPr>
              <p:cNvSpPr txBox="1"/>
              <p:nvPr/>
            </p:nvSpPr>
            <p:spPr>
              <a:xfrm>
                <a:off x="4405529" y="3160594"/>
                <a:ext cx="1196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70E6DAF-E009-4FC6-8797-1BF2360F1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9" y="3160594"/>
                <a:ext cx="1196976" cy="461665"/>
              </a:xfrm>
              <a:prstGeom prst="rect">
                <a:avLst/>
              </a:prstGeom>
              <a:blipFill>
                <a:blip r:embed="rId6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94A050-0C6D-443F-A80D-FBC49D6C6510}"/>
              </a:ext>
            </a:extLst>
          </p:cNvPr>
          <p:cNvSpPr txBox="1"/>
          <p:nvPr/>
        </p:nvSpPr>
        <p:spPr>
          <a:xfrm rot="5400000">
            <a:off x="4546817" y="3807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F5DF87-AA6E-419F-97C2-3C208779CD83}"/>
                  </a:ext>
                </a:extLst>
              </p:cNvPr>
              <p:cNvSpPr/>
              <p:nvPr/>
            </p:nvSpPr>
            <p:spPr>
              <a:xfrm>
                <a:off x="2326222" y="4192158"/>
                <a:ext cx="7292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F5DF87-AA6E-419F-97C2-3C208779C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22" y="4192158"/>
                <a:ext cx="7292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C4A643B-C3E6-481B-A68D-8CF5C2A2341E}"/>
                  </a:ext>
                </a:extLst>
              </p:cNvPr>
              <p:cNvSpPr txBox="1"/>
              <p:nvPr/>
            </p:nvSpPr>
            <p:spPr>
              <a:xfrm>
                <a:off x="3009655" y="4246870"/>
                <a:ext cx="1229077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C4A643B-C3E6-481B-A68D-8CF5C2A2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5" y="4246870"/>
                <a:ext cx="1229077" cy="465961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B0650D4-B737-4B52-8C8F-65622D00E63D}"/>
                  </a:ext>
                </a:extLst>
              </p:cNvPr>
              <p:cNvSpPr txBox="1"/>
              <p:nvPr/>
            </p:nvSpPr>
            <p:spPr>
              <a:xfrm>
                <a:off x="4405529" y="4250397"/>
                <a:ext cx="1196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B0650D4-B737-4B52-8C8F-65622D00E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9" y="4250397"/>
                <a:ext cx="1196976" cy="461665"/>
              </a:xfrm>
              <a:prstGeom prst="rect">
                <a:avLst/>
              </a:prstGeom>
              <a:blipFill>
                <a:blip r:embed="rId9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B9D22E-3BDA-4C32-8280-320F8779A8A0}"/>
                  </a:ext>
                </a:extLst>
              </p:cNvPr>
              <p:cNvSpPr txBox="1"/>
              <p:nvPr/>
            </p:nvSpPr>
            <p:spPr>
              <a:xfrm>
                <a:off x="3009654" y="4712061"/>
                <a:ext cx="1229077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B9D22E-3BDA-4C32-8280-320F8779A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4" y="4712061"/>
                <a:ext cx="1229077" cy="466666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E636E693-80C6-44FE-9BB6-BC4F28868157}"/>
              </a:ext>
            </a:extLst>
          </p:cNvPr>
          <p:cNvSpPr txBox="1"/>
          <p:nvPr/>
        </p:nvSpPr>
        <p:spPr>
          <a:xfrm rot="5400000">
            <a:off x="3258311" y="535932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BDDE926-CC8E-46DD-B549-38CB75ED4C93}"/>
                  </a:ext>
                </a:extLst>
              </p:cNvPr>
              <p:cNvSpPr txBox="1"/>
              <p:nvPr/>
            </p:nvSpPr>
            <p:spPr>
              <a:xfrm>
                <a:off x="4405529" y="4712062"/>
                <a:ext cx="1196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BDDE926-CC8E-46DD-B549-38CB75ED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9" y="4712062"/>
                <a:ext cx="1196976" cy="461665"/>
              </a:xfrm>
              <a:prstGeom prst="rect">
                <a:avLst/>
              </a:prstGeom>
              <a:blipFill>
                <a:blip r:embed="rId11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05035F93-1C18-4EF4-8160-DB0E2C25FC36}"/>
              </a:ext>
            </a:extLst>
          </p:cNvPr>
          <p:cNvSpPr txBox="1"/>
          <p:nvPr/>
        </p:nvSpPr>
        <p:spPr>
          <a:xfrm rot="5400000">
            <a:off x="4578258" y="531868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98573FE-36B0-43EA-B91F-EDEFDFAB370F}"/>
                  </a:ext>
                </a:extLst>
              </p:cNvPr>
              <p:cNvSpPr txBox="1"/>
              <p:nvPr/>
            </p:nvSpPr>
            <p:spPr>
              <a:xfrm>
                <a:off x="2354328" y="2133261"/>
                <a:ext cx="291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Given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98573FE-36B0-43EA-B91F-EDEFDFAB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328" y="2133261"/>
                <a:ext cx="2911298" cy="461665"/>
              </a:xfrm>
              <a:prstGeom prst="rect">
                <a:avLst/>
              </a:prstGeom>
              <a:blipFill>
                <a:blip r:embed="rId12"/>
                <a:stretch>
                  <a:fillRect l="-313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C3D42D2B-C8E6-49A1-AC63-9628B5045C3E}"/>
              </a:ext>
            </a:extLst>
          </p:cNvPr>
          <p:cNvGrpSpPr/>
          <p:nvPr/>
        </p:nvGrpSpPr>
        <p:grpSpPr>
          <a:xfrm>
            <a:off x="6091044" y="2736948"/>
            <a:ext cx="4432273" cy="2294929"/>
            <a:chOff x="4567044" y="2736948"/>
            <a:chExt cx="4432273" cy="2294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2CF11E6-558F-4D6A-B7FA-CC0E3DC84227}"/>
                    </a:ext>
                  </a:extLst>
                </p:cNvPr>
                <p:cNvSpPr/>
                <p:nvPr/>
              </p:nvSpPr>
              <p:spPr>
                <a:xfrm>
                  <a:off x="5409049" y="2736948"/>
                  <a:ext cx="244996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2CF11E6-558F-4D6A-B7FA-CC0E3DC84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049" y="2736948"/>
                  <a:ext cx="2449965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A204629-3E4A-4756-9278-A736C3492985}"/>
                    </a:ext>
                  </a:extLst>
                </p:cNvPr>
                <p:cNvSpPr txBox="1"/>
                <p:nvPr/>
              </p:nvSpPr>
              <p:spPr>
                <a:xfrm>
                  <a:off x="4567044" y="3383589"/>
                  <a:ext cx="11099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3A204629-3E4A-4756-9278-A736C3492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044" y="3383589"/>
                  <a:ext cx="1109953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099"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2E549AE-06D9-434E-BF7A-2857653FC11F}"/>
                    </a:ext>
                  </a:extLst>
                </p:cNvPr>
                <p:cNvSpPr txBox="1"/>
                <p:nvPr/>
              </p:nvSpPr>
              <p:spPr>
                <a:xfrm>
                  <a:off x="4597524" y="3863416"/>
                  <a:ext cx="4401793" cy="1168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02E549AE-06D9-434E-BF7A-2857653FC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524" y="3863416"/>
                  <a:ext cx="4401793" cy="11684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55522F-4A45-4518-BDD2-91AAC5DE9DE9}"/>
              </a:ext>
            </a:extLst>
          </p:cNvPr>
          <p:cNvSpPr txBox="1"/>
          <p:nvPr/>
        </p:nvSpPr>
        <p:spPr>
          <a:xfrm>
            <a:off x="7671840" y="1421148"/>
            <a:ext cx="1462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</a:t>
            </a:r>
          </a:p>
          <a:p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C51303F-B1F0-43F0-8FE1-67CA6A8E35F6}"/>
              </a:ext>
            </a:extLst>
          </p:cNvPr>
          <p:cNvSpPr txBox="1"/>
          <p:nvPr/>
        </p:nvSpPr>
        <p:spPr>
          <a:xfrm>
            <a:off x="7778199" y="5392477"/>
            <a:ext cx="206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Data</a:t>
            </a:r>
          </a:p>
          <a:p>
            <a:r>
              <a:rPr lang="en-US" altLang="zh-TW" sz="2800" dirty="0"/>
              <a:t>Collection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6CB6EC8-3028-4AC3-8F1F-529E6E92A00A}"/>
                  </a:ext>
                </a:extLst>
              </p:cNvPr>
              <p:cNvSpPr/>
              <p:nvPr/>
            </p:nvSpPr>
            <p:spPr>
              <a:xfrm>
                <a:off x="6090399" y="296002"/>
                <a:ext cx="4464043" cy="506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6CB6EC8-3028-4AC3-8F1F-529E6E92A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99" y="296002"/>
                <a:ext cx="4464043" cy="506998"/>
              </a:xfrm>
              <a:prstGeom prst="rect">
                <a:avLst/>
              </a:prstGeom>
              <a:blipFill>
                <a:blip r:embed="rId16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ACD64631-0FD9-4F74-9C82-F28F1535681E}"/>
              </a:ext>
            </a:extLst>
          </p:cNvPr>
          <p:cNvSpPr txBox="1"/>
          <p:nvPr/>
        </p:nvSpPr>
        <p:spPr>
          <a:xfrm>
            <a:off x="2260577" y="6037273"/>
            <a:ext cx="309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only used once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5524" y="1898201"/>
            <a:ext cx="3468905" cy="406069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970824" y="2637373"/>
            <a:ext cx="4392376" cy="265314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72727" y="5514109"/>
            <a:ext cx="849746" cy="34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5772728" y="1998139"/>
            <a:ext cx="785090" cy="377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29F02C-D97C-4282-BDF5-6479E9B194FE}"/>
                  </a:ext>
                </a:extLst>
              </p:cNvPr>
              <p:cNvSpPr/>
              <p:nvPr/>
            </p:nvSpPr>
            <p:spPr>
              <a:xfrm>
                <a:off x="4790145" y="209346"/>
                <a:ext cx="21257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29F02C-D97C-4282-BDF5-6479E9B19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45" y="209346"/>
                <a:ext cx="2125710" cy="461665"/>
              </a:xfrm>
              <a:prstGeom prst="rect">
                <a:avLst/>
              </a:prstGeom>
              <a:blipFill>
                <a:blip r:embed="rId2"/>
                <a:stretch>
                  <a:fillRect r="-6897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CB827E1-83C8-45A8-8221-EF0D660AF5B2}"/>
                  </a:ext>
                </a:extLst>
              </p:cNvPr>
              <p:cNvSpPr txBox="1"/>
              <p:nvPr/>
            </p:nvSpPr>
            <p:spPr>
              <a:xfrm>
                <a:off x="4790146" y="1058835"/>
                <a:ext cx="1109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CB827E1-83C8-45A8-8221-EF0D660A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46" y="1058835"/>
                <a:ext cx="1109953" cy="461665"/>
              </a:xfrm>
              <a:prstGeom prst="rect">
                <a:avLst/>
              </a:prstGeom>
              <a:blipFill>
                <a:blip r:embed="rId3"/>
                <a:stretch>
                  <a:fillRect l="-164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2D36CBC-FFF4-4025-B7AA-76540978C5D0}"/>
                  </a:ext>
                </a:extLst>
              </p:cNvPr>
              <p:cNvSpPr txBox="1"/>
              <p:nvPr/>
            </p:nvSpPr>
            <p:spPr>
              <a:xfrm>
                <a:off x="5763306" y="705438"/>
                <a:ext cx="4401793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2D36CBC-FFF4-4025-B7AA-76540978C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06" y="705438"/>
                <a:ext cx="4401793" cy="116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47EA80A-34D3-4996-BCDD-E98755FCE0AB}"/>
              </a:ext>
            </a:extLst>
          </p:cNvPr>
          <p:cNvSpPr txBox="1"/>
          <p:nvPr/>
        </p:nvSpPr>
        <p:spPr>
          <a:xfrm>
            <a:off x="867911" y="614647"/>
            <a:ext cx="281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Implementation</a:t>
            </a:r>
            <a:endParaRPr lang="zh-TW" altLang="en-US" sz="28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6EDA7CD-459C-4513-B989-09CEEFFFA8F8}"/>
              </a:ext>
            </a:extLst>
          </p:cNvPr>
          <p:cNvGrpSpPr/>
          <p:nvPr/>
        </p:nvGrpSpPr>
        <p:grpSpPr>
          <a:xfrm>
            <a:off x="2598600" y="2363575"/>
            <a:ext cx="5184099" cy="1668224"/>
            <a:chOff x="1175633" y="3988801"/>
            <a:chExt cx="5184099" cy="1668224"/>
          </a:xfrm>
        </p:grpSpPr>
        <p:sp>
          <p:nvSpPr>
            <p:cNvPr id="9" name="Shape 226">
              <a:extLst>
                <a:ext uri="{FF2B5EF4-FFF2-40B4-BE49-F238E27FC236}">
                  <a16:creationId xmlns:a16="http://schemas.microsoft.com/office/drawing/2014/main" id="{BB353C45-C8A4-4D21-B1B2-725E715043EE}"/>
                </a:ext>
              </a:extLst>
            </p:cNvPr>
            <p:cNvSpPr/>
            <p:nvPr/>
          </p:nvSpPr>
          <p:spPr>
            <a:xfrm>
              <a:off x="4703601" y="4053382"/>
              <a:ext cx="312049" cy="150526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238">
              <a:extLst>
                <a:ext uri="{FF2B5EF4-FFF2-40B4-BE49-F238E27FC236}">
                  <a16:creationId xmlns:a16="http://schemas.microsoft.com/office/drawing/2014/main" id="{37D51F75-D708-49B3-9396-B3796EF2C586}"/>
                </a:ext>
              </a:extLst>
            </p:cNvPr>
            <p:cNvSpPr/>
            <p:nvPr/>
          </p:nvSpPr>
          <p:spPr>
            <a:xfrm>
              <a:off x="4732244" y="4145693"/>
              <a:ext cx="247823" cy="247823"/>
            </a:xfrm>
            <a:prstGeom prst="ellipse">
              <a:avLst/>
            </a:prstGeom>
            <a:gradFill>
              <a:gsLst>
                <a:gs pos="0">
                  <a:srgbClr val="FFE379"/>
                </a:gs>
                <a:gs pos="35000">
                  <a:srgbClr val="FFEBA2"/>
                </a:gs>
                <a:gs pos="100000">
                  <a:srgbClr val="FFF5D9"/>
                </a:gs>
              </a:gsLst>
              <a:lin ang="16200038" scaled="0"/>
            </a:gradFill>
            <a:ln w="9525" cap="flat" cmpd="sng">
              <a:solidFill>
                <a:srgbClr val="F3B1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239">
              <a:extLst>
                <a:ext uri="{FF2B5EF4-FFF2-40B4-BE49-F238E27FC236}">
                  <a16:creationId xmlns:a16="http://schemas.microsoft.com/office/drawing/2014/main" id="{AEFACB1B-33D9-47F1-AC33-6FE80DA31AA2}"/>
                </a:ext>
              </a:extLst>
            </p:cNvPr>
            <p:cNvSpPr/>
            <p:nvPr/>
          </p:nvSpPr>
          <p:spPr>
            <a:xfrm>
              <a:off x="4739040" y="4476045"/>
              <a:ext cx="247030" cy="247030"/>
            </a:xfrm>
            <a:prstGeom prst="ellipse">
              <a:avLst/>
            </a:prstGeom>
            <a:gradFill>
              <a:gsLst>
                <a:gs pos="0">
                  <a:srgbClr val="FFE379"/>
                </a:gs>
                <a:gs pos="35000">
                  <a:srgbClr val="FFEBA2"/>
                </a:gs>
                <a:gs pos="100000">
                  <a:srgbClr val="FFF5D9"/>
                </a:gs>
              </a:gsLst>
              <a:lin ang="16200038" scaled="0"/>
            </a:gradFill>
            <a:ln w="9525" cap="flat" cmpd="sng">
              <a:solidFill>
                <a:srgbClr val="F3B1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240">
              <a:extLst>
                <a:ext uri="{FF2B5EF4-FFF2-40B4-BE49-F238E27FC236}">
                  <a16:creationId xmlns:a16="http://schemas.microsoft.com/office/drawing/2014/main" id="{50972C8B-7F1E-4167-9AE9-31B8EA1376AF}"/>
                </a:ext>
              </a:extLst>
            </p:cNvPr>
            <p:cNvSpPr/>
            <p:nvPr/>
          </p:nvSpPr>
          <p:spPr>
            <a:xfrm>
              <a:off x="4749108" y="5246223"/>
              <a:ext cx="242473" cy="242473"/>
            </a:xfrm>
            <a:prstGeom prst="ellipse">
              <a:avLst/>
            </a:prstGeom>
            <a:gradFill>
              <a:gsLst>
                <a:gs pos="0">
                  <a:srgbClr val="FFE379"/>
                </a:gs>
                <a:gs pos="35000">
                  <a:srgbClr val="FFEBA2"/>
                </a:gs>
                <a:gs pos="100000">
                  <a:srgbClr val="FFF5D9"/>
                </a:gs>
              </a:gsLst>
              <a:lin ang="16200038" scaled="0"/>
            </a:gradFill>
            <a:ln w="9525" cap="flat" cmpd="sng">
              <a:solidFill>
                <a:srgbClr val="F3B1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241">
              <a:extLst>
                <a:ext uri="{FF2B5EF4-FFF2-40B4-BE49-F238E27FC236}">
                  <a16:creationId xmlns:a16="http://schemas.microsoft.com/office/drawing/2014/main" id="{45BB08C3-F3AD-4B72-A30B-01EF6C62CC89}"/>
                </a:ext>
              </a:extLst>
            </p:cNvPr>
            <p:cNvSpPr txBox="1"/>
            <p:nvPr/>
          </p:nvSpPr>
          <p:spPr>
            <a:xfrm rot="5400000">
              <a:off x="4730941" y="4838998"/>
              <a:ext cx="579899" cy="39444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" sz="2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sp>
          <p:nvSpPr>
            <p:cNvPr id="14" name="向左箭號 112">
              <a:extLst>
                <a:ext uri="{FF2B5EF4-FFF2-40B4-BE49-F238E27FC236}">
                  <a16:creationId xmlns:a16="http://schemas.microsoft.com/office/drawing/2014/main" id="{09F5CEF0-1926-4A8F-B804-07779AA9B737}"/>
                </a:ext>
              </a:extLst>
            </p:cNvPr>
            <p:cNvSpPr/>
            <p:nvPr/>
          </p:nvSpPr>
          <p:spPr>
            <a:xfrm flipH="1">
              <a:off x="4304820" y="4636843"/>
              <a:ext cx="361871" cy="36520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0196085-EB96-4DD3-BFA4-667CAB9749CD}"/>
                </a:ext>
              </a:extLst>
            </p:cNvPr>
            <p:cNvSpPr txBox="1"/>
            <p:nvPr/>
          </p:nvSpPr>
          <p:spPr>
            <a:xfrm flipH="1">
              <a:off x="3761595" y="4478830"/>
              <a:ext cx="72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6" name="Shape 226">
              <a:extLst>
                <a:ext uri="{FF2B5EF4-FFF2-40B4-BE49-F238E27FC236}">
                  <a16:creationId xmlns:a16="http://schemas.microsoft.com/office/drawing/2014/main" id="{7E91A509-F682-407B-8A71-521D867FB104}"/>
                </a:ext>
              </a:extLst>
            </p:cNvPr>
            <p:cNvSpPr/>
            <p:nvPr/>
          </p:nvSpPr>
          <p:spPr>
            <a:xfrm>
              <a:off x="3627992" y="4145693"/>
              <a:ext cx="300424" cy="131728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Shape 229">
              <a:extLst>
                <a:ext uri="{FF2B5EF4-FFF2-40B4-BE49-F238E27FC236}">
                  <a16:creationId xmlns:a16="http://schemas.microsoft.com/office/drawing/2014/main" id="{72B44E3C-815E-4303-803C-A9F1991D25B1}"/>
                </a:ext>
              </a:extLst>
            </p:cNvPr>
            <p:cNvCxnSpPr/>
            <p:nvPr/>
          </p:nvCxnSpPr>
          <p:spPr>
            <a:xfrm>
              <a:off x="5026193" y="4267574"/>
              <a:ext cx="38383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8" name="Shape 229">
              <a:extLst>
                <a:ext uri="{FF2B5EF4-FFF2-40B4-BE49-F238E27FC236}">
                  <a16:creationId xmlns:a16="http://schemas.microsoft.com/office/drawing/2014/main" id="{BE4C76FC-F2BB-4B5B-93DE-57CDEE65D75B}"/>
                </a:ext>
              </a:extLst>
            </p:cNvPr>
            <p:cNvCxnSpPr/>
            <p:nvPr/>
          </p:nvCxnSpPr>
          <p:spPr>
            <a:xfrm>
              <a:off x="5022061" y="4680870"/>
              <a:ext cx="38383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9" name="Shape 229">
              <a:extLst>
                <a:ext uri="{FF2B5EF4-FFF2-40B4-BE49-F238E27FC236}">
                  <a16:creationId xmlns:a16="http://schemas.microsoft.com/office/drawing/2014/main" id="{4E114B18-AFEB-4881-860E-551ED051C0CA}"/>
                </a:ext>
              </a:extLst>
            </p:cNvPr>
            <p:cNvCxnSpPr/>
            <p:nvPr/>
          </p:nvCxnSpPr>
          <p:spPr>
            <a:xfrm>
              <a:off x="5015349" y="5349725"/>
              <a:ext cx="38383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0" name="向左箭號 66">
              <a:extLst>
                <a:ext uri="{FF2B5EF4-FFF2-40B4-BE49-F238E27FC236}">
                  <a16:creationId xmlns:a16="http://schemas.microsoft.com/office/drawing/2014/main" id="{E4066D83-07F8-4016-8E4A-C4205F30608E}"/>
                </a:ext>
              </a:extLst>
            </p:cNvPr>
            <p:cNvSpPr/>
            <p:nvPr/>
          </p:nvSpPr>
          <p:spPr>
            <a:xfrm flipH="1">
              <a:off x="3218805" y="4636843"/>
              <a:ext cx="361871" cy="36520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左箭號 67">
              <a:extLst>
                <a:ext uri="{FF2B5EF4-FFF2-40B4-BE49-F238E27FC236}">
                  <a16:creationId xmlns:a16="http://schemas.microsoft.com/office/drawing/2014/main" id="{32C8F93E-FDC8-4931-9D82-3DA06A2BFB93}"/>
                </a:ext>
              </a:extLst>
            </p:cNvPr>
            <p:cNvSpPr/>
            <p:nvPr/>
          </p:nvSpPr>
          <p:spPr>
            <a:xfrm flipH="1">
              <a:off x="2383532" y="4623409"/>
              <a:ext cx="432365" cy="36520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53964DC-E51D-4FAE-819A-07BAB1412AAF}"/>
                </a:ext>
              </a:extLst>
            </p:cNvPr>
            <p:cNvSpPr/>
            <p:nvPr/>
          </p:nvSpPr>
          <p:spPr>
            <a:xfrm flipH="1">
              <a:off x="2755074" y="3988801"/>
              <a:ext cx="2340518" cy="1668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Shape 226">
              <a:extLst>
                <a:ext uri="{FF2B5EF4-FFF2-40B4-BE49-F238E27FC236}">
                  <a16:creationId xmlns:a16="http://schemas.microsoft.com/office/drawing/2014/main" id="{3F5F4DAA-8334-4DFC-ACEF-41CBD55D516B}"/>
                </a:ext>
              </a:extLst>
            </p:cNvPr>
            <p:cNvSpPr/>
            <p:nvPr/>
          </p:nvSpPr>
          <p:spPr>
            <a:xfrm>
              <a:off x="2873557" y="4145693"/>
              <a:ext cx="300424" cy="131728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sz="140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37C7C47-1553-4609-A365-BF643E55DBF2}"/>
                </a:ext>
              </a:extLst>
            </p:cNvPr>
            <p:cNvSpPr txBox="1"/>
            <p:nvPr/>
          </p:nvSpPr>
          <p:spPr>
            <a:xfrm>
              <a:off x="5464145" y="5121399"/>
              <a:ext cx="895587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fire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514142A-24F1-40F7-B6E3-58D8B26486A6}"/>
                </a:ext>
              </a:extLst>
            </p:cNvPr>
            <p:cNvSpPr txBox="1"/>
            <p:nvPr/>
          </p:nvSpPr>
          <p:spPr>
            <a:xfrm>
              <a:off x="5464145" y="4523020"/>
              <a:ext cx="895587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right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2766EC2-D0E2-4FD9-AF00-948933D854F6}"/>
                </a:ext>
              </a:extLst>
            </p:cNvPr>
            <p:cNvSpPr txBox="1"/>
            <p:nvPr/>
          </p:nvSpPr>
          <p:spPr>
            <a:xfrm>
              <a:off x="5468094" y="4066316"/>
              <a:ext cx="891638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0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left</a:t>
              </a: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C2C2424C-DC8F-4B39-AAC4-02762468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5633" y="4426233"/>
              <a:ext cx="1149651" cy="756207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D02E22E-C61E-47E1-8A6E-86858DAB3438}"/>
              </a:ext>
            </a:extLst>
          </p:cNvPr>
          <p:cNvGrpSpPr/>
          <p:nvPr/>
        </p:nvGrpSpPr>
        <p:grpSpPr>
          <a:xfrm>
            <a:off x="8953704" y="2410313"/>
            <a:ext cx="618979" cy="1608567"/>
            <a:chOff x="6991642" y="1981654"/>
            <a:chExt cx="618979" cy="1608567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1A1890-C6A3-43C0-85FD-E7E6E2498757}"/>
                </a:ext>
              </a:extLst>
            </p:cNvPr>
            <p:cNvSpPr txBox="1"/>
            <p:nvPr/>
          </p:nvSpPr>
          <p:spPr>
            <a:xfrm>
              <a:off x="6991642" y="1981654"/>
              <a:ext cx="618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0A69612-266A-4E06-9004-45AE9762F099}"/>
                </a:ext>
              </a:extLst>
            </p:cNvPr>
            <p:cNvSpPr txBox="1"/>
            <p:nvPr/>
          </p:nvSpPr>
          <p:spPr>
            <a:xfrm>
              <a:off x="6991643" y="2469136"/>
              <a:ext cx="618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5526D22-BE5D-420E-AAB7-9C84850E38D1}"/>
                </a:ext>
              </a:extLst>
            </p:cNvPr>
            <p:cNvSpPr txBox="1"/>
            <p:nvPr/>
          </p:nvSpPr>
          <p:spPr>
            <a:xfrm>
              <a:off x="6991642" y="3128556"/>
              <a:ext cx="618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228CF7D-4C79-4A4A-9EEA-5DD1378D85BA}"/>
              </a:ext>
            </a:extLst>
          </p:cNvPr>
          <p:cNvCxnSpPr/>
          <p:nvPr/>
        </p:nvCxnSpPr>
        <p:spPr>
          <a:xfrm>
            <a:off x="7898628" y="2642348"/>
            <a:ext cx="12238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3411BFA-DFCD-4666-BFFB-1BF972953F9C}"/>
              </a:ext>
            </a:extLst>
          </p:cNvPr>
          <p:cNvCxnSpPr/>
          <p:nvPr/>
        </p:nvCxnSpPr>
        <p:spPr>
          <a:xfrm>
            <a:off x="7898628" y="3121043"/>
            <a:ext cx="12238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98FF220-9802-40BC-811C-9417C167618E}"/>
              </a:ext>
            </a:extLst>
          </p:cNvPr>
          <p:cNvCxnSpPr/>
          <p:nvPr/>
        </p:nvCxnSpPr>
        <p:spPr>
          <a:xfrm>
            <a:off x="7898628" y="3741678"/>
            <a:ext cx="12238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C2D101-B4AA-4DCE-BAE9-041B90DA2441}"/>
              </a:ext>
            </a:extLst>
          </p:cNvPr>
          <p:cNvSpPr txBox="1"/>
          <p:nvPr/>
        </p:nvSpPr>
        <p:spPr>
          <a:xfrm>
            <a:off x="2026902" y="1858534"/>
            <a:ext cx="453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as classification problem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7A3A6C1-48B2-40B5-BFB4-7FC2BB481AEA}"/>
                  </a:ext>
                </a:extLst>
              </p:cNvPr>
              <p:cNvSpPr/>
              <p:nvPr/>
            </p:nvSpPr>
            <p:spPr>
              <a:xfrm>
                <a:off x="9429754" y="2373003"/>
                <a:ext cx="611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7A3A6C1-48B2-40B5-BFB4-7FC2BB481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4" y="2373003"/>
                <a:ext cx="611129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67BB621-4A7F-47F3-9CF7-7FBACADBB9E2}"/>
                  </a:ext>
                </a:extLst>
              </p:cNvPr>
              <p:cNvSpPr/>
              <p:nvPr/>
            </p:nvSpPr>
            <p:spPr>
              <a:xfrm>
                <a:off x="2909039" y="3557214"/>
                <a:ext cx="589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67BB621-4A7F-47F3-9CF7-7FBACADB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39" y="3557214"/>
                <a:ext cx="589327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59173653-B328-46C3-9801-FEDDE247425D}"/>
                  </a:ext>
                </a:extLst>
              </p:cNvPr>
              <p:cNvSpPr txBox="1"/>
              <p:nvPr/>
            </p:nvSpPr>
            <p:spPr>
              <a:xfrm>
                <a:off x="1626651" y="4212166"/>
                <a:ext cx="3402760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59173653-B328-46C3-9801-FEDDE247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651" y="4212166"/>
                <a:ext cx="3402760" cy="11684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47F4347-33EA-4F89-A1BC-E4B45192B9F7}"/>
                  </a:ext>
                </a:extLst>
              </p:cNvPr>
              <p:cNvSpPr txBox="1"/>
              <p:nvPr/>
            </p:nvSpPr>
            <p:spPr>
              <a:xfrm>
                <a:off x="6397193" y="4230695"/>
                <a:ext cx="3402760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47F4347-33EA-4F89-A1BC-E4B45192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93" y="4230695"/>
                <a:ext cx="3402760" cy="11684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C4393D01-3547-4AE0-9200-292D710C5892}"/>
                  </a:ext>
                </a:extLst>
              </p:cNvPr>
              <p:cNvSpPr txBox="1"/>
              <p:nvPr/>
            </p:nvSpPr>
            <p:spPr>
              <a:xfrm>
                <a:off x="1648198" y="5559847"/>
                <a:ext cx="3402760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C4393D01-3547-4AE0-9200-292D710C5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98" y="5559847"/>
                <a:ext cx="3402760" cy="1168461"/>
              </a:xfrm>
              <a:prstGeom prst="rect">
                <a:avLst/>
              </a:prstGeom>
              <a:blipFill>
                <a:blip r:embed="rId10"/>
                <a:stretch>
                  <a:fillRect r="-12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F9EFC3A-CBFC-4EFE-9313-4FC631601659}"/>
                  </a:ext>
                </a:extLst>
              </p:cNvPr>
              <p:cNvSpPr txBox="1"/>
              <p:nvPr/>
            </p:nvSpPr>
            <p:spPr>
              <a:xfrm>
                <a:off x="6412046" y="5561286"/>
                <a:ext cx="3402760" cy="116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F9EFC3A-CBFC-4EFE-9313-4FC63160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046" y="5561286"/>
                <a:ext cx="3402760" cy="1168461"/>
              </a:xfrm>
              <a:prstGeom prst="rect">
                <a:avLst/>
              </a:prstGeom>
              <a:blipFill>
                <a:blip r:embed="rId11"/>
                <a:stretch>
                  <a:fillRect r="-18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84269F25-F505-497E-9721-557E4CB2AEDD}"/>
              </a:ext>
            </a:extLst>
          </p:cNvPr>
          <p:cNvSpPr/>
          <p:nvPr/>
        </p:nvSpPr>
        <p:spPr>
          <a:xfrm>
            <a:off x="4790146" y="4624187"/>
            <a:ext cx="1607047" cy="42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191E4C4E-05E3-4E17-8EC6-50EADB90C60A}"/>
              </a:ext>
            </a:extLst>
          </p:cNvPr>
          <p:cNvSpPr/>
          <p:nvPr/>
        </p:nvSpPr>
        <p:spPr>
          <a:xfrm>
            <a:off x="5633531" y="5945322"/>
            <a:ext cx="763663" cy="42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C2EB721-957D-4166-B337-E89755980DE2}"/>
              </a:ext>
            </a:extLst>
          </p:cNvPr>
          <p:cNvCxnSpPr/>
          <p:nvPr/>
        </p:nvCxnSpPr>
        <p:spPr>
          <a:xfrm>
            <a:off x="2974764" y="6366642"/>
            <a:ext cx="706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986A720-0DD5-4E2B-A104-692B1E662462}"/>
              </a:ext>
            </a:extLst>
          </p:cNvPr>
          <p:cNvCxnSpPr/>
          <p:nvPr/>
        </p:nvCxnSpPr>
        <p:spPr>
          <a:xfrm>
            <a:off x="7759815" y="6334055"/>
            <a:ext cx="706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F59883C4-D89B-458F-B0C1-69B3539AB612}"/>
              </a:ext>
            </a:extLst>
          </p:cNvPr>
          <p:cNvGrpSpPr/>
          <p:nvPr/>
        </p:nvGrpSpPr>
        <p:grpSpPr>
          <a:xfrm>
            <a:off x="7656899" y="1695055"/>
            <a:ext cx="2035809" cy="503442"/>
            <a:chOff x="6132898" y="1695055"/>
            <a:chExt cx="2035809" cy="50344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B2B63A2-479A-45D1-97B0-96D9157E3A5F}"/>
                </a:ext>
              </a:extLst>
            </p:cNvPr>
            <p:cNvSpPr/>
            <p:nvPr/>
          </p:nvSpPr>
          <p:spPr>
            <a:xfrm>
              <a:off x="6132898" y="1697741"/>
              <a:ext cx="1915783" cy="50075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65BFD93-7387-46AD-9EB8-5B754CD80BF3}"/>
                </a:ext>
              </a:extLst>
            </p:cNvPr>
            <p:cNvGrpSpPr/>
            <p:nvPr/>
          </p:nvGrpSpPr>
          <p:grpSpPr>
            <a:xfrm>
              <a:off x="6142111" y="1695055"/>
              <a:ext cx="2026596" cy="492353"/>
              <a:chOff x="5949165" y="1742200"/>
              <a:chExt cx="2026596" cy="49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C68FAFF2-F2ED-409B-84AA-CCC1078189D4}"/>
                      </a:ext>
                    </a:extLst>
                  </p:cNvPr>
                  <p:cNvSpPr/>
                  <p:nvPr/>
                </p:nvSpPr>
                <p:spPr>
                  <a:xfrm>
                    <a:off x="6391472" y="1753616"/>
                    <a:ext cx="61112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C68FAFF2-F2ED-409B-84AA-CCC107818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472" y="1753616"/>
                    <a:ext cx="61112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B5A9E655-86DE-4F10-9501-BE7A7E62465F}"/>
                      </a:ext>
                    </a:extLst>
                  </p:cNvPr>
                  <p:cNvSpPr/>
                  <p:nvPr/>
                </p:nvSpPr>
                <p:spPr>
                  <a:xfrm>
                    <a:off x="5949165" y="1742200"/>
                    <a:ext cx="58932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B5A9E655-86DE-4F10-9501-BE7A7E624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9165" y="1742200"/>
                    <a:ext cx="589327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1C16F9CC-7A8C-4E58-B711-3D9EF3AB771E}"/>
                      </a:ext>
                    </a:extLst>
                  </p:cNvPr>
                  <p:cNvSpPr/>
                  <p:nvPr/>
                </p:nvSpPr>
                <p:spPr>
                  <a:xfrm>
                    <a:off x="6925409" y="1772888"/>
                    <a:ext cx="105035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1C16F9CC-7A8C-4E58-B711-3D9EF3AB7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5409" y="1772888"/>
                    <a:ext cx="1050352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44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 1: Add a Baseline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9663" y="1378000"/>
                <a:ext cx="2449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63" y="1378000"/>
                <a:ext cx="244996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08486" y="1896390"/>
                <a:ext cx="594770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86" y="1896390"/>
                <a:ext cx="5947700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254084" y="3581956"/>
            <a:ext cx="94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Ideal </a:t>
            </a:r>
          </a:p>
          <a:p>
            <a:pPr algn="ctr"/>
            <a:r>
              <a:rPr lang="en-US" altLang="zh-TW" sz="2400" dirty="0"/>
              <a:t>case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45226" y="5417525"/>
            <a:ext cx="1553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Sampling</a:t>
            </a:r>
          </a:p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078514" y="3831775"/>
            <a:ext cx="304800" cy="72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11486" y="3452946"/>
            <a:ext cx="297543" cy="11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73364" y="4224789"/>
            <a:ext cx="279400" cy="33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>
            <a:off x="3701143" y="4555789"/>
            <a:ext cx="249645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78404" y="450584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801485" y="4505843"/>
            <a:ext cx="36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487878" y="4505843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20" name="箭號: 向上 19"/>
          <p:cNvSpPr/>
          <p:nvPr/>
        </p:nvSpPr>
        <p:spPr>
          <a:xfrm>
            <a:off x="5473364" y="3556660"/>
            <a:ext cx="276704" cy="6676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上 20"/>
          <p:cNvSpPr/>
          <p:nvPr/>
        </p:nvSpPr>
        <p:spPr>
          <a:xfrm>
            <a:off x="4078404" y="3336416"/>
            <a:ext cx="279400" cy="49892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上 21"/>
          <p:cNvSpPr/>
          <p:nvPr/>
        </p:nvSpPr>
        <p:spPr>
          <a:xfrm>
            <a:off x="4820556" y="3207271"/>
            <a:ext cx="279400" cy="24946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633581" y="3668101"/>
            <a:ext cx="3048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366553" y="3710185"/>
            <a:ext cx="297543" cy="8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028431" y="4036039"/>
            <a:ext cx="2794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>
            <a:off x="7256210" y="4575521"/>
            <a:ext cx="249645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633471" y="45255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8356552" y="4525575"/>
            <a:ext cx="36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9042945" y="4525575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069738" y="5663190"/>
            <a:ext cx="304800" cy="72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802710" y="5284361"/>
            <a:ext cx="297543" cy="110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464588" y="6056204"/>
            <a:ext cx="279400" cy="33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cxnSpLocks/>
          </p:cNvCxnSpPr>
          <p:nvPr/>
        </p:nvCxnSpPr>
        <p:spPr>
          <a:xfrm>
            <a:off x="3692367" y="6387204"/>
            <a:ext cx="249645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69628" y="63372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92709" y="6337258"/>
            <a:ext cx="36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479102" y="633725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45" name="箭號: 向上 44"/>
          <p:cNvSpPr/>
          <p:nvPr/>
        </p:nvSpPr>
        <p:spPr>
          <a:xfrm>
            <a:off x="5464588" y="5388075"/>
            <a:ext cx="276704" cy="66765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上 46"/>
          <p:cNvSpPr/>
          <p:nvPr/>
        </p:nvSpPr>
        <p:spPr>
          <a:xfrm>
            <a:off x="4811780" y="5029450"/>
            <a:ext cx="279400" cy="24946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3514161" y="4860740"/>
            <a:ext cx="140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sampled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7685834" y="6033960"/>
            <a:ext cx="3048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418806" y="5239499"/>
            <a:ext cx="297543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9080684" y="5669595"/>
            <a:ext cx="2794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cxnSpLocks/>
          </p:cNvCxnSpPr>
          <p:nvPr/>
        </p:nvCxnSpPr>
        <p:spPr>
          <a:xfrm>
            <a:off x="7308463" y="6387204"/>
            <a:ext cx="2496458" cy="0"/>
          </a:xfrm>
          <a:prstGeom prst="line">
            <a:avLst/>
          </a:prstGeom>
          <a:ln w="31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685724" y="63372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8408805" y="6337258"/>
            <a:ext cx="36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9095198" y="633725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902153" y="1931408"/>
                <a:ext cx="5947700" cy="11308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53" y="1931408"/>
                <a:ext cx="5947700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5146992" y="2649218"/>
            <a:ext cx="43543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364707" y="1432910"/>
                <a:ext cx="5723907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It is possible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always positive.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707" y="1432910"/>
                <a:ext cx="5723907" cy="461665"/>
              </a:xfrm>
              <a:prstGeom prst="rect">
                <a:avLst/>
              </a:prstGeom>
              <a:blipFill>
                <a:blip r:embed="rId5"/>
                <a:stretch>
                  <a:fillRect l="-1597" t="-9211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DA275BE5-FC3E-46E9-B3BD-EE89BE516777}"/>
                  </a:ext>
                </a:extLst>
              </p:cNvPr>
              <p:cNvSpPr txBox="1"/>
              <p:nvPr/>
            </p:nvSpPr>
            <p:spPr>
              <a:xfrm>
                <a:off x="8187319" y="2319755"/>
                <a:ext cx="213026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DA275BE5-FC3E-46E9-B3BD-EE89BE51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19" y="2319755"/>
                <a:ext cx="2130268" cy="461665"/>
              </a:xfrm>
              <a:prstGeom prst="rect">
                <a:avLst/>
              </a:prstGeom>
              <a:blipFill>
                <a:blip r:embed="rId6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6391564" y="3997454"/>
            <a:ext cx="729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391564" y="5972034"/>
            <a:ext cx="7296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1F895-CD58-41C8-856F-DAE1DD7B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347250"/>
            <a:ext cx="10515600" cy="1325563"/>
          </a:xfrm>
        </p:spPr>
        <p:txBody>
          <a:bodyPr/>
          <a:lstStyle/>
          <a:p>
            <a:r>
              <a:rPr lang="en-US" altLang="zh-TW" dirty="0"/>
              <a:t>Tip 2: Assign Suitable Credit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D0AB0FD-47B1-46CB-B9DB-9FA1CBC85483}"/>
                  </a:ext>
                </a:extLst>
              </p:cNvPr>
              <p:cNvSpPr txBox="1"/>
              <p:nvPr/>
            </p:nvSpPr>
            <p:spPr>
              <a:xfrm>
                <a:off x="1092994" y="2219772"/>
                <a:ext cx="1229077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D0AB0FD-47B1-46CB-B9DB-9FA1CBC85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94" y="2219772"/>
                <a:ext cx="1229077" cy="465192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6CC50A-269E-40A5-BA70-FF842E4ED969}"/>
                  </a:ext>
                </a:extLst>
              </p:cNvPr>
              <p:cNvSpPr txBox="1"/>
              <p:nvPr/>
            </p:nvSpPr>
            <p:spPr>
              <a:xfrm>
                <a:off x="2322071" y="2219772"/>
                <a:ext cx="1229077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6CC50A-269E-40A5-BA70-FF842E4E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71" y="2219772"/>
                <a:ext cx="1229077" cy="46519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C9B636-6420-49E2-86B9-AE984BC4DAD5}"/>
                  </a:ext>
                </a:extLst>
              </p:cNvPr>
              <p:cNvSpPr txBox="1"/>
              <p:nvPr/>
            </p:nvSpPr>
            <p:spPr>
              <a:xfrm>
                <a:off x="3551148" y="2219772"/>
                <a:ext cx="1229077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C9B636-6420-49E2-86B9-AE984BC4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148" y="2219772"/>
                <a:ext cx="1229077" cy="465192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DD51EDF-DE51-4987-A594-A6CCF5AB5745}"/>
              </a:ext>
            </a:extLst>
          </p:cNvPr>
          <p:cNvSpPr/>
          <p:nvPr/>
        </p:nvSpPr>
        <p:spPr>
          <a:xfrm>
            <a:off x="2634950" y="2793117"/>
            <a:ext cx="603316" cy="4453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+0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C92D00-5DDB-41B4-BE8D-604E74812A9C}"/>
              </a:ext>
            </a:extLst>
          </p:cNvPr>
          <p:cNvSpPr/>
          <p:nvPr/>
        </p:nvSpPr>
        <p:spPr>
          <a:xfrm>
            <a:off x="1353996" y="2803318"/>
            <a:ext cx="603316" cy="445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+5</a:t>
            </a:r>
            <a:endParaRPr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042F56-191A-4733-88EA-498BC37AEE6C}"/>
              </a:ext>
            </a:extLst>
          </p:cNvPr>
          <p:cNvSpPr/>
          <p:nvPr/>
        </p:nvSpPr>
        <p:spPr>
          <a:xfrm>
            <a:off x="3888059" y="2793117"/>
            <a:ext cx="603316" cy="4453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C325BA0-0FCD-4171-A500-AA36E80CD04F}"/>
                  </a:ext>
                </a:extLst>
              </p:cNvPr>
              <p:cNvSpPr txBox="1"/>
              <p:nvPr/>
            </p:nvSpPr>
            <p:spPr>
              <a:xfrm>
                <a:off x="2358760" y="3370124"/>
                <a:ext cx="1271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=+3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C325BA0-0FCD-4171-A500-AA36E80C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60" y="3370124"/>
                <a:ext cx="12712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90BAAD-5D8D-460B-B9B1-18F7278BBC18}"/>
                  </a:ext>
                </a:extLst>
              </p:cNvPr>
              <p:cNvSpPr txBox="1"/>
              <p:nvPr/>
            </p:nvSpPr>
            <p:spPr>
              <a:xfrm>
                <a:off x="1392417" y="1760469"/>
                <a:ext cx="632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90BAAD-5D8D-460B-B9B1-18F7278B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17" y="1760469"/>
                <a:ext cx="63280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4985E78-E580-409E-A62F-400A5E56E06D}"/>
                  </a:ext>
                </a:extLst>
              </p:cNvPr>
              <p:cNvSpPr txBox="1"/>
              <p:nvPr/>
            </p:nvSpPr>
            <p:spPr>
              <a:xfrm>
                <a:off x="2621494" y="1843593"/>
                <a:ext cx="793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2800" dirty="0" smtClean="0"/>
                  <a:t>2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4985E78-E580-409E-A62F-400A5E56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94" y="1843593"/>
                <a:ext cx="793102" cy="430887"/>
              </a:xfrm>
              <a:prstGeom prst="rect">
                <a:avLst/>
              </a:prstGeom>
              <a:blipFill>
                <a:blip r:embed="rId7"/>
                <a:stretch>
                  <a:fillRect t="-25352" r="-26923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A725496-32FA-4457-BEB5-EFCA7C51192B}"/>
                  </a:ext>
                </a:extLst>
              </p:cNvPr>
              <p:cNvSpPr txBox="1"/>
              <p:nvPr/>
            </p:nvSpPr>
            <p:spPr>
              <a:xfrm>
                <a:off x="3865188" y="1843593"/>
                <a:ext cx="9005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A725496-32FA-4457-BEB5-EFCA7C511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88" y="1843593"/>
                <a:ext cx="90050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623322" y="1948927"/>
            <a:ext cx="5887496" cy="1852084"/>
            <a:chOff x="2399183" y="4182273"/>
            <a:chExt cx="5887496" cy="18520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7EDED3B5-AD6A-4A10-9349-AA20D9E3C7FD}"/>
                    </a:ext>
                  </a:extLst>
                </p:cNvPr>
                <p:cNvSpPr txBox="1"/>
                <p:nvPr/>
              </p:nvSpPr>
              <p:spPr>
                <a:xfrm>
                  <a:off x="2399183" y="4182273"/>
                  <a:ext cx="5887496" cy="11308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7EDED3B5-AD6A-4A10-9349-AA20D9E3C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183" y="4182273"/>
                  <a:ext cx="5887496" cy="11308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88F3351-DDBE-4F03-B8C3-A6C74BE179B0}"/>
                </a:ext>
              </a:extLst>
            </p:cNvPr>
            <p:cNvCxnSpPr>
              <a:cxnSpLocks/>
            </p:cNvCxnSpPr>
            <p:nvPr/>
          </p:nvCxnSpPr>
          <p:spPr>
            <a:xfrm>
              <a:off x="4682185" y="4766120"/>
              <a:ext cx="75980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BF1354-57F3-43C6-8C1E-BE91295D78C9}"/>
                    </a:ext>
                  </a:extLst>
                </p:cNvPr>
                <p:cNvSpPr txBox="1"/>
                <p:nvPr/>
              </p:nvSpPr>
              <p:spPr>
                <a:xfrm>
                  <a:off x="5865587" y="5152513"/>
                  <a:ext cx="1559722" cy="881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BF1354-57F3-43C6-8C1E-BE91295D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587" y="5152513"/>
                  <a:ext cx="1559722" cy="8818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5EF37D1-70F5-4EC1-BFF3-E62B19F36CC7}"/>
                </a:ext>
              </a:extLst>
            </p:cNvPr>
            <p:cNvCxnSpPr/>
            <p:nvPr/>
          </p:nvCxnSpPr>
          <p:spPr>
            <a:xfrm>
              <a:off x="5099030" y="5027827"/>
              <a:ext cx="0" cy="565609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901BC1F-4419-4387-A622-39CD2165B46A}"/>
                </a:ext>
              </a:extLst>
            </p:cNvPr>
            <p:cNvCxnSpPr>
              <a:cxnSpLocks/>
            </p:cNvCxnSpPr>
            <p:nvPr/>
          </p:nvCxnSpPr>
          <p:spPr>
            <a:xfrm>
              <a:off x="5058693" y="5632497"/>
              <a:ext cx="699927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715A10D-7293-4897-86F9-2BF10E79DE5B}"/>
                  </a:ext>
                </a:extLst>
              </p:cNvPr>
              <p:cNvSpPr txBox="1"/>
              <p:nvPr/>
            </p:nvSpPr>
            <p:spPr>
              <a:xfrm>
                <a:off x="1131685" y="4793683"/>
                <a:ext cx="1229077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715A10D-7293-4897-86F9-2BF10E79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5" y="4793683"/>
                <a:ext cx="1229077" cy="4651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270866" y="4399310"/>
            <a:ext cx="3522237" cy="1993083"/>
            <a:chOff x="6494290" y="1839976"/>
            <a:chExt cx="3522237" cy="19930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068EEB06-29C8-433D-AA46-1F23F2A1FDA7}"/>
                    </a:ext>
                  </a:extLst>
                </p:cNvPr>
                <p:cNvSpPr txBox="1"/>
                <p:nvPr/>
              </p:nvSpPr>
              <p:spPr>
                <a:xfrm>
                  <a:off x="7558373" y="2240092"/>
                  <a:ext cx="1229077" cy="46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068EEB06-29C8-433D-AA46-1F23F2A1F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73" y="2240092"/>
                  <a:ext cx="1229077" cy="465192"/>
                </a:xfrm>
                <a:prstGeom prst="rect">
                  <a:avLst/>
                </a:prstGeom>
                <a:blipFill>
                  <a:blip r:embed="rId12"/>
                  <a:stretch>
                    <a:fillRect b="-1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74532C3-C123-49C7-B7C0-6D2B2588EBB4}"/>
                    </a:ext>
                  </a:extLst>
                </p:cNvPr>
                <p:cNvSpPr txBox="1"/>
                <p:nvPr/>
              </p:nvSpPr>
              <p:spPr>
                <a:xfrm>
                  <a:off x="8787450" y="2240092"/>
                  <a:ext cx="1229077" cy="46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74532C3-C123-49C7-B7C0-6D2B2588E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7450" y="2240092"/>
                  <a:ext cx="1229077" cy="46519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81E4950-D239-4513-B007-5468C384B4FA}"/>
                </a:ext>
              </a:extLst>
            </p:cNvPr>
            <p:cNvSpPr/>
            <p:nvPr/>
          </p:nvSpPr>
          <p:spPr>
            <a:xfrm>
              <a:off x="7871252" y="2813437"/>
              <a:ext cx="603316" cy="4453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+0</a:t>
              </a:r>
              <a:endParaRPr lang="zh-TW" altLang="en-US" sz="24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6E9D98C-8B86-442B-9B3F-0F331F31A482}"/>
                </a:ext>
              </a:extLst>
            </p:cNvPr>
            <p:cNvSpPr/>
            <p:nvPr/>
          </p:nvSpPr>
          <p:spPr>
            <a:xfrm>
              <a:off x="6637433" y="2804784"/>
              <a:ext cx="603316" cy="4453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-5</a:t>
              </a:r>
              <a:endParaRPr lang="zh-TW" altLang="en-US" sz="2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3BCDD8-E97F-4C49-9A67-C5DFB59B47FF}"/>
                </a:ext>
              </a:extLst>
            </p:cNvPr>
            <p:cNvSpPr/>
            <p:nvPr/>
          </p:nvSpPr>
          <p:spPr>
            <a:xfrm>
              <a:off x="9124361" y="2813437"/>
              <a:ext cx="603316" cy="44530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0D70FE2-CE7C-462E-A27A-76443E80C3F8}"/>
                    </a:ext>
                  </a:extLst>
                </p:cNvPr>
                <p:cNvSpPr txBox="1"/>
                <p:nvPr/>
              </p:nvSpPr>
              <p:spPr>
                <a:xfrm>
                  <a:off x="7572394" y="3402172"/>
                  <a:ext cx="12712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=−7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0D70FE2-CE7C-462E-A27A-76443E80C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94" y="3402172"/>
                  <a:ext cx="1271245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0EDBDE8-731F-4ED2-AF93-FD13E08CB10D}"/>
                    </a:ext>
                  </a:extLst>
                </p:cNvPr>
                <p:cNvSpPr txBox="1"/>
                <p:nvPr/>
              </p:nvSpPr>
              <p:spPr>
                <a:xfrm>
                  <a:off x="6494290" y="1839976"/>
                  <a:ext cx="9005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×−7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0EDBDE8-731F-4ED2-AF93-FD13E08CB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290" y="1839976"/>
                  <a:ext cx="900503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CC097C-9693-4A84-BBC1-1D360E6C4C02}"/>
                    </a:ext>
                  </a:extLst>
                </p:cNvPr>
                <p:cNvSpPr txBox="1"/>
                <p:nvPr/>
              </p:nvSpPr>
              <p:spPr>
                <a:xfrm>
                  <a:off x="7723367" y="1867683"/>
                  <a:ext cx="953594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TW" sz="2800" b="0" dirty="0" smtClean="0">
                    <a:ea typeface="Cambria Math" panose="02040503050406030204" pitchFamily="18" charset="0"/>
                  </a:endParaRPr>
                </a:p>
                <a:p>
                  <a:pPr/>
                  <a:endParaRPr lang="zh-TW" altLang="en-US" sz="2800" dirty="0"/>
                </a:p>
              </p:txBody>
            </p:sp>
          </mc:Choice>
          <mc:Fallback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8DCC097C-9693-4A84-BBC1-1D360E6C4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3367" y="1867683"/>
                  <a:ext cx="953594" cy="86177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F72E18B-6C8C-431B-BA70-1C05EF2CB46F}"/>
                    </a:ext>
                  </a:extLst>
                </p:cNvPr>
                <p:cNvSpPr txBox="1"/>
                <p:nvPr/>
              </p:nvSpPr>
              <p:spPr>
                <a:xfrm>
                  <a:off x="8967061" y="1867683"/>
                  <a:ext cx="953594" cy="8617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×−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TW" sz="2800" b="0" dirty="0" smtClean="0">
                    <a:ea typeface="Cambria Math" panose="02040503050406030204" pitchFamily="18" charset="0"/>
                  </a:endParaRPr>
                </a:p>
                <a:p>
                  <a:pPr/>
                  <a:endParaRPr lang="zh-TW" altLang="en-US" sz="2800" dirty="0"/>
                </a:p>
              </p:txBody>
            </p:sp>
          </mc:Choice>
          <mc:Fallback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EF72E18B-6C8C-431B-BA70-1C05EF2CB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061" y="1867683"/>
                  <a:ext cx="953594" cy="86177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直線單箭頭接點 48">
            <a:extLst>
              <a:ext uri="{FF2B5EF4-FFF2-40B4-BE49-F238E27FC236}">
                <a16:creationId xmlns:a16="http://schemas.microsoft.com/office/drawing/2014/main" id="{D272CC94-CEA6-45BE-AE11-1256E7B1A1E0}"/>
              </a:ext>
            </a:extLst>
          </p:cNvPr>
          <p:cNvCxnSpPr>
            <a:cxnSpLocks/>
          </p:cNvCxnSpPr>
          <p:nvPr/>
        </p:nvCxnSpPr>
        <p:spPr>
          <a:xfrm>
            <a:off x="9748883" y="4049989"/>
            <a:ext cx="15564" cy="60461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491041" y="4793683"/>
            <a:ext cx="2314929" cy="1443181"/>
            <a:chOff x="8583405" y="4654603"/>
            <a:chExt cx="2314929" cy="1443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32">
                  <a:extLst>
                    <a:ext uri="{FF2B5EF4-FFF2-40B4-BE49-F238E27FC236}">
                      <a16:creationId xmlns:a16="http://schemas.microsoft.com/office/drawing/2014/main" id="{8B0DB0FE-BAD3-4112-8E26-C6FD44641332}"/>
                    </a:ext>
                  </a:extLst>
                </p:cNvPr>
                <p:cNvSpPr txBox="1"/>
                <p:nvPr/>
              </p:nvSpPr>
              <p:spPr>
                <a:xfrm>
                  <a:off x="8583405" y="4654603"/>
                  <a:ext cx="2314929" cy="881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49" name="文字方塊 32">
                  <a:extLst>
                    <a:ext uri="{FF2B5EF4-FFF2-40B4-BE49-F238E27FC236}">
                      <a16:creationId xmlns:a16="http://schemas.microsoft.com/office/drawing/2014/main" id="{8B0DB0FE-BAD3-4112-8E26-C6FD44641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405" y="4654603"/>
                  <a:ext cx="2314929" cy="8818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49">
                  <a:extLst>
                    <a:ext uri="{FF2B5EF4-FFF2-40B4-BE49-F238E27FC236}">
                      <a16:creationId xmlns:a16="http://schemas.microsoft.com/office/drawing/2014/main" id="{45CCCBCE-17E7-4C39-B3FD-29B9A900A229}"/>
                    </a:ext>
                  </a:extLst>
                </p:cNvPr>
                <p:cNvSpPr txBox="1"/>
                <p:nvPr/>
              </p:nvSpPr>
              <p:spPr>
                <a:xfrm>
                  <a:off x="9266796" y="5666897"/>
                  <a:ext cx="96417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&lt;1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51" name="文字方塊 49">
                  <a:extLst>
                    <a:ext uri="{FF2B5EF4-FFF2-40B4-BE49-F238E27FC236}">
                      <a16:creationId xmlns:a16="http://schemas.microsoft.com/office/drawing/2014/main" id="{45CCCBCE-17E7-4C39-B3FD-29B9A900A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796" y="5666897"/>
                  <a:ext cx="96417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字方塊 6">
            <a:extLst>
              <a:ext uri="{FF2B5EF4-FFF2-40B4-BE49-F238E27FC236}">
                <a16:creationId xmlns:a16="http://schemas.microsoft.com/office/drawing/2014/main" id="{62411034-3FA7-44FB-A759-549FA8CBFCB9}"/>
              </a:ext>
            </a:extLst>
          </p:cNvPr>
          <p:cNvSpPr txBox="1"/>
          <p:nvPr/>
        </p:nvSpPr>
        <p:spPr>
          <a:xfrm>
            <a:off x="6188364" y="5905649"/>
            <a:ext cx="309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 discount factor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1">
                <a:extLst>
                  <a:ext uri="{FF2B5EF4-FFF2-40B4-BE49-F238E27FC236}">
                    <a16:creationId xmlns:a16="http://schemas.microsoft.com/office/drawing/2014/main" id="{38E155EB-A875-4E84-8435-ADF0B5FA00A6}"/>
                  </a:ext>
                </a:extLst>
              </p:cNvPr>
              <p:cNvSpPr txBox="1"/>
              <p:nvPr/>
            </p:nvSpPr>
            <p:spPr>
              <a:xfrm>
                <a:off x="8282832" y="892654"/>
                <a:ext cx="2900446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Advantage </a:t>
                </a:r>
                <a:r>
                  <a:rPr lang="en-US" altLang="zh-TW" sz="2400" dirty="0" smtClean="0"/>
                  <a:t>Function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54" name="文字方塊 51">
                <a:extLst>
                  <a:ext uri="{FF2B5EF4-FFF2-40B4-BE49-F238E27FC236}">
                    <a16:creationId xmlns:a16="http://schemas.microsoft.com/office/drawing/2014/main" id="{38E155EB-A875-4E84-8435-ADF0B5FA0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32" y="892654"/>
                <a:ext cx="2900446" cy="754887"/>
              </a:xfrm>
              <a:prstGeom prst="rect">
                <a:avLst/>
              </a:prstGeom>
              <a:blipFill>
                <a:blip r:embed="rId20"/>
                <a:stretch>
                  <a:fillRect l="-6513" t="-1129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921</Words>
  <Application>Microsoft Office PowerPoint</Application>
  <PresentationFormat>宽屏</PresentationFormat>
  <Paragraphs>470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Lucida Grande</vt:lpstr>
      <vt:lpstr>微軟正黑體</vt:lpstr>
      <vt:lpstr>新細明體</vt:lpstr>
      <vt:lpstr>等线</vt:lpstr>
      <vt:lpstr>等线 Light</vt:lpstr>
      <vt:lpstr>Arial</vt:lpstr>
      <vt:lpstr>Cambria Math</vt:lpstr>
      <vt:lpstr>Times New Roman</vt:lpstr>
      <vt:lpstr>Office 主题​​</vt:lpstr>
      <vt:lpstr>From Policy Gradient to Actor-Critic</vt:lpstr>
      <vt:lpstr>PowerPoint 演示文稿</vt:lpstr>
      <vt:lpstr>Policy Gradient</vt:lpstr>
      <vt:lpstr>Policy Gradient</vt:lpstr>
      <vt:lpstr>Policy Gradient</vt:lpstr>
      <vt:lpstr>Policy Gradient</vt:lpstr>
      <vt:lpstr>PowerPoint 演示文稿</vt:lpstr>
      <vt:lpstr>Tip 1: Add a Baseline</vt:lpstr>
      <vt:lpstr>Tip 2: Assign Suitable Credit</vt:lpstr>
      <vt:lpstr>On-policy → Off-policy</vt:lpstr>
      <vt:lpstr>Issue of Importance Sampling</vt:lpstr>
      <vt:lpstr>Issue of Importance Sampling</vt:lpstr>
      <vt:lpstr>On-policy → Off-policy</vt:lpstr>
      <vt:lpstr>On-policy → Off-policy</vt:lpstr>
      <vt:lpstr>PPO / TRPO</vt:lpstr>
      <vt:lpstr>Critic</vt:lpstr>
      <vt:lpstr>How to estimate V^π (s)</vt:lpstr>
      <vt:lpstr>How to estimate V^π (s)</vt:lpstr>
      <vt:lpstr>MC vs TD</vt:lpstr>
      <vt:lpstr>Another Critic: Q-Value</vt:lpstr>
      <vt:lpstr>Q-Learning</vt:lpstr>
      <vt:lpstr>Target Network</vt:lpstr>
      <vt:lpstr>Exploration</vt:lpstr>
      <vt:lpstr>Replay Buffer</vt:lpstr>
      <vt:lpstr>Typical Q-Learning Algorithm</vt:lpstr>
      <vt:lpstr>Continuous Actions</vt:lpstr>
      <vt:lpstr>Continuous Actions</vt:lpstr>
      <vt:lpstr>Actor-Critic</vt:lpstr>
      <vt:lpstr>Advantage Actor-Critic</vt:lpstr>
      <vt:lpstr>Advantage Actor-Critic</vt:lpstr>
      <vt:lpstr>Advantage Actor-Critic</vt:lpstr>
      <vt:lpstr>PowerPoint 演示文稿</vt:lpstr>
      <vt:lpstr>PowerPoint 演示文稿</vt:lpstr>
      <vt:lpstr>Connection with GAN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修齐</dc:creator>
  <cp:lastModifiedBy>姜 修齐</cp:lastModifiedBy>
  <cp:revision>58</cp:revision>
  <dcterms:created xsi:type="dcterms:W3CDTF">2018-08-16T01:46:09Z</dcterms:created>
  <dcterms:modified xsi:type="dcterms:W3CDTF">2018-08-17T06:12:15Z</dcterms:modified>
</cp:coreProperties>
</file>