
<file path=[Content_Types].xml><?xml version="1.0" encoding="utf-8"?>
<Types xmlns="http://schemas.openxmlformats.org/package/2006/content-types">
  <Default Extension="docx" ContentType="application/vnd.openxmlformats-officedocument.wordprocessingml.documen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61" r:id="rId3"/>
    <p:sldId id="260" r:id="rId4"/>
    <p:sldId id="258" r:id="rId5"/>
    <p:sldId id="259" r:id="rId6"/>
    <p:sldId id="262" r:id="rId7"/>
    <p:sldId id="265" r:id="rId8"/>
    <p:sldId id="257" r:id="rId9"/>
    <p:sldId id="263" r:id="rId10"/>
    <p:sldId id="264"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28318846-3F10-416C-A152-F9B66A54EEA7}"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1AAB3-C332-423C-B015-1120BBBA7C6B}" type="slidenum">
              <a:rPr lang="en-US" smtClean="0"/>
              <a:t>‹#›</a:t>
            </a:fld>
            <a:endParaRPr lang="en-US"/>
          </a:p>
        </p:txBody>
      </p:sp>
    </p:spTree>
    <p:extLst>
      <p:ext uri="{BB962C8B-B14F-4D97-AF65-F5344CB8AC3E}">
        <p14:creationId xmlns:p14="http://schemas.microsoft.com/office/powerpoint/2010/main" val="1831832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8318846-3F10-416C-A152-F9B66A54EEA7}"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1AAB3-C332-423C-B015-1120BBBA7C6B}" type="slidenum">
              <a:rPr lang="en-US" smtClean="0"/>
              <a:t>‹#›</a:t>
            </a:fld>
            <a:endParaRPr lang="en-US"/>
          </a:p>
        </p:txBody>
      </p:sp>
    </p:spTree>
    <p:extLst>
      <p:ext uri="{BB962C8B-B14F-4D97-AF65-F5344CB8AC3E}">
        <p14:creationId xmlns:p14="http://schemas.microsoft.com/office/powerpoint/2010/main" val="4212854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8318846-3F10-416C-A152-F9B66A54EEA7}"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1AAB3-C332-423C-B015-1120BBBA7C6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1834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8318846-3F10-416C-A152-F9B66A54EEA7}"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1AAB3-C332-423C-B015-1120BBBA7C6B}" type="slidenum">
              <a:rPr lang="en-US" smtClean="0"/>
              <a:t>‹#›</a:t>
            </a:fld>
            <a:endParaRPr lang="en-US"/>
          </a:p>
        </p:txBody>
      </p:sp>
    </p:spTree>
    <p:extLst>
      <p:ext uri="{BB962C8B-B14F-4D97-AF65-F5344CB8AC3E}">
        <p14:creationId xmlns:p14="http://schemas.microsoft.com/office/powerpoint/2010/main" val="3515524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8318846-3F10-416C-A152-F9B66A54EEA7}"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1AAB3-C332-423C-B015-1120BBBA7C6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67748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8318846-3F10-416C-A152-F9B66A54EEA7}"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1AAB3-C332-423C-B015-1120BBBA7C6B}" type="slidenum">
              <a:rPr lang="en-US" smtClean="0"/>
              <a:t>‹#›</a:t>
            </a:fld>
            <a:endParaRPr lang="en-US"/>
          </a:p>
        </p:txBody>
      </p:sp>
    </p:spTree>
    <p:extLst>
      <p:ext uri="{BB962C8B-B14F-4D97-AF65-F5344CB8AC3E}">
        <p14:creationId xmlns:p14="http://schemas.microsoft.com/office/powerpoint/2010/main" val="1789191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8318846-3F10-416C-A152-F9B66A54EEA7}"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1AAB3-C332-423C-B015-1120BBBA7C6B}" type="slidenum">
              <a:rPr lang="en-US" smtClean="0"/>
              <a:t>‹#›</a:t>
            </a:fld>
            <a:endParaRPr lang="en-US"/>
          </a:p>
        </p:txBody>
      </p:sp>
    </p:spTree>
    <p:extLst>
      <p:ext uri="{BB962C8B-B14F-4D97-AF65-F5344CB8AC3E}">
        <p14:creationId xmlns:p14="http://schemas.microsoft.com/office/powerpoint/2010/main" val="4211636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8318846-3F10-416C-A152-F9B66A54EEA7}"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1AAB3-C332-423C-B015-1120BBBA7C6B}" type="slidenum">
              <a:rPr lang="en-US" smtClean="0"/>
              <a:t>‹#›</a:t>
            </a:fld>
            <a:endParaRPr lang="en-US"/>
          </a:p>
        </p:txBody>
      </p:sp>
    </p:spTree>
    <p:extLst>
      <p:ext uri="{BB962C8B-B14F-4D97-AF65-F5344CB8AC3E}">
        <p14:creationId xmlns:p14="http://schemas.microsoft.com/office/powerpoint/2010/main" val="298115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8318846-3F10-416C-A152-F9B66A54EEA7}"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1AAB3-C332-423C-B015-1120BBBA7C6B}" type="slidenum">
              <a:rPr lang="en-US" smtClean="0"/>
              <a:t>‹#›</a:t>
            </a:fld>
            <a:endParaRPr lang="en-US"/>
          </a:p>
        </p:txBody>
      </p:sp>
    </p:spTree>
    <p:extLst>
      <p:ext uri="{BB962C8B-B14F-4D97-AF65-F5344CB8AC3E}">
        <p14:creationId xmlns:p14="http://schemas.microsoft.com/office/powerpoint/2010/main" val="2443718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8318846-3F10-416C-A152-F9B66A54EEA7}"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1AAB3-C332-423C-B015-1120BBBA7C6B}" type="slidenum">
              <a:rPr lang="en-US" smtClean="0"/>
              <a:t>‹#›</a:t>
            </a:fld>
            <a:endParaRPr lang="en-US"/>
          </a:p>
        </p:txBody>
      </p:sp>
    </p:spTree>
    <p:extLst>
      <p:ext uri="{BB962C8B-B14F-4D97-AF65-F5344CB8AC3E}">
        <p14:creationId xmlns:p14="http://schemas.microsoft.com/office/powerpoint/2010/main" val="3362170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8318846-3F10-416C-A152-F9B66A54EEA7}"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C1AAB3-C332-423C-B015-1120BBBA7C6B}" type="slidenum">
              <a:rPr lang="en-US" smtClean="0"/>
              <a:t>‹#›</a:t>
            </a:fld>
            <a:endParaRPr lang="en-US"/>
          </a:p>
        </p:txBody>
      </p:sp>
    </p:spTree>
    <p:extLst>
      <p:ext uri="{BB962C8B-B14F-4D97-AF65-F5344CB8AC3E}">
        <p14:creationId xmlns:p14="http://schemas.microsoft.com/office/powerpoint/2010/main" val="210503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8318846-3F10-416C-A152-F9B66A54EEA7}" type="datetimeFigureOut">
              <a:rPr lang="en-US" smtClean="0"/>
              <a:t>4/7/2022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C1AAB3-C332-423C-B015-1120BBBA7C6B}" type="slidenum">
              <a:rPr lang="en-US" smtClean="0"/>
              <a:t>‹#›</a:t>
            </a:fld>
            <a:endParaRPr lang="en-US"/>
          </a:p>
        </p:txBody>
      </p:sp>
    </p:spTree>
    <p:extLst>
      <p:ext uri="{BB962C8B-B14F-4D97-AF65-F5344CB8AC3E}">
        <p14:creationId xmlns:p14="http://schemas.microsoft.com/office/powerpoint/2010/main" val="929566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8318846-3F10-416C-A152-F9B66A54EEA7}" type="datetimeFigureOut">
              <a:rPr lang="en-US" smtClean="0"/>
              <a:t>4/7/2022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C1AAB3-C332-423C-B015-1120BBBA7C6B}" type="slidenum">
              <a:rPr lang="en-US" smtClean="0"/>
              <a:t>‹#›</a:t>
            </a:fld>
            <a:endParaRPr lang="en-US"/>
          </a:p>
        </p:txBody>
      </p:sp>
    </p:spTree>
    <p:extLst>
      <p:ext uri="{BB962C8B-B14F-4D97-AF65-F5344CB8AC3E}">
        <p14:creationId xmlns:p14="http://schemas.microsoft.com/office/powerpoint/2010/main" val="3150941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318846-3F10-416C-A152-F9B66A54EEA7}" type="datetimeFigureOut">
              <a:rPr lang="en-US" smtClean="0"/>
              <a:t>4/7/2022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C1AAB3-C332-423C-B015-1120BBBA7C6B}" type="slidenum">
              <a:rPr lang="en-US" smtClean="0"/>
              <a:t>‹#›</a:t>
            </a:fld>
            <a:endParaRPr lang="en-US"/>
          </a:p>
        </p:txBody>
      </p:sp>
    </p:spTree>
    <p:extLst>
      <p:ext uri="{BB962C8B-B14F-4D97-AF65-F5344CB8AC3E}">
        <p14:creationId xmlns:p14="http://schemas.microsoft.com/office/powerpoint/2010/main" val="84006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8318846-3F10-416C-A152-F9B66A54EEA7}"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C1AAB3-C332-423C-B015-1120BBBA7C6B}" type="slidenum">
              <a:rPr lang="en-US" smtClean="0"/>
              <a:t>‹#›</a:t>
            </a:fld>
            <a:endParaRPr lang="en-US"/>
          </a:p>
        </p:txBody>
      </p:sp>
    </p:spTree>
    <p:extLst>
      <p:ext uri="{BB962C8B-B14F-4D97-AF65-F5344CB8AC3E}">
        <p14:creationId xmlns:p14="http://schemas.microsoft.com/office/powerpoint/2010/main" val="221448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C1AAB3-C332-423C-B015-1120BBBA7C6B}" type="slidenum">
              <a:rPr lang="en-US" smtClean="0"/>
              <a:t>‹#›</a:t>
            </a:fld>
            <a:endParaRPr lang="en-US"/>
          </a:p>
        </p:txBody>
      </p:sp>
      <p:sp>
        <p:nvSpPr>
          <p:cNvPr id="5" name="Date Placeholder 4"/>
          <p:cNvSpPr>
            <a:spLocks noGrp="1"/>
          </p:cNvSpPr>
          <p:nvPr>
            <p:ph type="dt" sz="half" idx="10"/>
          </p:nvPr>
        </p:nvSpPr>
        <p:spPr/>
        <p:txBody>
          <a:bodyPr/>
          <a:lstStyle/>
          <a:p>
            <a:fld id="{28318846-3F10-416C-A152-F9B66A54EEA7}" type="datetimeFigureOut">
              <a:rPr lang="en-US" smtClean="0"/>
              <a:t>4/7/2022</a:t>
            </a:fld>
            <a:endParaRPr lang="en-US"/>
          </a:p>
        </p:txBody>
      </p:sp>
    </p:spTree>
    <p:extLst>
      <p:ext uri="{BB962C8B-B14F-4D97-AF65-F5344CB8AC3E}">
        <p14:creationId xmlns:p14="http://schemas.microsoft.com/office/powerpoint/2010/main" val="3516084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318846-3F10-416C-A152-F9B66A54EEA7}" type="datetimeFigureOut">
              <a:rPr lang="en-US" smtClean="0"/>
              <a:t>4/7/2022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C1AAB3-C332-423C-B015-1120BBBA7C6B}" type="slidenum">
              <a:rPr lang="en-US" smtClean="0"/>
              <a:t>‹#›</a:t>
            </a:fld>
            <a:endParaRPr lang="en-US"/>
          </a:p>
        </p:txBody>
      </p:sp>
    </p:spTree>
    <p:extLst>
      <p:ext uri="{BB962C8B-B14F-4D97-AF65-F5344CB8AC3E}">
        <p14:creationId xmlns:p14="http://schemas.microsoft.com/office/powerpoint/2010/main" val="245233578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loud.tencent.com/developer/article/179129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科研实践前期工作汇报</a:t>
            </a:r>
            <a:br>
              <a:rPr lang="en-US" altLang="zh-CN" dirty="0"/>
            </a:br>
            <a:r>
              <a:rPr lang="zh-CN" altLang="en-US" sz="4800" dirty="0"/>
              <a:t>图神经网络</a:t>
            </a:r>
            <a:r>
              <a:rPr lang="en-US" altLang="zh-CN" sz="4800" dirty="0"/>
              <a:t>&amp;</a:t>
            </a:r>
            <a:r>
              <a:rPr lang="zh-CN" altLang="en-US" sz="4800" dirty="0"/>
              <a:t>盲文识别</a:t>
            </a:r>
            <a:endParaRPr lang="en-US" sz="4800" dirty="0"/>
          </a:p>
        </p:txBody>
      </p:sp>
      <p:sp>
        <p:nvSpPr>
          <p:cNvPr id="3" name="副标题 2"/>
          <p:cNvSpPr>
            <a:spLocks noGrp="1"/>
          </p:cNvSpPr>
          <p:nvPr>
            <p:ph type="subTitle" idx="1"/>
          </p:nvPr>
        </p:nvSpPr>
        <p:spPr/>
        <p:txBody>
          <a:bodyPr>
            <a:noAutofit/>
          </a:bodyPr>
          <a:lstStyle/>
          <a:p>
            <a:r>
              <a:rPr lang="zh-CN" altLang="en-US" sz="2800" dirty="0"/>
              <a:t>吴悠</a:t>
            </a:r>
            <a:endParaRPr lang="en-US" altLang="zh-CN" sz="2800" dirty="0"/>
          </a:p>
          <a:p>
            <a:r>
              <a:rPr lang="en-US" sz="2800" dirty="0"/>
              <a:t>2022/4/7</a:t>
            </a:r>
          </a:p>
        </p:txBody>
      </p:sp>
    </p:spTree>
    <p:extLst>
      <p:ext uri="{BB962C8B-B14F-4D97-AF65-F5344CB8AC3E}">
        <p14:creationId xmlns:p14="http://schemas.microsoft.com/office/powerpoint/2010/main" val="687829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研究背景</a:t>
            </a:r>
            <a:endParaRPr lang="en-US" dirty="0"/>
          </a:p>
        </p:txBody>
      </p:sp>
      <p:sp>
        <p:nvSpPr>
          <p:cNvPr id="4" name="内容占位符 3"/>
          <p:cNvSpPr>
            <a:spLocks noGrp="1"/>
          </p:cNvSpPr>
          <p:nvPr>
            <p:ph idx="1"/>
          </p:nvPr>
        </p:nvSpPr>
        <p:spPr>
          <a:xfrm>
            <a:off x="677334" y="1930401"/>
            <a:ext cx="8596668" cy="4110962"/>
          </a:xfrm>
        </p:spPr>
        <p:txBody>
          <a:bodyPr>
            <a:normAutofit/>
          </a:bodyPr>
          <a:lstStyle/>
          <a:p>
            <a:pPr marL="0" indent="0">
              <a:buNone/>
            </a:pPr>
            <a:r>
              <a:rPr lang="zh-CN" altLang="en-US" sz="3200" b="1" dirty="0"/>
              <a:t>先前研究进展</a:t>
            </a:r>
            <a:endParaRPr lang="en-US" altLang="zh-CN" sz="3200" b="1" dirty="0"/>
          </a:p>
          <a:p>
            <a:r>
              <a:rPr lang="zh-CN" altLang="en-US" sz="2400" dirty="0"/>
              <a:t>基于深度学习方法的抗生素发现</a:t>
            </a:r>
            <a:endParaRPr lang="en-US" sz="2400" dirty="0"/>
          </a:p>
          <a:p>
            <a:r>
              <a:rPr lang="zh-CN" altLang="en-US" sz="2400" dirty="0"/>
              <a:t>基于半二分图模型和深度学习的药物</a:t>
            </a:r>
            <a:r>
              <a:rPr lang="en-US" altLang="zh-CN" sz="2400" dirty="0"/>
              <a:t>-</a:t>
            </a:r>
            <a:r>
              <a:rPr lang="zh-CN" altLang="en-US" sz="2400" dirty="0"/>
              <a:t>靶标相互作用预测</a:t>
            </a:r>
            <a:endParaRPr lang="en-US" altLang="zh-CN" sz="2400" dirty="0"/>
          </a:p>
          <a:p>
            <a:r>
              <a:rPr lang="zh-CN" altLang="en-US" sz="2400" dirty="0"/>
              <a:t>图卷积神经网络从化学结构预测药理活性</a:t>
            </a:r>
            <a:endParaRPr lang="en-US" altLang="zh-CN" sz="2400" dirty="0"/>
          </a:p>
          <a:p>
            <a:r>
              <a:rPr lang="zh-CN" altLang="en-US" sz="2400" dirty="0"/>
              <a:t>用于识别针对</a:t>
            </a:r>
            <a:r>
              <a:rPr lang="en-US" altLang="zh-CN" sz="2400" dirty="0"/>
              <a:t>COVID-19</a:t>
            </a:r>
            <a:r>
              <a:rPr lang="zh-CN" altLang="en-US" sz="2400" dirty="0"/>
              <a:t>的药物再利用的医学网络框架</a:t>
            </a:r>
            <a:endParaRPr lang="en-US" sz="2400" dirty="0"/>
          </a:p>
        </p:txBody>
      </p:sp>
    </p:spTree>
    <p:extLst>
      <p:ext uri="{BB962C8B-B14F-4D97-AF65-F5344CB8AC3E}">
        <p14:creationId xmlns:p14="http://schemas.microsoft.com/office/powerpoint/2010/main" val="318084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研究意义</a:t>
            </a:r>
            <a:endParaRPr lang="en-US" dirty="0"/>
          </a:p>
        </p:txBody>
      </p:sp>
      <p:sp>
        <p:nvSpPr>
          <p:cNvPr id="3" name="内容占位符 2"/>
          <p:cNvSpPr>
            <a:spLocks noGrp="1"/>
          </p:cNvSpPr>
          <p:nvPr>
            <p:ph idx="1"/>
          </p:nvPr>
        </p:nvSpPr>
        <p:spPr/>
        <p:txBody>
          <a:bodyPr>
            <a:normAutofit fontScale="85000" lnSpcReduction="20000"/>
          </a:bodyPr>
          <a:lstStyle/>
          <a:p>
            <a:pPr marL="0" indent="0">
              <a:buNone/>
            </a:pPr>
            <a:r>
              <a:rPr lang="zh-CN" altLang="en-US" sz="2800" dirty="0"/>
              <a:t>近些年，中成药在医疗中发挥的作用越来越显著（如连花清瘟胶囊对于防治新冠肺炎起到了重要作用）。中医药博大精深，具有巨大的医学潜在价值。但是由于中医所针对的</a:t>
            </a:r>
            <a:r>
              <a:rPr lang="zh-CN" altLang="en-US" sz="3800" b="1" u="sng" dirty="0"/>
              <a:t>症状、草药种类多样</a:t>
            </a:r>
            <a:r>
              <a:rPr lang="zh-CN" altLang="en-US" sz="2800" dirty="0"/>
              <a:t>，研究者很难完全发现药物之间的相互作用关系以及与疾病治疗的关系。</a:t>
            </a:r>
            <a:endParaRPr lang="en-US" altLang="zh-CN" sz="2800" dirty="0"/>
          </a:p>
          <a:p>
            <a:pPr marL="0" indent="0">
              <a:buNone/>
            </a:pPr>
            <a:r>
              <a:rPr lang="zh-CN" altLang="en-US" sz="2800" dirty="0"/>
              <a:t>所以，如果采用图神经网络的系统，我们便可以预测对于某种疾病，有没有新的潜在草药连接（连接预测），或者两种药物组合治疗新的疾病症状，或者预测出药物之间的相克关系（与不良反应的连接）</a:t>
            </a:r>
            <a:endParaRPr lang="en-US" altLang="zh-CN" sz="2800" dirty="0"/>
          </a:p>
          <a:p>
            <a:pPr marL="0" indent="0">
              <a:buNone/>
            </a:pPr>
            <a:r>
              <a:rPr lang="zh-CN" altLang="en-US" sz="2800" dirty="0"/>
              <a:t>从而</a:t>
            </a:r>
            <a:r>
              <a:rPr lang="zh-CN" altLang="en-US" sz="3300" b="1" u="sng" dirty="0"/>
              <a:t>提供潜在中医药物推荐，不良组合规避等应用。</a:t>
            </a:r>
            <a:endParaRPr lang="en-US" altLang="zh-CN" sz="3300" b="1" u="sng" dirty="0"/>
          </a:p>
        </p:txBody>
      </p:sp>
    </p:spTree>
    <p:extLst>
      <p:ext uri="{BB962C8B-B14F-4D97-AF65-F5344CB8AC3E}">
        <p14:creationId xmlns:p14="http://schemas.microsoft.com/office/powerpoint/2010/main" val="2261444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800" dirty="0"/>
              <a:t>创新点</a:t>
            </a:r>
            <a:br>
              <a:rPr lang="en-US" altLang="zh-CN" dirty="0"/>
            </a:br>
            <a:endParaRPr lang="en-US" dirty="0"/>
          </a:p>
        </p:txBody>
      </p:sp>
      <p:sp>
        <p:nvSpPr>
          <p:cNvPr id="5" name="标题 1"/>
          <p:cNvSpPr txBox="1">
            <a:spLocks/>
          </p:cNvSpPr>
          <p:nvPr/>
        </p:nvSpPr>
        <p:spPr>
          <a:xfrm>
            <a:off x="1998134" y="29464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拓展了图神经网络的应用范围</a:t>
            </a:r>
            <a:endParaRPr lang="en-US" altLang="zh-CN" dirty="0"/>
          </a:p>
          <a:p>
            <a:r>
              <a:rPr lang="zh-CN" altLang="en-US" sz="4000" dirty="0"/>
              <a:t>由西医</a:t>
            </a:r>
            <a:r>
              <a:rPr lang="en-US" altLang="zh-CN" sz="4000" dirty="0"/>
              <a:t>-&gt;</a:t>
            </a:r>
            <a:r>
              <a:rPr lang="zh-CN" altLang="en-US" sz="4000" dirty="0"/>
              <a:t>中医</a:t>
            </a:r>
            <a:endParaRPr lang="en-US" sz="4000" dirty="0"/>
          </a:p>
        </p:txBody>
      </p:sp>
    </p:spTree>
    <p:extLst>
      <p:ext uri="{BB962C8B-B14F-4D97-AF65-F5344CB8AC3E}">
        <p14:creationId xmlns:p14="http://schemas.microsoft.com/office/powerpoint/2010/main" val="2973296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项目计划</a:t>
            </a:r>
            <a:endParaRPr lang="en-US" sz="4400" dirty="0"/>
          </a:p>
        </p:txBody>
      </p:sp>
      <p:sp>
        <p:nvSpPr>
          <p:cNvPr id="3" name="内容占位符 2"/>
          <p:cNvSpPr>
            <a:spLocks noGrp="1"/>
          </p:cNvSpPr>
          <p:nvPr>
            <p:ph idx="1"/>
          </p:nvPr>
        </p:nvSpPr>
        <p:spPr>
          <a:xfrm>
            <a:off x="677334" y="1574801"/>
            <a:ext cx="8596668" cy="5405120"/>
          </a:xfrm>
        </p:spPr>
        <p:txBody>
          <a:bodyPr>
            <a:noAutofit/>
          </a:bodyPr>
          <a:lstStyle/>
          <a:p>
            <a:r>
              <a:rPr lang="zh-CN" altLang="en-US" sz="3200" dirty="0"/>
              <a:t>阅读相关技术文献，尝试复现已有方法（学习技术）</a:t>
            </a:r>
            <a:endParaRPr lang="en-US" altLang="zh-CN" sz="3200" dirty="0"/>
          </a:p>
          <a:p>
            <a:pPr lvl="1"/>
            <a:r>
              <a:rPr lang="zh-CN" altLang="en-US" dirty="0"/>
              <a:t>基于深度学习方法的抗生素发现</a:t>
            </a:r>
            <a:endParaRPr lang="en-US" dirty="0"/>
          </a:p>
          <a:p>
            <a:pPr lvl="1"/>
            <a:r>
              <a:rPr lang="zh-CN" altLang="en-US" dirty="0"/>
              <a:t>基于半二分图模型和深度学习的药物</a:t>
            </a:r>
            <a:r>
              <a:rPr lang="en-US" altLang="zh-CN" dirty="0"/>
              <a:t>-</a:t>
            </a:r>
            <a:r>
              <a:rPr lang="zh-CN" altLang="en-US" dirty="0"/>
              <a:t>靶标相互作用预测</a:t>
            </a:r>
            <a:endParaRPr lang="en-US" altLang="zh-CN" dirty="0"/>
          </a:p>
          <a:p>
            <a:pPr lvl="1"/>
            <a:r>
              <a:rPr lang="zh-CN" altLang="en-US" dirty="0"/>
              <a:t>图卷积神经网络从化学结构预测药理活性</a:t>
            </a:r>
            <a:endParaRPr lang="en-US" altLang="zh-CN" dirty="0"/>
          </a:p>
          <a:p>
            <a:pPr lvl="1"/>
            <a:r>
              <a:rPr lang="zh-CN" altLang="en-US" dirty="0"/>
              <a:t>用于识别针对</a:t>
            </a:r>
            <a:r>
              <a:rPr lang="en-US" altLang="zh-CN" dirty="0"/>
              <a:t>COVID-19</a:t>
            </a:r>
            <a:r>
              <a:rPr lang="zh-CN" altLang="en-US" dirty="0"/>
              <a:t>的药物再利用的医学网络框架</a:t>
            </a:r>
            <a:endParaRPr lang="en-US" altLang="zh-CN" dirty="0"/>
          </a:p>
          <a:p>
            <a:r>
              <a:rPr lang="zh-CN" altLang="en-US" sz="3200" dirty="0"/>
              <a:t>获得模型训练所需要的中医药数据集</a:t>
            </a:r>
            <a:endParaRPr lang="en-US" altLang="zh-CN" sz="3200" dirty="0"/>
          </a:p>
          <a:p>
            <a:pPr lvl="1"/>
            <a:r>
              <a:rPr lang="zh-CN" altLang="en-US" sz="2000" dirty="0"/>
              <a:t>联系中医药大学</a:t>
            </a:r>
            <a:endParaRPr lang="en-US" altLang="zh-CN" sz="2000" dirty="0"/>
          </a:p>
          <a:p>
            <a:pPr lvl="1"/>
            <a:r>
              <a:rPr lang="zh-CN" altLang="en-US" sz="2000" dirty="0"/>
              <a:t>在网上搜索（搜索过，质量不高）</a:t>
            </a:r>
            <a:endParaRPr lang="en-US" altLang="zh-CN" sz="2000" dirty="0"/>
          </a:p>
          <a:p>
            <a:pPr lvl="1"/>
            <a:r>
              <a:rPr lang="zh-CN" altLang="en-US" sz="2000" dirty="0"/>
              <a:t>阅读中医药相关研究，尝试使用其他研究者的数据集</a:t>
            </a:r>
            <a:endParaRPr lang="en-US" sz="2000" dirty="0"/>
          </a:p>
          <a:p>
            <a:pPr lvl="1"/>
            <a:endParaRPr lang="en-US" altLang="zh-CN" sz="2000" dirty="0"/>
          </a:p>
          <a:p>
            <a:pPr lvl="1"/>
            <a:endParaRPr lang="en-US" sz="2000" dirty="0"/>
          </a:p>
        </p:txBody>
      </p:sp>
    </p:spTree>
    <p:extLst>
      <p:ext uri="{BB962C8B-B14F-4D97-AF65-F5344CB8AC3E}">
        <p14:creationId xmlns:p14="http://schemas.microsoft.com/office/powerpoint/2010/main" val="2566005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项目计划</a:t>
            </a:r>
            <a:r>
              <a:rPr lang="en-US" altLang="zh-CN" sz="4400" dirty="0"/>
              <a:t>(2)</a:t>
            </a:r>
            <a:endParaRPr lang="en-US" sz="4400" dirty="0"/>
          </a:p>
        </p:txBody>
      </p:sp>
      <p:sp>
        <p:nvSpPr>
          <p:cNvPr id="3" name="内容占位符 2"/>
          <p:cNvSpPr>
            <a:spLocks noGrp="1"/>
          </p:cNvSpPr>
          <p:nvPr>
            <p:ph idx="1"/>
          </p:nvPr>
        </p:nvSpPr>
        <p:spPr/>
        <p:txBody>
          <a:bodyPr>
            <a:normAutofit/>
          </a:bodyPr>
          <a:lstStyle/>
          <a:p>
            <a:r>
              <a:rPr lang="zh-CN" altLang="en-US" sz="2800" dirty="0"/>
              <a:t>根据数据集，进行数据处理和整理</a:t>
            </a:r>
            <a:endParaRPr lang="en-US" altLang="zh-CN" sz="2800" dirty="0"/>
          </a:p>
          <a:p>
            <a:endParaRPr lang="en-US" altLang="zh-CN" sz="2800" dirty="0"/>
          </a:p>
          <a:p>
            <a:r>
              <a:rPr lang="zh-CN" altLang="en-US" sz="2800" dirty="0"/>
              <a:t>更改已有算法并且开始训练模型</a:t>
            </a:r>
            <a:endParaRPr lang="en-US" altLang="zh-CN" sz="2800" dirty="0"/>
          </a:p>
          <a:p>
            <a:endParaRPr lang="en-US" altLang="zh-CN" sz="2800" dirty="0"/>
          </a:p>
          <a:p>
            <a:r>
              <a:rPr lang="zh-CN" altLang="en-US" sz="2800" dirty="0"/>
              <a:t>评估模型成果</a:t>
            </a:r>
            <a:endParaRPr lang="en-US" altLang="zh-CN" sz="2800" dirty="0"/>
          </a:p>
          <a:p>
            <a:endParaRPr lang="en-US" sz="2800" dirty="0"/>
          </a:p>
          <a:p>
            <a:r>
              <a:rPr lang="zh-CN" altLang="en-US" sz="2800" dirty="0"/>
              <a:t>写出研究结果报告（论文）</a:t>
            </a:r>
            <a:endParaRPr lang="en-US" sz="2800" dirty="0"/>
          </a:p>
        </p:txBody>
      </p:sp>
    </p:spTree>
    <p:extLst>
      <p:ext uri="{BB962C8B-B14F-4D97-AF65-F5344CB8AC3E}">
        <p14:creationId xmlns:p14="http://schemas.microsoft.com/office/powerpoint/2010/main" val="2793185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时间安排</a:t>
            </a:r>
            <a:endParaRPr lang="en-US" dirty="0"/>
          </a:p>
        </p:txBody>
      </p:sp>
      <p:sp>
        <p:nvSpPr>
          <p:cNvPr id="3" name="内容占位符 2"/>
          <p:cNvSpPr>
            <a:spLocks noGrp="1"/>
          </p:cNvSpPr>
          <p:nvPr>
            <p:ph idx="1"/>
          </p:nvPr>
        </p:nvSpPr>
        <p:spPr>
          <a:xfrm>
            <a:off x="1063414" y="2160587"/>
            <a:ext cx="3600026" cy="3880773"/>
          </a:xfrm>
        </p:spPr>
        <p:txBody>
          <a:bodyPr>
            <a:noAutofit/>
          </a:bodyPr>
          <a:lstStyle/>
          <a:p>
            <a:r>
              <a:rPr lang="zh-CN" altLang="en-US" sz="2800" dirty="0"/>
              <a:t>第一个</a:t>
            </a:r>
            <a:r>
              <a:rPr lang="en-US" altLang="zh-CN" sz="2800" dirty="0"/>
              <a:t>2</a:t>
            </a:r>
            <a:r>
              <a:rPr lang="zh-CN" altLang="en-US" sz="2800" dirty="0"/>
              <a:t>周</a:t>
            </a:r>
            <a:endParaRPr lang="en-US" altLang="zh-CN" sz="2800" dirty="0"/>
          </a:p>
          <a:p>
            <a:pPr lvl="1"/>
            <a:r>
              <a:rPr lang="zh-CN" altLang="en-US" sz="2400" dirty="0"/>
              <a:t>文献阅读</a:t>
            </a:r>
            <a:endParaRPr lang="en-US" altLang="zh-CN" sz="2400" dirty="0"/>
          </a:p>
          <a:p>
            <a:pPr lvl="1"/>
            <a:r>
              <a:rPr lang="zh-CN" altLang="en-US" sz="2400" dirty="0"/>
              <a:t>数据集查找</a:t>
            </a:r>
            <a:endParaRPr lang="en-US" altLang="zh-CN" sz="2400" dirty="0"/>
          </a:p>
          <a:p>
            <a:r>
              <a:rPr lang="zh-CN" altLang="en-US" sz="2800" dirty="0"/>
              <a:t>第二个</a:t>
            </a:r>
            <a:r>
              <a:rPr lang="en-US" altLang="zh-CN" sz="2800" dirty="0"/>
              <a:t>2</a:t>
            </a:r>
            <a:r>
              <a:rPr lang="zh-CN" altLang="en-US" sz="2800" dirty="0"/>
              <a:t>周</a:t>
            </a:r>
            <a:endParaRPr lang="en-US" altLang="zh-CN" sz="2800" dirty="0"/>
          </a:p>
          <a:p>
            <a:pPr lvl="1"/>
            <a:r>
              <a:rPr lang="zh-CN" altLang="en-US" sz="2400" dirty="0"/>
              <a:t>数据集处理</a:t>
            </a:r>
            <a:endParaRPr lang="en-US" altLang="zh-CN" sz="2400" dirty="0"/>
          </a:p>
        </p:txBody>
      </p:sp>
      <p:sp>
        <p:nvSpPr>
          <p:cNvPr id="4" name="内容占位符 2"/>
          <p:cNvSpPr txBox="1">
            <a:spLocks/>
          </p:cNvSpPr>
          <p:nvPr/>
        </p:nvSpPr>
        <p:spPr>
          <a:xfrm>
            <a:off x="4243494" y="2160586"/>
            <a:ext cx="2573866" cy="3880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t>第三个</a:t>
            </a:r>
            <a:r>
              <a:rPr lang="en-US" sz="2800" dirty="0"/>
              <a:t>2</a:t>
            </a:r>
            <a:r>
              <a:rPr lang="zh-CN" altLang="en-US" sz="2800" dirty="0"/>
              <a:t>周</a:t>
            </a:r>
            <a:endParaRPr lang="en-US" sz="2800" dirty="0"/>
          </a:p>
          <a:p>
            <a:pPr lvl="1"/>
            <a:r>
              <a:rPr lang="zh-CN" altLang="en-US" sz="2400" dirty="0"/>
              <a:t>模型修改</a:t>
            </a:r>
            <a:endParaRPr lang="en-US" sz="2800" dirty="0"/>
          </a:p>
          <a:p>
            <a:r>
              <a:rPr lang="zh-CN" altLang="en-US" sz="2800" dirty="0"/>
              <a:t>第四个</a:t>
            </a:r>
            <a:r>
              <a:rPr lang="en-US" sz="2800" dirty="0"/>
              <a:t>2</a:t>
            </a:r>
            <a:r>
              <a:rPr lang="zh-CN" altLang="en-US" sz="2800" dirty="0"/>
              <a:t>周</a:t>
            </a:r>
            <a:endParaRPr lang="en-US" sz="3200" dirty="0"/>
          </a:p>
          <a:p>
            <a:pPr lvl="1"/>
            <a:r>
              <a:rPr lang="zh-CN" altLang="en-US" sz="2400" dirty="0"/>
              <a:t>模型训练</a:t>
            </a:r>
            <a:endParaRPr lang="en-US" sz="2800" dirty="0"/>
          </a:p>
        </p:txBody>
      </p:sp>
      <p:sp>
        <p:nvSpPr>
          <p:cNvPr id="5" name="内容占位符 2"/>
          <p:cNvSpPr txBox="1">
            <a:spLocks/>
          </p:cNvSpPr>
          <p:nvPr/>
        </p:nvSpPr>
        <p:spPr>
          <a:xfrm>
            <a:off x="6556587" y="2160586"/>
            <a:ext cx="2573866" cy="3880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t>第五个</a:t>
            </a:r>
            <a:r>
              <a:rPr lang="en-US" sz="2800" dirty="0"/>
              <a:t>2</a:t>
            </a:r>
            <a:r>
              <a:rPr lang="zh-CN" altLang="en-US" sz="2800" dirty="0"/>
              <a:t>周</a:t>
            </a:r>
            <a:endParaRPr lang="en-US" sz="2800" dirty="0"/>
          </a:p>
          <a:p>
            <a:pPr lvl="1"/>
            <a:r>
              <a:rPr lang="zh-CN" altLang="en-US" sz="2200" dirty="0"/>
              <a:t>成果展示</a:t>
            </a:r>
            <a:endParaRPr lang="en-US" sz="3400" dirty="0">
              <a:effectLst/>
            </a:endParaRPr>
          </a:p>
        </p:txBody>
      </p:sp>
    </p:spTree>
    <p:extLst>
      <p:ext uri="{BB962C8B-B14F-4D97-AF65-F5344CB8AC3E}">
        <p14:creationId xmlns:p14="http://schemas.microsoft.com/office/powerpoint/2010/main" val="2525650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55894" y="2590800"/>
            <a:ext cx="8596668" cy="1320800"/>
          </a:xfrm>
        </p:spPr>
        <p:txBody>
          <a:bodyPr>
            <a:normAutofit/>
          </a:bodyPr>
          <a:lstStyle/>
          <a:p>
            <a:r>
              <a:rPr lang="zh-CN" altLang="en-US" sz="4800" dirty="0"/>
              <a:t>后期计划≈时间计划</a:t>
            </a:r>
            <a:endParaRPr lang="en-US" sz="4800" dirty="0"/>
          </a:p>
        </p:txBody>
      </p:sp>
    </p:spTree>
    <p:extLst>
      <p:ext uri="{BB962C8B-B14F-4D97-AF65-F5344CB8AC3E}">
        <p14:creationId xmlns:p14="http://schemas.microsoft.com/office/powerpoint/2010/main" val="1668660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前期工作汇报</a:t>
            </a:r>
            <a:endParaRPr lang="en-US" dirty="0"/>
          </a:p>
        </p:txBody>
      </p:sp>
      <p:graphicFrame>
        <p:nvGraphicFramePr>
          <p:cNvPr id="5" name="内容占位符 4"/>
          <p:cNvGraphicFramePr>
            <a:graphicFrameLocks noGrp="1" noChangeAspect="1"/>
          </p:cNvGraphicFramePr>
          <p:nvPr>
            <p:ph idx="1"/>
            <p:extLst>
              <p:ext uri="{D42A27DB-BD31-4B8C-83A1-F6EECF244321}">
                <p14:modId xmlns:p14="http://schemas.microsoft.com/office/powerpoint/2010/main" val="2928994477"/>
              </p:ext>
            </p:extLst>
          </p:nvPr>
        </p:nvGraphicFramePr>
        <p:xfrm>
          <a:off x="928370" y="1930401"/>
          <a:ext cx="3362633" cy="2895600"/>
        </p:xfrm>
        <a:graphic>
          <a:graphicData uri="http://schemas.openxmlformats.org/presentationml/2006/ole">
            <mc:AlternateContent xmlns:mc="http://schemas.openxmlformats.org/markup-compatibility/2006">
              <mc:Choice xmlns:v="urn:schemas-microsoft-com:vml" Requires="v">
                <p:oleObj spid="_x0000_s5127" name="Document" showAsIcon="1" r:id="rId3" imgW="914400" imgH="787320" progId="Word.Document.12">
                  <p:embed/>
                </p:oleObj>
              </mc:Choice>
              <mc:Fallback>
                <p:oleObj name="Document" showAsIcon="1" r:id="rId3" imgW="914400" imgH="787320" progId="Word.Document.12">
                  <p:embed/>
                  <p:pic>
                    <p:nvPicPr>
                      <p:cNvPr id="0" name=""/>
                      <p:cNvPicPr/>
                      <p:nvPr/>
                    </p:nvPicPr>
                    <p:blipFill>
                      <a:blip r:embed="rId4"/>
                      <a:stretch>
                        <a:fillRect/>
                      </a:stretch>
                    </p:blipFill>
                    <p:spPr>
                      <a:xfrm>
                        <a:off x="928370" y="1930401"/>
                        <a:ext cx="3362633" cy="2895600"/>
                      </a:xfrm>
                      <a:prstGeom prst="rect">
                        <a:avLst/>
                      </a:prstGeom>
                    </p:spPr>
                  </p:pic>
                </p:oleObj>
              </mc:Fallback>
            </mc:AlternateContent>
          </a:graphicData>
        </a:graphic>
      </p:graphicFrame>
      <p:sp>
        <p:nvSpPr>
          <p:cNvPr id="6" name="文本框 5"/>
          <p:cNvSpPr txBox="1"/>
          <p:nvPr/>
        </p:nvSpPr>
        <p:spPr>
          <a:xfrm>
            <a:off x="4135120" y="1930400"/>
            <a:ext cx="6116320" cy="3539430"/>
          </a:xfrm>
          <a:prstGeom prst="rect">
            <a:avLst/>
          </a:prstGeom>
          <a:noFill/>
        </p:spPr>
        <p:txBody>
          <a:bodyPr wrap="square" rtlCol="0">
            <a:spAutoFit/>
          </a:bodyPr>
          <a:lstStyle/>
          <a:p>
            <a:r>
              <a:rPr lang="zh-CN" altLang="en-US" sz="2800" dirty="0"/>
              <a:t>每周六去参加北京大学本科讨论班</a:t>
            </a:r>
            <a:endParaRPr lang="en-US" altLang="zh-CN" sz="2800" dirty="0"/>
          </a:p>
          <a:p>
            <a:r>
              <a:rPr lang="zh-CN" altLang="en-US" sz="2800" dirty="0"/>
              <a:t>阅读相关的论文</a:t>
            </a:r>
            <a:endParaRPr lang="en-US" altLang="zh-CN" sz="2800" dirty="0"/>
          </a:p>
          <a:p>
            <a:endParaRPr lang="en-US" altLang="zh-CN" sz="2800" dirty="0"/>
          </a:p>
          <a:p>
            <a:r>
              <a:rPr lang="zh-CN" altLang="en-US" sz="2800" dirty="0"/>
              <a:t>学习需要用到的数学知识（看书）</a:t>
            </a:r>
            <a:endParaRPr lang="en-US" altLang="zh-CN" sz="2800" dirty="0"/>
          </a:p>
          <a:p>
            <a:endParaRPr lang="en-US" altLang="zh-CN" sz="2800" dirty="0"/>
          </a:p>
          <a:p>
            <a:r>
              <a:rPr lang="zh-CN" altLang="en-US" sz="2800" dirty="0"/>
              <a:t>和后备计划的同学们讨论选题。</a:t>
            </a:r>
            <a:endParaRPr lang="en-US" altLang="zh-CN" sz="2800" dirty="0"/>
          </a:p>
          <a:p>
            <a:endParaRPr lang="en-US" altLang="zh-CN" sz="2800" dirty="0"/>
          </a:p>
          <a:p>
            <a:endParaRPr lang="en-US" altLang="zh-CN" sz="2800" dirty="0"/>
          </a:p>
        </p:txBody>
      </p:sp>
      <p:pic>
        <p:nvPicPr>
          <p:cNvPr id="4" name="图片 3">
            <a:extLst>
              <a:ext uri="{FF2B5EF4-FFF2-40B4-BE49-F238E27FC236}">
                <a16:creationId xmlns:a16="http://schemas.microsoft.com/office/drawing/2014/main" id="{ADFE368C-179A-40BC-9F59-45F3FFEB3EE6}"/>
              </a:ext>
            </a:extLst>
          </p:cNvPr>
          <p:cNvPicPr>
            <a:picLocks noChangeAspect="1"/>
          </p:cNvPicPr>
          <p:nvPr/>
        </p:nvPicPr>
        <p:blipFill>
          <a:blip r:embed="rId5"/>
          <a:stretch>
            <a:fillRect/>
          </a:stretch>
        </p:blipFill>
        <p:spPr>
          <a:xfrm>
            <a:off x="1153515" y="4251925"/>
            <a:ext cx="2505425" cy="2276793"/>
          </a:xfrm>
          <a:prstGeom prst="rect">
            <a:avLst/>
          </a:prstGeom>
        </p:spPr>
      </p:pic>
    </p:spTree>
    <p:extLst>
      <p:ext uri="{BB962C8B-B14F-4D97-AF65-F5344CB8AC3E}">
        <p14:creationId xmlns:p14="http://schemas.microsoft.com/office/powerpoint/2010/main" val="479954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1734" y="2014331"/>
            <a:ext cx="8596667" cy="5431762"/>
          </a:xfrm>
        </p:spPr>
        <p:txBody>
          <a:bodyPr>
            <a:normAutofit/>
          </a:bodyPr>
          <a:lstStyle/>
          <a:p>
            <a:r>
              <a:rPr lang="zh-CN" altLang="en-US" sz="8000" dirty="0"/>
              <a:t>感谢观看，</a:t>
            </a:r>
            <a:br>
              <a:rPr lang="en-US" altLang="zh-CN" sz="8000" dirty="0"/>
            </a:br>
            <a:r>
              <a:rPr lang="zh-CN" altLang="en-US" sz="8000" dirty="0"/>
              <a:t>还请大家批评指教</a:t>
            </a:r>
            <a:endParaRPr lang="en-US" sz="8000" dirty="0"/>
          </a:p>
        </p:txBody>
      </p:sp>
    </p:spTree>
    <p:extLst>
      <p:ext uri="{BB962C8B-B14F-4D97-AF65-F5344CB8AC3E}">
        <p14:creationId xmlns:p14="http://schemas.microsoft.com/office/powerpoint/2010/main" val="2368052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背景知识介绍</a:t>
            </a:r>
            <a:br>
              <a:rPr lang="en-US" altLang="zh-CN" dirty="0"/>
            </a:br>
            <a:r>
              <a:rPr lang="zh-CN" altLang="en-US" dirty="0"/>
              <a:t>什么是图</a:t>
            </a:r>
            <a:endParaRPr lang="en-US" dirty="0"/>
          </a:p>
        </p:txBody>
      </p:sp>
      <p:sp>
        <p:nvSpPr>
          <p:cNvPr id="3" name="内容占位符 2"/>
          <p:cNvSpPr>
            <a:spLocks noGrp="1"/>
          </p:cNvSpPr>
          <p:nvPr>
            <p:ph idx="1"/>
          </p:nvPr>
        </p:nvSpPr>
        <p:spPr/>
        <p:txBody>
          <a:bodyPr>
            <a:normAutofit/>
          </a:bodyPr>
          <a:lstStyle/>
          <a:p>
            <a:r>
              <a:rPr lang="zh-CN" altLang="en-US" sz="3200" dirty="0"/>
              <a:t>图是一种数据结构</a:t>
            </a:r>
            <a:endParaRPr lang="en-US" altLang="zh-CN" sz="3200" dirty="0"/>
          </a:p>
        </p:txBody>
      </p:sp>
      <p:pic>
        <p:nvPicPr>
          <p:cNvPr id="4106" name="Picture 10" descr="https://upload-images.jianshu.io/upload_images/11116807-aeb5d1ab4060e9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7654" y="2990215"/>
            <a:ext cx="3692109" cy="359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679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背景知识介绍</a:t>
            </a:r>
            <a:br>
              <a:rPr lang="en-US" altLang="zh-CN" dirty="0"/>
            </a:br>
            <a:r>
              <a:rPr lang="en-US" altLang="zh-CN" dirty="0"/>
              <a:t>------</a:t>
            </a:r>
            <a:r>
              <a:rPr lang="zh-CN" altLang="en-US" sz="2800" dirty="0"/>
              <a:t>什么是神经网络</a:t>
            </a:r>
            <a:r>
              <a:rPr lang="en-US" altLang="zh-CN" sz="2800" dirty="0"/>
              <a:t>(2)</a:t>
            </a:r>
            <a:endParaRPr lang="en-US" dirty="0"/>
          </a:p>
        </p:txBody>
      </p:sp>
      <p:sp>
        <p:nvSpPr>
          <p:cNvPr id="3" name="内容占位符 2"/>
          <p:cNvSpPr>
            <a:spLocks noGrp="1"/>
          </p:cNvSpPr>
          <p:nvPr>
            <p:ph idx="1"/>
          </p:nvPr>
        </p:nvSpPr>
        <p:spPr/>
        <p:txBody>
          <a:bodyPr/>
          <a:lstStyle/>
          <a:p>
            <a:pPr marL="0" indent="0">
              <a:buNone/>
            </a:pPr>
            <a:r>
              <a:rPr lang="zh-CN" altLang="en-US" sz="3600" dirty="0"/>
              <a:t>非线性变化</a:t>
            </a:r>
            <a:r>
              <a:rPr lang="en-US" altLang="zh-CN" sz="3600" dirty="0"/>
              <a:t>---&gt;</a:t>
            </a:r>
            <a:r>
              <a:rPr lang="zh-CN" altLang="en-US" sz="3600" b="1" u="sng" dirty="0"/>
              <a:t>激活函数</a:t>
            </a:r>
            <a:endParaRPr lang="en-US" altLang="zh-CN" sz="3600" b="1" u="sng" dirty="0"/>
          </a:p>
          <a:p>
            <a:pPr marL="0" indent="0">
              <a:buNone/>
            </a:pPr>
            <a:endParaRPr lang="en-US" dirty="0"/>
          </a:p>
        </p:txBody>
      </p:sp>
      <p:pic>
        <p:nvPicPr>
          <p:cNvPr id="3076" name="Picture 4" descr="查看源图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2928686"/>
            <a:ext cx="9438640" cy="446271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389120" y="2865120"/>
            <a:ext cx="3373120" cy="3677920"/>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3147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查看源图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 y="2089469"/>
            <a:ext cx="6629400" cy="30670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normAutofit fontScale="90000"/>
          </a:bodyPr>
          <a:lstStyle/>
          <a:p>
            <a:r>
              <a:rPr lang="zh-CN" altLang="en-US" sz="4800" dirty="0"/>
              <a:t>背景知识介绍</a:t>
            </a:r>
            <a:br>
              <a:rPr lang="en-US" altLang="zh-CN" sz="4800" dirty="0"/>
            </a:br>
            <a:r>
              <a:rPr lang="en-US" altLang="zh-CN" sz="4800" dirty="0"/>
              <a:t>------</a:t>
            </a:r>
            <a:r>
              <a:rPr lang="zh-CN" altLang="en-US" sz="4000" dirty="0"/>
              <a:t>什么是神经网络</a:t>
            </a:r>
            <a:endParaRPr lang="en-US" sz="4000" dirty="0"/>
          </a:p>
        </p:txBody>
      </p:sp>
      <p:sp>
        <p:nvSpPr>
          <p:cNvPr id="3" name="内容占位符 2"/>
          <p:cNvSpPr>
            <a:spLocks noGrp="1"/>
          </p:cNvSpPr>
          <p:nvPr>
            <p:ph idx="1"/>
          </p:nvPr>
        </p:nvSpPr>
        <p:spPr>
          <a:xfrm>
            <a:off x="6675120" y="2001520"/>
            <a:ext cx="3281680" cy="3714722"/>
          </a:xfrm>
        </p:spPr>
        <p:txBody>
          <a:bodyPr>
            <a:noAutofit/>
          </a:bodyPr>
          <a:lstStyle/>
          <a:p>
            <a:pPr marL="0" indent="0">
              <a:buNone/>
            </a:pPr>
            <a:r>
              <a:rPr lang="zh-CN" altLang="en-US" sz="2400" dirty="0">
                <a:latin typeface="楷体" panose="02010609060101010101" pitchFamily="49" charset="-122"/>
                <a:ea typeface="楷体" panose="02010609060101010101" pitchFamily="49" charset="-122"/>
              </a:rPr>
              <a:t>神经网络的基本单位是</a:t>
            </a:r>
            <a:r>
              <a:rPr lang="zh-CN" altLang="en-US" sz="2400" b="1" u="sng" dirty="0">
                <a:latin typeface="楷体" panose="02010609060101010101" pitchFamily="49" charset="-122"/>
                <a:ea typeface="楷体" panose="02010609060101010101" pitchFamily="49" charset="-122"/>
              </a:rPr>
              <a:t>感知机</a:t>
            </a:r>
            <a:endParaRPr lang="en-US" altLang="zh-CN" sz="2400" b="1" u="sng" dirty="0">
              <a:latin typeface="楷体" panose="02010609060101010101" pitchFamily="49" charset="-122"/>
              <a:ea typeface="楷体" panose="02010609060101010101" pitchFamily="49" charset="-122"/>
            </a:endParaRPr>
          </a:p>
          <a:p>
            <a:pPr marL="0" indent="0">
              <a:buNone/>
            </a:pPr>
            <a:endParaRPr lang="en-US" altLang="zh-CN" sz="2400" dirty="0">
              <a:latin typeface="楷体" panose="02010609060101010101" pitchFamily="49" charset="-122"/>
              <a:ea typeface="楷体" panose="02010609060101010101" pitchFamily="49" charset="-122"/>
            </a:endParaRPr>
          </a:p>
          <a:p>
            <a:pPr marL="0" indent="0">
              <a:buNone/>
            </a:pPr>
            <a:r>
              <a:rPr lang="zh-CN" altLang="en-US" sz="2400" dirty="0">
                <a:latin typeface="楷体" panose="02010609060101010101" pitchFamily="49" charset="-122"/>
                <a:ea typeface="楷体" panose="02010609060101010101" pitchFamily="49" charset="-122"/>
              </a:rPr>
              <a:t>简短说，就是一个类似于一次函数的线性变化。</a:t>
            </a:r>
            <a:endParaRPr lang="en-US" altLang="zh-CN" sz="2400" dirty="0">
              <a:latin typeface="楷体" panose="02010609060101010101" pitchFamily="49" charset="-122"/>
              <a:ea typeface="楷体" panose="02010609060101010101" pitchFamily="49" charset="-122"/>
            </a:endParaRPr>
          </a:p>
          <a:p>
            <a:pPr marL="0" indent="0">
              <a:buNone/>
            </a:pPr>
            <a:r>
              <a:rPr lang="en-US" sz="2400" dirty="0">
                <a:latin typeface="楷体" panose="02010609060101010101" pitchFamily="49" charset="-122"/>
                <a:ea typeface="楷体" panose="02010609060101010101" pitchFamily="49" charset="-122"/>
              </a:rPr>
              <a:t>y = w1x1+w2x2+b</a:t>
            </a:r>
          </a:p>
        </p:txBody>
      </p:sp>
    </p:spTree>
    <p:extLst>
      <p:ext uri="{BB962C8B-B14F-4D97-AF65-F5344CB8AC3E}">
        <p14:creationId xmlns:p14="http://schemas.microsoft.com/office/powerpoint/2010/main" val="3564685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查看源图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3027680"/>
            <a:ext cx="5238750" cy="28194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a:t>背景知识介绍</a:t>
            </a:r>
            <a:br>
              <a:rPr lang="en-US" altLang="zh-CN" dirty="0"/>
            </a:br>
            <a:r>
              <a:rPr lang="en-US" altLang="zh-CN" dirty="0"/>
              <a:t>------</a:t>
            </a:r>
            <a:r>
              <a:rPr lang="zh-CN" altLang="en-US" sz="2800" dirty="0"/>
              <a:t>什么是神经网络</a:t>
            </a:r>
            <a:r>
              <a:rPr lang="en-US" altLang="zh-CN" sz="2800" dirty="0"/>
              <a:t>(3)</a:t>
            </a:r>
            <a:endParaRPr lang="en-US" dirty="0"/>
          </a:p>
        </p:txBody>
      </p:sp>
      <p:sp>
        <p:nvSpPr>
          <p:cNvPr id="3" name="内容占位符 2"/>
          <p:cNvSpPr>
            <a:spLocks noGrp="1"/>
          </p:cNvSpPr>
          <p:nvPr>
            <p:ph idx="1"/>
          </p:nvPr>
        </p:nvSpPr>
        <p:spPr>
          <a:xfrm>
            <a:off x="677334" y="2160589"/>
            <a:ext cx="8596668" cy="867091"/>
          </a:xfrm>
        </p:spPr>
        <p:txBody>
          <a:bodyPr>
            <a:normAutofit fontScale="77500" lnSpcReduction="20000"/>
          </a:bodyPr>
          <a:lstStyle/>
          <a:p>
            <a:r>
              <a:rPr lang="zh-CN" altLang="en-US" sz="3000" dirty="0"/>
              <a:t>很多的感知机结合，并且加入非线性操作的函数</a:t>
            </a:r>
            <a:endParaRPr lang="en-US" altLang="zh-CN" sz="3000" dirty="0"/>
          </a:p>
          <a:p>
            <a:pPr marL="0" indent="0">
              <a:buNone/>
            </a:pPr>
            <a:r>
              <a:rPr lang="en-US" altLang="zh-CN" sz="3000" dirty="0"/>
              <a:t>	</a:t>
            </a:r>
            <a:r>
              <a:rPr lang="en-US" altLang="zh-CN" sz="3200" dirty="0"/>
              <a:t>---&gt;</a:t>
            </a:r>
            <a:r>
              <a:rPr lang="zh-CN" altLang="en-US" sz="3200" b="1" u="sng" dirty="0"/>
              <a:t>神经网络</a:t>
            </a:r>
            <a:endParaRPr lang="en-US" sz="3200" b="1" u="sng" dirty="0"/>
          </a:p>
        </p:txBody>
      </p:sp>
    </p:spTree>
    <p:extLst>
      <p:ext uri="{BB962C8B-B14F-4D97-AF65-F5344CB8AC3E}">
        <p14:creationId xmlns:p14="http://schemas.microsoft.com/office/powerpoint/2010/main" val="3938759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8854" y="3007360"/>
            <a:ext cx="8596668" cy="1320800"/>
          </a:xfrm>
        </p:spPr>
        <p:txBody>
          <a:bodyPr>
            <a:normAutofit/>
          </a:bodyPr>
          <a:lstStyle/>
          <a:p>
            <a:r>
              <a:rPr lang="zh-CN" altLang="en-US" sz="4800" dirty="0"/>
              <a:t>图</a:t>
            </a:r>
            <a:r>
              <a:rPr lang="en-US" altLang="zh-CN" sz="4800" dirty="0"/>
              <a:t>+</a:t>
            </a:r>
            <a:r>
              <a:rPr lang="zh-CN" altLang="en-US" sz="4800" dirty="0"/>
              <a:t>神经网络</a:t>
            </a:r>
            <a:r>
              <a:rPr lang="en-US" altLang="zh-CN" sz="4800" dirty="0"/>
              <a:t>=</a:t>
            </a:r>
            <a:r>
              <a:rPr lang="zh-CN" altLang="en-US" sz="4800" dirty="0"/>
              <a:t>图神经网络</a:t>
            </a:r>
            <a:endParaRPr lang="en-US" sz="4800" dirty="0"/>
          </a:p>
        </p:txBody>
      </p:sp>
    </p:spTree>
    <p:extLst>
      <p:ext uri="{BB962C8B-B14F-4D97-AF65-F5344CB8AC3E}">
        <p14:creationId xmlns:p14="http://schemas.microsoft.com/office/powerpoint/2010/main" val="3364902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图神经网路可以做什么</a:t>
            </a:r>
            <a:br>
              <a:rPr lang="en-US" altLang="zh-CN" dirty="0"/>
            </a:br>
            <a:r>
              <a:rPr lang="zh-CN" altLang="en-US" dirty="0"/>
              <a:t>预测连接</a:t>
            </a:r>
            <a:r>
              <a:rPr lang="en-US" altLang="zh-CN" dirty="0"/>
              <a:t>/</a:t>
            </a:r>
            <a:r>
              <a:rPr lang="zh-CN" altLang="en-US" dirty="0"/>
              <a:t>预测节点</a:t>
            </a:r>
            <a:endParaRPr lang="en-US" dirty="0"/>
          </a:p>
        </p:txBody>
      </p:sp>
      <p:pic>
        <p:nvPicPr>
          <p:cNvPr id="4" name="Picture 10" descr="https://upload-images.jianshu.io/upload_images/11116807-aeb5d1ab4060e9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854" y="2131522"/>
            <a:ext cx="3692109" cy="359346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753360" y="2743200"/>
            <a:ext cx="670560" cy="568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0" descr="https://upload-images.jianshu.io/upload_images/11116807-aeb5d1ab4060e9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668" y="1930400"/>
            <a:ext cx="3692109" cy="359346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791200" y="1930400"/>
            <a:ext cx="883920" cy="8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1501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选题（一）</a:t>
            </a:r>
            <a:endParaRPr lang="en-US" sz="4800" dirty="0"/>
          </a:p>
        </p:txBody>
      </p:sp>
      <p:sp>
        <p:nvSpPr>
          <p:cNvPr id="3" name="内容占位符 2"/>
          <p:cNvSpPr>
            <a:spLocks noGrp="1"/>
          </p:cNvSpPr>
          <p:nvPr>
            <p:ph idx="1"/>
          </p:nvPr>
        </p:nvSpPr>
        <p:spPr/>
        <p:txBody>
          <a:bodyPr>
            <a:normAutofit/>
          </a:bodyPr>
          <a:lstStyle/>
          <a:p>
            <a:pPr marL="0" indent="0">
              <a:buNone/>
            </a:pPr>
            <a:r>
              <a:rPr lang="zh-CN" altLang="en-US" sz="3600" dirty="0"/>
              <a:t>基于图神经网络的中医药物推荐系统</a:t>
            </a:r>
            <a:endParaRPr lang="en-US" sz="3600" dirty="0"/>
          </a:p>
        </p:txBody>
      </p:sp>
    </p:spTree>
    <p:extLst>
      <p:ext uri="{BB962C8B-B14F-4D97-AF65-F5344CB8AC3E}">
        <p14:creationId xmlns:p14="http://schemas.microsoft.com/office/powerpoint/2010/main" val="3555169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选题背景</a:t>
            </a:r>
            <a:endParaRPr lang="en-US" sz="4800"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sz="3000" dirty="0">
                <a:hlinkClick r:id="rId2"/>
              </a:rPr>
              <a:t>图神经网络在生物医药领域的</a:t>
            </a:r>
            <a:r>
              <a:rPr lang="en-US" altLang="zh-CN" sz="3000" dirty="0">
                <a:hlinkClick r:id="rId2"/>
              </a:rPr>
              <a:t>12</a:t>
            </a:r>
            <a:r>
              <a:rPr lang="zh-CN" altLang="en-US" sz="3000" dirty="0">
                <a:hlinkClick r:id="rId2"/>
              </a:rPr>
              <a:t>项研究综述</a:t>
            </a:r>
            <a:endParaRPr lang="en-US" altLang="zh-CN" sz="3000" dirty="0"/>
          </a:p>
          <a:p>
            <a:pPr marL="0" indent="0">
              <a:buNone/>
            </a:pPr>
            <a:r>
              <a:rPr lang="zh-CN" altLang="en-US" sz="3000" dirty="0"/>
              <a:t>有前辈学者进行过图神经网路对于药物发现的研究</a:t>
            </a:r>
            <a:endParaRPr lang="en-US" altLang="zh-CN" sz="3000" dirty="0"/>
          </a:p>
          <a:p>
            <a:pPr marL="0" indent="0">
              <a:buNone/>
            </a:pPr>
            <a:r>
              <a:rPr lang="zh-CN" altLang="en-US" sz="3000" b="1" dirty="0"/>
              <a:t>图神经网络用于药物开发</a:t>
            </a:r>
            <a:r>
              <a:rPr lang="zh-CN" altLang="en-US" sz="3000" i="1" dirty="0"/>
              <a:t>的介绍</a:t>
            </a:r>
            <a:r>
              <a:rPr lang="en-US" altLang="zh-CN" sz="3000" i="1" dirty="0"/>
              <a:t>PPT:</a:t>
            </a:r>
          </a:p>
          <a:p>
            <a:pPr marL="0" indent="0">
              <a:buNone/>
            </a:pPr>
            <a:r>
              <a:rPr lang="en-US" sz="1900" i="1" dirty="0"/>
              <a:t>https://grlearning.github.io/slides/zitnik.pdf</a:t>
            </a:r>
            <a:endParaRPr lang="en-US" altLang="zh-CN" sz="1900" dirty="0"/>
          </a:p>
          <a:p>
            <a:pPr marL="0" indent="0">
              <a:buNone/>
            </a:pPr>
            <a:endParaRPr lang="en-US" altLang="zh-CN" sz="3000" dirty="0"/>
          </a:p>
          <a:p>
            <a:pPr marL="0" indent="0">
              <a:buNone/>
            </a:pPr>
            <a:r>
              <a:rPr lang="zh-CN" altLang="en-US" sz="3000" dirty="0"/>
              <a:t>“</a:t>
            </a:r>
            <a:r>
              <a:rPr lang="en-US" sz="3000" dirty="0"/>
              <a:t>GNN can predict the side effects of the use of multiple drugs using the inferring the links between drug and side effects.”</a:t>
            </a:r>
          </a:p>
          <a:p>
            <a:pPr marL="0" indent="0">
              <a:buNone/>
            </a:pPr>
            <a:endParaRPr lang="en-US" dirty="0"/>
          </a:p>
        </p:txBody>
      </p:sp>
    </p:spTree>
    <p:extLst>
      <p:ext uri="{BB962C8B-B14F-4D97-AF65-F5344CB8AC3E}">
        <p14:creationId xmlns:p14="http://schemas.microsoft.com/office/powerpoint/2010/main" val="155555411"/>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80</TotalTime>
  <Words>599</Words>
  <Application>Microsoft Office PowerPoint</Application>
  <PresentationFormat>宽屏</PresentationFormat>
  <Paragraphs>78</Paragraphs>
  <Slides>18</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4" baseType="lpstr">
      <vt:lpstr>楷体</vt:lpstr>
      <vt:lpstr>Arial</vt:lpstr>
      <vt:lpstr>Trebuchet MS</vt:lpstr>
      <vt:lpstr>Wingdings 3</vt:lpstr>
      <vt:lpstr>平面</vt:lpstr>
      <vt:lpstr>Microsoft Word 文档</vt:lpstr>
      <vt:lpstr>科研实践前期工作汇报 图神经网络&amp;盲文识别</vt:lpstr>
      <vt:lpstr>背景知识介绍 什么是图</vt:lpstr>
      <vt:lpstr>背景知识介绍 ------什么是神经网络(2)</vt:lpstr>
      <vt:lpstr>背景知识介绍 ------什么是神经网络</vt:lpstr>
      <vt:lpstr>背景知识介绍 ------什么是神经网络(3)</vt:lpstr>
      <vt:lpstr>图+神经网络=图神经网络</vt:lpstr>
      <vt:lpstr>图神经网路可以做什么 预测连接/预测节点</vt:lpstr>
      <vt:lpstr>选题（一）</vt:lpstr>
      <vt:lpstr>选题背景</vt:lpstr>
      <vt:lpstr>研究背景</vt:lpstr>
      <vt:lpstr>研究意义</vt:lpstr>
      <vt:lpstr>创新点 </vt:lpstr>
      <vt:lpstr>项目计划</vt:lpstr>
      <vt:lpstr>项目计划(2)</vt:lpstr>
      <vt:lpstr>时间安排</vt:lpstr>
      <vt:lpstr>后期计划≈时间计划</vt:lpstr>
      <vt:lpstr>前期工作汇报</vt:lpstr>
      <vt:lpstr>感谢观看， 还请大家批评指教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科研实践前期工作汇报 图神经网络&amp;盲文识别</dc:title>
  <dc:creator>Windows User</dc:creator>
  <cp:lastModifiedBy>吴 悠</cp:lastModifiedBy>
  <cp:revision>11</cp:revision>
  <dcterms:created xsi:type="dcterms:W3CDTF">2022-04-05T13:57:05Z</dcterms:created>
  <dcterms:modified xsi:type="dcterms:W3CDTF">2022-04-06T23:43:12Z</dcterms:modified>
</cp:coreProperties>
</file>