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303" r:id="rId4"/>
    <p:sldId id="282" r:id="rId5"/>
    <p:sldId id="280" r:id="rId6"/>
    <p:sldId id="281" r:id="rId7"/>
    <p:sldId id="283" r:id="rId8"/>
    <p:sldId id="279" r:id="rId9"/>
    <p:sldId id="292" r:id="rId10"/>
    <p:sldId id="293" r:id="rId11"/>
    <p:sldId id="284" r:id="rId12"/>
    <p:sldId id="294" r:id="rId13"/>
    <p:sldId id="285" r:id="rId14"/>
    <p:sldId id="295" r:id="rId15"/>
    <p:sldId id="301" r:id="rId16"/>
    <p:sldId id="302" r:id="rId17"/>
    <p:sldId id="286" r:id="rId18"/>
    <p:sldId id="287" r:id="rId19"/>
    <p:sldId id="288" r:id="rId20"/>
    <p:sldId id="297" r:id="rId21"/>
    <p:sldId id="290" r:id="rId22"/>
    <p:sldId id="291"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5" autoAdjust="0"/>
    <p:restoredTop sz="94679"/>
  </p:normalViewPr>
  <p:slideViewPr>
    <p:cSldViewPr snapToGrid="0">
      <p:cViewPr varScale="1">
        <p:scale>
          <a:sx n="45" d="100"/>
          <a:sy n="45" d="100"/>
        </p:scale>
        <p:origin x="48" y="84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01/07/2021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a:t>
            </a:fld>
            <a:endParaRPr lang="es-ES"/>
          </a:p>
        </p:txBody>
      </p:sp>
    </p:spTree>
    <p:extLst>
      <p:ext uri="{BB962C8B-B14F-4D97-AF65-F5344CB8AC3E}">
        <p14:creationId xmlns:p14="http://schemas.microsoft.com/office/powerpoint/2010/main" val="330125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308306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01/07/2021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01/07/2021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01/07/2021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01/07/2021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01/07/2021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01/07/2021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01/07/2021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01/07/2021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01/07/2021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22.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5.xml"/><Relationship Id="rId15" Type="http://schemas.openxmlformats.org/officeDocument/2006/relationships/slide" Target="slide21.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1.xml"/><Relationship Id="rId1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lanZC1/PROYECTO-BASE-DE-DATOS.git"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939924" y="557467"/>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 una </a:t>
            </a:r>
            <a:r>
              <a:rPr lang="es-MX" sz="3200" dirty="0" err="1">
                <a:latin typeface="Aharoni"/>
                <a:cs typeface="Aharoni"/>
              </a:rPr>
              <a:t>Ferreteria</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Zambrano Cárdenas Alan </a:t>
            </a:r>
            <a:r>
              <a:rPr lang="es-ES" b="1" dirty="0" err="1">
                <a:latin typeface="Book Antiqua"/>
              </a:rPr>
              <a:t>Alair</a:t>
            </a:r>
            <a:endParaRPr lang="es-ES" b="1" dirty="0">
              <a:latin typeface="Book Antiqua"/>
            </a:endParaRP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dados en una </a:t>
            </a:r>
            <a:r>
              <a:rPr lang="es-ES" dirty="0" err="1">
                <a:cs typeface="Calibri"/>
              </a:rPr>
              <a:t>ferreteria</a:t>
            </a:r>
            <a:r>
              <a:rPr lang="es-ES" dirty="0">
                <a:cs typeface="Calibri"/>
              </a:rPr>
              <a:t> 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C2621363-DE0A-4C3E-90E5-B49BAE8D6209}"/>
              </a:ext>
            </a:extLst>
          </p:cNvPr>
          <p:cNvPicPr>
            <a:picLocks noChangeAspect="1"/>
          </p:cNvPicPr>
          <p:nvPr/>
        </p:nvPicPr>
        <p:blipFill>
          <a:blip r:embed="rId3"/>
          <a:stretch>
            <a:fillRect/>
          </a:stretch>
        </p:blipFill>
        <p:spPr>
          <a:xfrm>
            <a:off x="0" y="1407157"/>
            <a:ext cx="6000750" cy="4676775"/>
          </a:xfrm>
          <a:prstGeom prst="rect">
            <a:avLst/>
          </a:prstGeom>
        </p:spPr>
      </p:pic>
      <p:pic>
        <p:nvPicPr>
          <p:cNvPr id="7" name="Imagen 6">
            <a:extLst>
              <a:ext uri="{FF2B5EF4-FFF2-40B4-BE49-F238E27FC236}">
                <a16:creationId xmlns:a16="http://schemas.microsoft.com/office/drawing/2014/main" id="{DCF39FE9-7DF0-4CBE-8318-8B3012C53352}"/>
              </a:ext>
            </a:extLst>
          </p:cNvPr>
          <p:cNvPicPr>
            <a:picLocks noChangeAspect="1"/>
          </p:cNvPicPr>
          <p:nvPr/>
        </p:nvPicPr>
        <p:blipFill>
          <a:blip r:embed="rId4"/>
          <a:stretch>
            <a:fillRect/>
          </a:stretch>
        </p:blipFill>
        <p:spPr>
          <a:xfrm>
            <a:off x="5810250" y="1407157"/>
            <a:ext cx="6381750" cy="4257675"/>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8DE8FCB0-CE76-4B80-BAA3-B068C56549C4}"/>
              </a:ext>
            </a:extLst>
          </p:cNvPr>
          <p:cNvPicPr>
            <a:picLocks noChangeAspect="1"/>
          </p:cNvPicPr>
          <p:nvPr/>
        </p:nvPicPr>
        <p:blipFill>
          <a:blip r:embed="rId3"/>
          <a:stretch>
            <a:fillRect/>
          </a:stretch>
        </p:blipFill>
        <p:spPr>
          <a:xfrm>
            <a:off x="2745533" y="1396589"/>
            <a:ext cx="6477000" cy="5461412"/>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72C8F243-C10C-46A1-A6E0-DE9D13EE1EC3}"/>
              </a:ext>
            </a:extLst>
          </p:cNvPr>
          <p:cNvPicPr>
            <a:picLocks noChangeAspect="1"/>
          </p:cNvPicPr>
          <p:nvPr/>
        </p:nvPicPr>
        <p:blipFill>
          <a:blip r:embed="rId3"/>
          <a:stretch>
            <a:fillRect/>
          </a:stretch>
        </p:blipFill>
        <p:spPr>
          <a:xfrm>
            <a:off x="3025256" y="1407157"/>
            <a:ext cx="6496050" cy="5450843"/>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7C4886A5-62EE-4AEB-A901-D5691210943A}"/>
              </a:ext>
            </a:extLst>
          </p:cNvPr>
          <p:cNvPicPr>
            <a:picLocks noChangeAspect="1"/>
          </p:cNvPicPr>
          <p:nvPr/>
        </p:nvPicPr>
        <p:blipFill>
          <a:blip r:embed="rId3"/>
          <a:stretch>
            <a:fillRect/>
          </a:stretch>
        </p:blipFill>
        <p:spPr>
          <a:xfrm>
            <a:off x="424543" y="1396587"/>
            <a:ext cx="10868025" cy="5022873"/>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F5F10539-9285-4679-B9A7-8B753DFC38D8}"/>
              </a:ext>
            </a:extLst>
          </p:cNvPr>
          <p:cNvPicPr>
            <a:picLocks noChangeAspect="1"/>
          </p:cNvPicPr>
          <p:nvPr/>
        </p:nvPicPr>
        <p:blipFill>
          <a:blip r:embed="rId3"/>
          <a:stretch>
            <a:fillRect/>
          </a:stretch>
        </p:blipFill>
        <p:spPr>
          <a:xfrm>
            <a:off x="975243" y="1407157"/>
            <a:ext cx="9886950" cy="5170925"/>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0AB1EFD3-A47A-4166-A786-7A371F888CB4}"/>
              </a:ext>
            </a:extLst>
          </p:cNvPr>
          <p:cNvPicPr>
            <a:picLocks noChangeAspect="1"/>
          </p:cNvPicPr>
          <p:nvPr/>
        </p:nvPicPr>
        <p:blipFill>
          <a:blip r:embed="rId3"/>
          <a:stretch>
            <a:fillRect/>
          </a:stretch>
        </p:blipFill>
        <p:spPr>
          <a:xfrm>
            <a:off x="1016356" y="1752390"/>
            <a:ext cx="9972675" cy="3911292"/>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9DE5E440-FA37-4857-B969-E280E4E8008D}"/>
              </a:ext>
            </a:extLst>
          </p:cNvPr>
          <p:cNvPicPr>
            <a:picLocks noChangeAspect="1"/>
          </p:cNvPicPr>
          <p:nvPr/>
        </p:nvPicPr>
        <p:blipFill>
          <a:blip r:embed="rId3"/>
          <a:stretch>
            <a:fillRect/>
          </a:stretch>
        </p:blipFill>
        <p:spPr>
          <a:xfrm>
            <a:off x="2308159" y="2142153"/>
            <a:ext cx="7199313" cy="3017676"/>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662152" y="1551251"/>
            <a:ext cx="10758704" cy="369332"/>
          </a:xfrm>
          <a:prstGeom prst="rect">
            <a:avLst/>
          </a:prstGeom>
          <a:noFill/>
        </p:spPr>
        <p:txBody>
          <a:bodyPr wrap="square" rtlCol="0">
            <a:spAutoFit/>
          </a:bodyPr>
          <a:lstStyle/>
          <a:p>
            <a:pPr marL="285750" indent="-285750">
              <a:buFont typeface="Arial" panose="020B0604020202020204" pitchFamily="34" charset="0"/>
              <a:buChar char="•"/>
            </a:pPr>
            <a:r>
              <a:rPr lang="es-EC" sz="1800" b="1" dirty="0">
                <a:effectLst/>
                <a:latin typeface="Arial" panose="020B0604020202020204" pitchFamily="34" charset="0"/>
                <a:ea typeface="Times New Roman" panose="02020603050405020304" pitchFamily="18" charset="0"/>
              </a:rPr>
              <a:t>Consulta Que muestre los tipos de productos y las ventas que se realizan anualmente</a:t>
            </a:r>
            <a:endParaRPr lang="es-EC" sz="2400" b="1" dirty="0"/>
          </a:p>
        </p:txBody>
      </p:sp>
      <p:pic>
        <p:nvPicPr>
          <p:cNvPr id="3" name="Imagen 2">
            <a:extLst>
              <a:ext uri="{FF2B5EF4-FFF2-40B4-BE49-F238E27FC236}">
                <a16:creationId xmlns:a16="http://schemas.microsoft.com/office/drawing/2014/main" id="{865C7CA9-5272-4A01-8BBE-E60BE3380804}"/>
              </a:ext>
            </a:extLst>
          </p:cNvPr>
          <p:cNvPicPr>
            <a:picLocks noChangeAspect="1"/>
          </p:cNvPicPr>
          <p:nvPr/>
        </p:nvPicPr>
        <p:blipFill>
          <a:blip r:embed="rId3"/>
          <a:stretch>
            <a:fillRect/>
          </a:stretch>
        </p:blipFill>
        <p:spPr>
          <a:xfrm>
            <a:off x="662152" y="2012916"/>
            <a:ext cx="9372600" cy="2486025"/>
          </a:xfrm>
          <a:prstGeom prst="rect">
            <a:avLst/>
          </a:prstGeom>
        </p:spPr>
      </p:pic>
      <p:pic>
        <p:nvPicPr>
          <p:cNvPr id="7" name="Imagen 6">
            <a:extLst>
              <a:ext uri="{FF2B5EF4-FFF2-40B4-BE49-F238E27FC236}">
                <a16:creationId xmlns:a16="http://schemas.microsoft.com/office/drawing/2014/main" id="{50D3800E-DB1C-4C81-904C-33B434B0F93E}"/>
              </a:ext>
            </a:extLst>
          </p:cNvPr>
          <p:cNvPicPr>
            <a:picLocks noChangeAspect="1"/>
          </p:cNvPicPr>
          <p:nvPr/>
        </p:nvPicPr>
        <p:blipFill>
          <a:blip r:embed="rId4"/>
          <a:stretch>
            <a:fillRect/>
          </a:stretch>
        </p:blipFill>
        <p:spPr>
          <a:xfrm>
            <a:off x="662152" y="4498941"/>
            <a:ext cx="7515225" cy="1352550"/>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0" y="1551251"/>
            <a:ext cx="9732151" cy="646331"/>
          </a:xfrm>
          <a:prstGeom prst="rect">
            <a:avLst/>
          </a:prstGeom>
          <a:noFill/>
        </p:spPr>
        <p:txBody>
          <a:bodyPr wrap="square" rtlCol="0">
            <a:spAutoFit/>
          </a:bodyPr>
          <a:lstStyle/>
          <a:p>
            <a:pPr marL="285750" indent="-285750">
              <a:buFont typeface="Arial" panose="020B0604020202020204" pitchFamily="34" charset="0"/>
              <a:buChar char="•"/>
            </a:pPr>
            <a:r>
              <a:rPr lang="es-EC" sz="1800" b="1" dirty="0">
                <a:effectLst/>
                <a:latin typeface="Arial" panose="020B0604020202020204" pitchFamily="34" charset="0"/>
                <a:ea typeface="Times New Roman" panose="02020603050405020304" pitchFamily="18" charset="0"/>
              </a:rPr>
              <a:t>Consultar por ciudad, cuantos ingresos anules se han obtenido en cada almacén </a:t>
            </a:r>
            <a:endParaRPr lang="es-EC" sz="2400" b="1" dirty="0"/>
          </a:p>
          <a:p>
            <a:r>
              <a:rPr lang="es-ES" dirty="0"/>
              <a:t>.</a:t>
            </a:r>
          </a:p>
        </p:txBody>
      </p:sp>
      <p:pic>
        <p:nvPicPr>
          <p:cNvPr id="9" name="Imagen 8">
            <a:extLst>
              <a:ext uri="{FF2B5EF4-FFF2-40B4-BE49-F238E27FC236}">
                <a16:creationId xmlns:a16="http://schemas.microsoft.com/office/drawing/2014/main" id="{128B895F-2367-4687-8550-569FA310072B}"/>
              </a:ext>
            </a:extLst>
          </p:cNvPr>
          <p:cNvPicPr>
            <a:picLocks noChangeAspect="1"/>
          </p:cNvPicPr>
          <p:nvPr/>
        </p:nvPicPr>
        <p:blipFill>
          <a:blip r:embed="rId3"/>
          <a:stretch>
            <a:fillRect/>
          </a:stretch>
        </p:blipFill>
        <p:spPr>
          <a:xfrm>
            <a:off x="662150" y="1934341"/>
            <a:ext cx="6419850" cy="1657350"/>
          </a:xfrm>
          <a:prstGeom prst="rect">
            <a:avLst/>
          </a:prstGeom>
        </p:spPr>
      </p:pic>
      <p:pic>
        <p:nvPicPr>
          <p:cNvPr id="14" name="Imagen 13">
            <a:extLst>
              <a:ext uri="{FF2B5EF4-FFF2-40B4-BE49-F238E27FC236}">
                <a16:creationId xmlns:a16="http://schemas.microsoft.com/office/drawing/2014/main" id="{708DCEF7-85A7-4D58-A9EF-64D210428AE2}"/>
              </a:ext>
            </a:extLst>
          </p:cNvPr>
          <p:cNvPicPr>
            <a:picLocks noChangeAspect="1"/>
          </p:cNvPicPr>
          <p:nvPr/>
        </p:nvPicPr>
        <p:blipFill>
          <a:blip r:embed="rId4"/>
          <a:stretch>
            <a:fillRect/>
          </a:stretch>
        </p:blipFill>
        <p:spPr>
          <a:xfrm>
            <a:off x="662150" y="3591691"/>
            <a:ext cx="4048125" cy="1333500"/>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369332"/>
          </a:xfrm>
          <a:prstGeom prst="rect">
            <a:avLst/>
          </a:prstGeom>
          <a:noFill/>
        </p:spPr>
        <p:txBody>
          <a:bodyPr wrap="square" rtlCol="0">
            <a:spAutoFit/>
          </a:bodyPr>
          <a:lstStyle/>
          <a:p>
            <a:pPr marL="285750" indent="-285750">
              <a:buFont typeface="Arial" panose="020B0604020202020204" pitchFamily="34" charset="0"/>
              <a:buChar char="•"/>
            </a:pPr>
            <a:r>
              <a:rPr lang="es-EC" sz="1800" b="1" dirty="0">
                <a:effectLst/>
                <a:latin typeface="Arial" panose="020B0604020202020204" pitchFamily="34" charset="0"/>
                <a:ea typeface="Times New Roman" panose="02020603050405020304" pitchFamily="18" charset="0"/>
              </a:rPr>
              <a:t>Consultar por percheros, cuantas devoluciones ha tenido un mismo trabajador </a:t>
            </a:r>
            <a:endParaRPr lang="es-ES" b="1" dirty="0"/>
          </a:p>
        </p:txBody>
      </p:sp>
      <p:pic>
        <p:nvPicPr>
          <p:cNvPr id="7" name="Imagen 6">
            <a:extLst>
              <a:ext uri="{FF2B5EF4-FFF2-40B4-BE49-F238E27FC236}">
                <a16:creationId xmlns:a16="http://schemas.microsoft.com/office/drawing/2014/main" id="{D9559285-0B9B-4F2D-A591-2BD319809EC6}"/>
              </a:ext>
            </a:extLst>
          </p:cNvPr>
          <p:cNvPicPr>
            <a:picLocks noChangeAspect="1"/>
          </p:cNvPicPr>
          <p:nvPr/>
        </p:nvPicPr>
        <p:blipFill>
          <a:blip r:embed="rId3"/>
          <a:stretch>
            <a:fillRect/>
          </a:stretch>
        </p:blipFill>
        <p:spPr>
          <a:xfrm>
            <a:off x="662151" y="2139539"/>
            <a:ext cx="8448675" cy="1590675"/>
          </a:xfrm>
          <a:prstGeom prst="rect">
            <a:avLst/>
          </a:prstGeom>
        </p:spPr>
      </p:pic>
      <p:pic>
        <p:nvPicPr>
          <p:cNvPr id="10" name="Imagen 9">
            <a:extLst>
              <a:ext uri="{FF2B5EF4-FFF2-40B4-BE49-F238E27FC236}">
                <a16:creationId xmlns:a16="http://schemas.microsoft.com/office/drawing/2014/main" id="{7E37B917-ABB3-4E10-AF69-3FB775E1FE7E}"/>
              </a:ext>
            </a:extLst>
          </p:cNvPr>
          <p:cNvPicPr>
            <a:picLocks noChangeAspect="1"/>
          </p:cNvPicPr>
          <p:nvPr/>
        </p:nvPicPr>
        <p:blipFill>
          <a:blip r:embed="rId4"/>
          <a:stretch>
            <a:fillRect/>
          </a:stretch>
        </p:blipFill>
        <p:spPr>
          <a:xfrm>
            <a:off x="662151" y="3744210"/>
            <a:ext cx="5781675" cy="857250"/>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3"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Modelo físico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Creación de las entidades en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Crear las llaves foráneas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Consulta 1</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4"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5"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6"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0" y="1579255"/>
            <a:ext cx="12191999" cy="369332"/>
          </a:xfrm>
          <a:prstGeom prst="rect">
            <a:avLst/>
          </a:prstGeom>
          <a:noFill/>
        </p:spPr>
        <p:txBody>
          <a:bodyPr wrap="square" rtlCol="0">
            <a:spAutoFit/>
          </a:bodyPr>
          <a:lstStyle/>
          <a:p>
            <a:pPr marL="285750" indent="-285750">
              <a:buFont typeface="Arial" panose="020B0604020202020204" pitchFamily="34" charset="0"/>
              <a:buChar char="•"/>
            </a:pPr>
            <a:r>
              <a:rPr lang="es-ES" sz="1800" b="1" dirty="0">
                <a:effectLst/>
                <a:latin typeface="Arial" panose="020B0604020202020204" pitchFamily="34" charset="0"/>
                <a:ea typeface="Times New Roman" panose="02020603050405020304" pitchFamily="18" charset="0"/>
              </a:rPr>
              <a:t>Consultar Por cada promoción que se realice, cual es la cantidad de ahorro que ha generado el cliente.</a:t>
            </a:r>
            <a:endParaRPr lang="es-ES" b="1" dirty="0"/>
          </a:p>
        </p:txBody>
      </p:sp>
      <p:pic>
        <p:nvPicPr>
          <p:cNvPr id="6" name="Imagen 5">
            <a:extLst>
              <a:ext uri="{FF2B5EF4-FFF2-40B4-BE49-F238E27FC236}">
                <a16:creationId xmlns:a16="http://schemas.microsoft.com/office/drawing/2014/main" id="{00073939-A517-4847-AF44-6405CF265B22}"/>
              </a:ext>
            </a:extLst>
          </p:cNvPr>
          <p:cNvPicPr>
            <a:picLocks noChangeAspect="1"/>
          </p:cNvPicPr>
          <p:nvPr/>
        </p:nvPicPr>
        <p:blipFill>
          <a:blip r:embed="rId3"/>
          <a:stretch>
            <a:fillRect/>
          </a:stretch>
        </p:blipFill>
        <p:spPr>
          <a:xfrm>
            <a:off x="-1" y="1948587"/>
            <a:ext cx="12192000" cy="1584549"/>
          </a:xfrm>
          <a:prstGeom prst="rect">
            <a:avLst/>
          </a:prstGeom>
        </p:spPr>
      </p:pic>
      <p:pic>
        <p:nvPicPr>
          <p:cNvPr id="9" name="Imagen 8">
            <a:extLst>
              <a:ext uri="{FF2B5EF4-FFF2-40B4-BE49-F238E27FC236}">
                <a16:creationId xmlns:a16="http://schemas.microsoft.com/office/drawing/2014/main" id="{80DDC4F7-0F4F-4E67-B9C0-E08833D92DAA}"/>
              </a:ext>
            </a:extLst>
          </p:cNvPr>
          <p:cNvPicPr>
            <a:picLocks noChangeAspect="1"/>
          </p:cNvPicPr>
          <p:nvPr/>
        </p:nvPicPr>
        <p:blipFill>
          <a:blip r:embed="rId4"/>
          <a:stretch>
            <a:fillRect/>
          </a:stretch>
        </p:blipFill>
        <p:spPr>
          <a:xfrm>
            <a:off x="0" y="3579802"/>
            <a:ext cx="10687050" cy="1371600"/>
          </a:xfrm>
          <a:prstGeom prst="rect">
            <a:avLst/>
          </a:prstGeom>
        </p:spPr>
      </p:pic>
    </p:spTree>
    <p:extLst>
      <p:ext uri="{BB962C8B-B14F-4D97-AF65-F5344CB8AC3E}">
        <p14:creationId xmlns:p14="http://schemas.microsoft.com/office/powerpoint/2010/main" val="187998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3050628" y="3093043"/>
            <a:ext cx="6101254" cy="1173463"/>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hlinkClick r:id="rId3"/>
              </a:rPr>
              <a:t>https://github.com/AlanZC1/PROYECTO-BASE-DE-DATOS.git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43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755238" y="1997839"/>
            <a:ext cx="8878956" cy="2585323"/>
          </a:xfrm>
          <a:prstGeom prst="rect">
            <a:avLst/>
          </a:prstGeom>
          <a:noFill/>
        </p:spPr>
        <p:txBody>
          <a:bodyPr wrap="square" rtlCol="0">
            <a:spAutoFit/>
          </a:bodyPr>
          <a:lstStyle/>
          <a:p>
            <a:pPr marL="285750" indent="-285750">
              <a:buFont typeface="Arial" panose="020B0604020202020204" pitchFamily="34" charset="0"/>
              <a:buChar char="•"/>
            </a:pPr>
            <a:r>
              <a:rPr lang="es-EC" dirty="0"/>
              <a:t>En el desarrollo de la estructura de la base de datos se tomo muy en cuenta las velocidades de búsqueda lo que nos permitirá que al momento se realizar una consulta esto nos permitirá obtener resultados de manera casi instantánea.  </a:t>
            </a:r>
          </a:p>
          <a:p>
            <a:pPr marL="285750" indent="-285750">
              <a:buFont typeface="Arial" panose="020B0604020202020204" pitchFamily="34" charset="0"/>
              <a:buChar char="•"/>
            </a:pPr>
            <a:r>
              <a:rPr lang="es-EC" dirty="0"/>
              <a:t>Desarrollar consultas nos permite conocer de manera mas precisa y rápida solo lo que deseamos saber. Al realizar cada consulta nos centramos en que solo salgan los datos solicitados para evitar redundancia y datos innecesarios. </a:t>
            </a:r>
          </a:p>
          <a:p>
            <a:pPr marL="285750" indent="-285750">
              <a:buFont typeface="Arial" panose="020B0604020202020204" pitchFamily="34" charset="0"/>
              <a:buChar char="•"/>
            </a:pPr>
            <a:r>
              <a:rPr lang="es-EC" dirty="0"/>
              <a:t>Cada consulta cumple con una función diferente, en el caso de la primera, donde deseamos conocer solo los productos y las cantidades vendidas por año, por permitirá averiguar estos y otros datos sin la necesidades de realizar otras consultas previamente.</a:t>
            </a:r>
          </a:p>
        </p:txBody>
      </p:sp>
    </p:spTree>
    <p:extLst>
      <p:ext uri="{BB962C8B-B14F-4D97-AF65-F5344CB8AC3E}">
        <p14:creationId xmlns:p14="http://schemas.microsoft.com/office/powerpoint/2010/main" val="367109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5874237"/>
          </a:xfrm>
          <a:prstGeom prst="rect">
            <a:avLst/>
          </a:prstGeom>
          <a:noFill/>
        </p:spPr>
        <p:txBody>
          <a:bodyPr wrap="square" rtlCol="0">
            <a:spAutoFit/>
          </a:bodyPr>
          <a:lstStyle/>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La ferretería “El Fierrero” desea generar un sistema que le permita desarrollar un modelo de datos que cumpla con agregar campos o tablas según lo requiera. </a:t>
            </a:r>
            <a:endParaRPr lang="es-ES" sz="1600" dirty="0">
              <a:latin typeface="Calibri" panose="020F0502020204030204" pitchFamily="34" charset="0"/>
              <a:ea typeface="Times New Roman" panose="02020603050405020304" pitchFamily="18"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De cada cliente se debe de conocer el nombre, apellido, CI, teléfono, dirección de </a:t>
            </a:r>
            <a:r>
              <a:rPr lang="es-EC" sz="1600">
                <a:effectLst/>
                <a:latin typeface="Arial" panose="020B0604020202020204" pitchFamily="34" charset="0"/>
                <a:ea typeface="Times New Roman" panose="02020603050405020304" pitchFamily="18" charset="0"/>
                <a:cs typeface="SimSun" panose="02010600030101010101" pitchFamily="2" charset="-122"/>
              </a:rPr>
              <a:t>su domicilio y </a:t>
            </a:r>
            <a:r>
              <a:rPr lang="es-EC" sz="1600" dirty="0">
                <a:effectLst/>
                <a:latin typeface="Arial" panose="020B0604020202020204" pitchFamily="34" charset="0"/>
                <a:ea typeface="Times New Roman" panose="02020603050405020304" pitchFamily="18" charset="0"/>
                <a:cs typeface="SimSun" panose="02010600030101010101" pitchFamily="2" charset="-122"/>
              </a:rPr>
              <a:t>correo electrónico, . </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Cada producto dentro de la ferretería va a tener un código con el cual vamos a identificarlo. El cual También nos permitirá saber cuándo un producto se encuentre en Stock.</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La ferretería cuenta con diferentes proveedores donde cada proveedor tendrá que registrar su nombre, apellido, numero de cedula y la empresa para la que trabaja. También a esto se le va añadir la cantidad de productos que se adquieren de este proveedor, también se deberá registrar la fecha tanto como su día y hora de entrega que se adquieren estos productos.</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Debido a que la ferretería cuenta con varios trabajadores como son: empleados, cajeros, despachadores, entre otros; cada trabajador deberá tener un código de identificación ya que esto va a permitir que cuando se realice una venta cada empleado deberá registrar su código para que al final del mes se lleve la suma total de las ventas que realizó.</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Aparte de los puntos anteriores se deben de realizar consultas como: </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1. Consulta Que muestre los tipos de productos y las ventas que se realizan anualmente</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2. Consultar por ciudad, cuantos ingresos anules se han obtenido en cada almacén  (</a:t>
            </a:r>
            <a:r>
              <a:rPr lang="es-EC" sz="1600" dirty="0" err="1">
                <a:effectLst/>
                <a:latin typeface="Arial" panose="020B0604020202020204" pitchFamily="34" charset="0"/>
                <a:ea typeface="Times New Roman" panose="02020603050405020304" pitchFamily="18" charset="0"/>
                <a:cs typeface="SimSun" panose="02010600030101010101" pitchFamily="2" charset="-122"/>
              </a:rPr>
              <a:t>ireport</a:t>
            </a:r>
            <a:r>
              <a:rPr lang="es-EC" sz="1600" dirty="0">
                <a:effectLst/>
                <a:latin typeface="Arial" panose="020B0604020202020204" pitchFamily="34" charset="0"/>
                <a:ea typeface="Times New Roman" panose="02020603050405020304" pitchFamily="18" charset="0"/>
                <a:cs typeface="SimSun" panose="02010600030101010101" pitchFamily="2" charset="-122"/>
              </a:rPr>
              <a:t>)</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3. Consultar por percheros, cuantas devoluciones ha tenido un mismo trabajador </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600" dirty="0">
                <a:effectLst/>
                <a:latin typeface="Arial" panose="020B0604020202020204" pitchFamily="34" charset="0"/>
                <a:ea typeface="Times New Roman" panose="02020603050405020304" pitchFamily="18" charset="0"/>
                <a:cs typeface="SimSun" panose="02010600030101010101" pitchFamily="2" charset="-122"/>
              </a:rPr>
              <a:t>4. Consultar Por cada promoción que se realice, cual es la cantidad de ahorro que ha generado el cliente.</a:t>
            </a:r>
            <a:endParaRPr lang="es-ES" sz="1600" dirty="0">
              <a:effectLst/>
              <a:latin typeface="Calibri" panose="020F0502020204030204" pitchFamily="34" charset="0"/>
              <a:ea typeface="Calibri" panose="020F0502020204030204" pitchFamily="34" charset="0"/>
              <a:cs typeface="SimSun" panose="02010600030101010101" pitchFamily="2" charset="-122"/>
            </a:endParaRPr>
          </a:p>
          <a:p>
            <a:endParaRPr lang="es-ES" dirty="0"/>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937CB0C8-8B17-4F2A-83B6-52F67DEF01F2}"/>
              </a:ext>
            </a:extLst>
          </p:cNvPr>
          <p:cNvPicPr>
            <a:picLocks noChangeAspect="1"/>
          </p:cNvPicPr>
          <p:nvPr/>
        </p:nvPicPr>
        <p:blipFill>
          <a:blip r:embed="rId3"/>
          <a:stretch>
            <a:fillRect/>
          </a:stretch>
        </p:blipFill>
        <p:spPr>
          <a:xfrm>
            <a:off x="65994" y="1388303"/>
            <a:ext cx="12192000" cy="6091630"/>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B6301890-95D4-4364-94C7-47C958411985}"/>
              </a:ext>
            </a:extLst>
          </p:cNvPr>
          <p:cNvPicPr>
            <a:picLocks noChangeAspect="1"/>
          </p:cNvPicPr>
          <p:nvPr/>
        </p:nvPicPr>
        <p:blipFill>
          <a:blip r:embed="rId3"/>
          <a:stretch>
            <a:fillRect/>
          </a:stretch>
        </p:blipFill>
        <p:spPr>
          <a:xfrm>
            <a:off x="0" y="1396588"/>
            <a:ext cx="12192000" cy="5442558"/>
          </a:xfrm>
          <a:prstGeom prst="rect">
            <a:avLst/>
          </a:prstGeom>
        </p:spPr>
      </p:pic>
      <p:pic>
        <p:nvPicPr>
          <p:cNvPr id="9" name="Imagen 8">
            <a:extLst>
              <a:ext uri="{FF2B5EF4-FFF2-40B4-BE49-F238E27FC236}">
                <a16:creationId xmlns:a16="http://schemas.microsoft.com/office/drawing/2014/main" id="{75ABAE76-B714-4E22-BFFD-EFA1A280A785}"/>
              </a:ext>
            </a:extLst>
          </p:cNvPr>
          <p:cNvPicPr>
            <a:picLocks noChangeAspect="1"/>
          </p:cNvPicPr>
          <p:nvPr/>
        </p:nvPicPr>
        <p:blipFill>
          <a:blip r:embed="rId4"/>
          <a:stretch>
            <a:fillRect/>
          </a:stretch>
        </p:blipFill>
        <p:spPr>
          <a:xfrm>
            <a:off x="0" y="1415442"/>
            <a:ext cx="12192000" cy="5442558"/>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9" name="Imagen 8">
            <a:extLst>
              <a:ext uri="{FF2B5EF4-FFF2-40B4-BE49-F238E27FC236}">
                <a16:creationId xmlns:a16="http://schemas.microsoft.com/office/drawing/2014/main" id="{AA10C334-B55E-4284-9194-CED2C5F77C4D}"/>
              </a:ext>
            </a:extLst>
          </p:cNvPr>
          <p:cNvPicPr>
            <a:picLocks noChangeAspect="1"/>
          </p:cNvPicPr>
          <p:nvPr/>
        </p:nvPicPr>
        <p:blipFill>
          <a:blip r:embed="rId3"/>
          <a:stretch>
            <a:fillRect/>
          </a:stretch>
        </p:blipFill>
        <p:spPr>
          <a:xfrm>
            <a:off x="0" y="1388302"/>
            <a:ext cx="12192000" cy="5311077"/>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113AEFDE-901F-4BF1-B1EF-714E63B290B8}"/>
              </a:ext>
            </a:extLst>
          </p:cNvPr>
          <p:cNvPicPr>
            <a:picLocks noChangeAspect="1"/>
          </p:cNvPicPr>
          <p:nvPr/>
        </p:nvPicPr>
        <p:blipFill>
          <a:blip r:embed="rId3"/>
          <a:stretch>
            <a:fillRect/>
          </a:stretch>
        </p:blipFill>
        <p:spPr>
          <a:xfrm>
            <a:off x="0" y="1388302"/>
            <a:ext cx="12192000" cy="5329739"/>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3A1EE901-ECC6-4CFC-96EA-5AB4980D58E6}"/>
              </a:ext>
            </a:extLst>
          </p:cNvPr>
          <p:cNvPicPr>
            <a:picLocks noChangeAspect="1"/>
          </p:cNvPicPr>
          <p:nvPr/>
        </p:nvPicPr>
        <p:blipFill>
          <a:blip r:embed="rId4"/>
          <a:stretch>
            <a:fillRect/>
          </a:stretch>
        </p:blipFill>
        <p:spPr>
          <a:xfrm>
            <a:off x="0" y="1388303"/>
            <a:ext cx="5886450" cy="4116758"/>
          </a:xfrm>
          <a:prstGeom prst="rect">
            <a:avLst/>
          </a:prstGeom>
        </p:spPr>
      </p:pic>
      <p:pic>
        <p:nvPicPr>
          <p:cNvPr id="9" name="Imagen 8">
            <a:extLst>
              <a:ext uri="{FF2B5EF4-FFF2-40B4-BE49-F238E27FC236}">
                <a16:creationId xmlns:a16="http://schemas.microsoft.com/office/drawing/2014/main" id="{8D23192C-89FF-4D6E-B60A-565A89258597}"/>
              </a:ext>
            </a:extLst>
          </p:cNvPr>
          <p:cNvPicPr>
            <a:picLocks noChangeAspect="1"/>
          </p:cNvPicPr>
          <p:nvPr/>
        </p:nvPicPr>
        <p:blipFill>
          <a:blip r:embed="rId5"/>
          <a:stretch>
            <a:fillRect/>
          </a:stretch>
        </p:blipFill>
        <p:spPr>
          <a:xfrm>
            <a:off x="5986462" y="1415442"/>
            <a:ext cx="6105525" cy="5442558"/>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AA4F306D-0B85-4E4A-8897-78ADE5673BC0}"/>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E0EB925F-5854-436E-9C41-2DBB7D43259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pic>
        <p:nvPicPr>
          <p:cNvPr id="5" name="Imagen 4">
            <a:extLst>
              <a:ext uri="{FF2B5EF4-FFF2-40B4-BE49-F238E27FC236}">
                <a16:creationId xmlns:a16="http://schemas.microsoft.com/office/drawing/2014/main" id="{6B67E0A9-65E2-48B2-A139-0FCECBD44888}"/>
              </a:ext>
            </a:extLst>
          </p:cNvPr>
          <p:cNvPicPr>
            <a:picLocks noChangeAspect="1"/>
          </p:cNvPicPr>
          <p:nvPr/>
        </p:nvPicPr>
        <p:blipFill>
          <a:blip r:embed="rId3"/>
          <a:stretch>
            <a:fillRect/>
          </a:stretch>
        </p:blipFill>
        <p:spPr>
          <a:xfrm>
            <a:off x="0" y="1407157"/>
            <a:ext cx="5905500" cy="5276850"/>
          </a:xfrm>
          <a:prstGeom prst="rect">
            <a:avLst/>
          </a:prstGeom>
        </p:spPr>
      </p:pic>
      <p:pic>
        <p:nvPicPr>
          <p:cNvPr id="9" name="Imagen 8">
            <a:extLst>
              <a:ext uri="{FF2B5EF4-FFF2-40B4-BE49-F238E27FC236}">
                <a16:creationId xmlns:a16="http://schemas.microsoft.com/office/drawing/2014/main" id="{AC960B3E-9F09-4FEF-8BB0-788E41C1D707}"/>
              </a:ext>
            </a:extLst>
          </p:cNvPr>
          <p:cNvPicPr>
            <a:picLocks noChangeAspect="1"/>
          </p:cNvPicPr>
          <p:nvPr/>
        </p:nvPicPr>
        <p:blipFill>
          <a:blip r:embed="rId4"/>
          <a:stretch>
            <a:fillRect/>
          </a:stretch>
        </p:blipFill>
        <p:spPr>
          <a:xfrm>
            <a:off x="5905500" y="1407157"/>
            <a:ext cx="5972175" cy="5010150"/>
          </a:xfrm>
          <a:prstGeom prst="rect">
            <a:avLst/>
          </a:prstGeom>
        </p:spPr>
      </p:pic>
    </p:spTree>
    <p:extLst>
      <p:ext uri="{BB962C8B-B14F-4D97-AF65-F5344CB8AC3E}">
        <p14:creationId xmlns:p14="http://schemas.microsoft.com/office/powerpoint/2010/main" val="24315990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672</Words>
  <Application>Microsoft Office PowerPoint</Application>
  <PresentationFormat>Panorámica</PresentationFormat>
  <Paragraphs>92</Paragraphs>
  <Slides>22</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Aharoni</vt:lpstr>
      <vt:lpstr>Arial</vt:lpstr>
      <vt:lpstr>Book Antiqua</vt:lpstr>
      <vt:lpstr>Calibri</vt:lpstr>
      <vt:lpstr>Calibri Light</vt:lpstr>
      <vt:lpstr>Cooper Black</vt:lpstr>
      <vt:lpstr>Tema de Office</vt:lpstr>
      <vt:lpstr>Presentación de PowerPoint</vt:lpstr>
      <vt:lpstr>Índice</vt:lpstr>
      <vt:lpstr>Universo del discurso</vt:lpstr>
      <vt:lpstr>Entidades</vt:lpstr>
      <vt:lpstr>MODELO CONCEPTUAL</vt:lpstr>
      <vt:lpstr>MODELO LOGICO</vt:lpstr>
      <vt:lpstr>MODELO FISICO</vt:lpstr>
      <vt:lpstr>CREACION DE LAS ENTIDADES EN POSTGRESQL</vt:lpstr>
      <vt:lpstr>Presentación de PowerPoint</vt:lpstr>
      <vt:lpstr>Presentación de PowerPoint</vt:lpstr>
      <vt:lpstr>CREAR LAS LLAVES FORANEAS</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Alan</dc:creator>
  <cp:lastModifiedBy>ZAMBRANO CARDENAS ALAN ALAIR</cp:lastModifiedBy>
  <cp:revision>257</cp:revision>
  <dcterms:created xsi:type="dcterms:W3CDTF">2012-07-30T22:48:03Z</dcterms:created>
  <dcterms:modified xsi:type="dcterms:W3CDTF">2021-07-01T17:51:24Z</dcterms:modified>
</cp:coreProperties>
</file>