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0"/>
  </p:notesMasterIdLst>
  <p:handoutMasterIdLst>
    <p:handoutMasterId r:id="rId11"/>
  </p:handoutMasterIdLst>
  <p:sldIdLst>
    <p:sldId id="2848" r:id="rId3"/>
    <p:sldId id="2860" r:id="rId4"/>
    <p:sldId id="2861" r:id="rId5"/>
    <p:sldId id="2850" r:id="rId6"/>
    <p:sldId id="2837" r:id="rId7"/>
    <p:sldId id="2864" r:id="rId8"/>
    <p:sldId id="2873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XH-WANG" initials="X" lastIdx="5" clrIdx="6"/>
  <p:cmAuthor id="0" name="张鼎" initials="张鼎" lastIdx="1" clrIdx="0"/>
  <p:cmAuthor id="1" name="高 斌" initials="高" lastIdx="1" clrIdx="0"/>
  <p:cmAuthor id="8" name="cai" initials="cai" lastIdx="3" clrIdx="7"/>
  <p:cmAuthor id="2" name="佳雯" initials="佳雯" lastIdx="13" clrIdx="1"/>
  <p:cmAuthor id="3" name="史梦洁" initials="史" lastIdx="9" clrIdx="2"/>
  <p:cmAuthor id="10" name="王 晨阳" initials="王" lastIdx="1" clrIdx="8"/>
  <p:cmAuthor id="4" name="dengchunyu" initials="d" lastIdx="5" clrIdx="3"/>
  <p:cmAuthor id="11" name="will Z" initials="wZ" lastIdx="1" clrIdx="9"/>
  <p:cmAuthor id="5" name="CaiSen" initials="C" lastIdx="1" clrIdx="4"/>
  <p:cmAuthor id="6" name="hold" initials="h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00"/>
    <a:srgbClr val="CEC4EB"/>
    <a:srgbClr val="37A2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75657" autoAdjust="0"/>
  </p:normalViewPr>
  <p:slideViewPr>
    <p:cSldViewPr snapToGrid="0">
      <p:cViewPr varScale="1">
        <p:scale>
          <a:sx n="93" d="100"/>
          <a:sy n="93" d="100"/>
        </p:scale>
        <p:origin x="848" y="208"/>
      </p:cViewPr>
      <p:guideLst>
        <p:guide orient="horz" pos="2308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12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27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7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50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32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79EC-0A77-9541-6E9E-AC765F139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EBAD9A-E8D1-5080-0493-895A8D29F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0D43FA-952A-4C83-276D-A97B91D9B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64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auto">
          <a:xfrm>
            <a:off x="1198800" y="914400"/>
            <a:ext cx="9799200" cy="2570400"/>
          </a:xfrm>
          <a:solidFill>
            <a:srgbClr val="FFFFFF">
              <a:alpha val="0"/>
            </a:srgbClr>
          </a:solidFill>
          <a:ln>
            <a:miter lim="800000"/>
          </a:ln>
        </p:spPr>
        <p:txBody>
          <a:bodyPr lIns="91440" tIns="45720" rIns="91440" bIns="45720" anchor="ctr" anchorCtr="0">
            <a:noAutofit/>
            <a:scene3d>
              <a:camera prst="orthographicFront"/>
              <a:lightRig rig="threePt" dir="t"/>
            </a:scene3d>
          </a:bodyPr>
          <a:lstStyle>
            <a:lvl1pPr marL="0" marR="0" algn="ctr" defTabSz="914400" rtl="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28270" y="647065"/>
            <a:ext cx="11776710" cy="57454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87375" y="54610"/>
            <a:ext cx="6060440" cy="59309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41B2F1D3-38C4-4AE0-A89D-4529D9B4EF2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2024/2/13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95168C3-2083-4FEB-A638-0502EE32FC75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无标题"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03910" y="109854"/>
            <a:ext cx="7758430" cy="6254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95580" y="165100"/>
            <a:ext cx="582295" cy="417830"/>
            <a:chOff x="600" y="525"/>
            <a:chExt cx="917" cy="658"/>
          </a:xfrm>
        </p:grpSpPr>
        <p:sp>
          <p:nvSpPr>
            <p:cNvPr id="7" name="燕尾形 6"/>
            <p:cNvSpPr/>
            <p:nvPr userDrawn="1"/>
          </p:nvSpPr>
          <p:spPr>
            <a:xfrm>
              <a:off x="600" y="525"/>
              <a:ext cx="490" cy="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1027" y="525"/>
              <a:ext cx="490" cy="658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矩形 6"/>
          <p:cNvSpPr/>
          <p:nvPr userDrawn="1"/>
        </p:nvSpPr>
        <p:spPr>
          <a:xfrm>
            <a:off x="8716617" y="3140968"/>
            <a:ext cx="3473796" cy="3731781"/>
          </a:xfrm>
          <a:prstGeom prst="rect">
            <a:avLst/>
          </a:prstGeom>
          <a:blipFill dpi="0" rotWithShape="1">
            <a:blip r:embed="rId2" cstate="print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8"/>
          <p:cNvGrpSpPr/>
          <p:nvPr userDrawn="1"/>
        </p:nvGrpSpPr>
        <p:grpSpPr>
          <a:xfrm>
            <a:off x="9929495" y="161925"/>
            <a:ext cx="2175510" cy="433705"/>
            <a:chOff x="1326734" y="2833075"/>
            <a:chExt cx="6526355" cy="1431024"/>
          </a:xfrm>
          <a:effectLst>
            <a:glow rad="38100">
              <a:schemeClr val="bg1"/>
            </a:glow>
          </a:effectLst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04" t="4422" r="10533" b="41559"/>
            <a:stretch>
              <a:fillRect/>
            </a:stretch>
          </p:blipFill>
          <p:spPr>
            <a:xfrm>
              <a:off x="1326734" y="2854660"/>
              <a:ext cx="1837705" cy="130681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1" t="60296" r="3790" b="16800"/>
            <a:stretch>
              <a:fillRect/>
            </a:stretch>
          </p:blipFill>
          <p:spPr>
            <a:xfrm>
              <a:off x="2483768" y="2833075"/>
              <a:ext cx="5369321" cy="1431024"/>
            </a:xfrm>
            <a:prstGeom prst="rect">
              <a:avLst/>
            </a:prstGeom>
          </p:spPr>
        </p:pic>
      </p:grpSp>
      <p:grpSp>
        <p:nvGrpSpPr>
          <p:cNvPr id="19" name="组合 3"/>
          <p:cNvGrpSpPr/>
          <p:nvPr userDrawn="1"/>
        </p:nvGrpSpPr>
        <p:grpSpPr>
          <a:xfrm>
            <a:off x="8512837" y="140003"/>
            <a:ext cx="1322702" cy="467388"/>
            <a:chOff x="5609379" y="763032"/>
            <a:chExt cx="2171872" cy="759459"/>
          </a:xfrm>
          <a:effectLst>
            <a:glow rad="38100">
              <a:schemeClr val="bg1">
                <a:alpha val="100000"/>
              </a:schemeClr>
            </a:glow>
          </a:effectLst>
        </p:grpSpPr>
        <p:pic>
          <p:nvPicPr>
            <p:cNvPr id="20" name="Picture 19" descr="http://www.tju.edu.cn/images/logo_2016_2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67" r="73587" b="16504"/>
            <a:stretch>
              <a:fillRect/>
            </a:stretch>
          </p:blipFill>
          <p:spPr bwMode="auto">
            <a:xfrm>
              <a:off x="5609379" y="763032"/>
              <a:ext cx="758406" cy="759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tju.edu.cn/images/logo_2016_2.png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25" t="14168" b="11184"/>
            <a:stretch>
              <a:fillRect/>
            </a:stretch>
          </p:blipFill>
          <p:spPr bwMode="auto">
            <a:xfrm>
              <a:off x="6342635" y="799688"/>
              <a:ext cx="1438616" cy="65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标题 4"/>
          <p:cNvSpPr txBox="1"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auto">
          <a:xfrm>
            <a:off x="1198800" y="914400"/>
            <a:ext cx="9799200" cy="2570400"/>
          </a:xfrm>
          <a:solidFill>
            <a:srgbClr val="FFFFFF">
              <a:alpha val="0"/>
            </a:srgbClr>
          </a:solidFill>
          <a:ln>
            <a:miter lim="800000"/>
          </a:ln>
        </p:spPr>
        <p:txBody>
          <a:bodyPr vert="horz" lIns="91440" tIns="45720" rIns="91440" bIns="45720" rtlCol="0" anchor="ctr" anchorCtr="0">
            <a:noAutofit/>
            <a:scene3d>
              <a:camera prst="orthographicFront"/>
              <a:lightRig rig="threePt" dir="t"/>
            </a:scene3d>
          </a:bodyPr>
          <a:lstStyle>
            <a:lvl1pPr marL="0" marR="0" lvl="0" algn="ctr" defTabSz="914400" rtl="0" eaLnBrk="0" fontAlgn="auto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>
            <a:noAutofit/>
          </a:bodyPr>
          <a:lstStyle>
            <a:lvl1pPr>
              <a:defRPr sz="1400" b="1"/>
            </a:lvl1pPr>
          </a:lstStyle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400" b="1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>
            <a:noAutofit/>
          </a:bodyPr>
          <a:lstStyle>
            <a:lvl1pPr>
              <a:defRPr sz="1400" b="1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28270" y="739140"/>
            <a:ext cx="11776710" cy="56534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87375" y="54610"/>
            <a:ext cx="6060440" cy="59309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microsoft.com/office/2007/relationships/hdphoto" Target="../media/hdphoto1.wdp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theme" Target="../theme/theme1.xml"/><Relationship Id="rId15" Type="http://schemas.openxmlformats.org/officeDocument/2006/relationships/image" Target="../media/image3.png"/><Relationship Id="rId10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5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1.jpeg"/><Relationship Id="rId3" Type="http://schemas.openxmlformats.org/officeDocument/2006/relationships/theme" Target="../theme/theme2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20.xml"/><Relationship Id="rId11" Type="http://schemas.microsoft.com/office/2007/relationships/hdphoto" Target="../media/hdphoto1.wdp"/><Relationship Id="rId5" Type="http://schemas.openxmlformats.org/officeDocument/2006/relationships/tags" Target="../tags/tag19.xml"/><Relationship Id="rId1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6"/>
          <p:cNvSpPr/>
          <p:nvPr userDrawn="1"/>
        </p:nvSpPr>
        <p:spPr>
          <a:xfrm>
            <a:off x="8817610" y="3141980"/>
            <a:ext cx="3397250" cy="3730625"/>
          </a:xfrm>
          <a:prstGeom prst="rect">
            <a:avLst/>
          </a:prstGeom>
          <a:blipFill dpi="0" rotWithShape="1">
            <a:blip r:embed="rId12" cstate="print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8270" y="739140"/>
            <a:ext cx="11776710" cy="56534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137160" y="6460490"/>
            <a:ext cx="278701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00" b="1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45210" y="646045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9365280" y="646045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00" b="1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916620" y="0"/>
            <a:ext cx="2284905" cy="688975"/>
            <a:chOff x="13948" y="0"/>
            <a:chExt cx="5267" cy="1588"/>
          </a:xfrm>
        </p:grpSpPr>
        <p:sp>
          <p:nvSpPr>
            <p:cNvPr id="7" name="矩形 6"/>
            <p:cNvSpPr/>
            <p:nvPr userDrawn="1"/>
          </p:nvSpPr>
          <p:spPr>
            <a:xfrm>
              <a:off x="13948" y="0"/>
              <a:ext cx="5267" cy="1588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strike="noStrike" noProof="1"/>
            </a:p>
          </p:txBody>
        </p:sp>
        <p:grpSp>
          <p:nvGrpSpPr>
            <p:cNvPr id="8" name="组合 8"/>
            <p:cNvGrpSpPr/>
            <p:nvPr userDrawn="1"/>
          </p:nvGrpSpPr>
          <p:grpSpPr>
            <a:xfrm>
              <a:off x="14327" y="160"/>
              <a:ext cx="4397" cy="1265"/>
              <a:chOff x="6681447" y="234"/>
              <a:chExt cx="3098762" cy="918623"/>
            </a:xfrm>
          </p:grpSpPr>
          <p:pic>
            <p:nvPicPr>
              <p:cNvPr id="9" name="图片 1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81447" y="4246"/>
                <a:ext cx="906575" cy="895060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51384" y="234"/>
                <a:ext cx="2028825" cy="918623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2" name="矩形 11"/>
          <p:cNvSpPr/>
          <p:nvPr userDrawn="1"/>
        </p:nvSpPr>
        <p:spPr>
          <a:xfrm>
            <a:off x="7552055" y="0"/>
            <a:ext cx="1184910" cy="68897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000" strike="noStrike" noProof="1"/>
          </a:p>
        </p:txBody>
      </p:sp>
      <p:sp>
        <p:nvSpPr>
          <p:cNvPr id="14" name="矩形 13"/>
          <p:cNvSpPr/>
          <p:nvPr userDrawn="1"/>
        </p:nvSpPr>
        <p:spPr>
          <a:xfrm>
            <a:off x="-635" y="0"/>
            <a:ext cx="6407785" cy="68897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000" strike="noStrike" noProof="1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87375" y="54610"/>
            <a:ext cx="6060440" cy="59309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545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C:/Users/Lenovo/AppData/Local/Temp/picturecompress_20220203231618/output_1.pngoutput_1"/>
          <p:cNvPicPr>
            <a:picLocks noChangeAspect="1" noChangeArrowheads="1"/>
          </p:cNvPicPr>
          <p:nvPr userDrawn="1"/>
        </p:nvPicPr>
        <p:blipFill>
          <a:blip r:embed="rId17">
            <a:lum bright="12000"/>
          </a:blip>
          <a:srcRect t="2112"/>
          <a:stretch>
            <a:fillRect/>
          </a:stretch>
        </p:blipFill>
        <p:spPr bwMode="auto">
          <a:xfrm>
            <a:off x="6453505" y="0"/>
            <a:ext cx="1052195" cy="6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C:/Users/Lenovo/AppData/Local/Temp/picturecompress_20220203231618/output_2.jpgoutput_2"/>
          <p:cNvPicPr>
            <a:picLocks noChangeAspect="1" noChangeArrowheads="1"/>
          </p:cNvPicPr>
          <p:nvPr userDrawn="1"/>
        </p:nvPicPr>
        <p:blipFill>
          <a:blip r:embed="rId18">
            <a:lum bright="12000"/>
          </a:blip>
          <a:srcRect/>
          <a:stretch>
            <a:fillRect/>
          </a:stretch>
        </p:blipFill>
        <p:spPr bwMode="auto">
          <a:xfrm>
            <a:off x="8778240" y="-3810"/>
            <a:ext cx="11017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500" b="1" u="none" strike="noStrike" kern="1200" cap="none" spc="300" normalizeH="0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p"/>
        <a:defRPr sz="2400" b="1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u"/>
        <a:tabLst>
          <a:tab pos="1609725" algn="l"/>
          <a:tab pos="1609725" algn="l"/>
          <a:tab pos="1609725" algn="l"/>
          <a:tab pos="1609725" algn="l"/>
        </a:tabLst>
        <a:defRPr sz="20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6"/>
          <p:cNvSpPr/>
          <p:nvPr userDrawn="1"/>
        </p:nvSpPr>
        <p:spPr>
          <a:xfrm>
            <a:off x="8817610" y="3141980"/>
            <a:ext cx="3397250" cy="3730625"/>
          </a:xfrm>
          <a:prstGeom prst="rect">
            <a:avLst/>
          </a:prstGeom>
          <a:blipFill dpi="0" rotWithShape="1">
            <a:blip r:embed="rId10" cstate="print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28270" y="739140"/>
            <a:ext cx="11776710" cy="56534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137160" y="6460490"/>
            <a:ext cx="2787015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45210" y="646045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9365280" y="646045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7552055" y="0"/>
            <a:ext cx="1184910" cy="68897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000" strike="noStrike" noProof="1"/>
          </a:p>
        </p:txBody>
      </p:sp>
      <p:sp>
        <p:nvSpPr>
          <p:cNvPr id="14" name="矩形 13"/>
          <p:cNvSpPr/>
          <p:nvPr userDrawn="1"/>
        </p:nvSpPr>
        <p:spPr>
          <a:xfrm>
            <a:off x="-635" y="0"/>
            <a:ext cx="6254750" cy="688975"/>
          </a:xfrm>
          <a:prstGeom prst="rect">
            <a:avLst/>
          </a:prstGeom>
          <a:solidFill>
            <a:srgbClr val="41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000" strike="noStrike" noProof="1"/>
          </a:p>
        </p:txBody>
      </p:sp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545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14" descr="C:/Users/Lenovo/AppData/Local/Temp/picturecompress_20220203231637/output_1.jpgoutput_1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6306185" y="1270"/>
            <a:ext cx="1193800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9" descr="C:/Users/Lenovo/AppData/Local/Temp/picturecompress_20220203231637/output_2.pngoutput_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8780780" y="0"/>
            <a:ext cx="1084580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87375" y="54610"/>
            <a:ext cx="6060440" cy="59309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9916620" y="0"/>
            <a:ext cx="2284905" cy="688975"/>
            <a:chOff x="13948" y="0"/>
            <a:chExt cx="5267" cy="1588"/>
          </a:xfrm>
        </p:grpSpPr>
        <p:sp>
          <p:nvSpPr>
            <p:cNvPr id="17" name="矩形 16"/>
            <p:cNvSpPr/>
            <p:nvPr userDrawn="1"/>
          </p:nvSpPr>
          <p:spPr>
            <a:xfrm>
              <a:off x="13948" y="0"/>
              <a:ext cx="5267" cy="1588"/>
            </a:xfrm>
            <a:prstGeom prst="rect">
              <a:avLst/>
            </a:prstGeom>
            <a:solidFill>
              <a:srgbClr val="41A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strike="noStrike" noProof="1"/>
            </a:p>
          </p:txBody>
        </p:sp>
        <p:grpSp>
          <p:nvGrpSpPr>
            <p:cNvPr id="18" name="组合 8"/>
            <p:cNvGrpSpPr/>
            <p:nvPr userDrawn="1"/>
          </p:nvGrpSpPr>
          <p:grpSpPr>
            <a:xfrm>
              <a:off x="14327" y="160"/>
              <a:ext cx="4397" cy="1265"/>
              <a:chOff x="6681447" y="234"/>
              <a:chExt cx="3098762" cy="918623"/>
            </a:xfrm>
          </p:grpSpPr>
          <p:pic>
            <p:nvPicPr>
              <p:cNvPr id="23" name="图片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1447" y="4246"/>
                <a:ext cx="906575" cy="895060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51384" y="234"/>
                <a:ext cx="2028825" cy="918623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500" b="1" u="none" strike="noStrike" kern="1200" cap="none" spc="300" normalizeH="0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p"/>
        <a:defRPr sz="2400" b="1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u"/>
        <a:tabLst>
          <a:tab pos="1609725" algn="l"/>
          <a:tab pos="1609725" algn="l"/>
          <a:tab pos="1609725" algn="l"/>
          <a:tab pos="1609725" algn="l"/>
        </a:tabLst>
        <a:defRPr sz="20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b="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8270" y="2197100"/>
            <a:ext cx="11776710" cy="2554605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n-US" altLang="zh-CN" sz="6665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zh-CN" altLang="zh-CN" sz="6665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课题组</a:t>
            </a:r>
            <a:br>
              <a:rPr lang="zh-CN" altLang="zh-CN" sz="5400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zh-CN" altLang="en-US" sz="2200" b="0" i="1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zh-CN" altLang="en-US" sz="2200" b="0" i="1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2392680" y="4897755"/>
            <a:ext cx="7592695" cy="1252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汇报人：高岩</a:t>
            </a:r>
            <a:endParaRPr lang="en-US" altLang="zh-CN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140" y="137160"/>
            <a:ext cx="628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Edge Computing Research Group, CIC, TJU</a:t>
            </a:r>
          </a:p>
        </p:txBody>
      </p:sp>
      <p:pic>
        <p:nvPicPr>
          <p:cNvPr id="7" name="图片 6" descr="C:/Users/Lenovo/AppData/Local/Temp/picturecompress_20220214222637/output_1.jpgoutput_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425" y="1087120"/>
            <a:ext cx="3512185" cy="669290"/>
          </a:xfrm>
          <a:prstGeom prst="rect">
            <a:avLst/>
          </a:prstGeom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C:/Users/Lenovo/AppData/Local/Temp/picturecompress_20220214222637/output_2.pngoutput_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2085" y="1075690"/>
            <a:ext cx="2407285" cy="751840"/>
          </a:xfrm>
          <a:prstGeom prst="rect">
            <a:avLst/>
          </a:prstGeom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EDF-9E14-237B-37A4-753BCEE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-</a:t>
            </a:r>
            <a:r>
              <a:rPr lang="zh-CN" altLang="en-US" dirty="0"/>
              <a:t>引出问题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B74CE-1B09-CE94-DB69-EE30AD55C4EB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C2E01-5FDC-5D6D-B686-F53577B78141}"/>
              </a:ext>
            </a:extLst>
          </p:cNvPr>
          <p:cNvSpPr txBox="1"/>
          <p:nvPr/>
        </p:nvSpPr>
        <p:spPr>
          <a:xfrm>
            <a:off x="500059" y="995059"/>
            <a:ext cx="10834687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目前，基于</a:t>
            </a:r>
            <a:r>
              <a:rPr lang="zh-CN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预训练基础模型（</a:t>
            </a:r>
            <a:r>
              <a:rPr lang="en-US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PFMs</a:t>
            </a:r>
            <a:r>
              <a:rPr lang="zh-CN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的各种多媒体服务需要得到有效部署，边缘智能可以将</a:t>
            </a:r>
            <a:r>
              <a:rPr lang="en-US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AGI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的能力扩展到移动边缘网络。在移动边缘网络中，有很多边缘服务器，在不同边缘服务器上有部署不同的预训练基础模型。</a:t>
            </a:r>
            <a:endParaRPr lang="en-US" altLang="zh-CN" sz="18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终端用户可以申请多个复杂的多模态的任务，这些任务之间的关系可能是</a:t>
            </a:r>
            <a:r>
              <a:rPr lang="zh-CN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串行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或者</a:t>
            </a:r>
            <a:r>
              <a:rPr lang="zh-CN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并行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的关系，由于</a:t>
            </a:r>
            <a:r>
              <a:rPr lang="zh-CN" altLang="zh-CN" sz="1800" b="1" dirty="0">
                <a:solidFill>
                  <a:srgbClr val="C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终端用户本地部署的模型受限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，因此可以将不同的任务发送给不同的边缘服务器，不同的边缘服务器再调用不同的</a:t>
            </a:r>
            <a:r>
              <a:rPr lang="en-US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PFM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来实现任务。</a:t>
            </a:r>
            <a:endParaRPr lang="en-US" altLang="zh-CN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605C66-18C0-1105-D265-8A21EB838CA7}"/>
              </a:ext>
            </a:extLst>
          </p:cNvPr>
          <p:cNvSpPr txBox="1"/>
          <p:nvPr/>
        </p:nvSpPr>
        <p:spPr>
          <a:xfrm>
            <a:off x="706640" y="4027820"/>
            <a:ext cx="10421526" cy="1289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例如：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根据一个提示词</a:t>
            </a:r>
            <a:r>
              <a:rPr lang="zh-CN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猫和老鼠</a:t>
            </a:r>
            <a:r>
              <a:rPr lang="zh-CN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这个提示词可以先生成一组文字描述，然后每组文字描述对应生成图片，再根据这组图片对应生成视频，最后这组视频对应生成音频。这个流程为：文生文，文生图，图生视频，视频生音频。这个过程是一个串行兼并行执行的一个过程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74EECE-A07D-0F43-F9C1-C51D2FF0674B}"/>
              </a:ext>
            </a:extLst>
          </p:cNvPr>
          <p:cNvSpPr txBox="1"/>
          <p:nvPr/>
        </p:nvSpPr>
        <p:spPr>
          <a:xfrm>
            <a:off x="3651705" y="6330433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M</a:t>
            </a:r>
            <a:endParaRPr lang="zh-CN" altLang="en-US" sz="10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5897B4E-5907-3541-A6A1-E1ACD7BA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30" y="5499092"/>
            <a:ext cx="419100" cy="81915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E774760C-FAAB-FC69-DB16-C449DC092D20}"/>
              </a:ext>
            </a:extLst>
          </p:cNvPr>
          <p:cNvSpPr txBox="1"/>
          <p:nvPr/>
        </p:nvSpPr>
        <p:spPr>
          <a:xfrm>
            <a:off x="4637894" y="6307500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N</a:t>
            </a:r>
            <a:endParaRPr lang="zh-CN" altLang="en-US" sz="1000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30AEDC81-41EC-3767-1553-B6D5D561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915" y="5499092"/>
            <a:ext cx="419100" cy="81915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CDA459CA-4E94-B66A-B601-7A51942D9272}"/>
              </a:ext>
            </a:extLst>
          </p:cNvPr>
          <p:cNvSpPr txBox="1"/>
          <p:nvPr/>
        </p:nvSpPr>
        <p:spPr>
          <a:xfrm>
            <a:off x="5719271" y="6319534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CF96A6F-EC1F-7521-97F8-9CC81827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292" y="5511126"/>
            <a:ext cx="419100" cy="81915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E3885EFB-19B0-EFFD-6D49-F519DE3F6546}"/>
              </a:ext>
            </a:extLst>
          </p:cNvPr>
          <p:cNvSpPr txBox="1"/>
          <p:nvPr/>
        </p:nvSpPr>
        <p:spPr>
          <a:xfrm>
            <a:off x="6848214" y="6348695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Y</a:t>
            </a:r>
            <a:endParaRPr lang="zh-CN" altLang="en-US" sz="1000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4D5C0DF-2A48-BDC6-3FD5-AFC982B6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235" y="5540287"/>
            <a:ext cx="419100" cy="819150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ABA4BA4-C008-20EC-AC3D-C8EF6D3D7DA6}"/>
              </a:ext>
            </a:extLst>
          </p:cNvPr>
          <p:cNvCxnSpPr>
            <a:cxnSpLocks/>
          </p:cNvCxnSpPr>
          <p:nvPr/>
        </p:nvCxnSpPr>
        <p:spPr>
          <a:xfrm>
            <a:off x="3397593" y="6085828"/>
            <a:ext cx="55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2E36449-1755-311C-80EF-18A8D8BAFF8F}"/>
              </a:ext>
            </a:extLst>
          </p:cNvPr>
          <p:cNvCxnSpPr>
            <a:cxnSpLocks/>
          </p:cNvCxnSpPr>
          <p:nvPr/>
        </p:nvCxnSpPr>
        <p:spPr>
          <a:xfrm>
            <a:off x="4389140" y="6091741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2937184-64C6-2921-0805-D405F6FF168F}"/>
              </a:ext>
            </a:extLst>
          </p:cNvPr>
          <p:cNvCxnSpPr>
            <a:cxnSpLocks/>
          </p:cNvCxnSpPr>
          <p:nvPr/>
        </p:nvCxnSpPr>
        <p:spPr>
          <a:xfrm>
            <a:off x="5450757" y="6112589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B4DC1AD-22B6-A9C4-C56B-7A3E8566A6AB}"/>
              </a:ext>
            </a:extLst>
          </p:cNvPr>
          <p:cNvCxnSpPr>
            <a:cxnSpLocks/>
          </p:cNvCxnSpPr>
          <p:nvPr/>
        </p:nvCxnSpPr>
        <p:spPr>
          <a:xfrm>
            <a:off x="6517446" y="6110652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75072E2-76BE-6114-A303-76A337C63270}"/>
              </a:ext>
            </a:extLst>
          </p:cNvPr>
          <p:cNvSpPr txBox="1"/>
          <p:nvPr/>
        </p:nvSpPr>
        <p:spPr>
          <a:xfrm>
            <a:off x="2665496" y="5888306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4E8614B-FFAB-C507-7F49-094617CB318E}"/>
              </a:ext>
            </a:extLst>
          </p:cNvPr>
          <p:cNvCxnSpPr>
            <a:cxnSpLocks/>
          </p:cNvCxnSpPr>
          <p:nvPr/>
        </p:nvCxnSpPr>
        <p:spPr>
          <a:xfrm>
            <a:off x="7764753" y="6123995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6501225-EE46-534B-A6D0-E646E0DE56C4}"/>
              </a:ext>
            </a:extLst>
          </p:cNvPr>
          <p:cNvSpPr txBox="1"/>
          <p:nvPr/>
        </p:nvSpPr>
        <p:spPr>
          <a:xfrm>
            <a:off x="8426288" y="5908667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19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EDF-9E14-237B-37A4-753BCEE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-</a:t>
            </a:r>
            <a:r>
              <a:rPr lang="zh-CN" altLang="en-US" dirty="0"/>
              <a:t>研究必要性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B74CE-1B09-CE94-DB69-EE30AD55C4EB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E1C52B-7C6E-61CD-D9BD-DF6DB4C0A6A1}"/>
              </a:ext>
            </a:extLst>
          </p:cNvPr>
          <p:cNvSpPr txBox="1"/>
          <p:nvPr/>
        </p:nvSpPr>
        <p:spPr>
          <a:xfrm>
            <a:off x="161891" y="812804"/>
            <a:ext cx="116730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单一多模态模型存在的问题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254BC0-6F93-328F-F67C-679BA6991FFD}"/>
              </a:ext>
            </a:extLst>
          </p:cNvPr>
          <p:cNvSpPr txBox="1"/>
          <p:nvPr/>
        </p:nvSpPr>
        <p:spPr>
          <a:xfrm>
            <a:off x="161891" y="1519542"/>
            <a:ext cx="7949759" cy="2951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生成结果虽然是多模态，但是</a:t>
            </a:r>
            <a:r>
              <a:rPr lang="zh-CN" altLang="en-US" b="1" dirty="0">
                <a:solidFill>
                  <a:srgbClr val="C00000"/>
                </a:solidFill>
              </a:rPr>
              <a:t>效果不理想</a:t>
            </a:r>
            <a:r>
              <a:rPr lang="zh-CN" altLang="en-US" dirty="0"/>
              <a:t>：因为单一生成的多模态是由单一的单模态组成，而单一的单模态生成具有局限性，其问题如下：</a:t>
            </a:r>
            <a:endParaRPr lang="en-US" altLang="zh-CN" dirty="0"/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文本：</a:t>
            </a:r>
            <a:r>
              <a:rPr lang="zh-CN" altLang="en-US" dirty="0"/>
              <a:t>字数限制、文本内容关联度限制</a:t>
            </a:r>
            <a:endParaRPr lang="en-US" altLang="zh-CN" dirty="0"/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图片：</a:t>
            </a:r>
            <a:r>
              <a:rPr lang="zh-CN" altLang="en-US" dirty="0"/>
              <a:t>多图限制、图片内容关联度限制</a:t>
            </a:r>
            <a:endParaRPr lang="en-US" altLang="zh-CN" dirty="0"/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视频：</a:t>
            </a:r>
            <a:r>
              <a:rPr lang="zh-CN" altLang="en-US" dirty="0"/>
              <a:t>内容限制、时间限制、帧率限制、细节处理、内容关联度限制</a:t>
            </a:r>
            <a:endParaRPr lang="en-US" altLang="zh-CN" dirty="0"/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音频：</a:t>
            </a:r>
            <a:r>
              <a:rPr lang="zh-CN" altLang="en-US" dirty="0"/>
              <a:t>内容限制、时间限制、细节处理、内容关联度限制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缺乏个性化服务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EDF-9E14-237B-37A4-753BCEE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路径问题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B74CE-1B09-CE94-DB69-EE30AD55C4EB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E1C52B-7C6E-61CD-D9BD-DF6DB4C0A6A1}"/>
              </a:ext>
            </a:extLst>
          </p:cNvPr>
          <p:cNvSpPr txBox="1"/>
          <p:nvPr/>
        </p:nvSpPr>
        <p:spPr>
          <a:xfrm>
            <a:off x="161891" y="812804"/>
            <a:ext cx="116730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多模态生成链组成分析（决策路径问题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</a:rPr>
              <a:t>P1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）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826DC8-228B-03EE-13DF-EB952D841964}"/>
              </a:ext>
            </a:extLst>
          </p:cNvPr>
          <p:cNvSpPr/>
          <p:nvPr/>
        </p:nvSpPr>
        <p:spPr>
          <a:xfrm>
            <a:off x="173640" y="1480660"/>
            <a:ext cx="3803420" cy="171709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FA35FC-B961-A42D-8D2F-87651C216050}"/>
              </a:ext>
            </a:extLst>
          </p:cNvPr>
          <p:cNvSpPr txBox="1"/>
          <p:nvPr/>
        </p:nvSpPr>
        <p:spPr>
          <a:xfrm>
            <a:off x="428447" y="2599581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A</a:t>
            </a:r>
            <a:endParaRPr lang="zh-CN" altLang="en-US" sz="1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8036BB-9177-629A-2B36-10282D4298B8}"/>
              </a:ext>
            </a:extLst>
          </p:cNvPr>
          <p:cNvSpPr txBox="1"/>
          <p:nvPr/>
        </p:nvSpPr>
        <p:spPr>
          <a:xfrm>
            <a:off x="1539226" y="2558830"/>
            <a:ext cx="110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B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2AEE3F-FF0F-313A-2B63-95CD9C8461A3}"/>
              </a:ext>
            </a:extLst>
          </p:cNvPr>
          <p:cNvSpPr txBox="1"/>
          <p:nvPr/>
        </p:nvSpPr>
        <p:spPr>
          <a:xfrm>
            <a:off x="2833061" y="2597118"/>
            <a:ext cx="1042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EA89D41-AC8A-5454-7466-244FD64E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8" y="1791173"/>
            <a:ext cx="419100" cy="8191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CA2E19-B4F3-94A1-7B02-495E1F6D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18" y="1803336"/>
            <a:ext cx="419100" cy="8191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280B62B-4672-0061-C9EC-C3EE77CC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63" y="1803336"/>
            <a:ext cx="419100" cy="81915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2683A5D-CF87-C47D-DE50-7ABC94359E4E}"/>
              </a:ext>
            </a:extLst>
          </p:cNvPr>
          <p:cNvSpPr txBox="1"/>
          <p:nvPr/>
        </p:nvSpPr>
        <p:spPr>
          <a:xfrm>
            <a:off x="2252626" y="2178416"/>
            <a:ext cx="87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 …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02B98-7D0B-0735-3D9D-C468C1448F77}"/>
              </a:ext>
            </a:extLst>
          </p:cNvPr>
          <p:cNvSpPr txBox="1"/>
          <p:nvPr/>
        </p:nvSpPr>
        <p:spPr>
          <a:xfrm>
            <a:off x="6099630" y="2391640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M</a:t>
            </a:r>
            <a:endParaRPr lang="zh-CN" altLang="en-US" sz="10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972C631-2F25-AA13-801E-B3D14254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55" y="1560299"/>
            <a:ext cx="419100" cy="81915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41B7EA5-3C09-B510-50AC-6C75F95B0B16}"/>
              </a:ext>
            </a:extLst>
          </p:cNvPr>
          <p:cNvSpPr txBox="1"/>
          <p:nvPr/>
        </p:nvSpPr>
        <p:spPr>
          <a:xfrm>
            <a:off x="7085819" y="2368707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N</a:t>
            </a:r>
            <a:endParaRPr lang="zh-CN" altLang="en-US" sz="10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9987957-49F5-6C11-10CF-1FF97D8A7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40" y="1560299"/>
            <a:ext cx="419100" cy="81915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5582EC8-B99D-7B61-E64A-FE894E88C7F9}"/>
              </a:ext>
            </a:extLst>
          </p:cNvPr>
          <p:cNvSpPr txBox="1"/>
          <p:nvPr/>
        </p:nvSpPr>
        <p:spPr>
          <a:xfrm>
            <a:off x="8167196" y="2380741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1D326E3-F5C3-CD7F-B455-087B3695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217" y="1572333"/>
            <a:ext cx="419100" cy="81915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3E93611-6CB0-8CE3-18A5-3CA5C426CD02}"/>
              </a:ext>
            </a:extLst>
          </p:cNvPr>
          <p:cNvSpPr txBox="1"/>
          <p:nvPr/>
        </p:nvSpPr>
        <p:spPr>
          <a:xfrm>
            <a:off x="9296139" y="2409902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Y</a:t>
            </a:r>
            <a:endParaRPr lang="zh-CN" altLang="en-US" sz="1000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56F0581-420E-BE76-F255-02C3B786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160" y="1601494"/>
            <a:ext cx="419100" cy="819150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11195A2-A88D-F300-46E6-FD5549799A0A}"/>
              </a:ext>
            </a:extLst>
          </p:cNvPr>
          <p:cNvCxnSpPr>
            <a:cxnSpLocks/>
          </p:cNvCxnSpPr>
          <p:nvPr/>
        </p:nvCxnSpPr>
        <p:spPr>
          <a:xfrm>
            <a:off x="5845518" y="2147035"/>
            <a:ext cx="55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2CBFC9A-CB7E-20BD-F08F-A5E7355A00C8}"/>
              </a:ext>
            </a:extLst>
          </p:cNvPr>
          <p:cNvCxnSpPr>
            <a:cxnSpLocks/>
          </p:cNvCxnSpPr>
          <p:nvPr/>
        </p:nvCxnSpPr>
        <p:spPr>
          <a:xfrm>
            <a:off x="6837065" y="2152948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2D0A04-C3BB-0E05-F014-D50CFAD41D3C}"/>
              </a:ext>
            </a:extLst>
          </p:cNvPr>
          <p:cNvCxnSpPr>
            <a:cxnSpLocks/>
          </p:cNvCxnSpPr>
          <p:nvPr/>
        </p:nvCxnSpPr>
        <p:spPr>
          <a:xfrm>
            <a:off x="7898682" y="2173796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AD6A0C-7137-2C68-16C8-D60362D1257B}"/>
              </a:ext>
            </a:extLst>
          </p:cNvPr>
          <p:cNvCxnSpPr>
            <a:cxnSpLocks/>
          </p:cNvCxnSpPr>
          <p:nvPr/>
        </p:nvCxnSpPr>
        <p:spPr>
          <a:xfrm>
            <a:off x="8965371" y="2171859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21F4181-02C5-FCA1-07AE-B4965DF7F9F4}"/>
              </a:ext>
            </a:extLst>
          </p:cNvPr>
          <p:cNvSpPr txBox="1"/>
          <p:nvPr/>
        </p:nvSpPr>
        <p:spPr>
          <a:xfrm>
            <a:off x="5113421" y="1949513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8D614FD-5B71-73D7-F0DA-5A700F717411}"/>
              </a:ext>
            </a:extLst>
          </p:cNvPr>
          <p:cNvCxnSpPr>
            <a:cxnSpLocks/>
          </p:cNvCxnSpPr>
          <p:nvPr/>
        </p:nvCxnSpPr>
        <p:spPr>
          <a:xfrm>
            <a:off x="10212678" y="2185202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右 56">
            <a:extLst>
              <a:ext uri="{FF2B5EF4-FFF2-40B4-BE49-F238E27FC236}">
                <a16:creationId xmlns:a16="http://schemas.microsoft.com/office/drawing/2014/main" id="{C69D6EA0-059A-7DD5-73C4-2618F737682A}"/>
              </a:ext>
            </a:extLst>
          </p:cNvPr>
          <p:cNvSpPr/>
          <p:nvPr/>
        </p:nvSpPr>
        <p:spPr>
          <a:xfrm>
            <a:off x="4480178" y="1885330"/>
            <a:ext cx="584607" cy="60728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444DEB3-3F77-FEC0-55AE-24E9F68CB923}"/>
              </a:ext>
            </a:extLst>
          </p:cNvPr>
          <p:cNvSpPr txBox="1"/>
          <p:nvPr/>
        </p:nvSpPr>
        <p:spPr>
          <a:xfrm>
            <a:off x="10874213" y="1969874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08F2A651-B09A-1A08-E7CD-12FA0F8A947E}"/>
              </a:ext>
            </a:extLst>
          </p:cNvPr>
          <p:cNvSpPr/>
          <p:nvPr/>
        </p:nvSpPr>
        <p:spPr>
          <a:xfrm rot="5400000">
            <a:off x="8049375" y="650772"/>
            <a:ext cx="481098" cy="4387850"/>
          </a:xfrm>
          <a:prstGeom prst="rightBrace">
            <a:avLst>
              <a:gd name="adj1" fmla="val 93791"/>
              <a:gd name="adj2" fmla="val 608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F626A7F-347E-BD0C-347B-C7CDC72CE497}"/>
              </a:ext>
            </a:extLst>
          </p:cNvPr>
          <p:cNvSpPr txBox="1"/>
          <p:nvPr/>
        </p:nvSpPr>
        <p:spPr>
          <a:xfrm>
            <a:off x="4784924" y="3134733"/>
            <a:ext cx="5811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那么，多模态链服务器该怎么选择？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决策路径问题</a:t>
            </a:r>
            <a:r>
              <a:rPr lang="en-US" altLang="zh-CN" b="1" dirty="0">
                <a:solidFill>
                  <a:srgbClr val="C00000"/>
                </a:solidFill>
              </a:rPr>
              <a:t>P1-----</a:t>
            </a:r>
            <a:r>
              <a:rPr lang="zh-CN" altLang="en-US" b="1" dirty="0">
                <a:solidFill>
                  <a:srgbClr val="C00000"/>
                </a:solidFill>
              </a:rPr>
              <a:t>实际解决</a:t>
            </a:r>
            <a:r>
              <a:rPr lang="en-US" altLang="zh-CN" b="1" dirty="0">
                <a:solidFill>
                  <a:srgbClr val="C00000"/>
                </a:solidFill>
              </a:rPr>
              <a:t>DAG</a:t>
            </a:r>
            <a:r>
              <a:rPr lang="zh-CN" altLang="en-US" b="1" dirty="0">
                <a:solidFill>
                  <a:srgbClr val="C00000"/>
                </a:solidFill>
              </a:rPr>
              <a:t>还是</a:t>
            </a:r>
            <a:r>
              <a:rPr lang="en-US" altLang="zh-CN" b="1" dirty="0">
                <a:solidFill>
                  <a:srgbClr val="C00000"/>
                </a:solidFill>
              </a:rPr>
              <a:t>DCG</a:t>
            </a:r>
            <a:r>
              <a:rPr lang="zh-CN" altLang="en-US" b="1" dirty="0">
                <a:solidFill>
                  <a:srgbClr val="C00000"/>
                </a:solidFill>
              </a:rPr>
              <a:t>问题？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A353E6-7CEF-129B-6D6F-9680F8CE450E}"/>
              </a:ext>
            </a:extLst>
          </p:cNvPr>
          <p:cNvSpPr txBox="1"/>
          <p:nvPr/>
        </p:nvSpPr>
        <p:spPr>
          <a:xfrm>
            <a:off x="1073591" y="3290918"/>
            <a:ext cx="199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大模型部署群</a:t>
            </a:r>
          </a:p>
        </p:txBody>
      </p:sp>
      <p:pic>
        <p:nvPicPr>
          <p:cNvPr id="67" name="图片 66" descr="图示&#10;&#10;描述已自动生成">
            <a:extLst>
              <a:ext uri="{FF2B5EF4-FFF2-40B4-BE49-F238E27FC236}">
                <a16:creationId xmlns:a16="http://schemas.microsoft.com/office/drawing/2014/main" id="{AB51B1B3-F9B9-C92F-F449-80A1A0EC33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83" y="4364821"/>
            <a:ext cx="2151739" cy="2151739"/>
          </a:xfrm>
          <a:prstGeom prst="rect">
            <a:avLst/>
          </a:prstGeom>
        </p:spPr>
      </p:pic>
      <p:sp>
        <p:nvSpPr>
          <p:cNvPr id="68" name="箭头: 右 67">
            <a:extLst>
              <a:ext uri="{FF2B5EF4-FFF2-40B4-BE49-F238E27FC236}">
                <a16:creationId xmlns:a16="http://schemas.microsoft.com/office/drawing/2014/main" id="{E325E8A0-1509-E90F-6089-0ACB454335D3}"/>
              </a:ext>
            </a:extLst>
          </p:cNvPr>
          <p:cNvSpPr/>
          <p:nvPr/>
        </p:nvSpPr>
        <p:spPr>
          <a:xfrm rot="5400000">
            <a:off x="7659415" y="3769298"/>
            <a:ext cx="385477" cy="60728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2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EDF-9E14-237B-37A4-753BCEE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路径问题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B74CE-1B09-CE94-DB69-EE30AD55C4EB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19AA088-0730-CA95-4688-36E133B7DA46}"/>
              </a:ext>
            </a:extLst>
          </p:cNvPr>
          <p:cNvSpPr/>
          <p:nvPr/>
        </p:nvSpPr>
        <p:spPr>
          <a:xfrm>
            <a:off x="7759785" y="3258686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34626F5-37A3-67D8-2A9B-66D1AF320554}"/>
              </a:ext>
            </a:extLst>
          </p:cNvPr>
          <p:cNvSpPr/>
          <p:nvPr/>
        </p:nvSpPr>
        <p:spPr>
          <a:xfrm>
            <a:off x="7759785" y="3839983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62114D-40F2-3EFF-7AF7-A48E93BE5FDB}"/>
              </a:ext>
            </a:extLst>
          </p:cNvPr>
          <p:cNvSpPr/>
          <p:nvPr/>
        </p:nvSpPr>
        <p:spPr>
          <a:xfrm>
            <a:off x="7759785" y="4421280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0409C96-ADDF-ADC1-07E3-17449AD35913}"/>
              </a:ext>
            </a:extLst>
          </p:cNvPr>
          <p:cNvSpPr/>
          <p:nvPr/>
        </p:nvSpPr>
        <p:spPr>
          <a:xfrm>
            <a:off x="7759785" y="5002577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878991C-0CD0-419C-99C5-DDF698886736}"/>
              </a:ext>
            </a:extLst>
          </p:cNvPr>
          <p:cNvSpPr/>
          <p:nvPr/>
        </p:nvSpPr>
        <p:spPr>
          <a:xfrm>
            <a:off x="8441230" y="3258686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078692A-DC4B-8A6D-161E-9968278F4A32}"/>
              </a:ext>
            </a:extLst>
          </p:cNvPr>
          <p:cNvSpPr/>
          <p:nvPr/>
        </p:nvSpPr>
        <p:spPr>
          <a:xfrm>
            <a:off x="8441230" y="3839983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5DB5AC3-1B71-FE45-9A0D-578263F7FD17}"/>
              </a:ext>
            </a:extLst>
          </p:cNvPr>
          <p:cNvSpPr/>
          <p:nvPr/>
        </p:nvSpPr>
        <p:spPr>
          <a:xfrm>
            <a:off x="8441230" y="4421280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BF028-EF4A-9B70-D871-84071C818A26}"/>
              </a:ext>
            </a:extLst>
          </p:cNvPr>
          <p:cNvSpPr/>
          <p:nvPr/>
        </p:nvSpPr>
        <p:spPr>
          <a:xfrm>
            <a:off x="8441230" y="5002577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F42E2D3-1418-2740-431C-3A888637A8A1}"/>
              </a:ext>
            </a:extLst>
          </p:cNvPr>
          <p:cNvSpPr/>
          <p:nvPr/>
        </p:nvSpPr>
        <p:spPr>
          <a:xfrm>
            <a:off x="9122675" y="3258686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544679-8B4C-F399-6AA7-97939528BA5E}"/>
              </a:ext>
            </a:extLst>
          </p:cNvPr>
          <p:cNvSpPr/>
          <p:nvPr/>
        </p:nvSpPr>
        <p:spPr>
          <a:xfrm>
            <a:off x="9122675" y="3839983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131602-FDB3-84E4-8820-9546FF60C22F}"/>
              </a:ext>
            </a:extLst>
          </p:cNvPr>
          <p:cNvSpPr/>
          <p:nvPr/>
        </p:nvSpPr>
        <p:spPr>
          <a:xfrm>
            <a:off x="9122675" y="4421280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A82BDC-3C61-122E-B86A-97DDA3F0AA68}"/>
              </a:ext>
            </a:extLst>
          </p:cNvPr>
          <p:cNvSpPr/>
          <p:nvPr/>
        </p:nvSpPr>
        <p:spPr>
          <a:xfrm>
            <a:off x="9122675" y="5002577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5F211BE-2846-AE1B-C457-ECAF2C224418}"/>
              </a:ext>
            </a:extLst>
          </p:cNvPr>
          <p:cNvSpPr/>
          <p:nvPr/>
        </p:nvSpPr>
        <p:spPr>
          <a:xfrm>
            <a:off x="9804120" y="3258686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0F5D6A1-07A7-2CC2-9E5B-377E22B3EFD5}"/>
              </a:ext>
            </a:extLst>
          </p:cNvPr>
          <p:cNvSpPr/>
          <p:nvPr/>
        </p:nvSpPr>
        <p:spPr>
          <a:xfrm>
            <a:off x="9804120" y="3839983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DF04371-B456-1CE2-B4AA-9AD30E9F83B6}"/>
              </a:ext>
            </a:extLst>
          </p:cNvPr>
          <p:cNvSpPr/>
          <p:nvPr/>
        </p:nvSpPr>
        <p:spPr>
          <a:xfrm>
            <a:off x="9804120" y="4421280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EA89A4E-3BB9-97EC-9E56-72C0509ACAAC}"/>
              </a:ext>
            </a:extLst>
          </p:cNvPr>
          <p:cNvSpPr/>
          <p:nvPr/>
        </p:nvSpPr>
        <p:spPr>
          <a:xfrm>
            <a:off x="9804120" y="5002577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6C3FF34-9029-9037-7C24-97565129A84A}"/>
              </a:ext>
            </a:extLst>
          </p:cNvPr>
          <p:cNvCxnSpPr>
            <a:cxnSpLocks/>
          </p:cNvCxnSpPr>
          <p:nvPr/>
        </p:nvCxnSpPr>
        <p:spPr>
          <a:xfrm>
            <a:off x="7230739" y="3308171"/>
            <a:ext cx="40826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6D84966-6D68-D85A-EB36-06829E2C43DC}"/>
              </a:ext>
            </a:extLst>
          </p:cNvPr>
          <p:cNvCxnSpPr>
            <a:cxnSpLocks/>
          </p:cNvCxnSpPr>
          <p:nvPr/>
        </p:nvCxnSpPr>
        <p:spPr>
          <a:xfrm>
            <a:off x="7977254" y="3333797"/>
            <a:ext cx="40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32E35BF-AE63-A544-3639-A4787350D5A6}"/>
              </a:ext>
            </a:extLst>
          </p:cNvPr>
          <p:cNvCxnSpPr>
            <a:cxnSpLocks/>
          </p:cNvCxnSpPr>
          <p:nvPr/>
        </p:nvCxnSpPr>
        <p:spPr>
          <a:xfrm>
            <a:off x="7921540" y="3448968"/>
            <a:ext cx="519690" cy="97231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817794B-8332-840E-5BCC-B810CAE54689}"/>
              </a:ext>
            </a:extLst>
          </p:cNvPr>
          <p:cNvCxnSpPr>
            <a:cxnSpLocks/>
          </p:cNvCxnSpPr>
          <p:nvPr/>
        </p:nvCxnSpPr>
        <p:spPr>
          <a:xfrm>
            <a:off x="8658944" y="3316290"/>
            <a:ext cx="463731" cy="1044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F551301-78C6-F783-B9EB-51BEA64F759A}"/>
              </a:ext>
            </a:extLst>
          </p:cNvPr>
          <p:cNvCxnSpPr>
            <a:cxnSpLocks/>
          </p:cNvCxnSpPr>
          <p:nvPr/>
        </p:nvCxnSpPr>
        <p:spPr>
          <a:xfrm>
            <a:off x="9338213" y="4492537"/>
            <a:ext cx="40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5AC3C80-D859-4932-C87E-B646BADE2595}"/>
              </a:ext>
            </a:extLst>
          </p:cNvPr>
          <p:cNvSpPr txBox="1"/>
          <p:nvPr/>
        </p:nvSpPr>
        <p:spPr>
          <a:xfrm>
            <a:off x="10645256" y="3990989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5082999-3E41-DCD7-8C8B-6B9D4311EAEB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10052316" y="4175655"/>
            <a:ext cx="592940" cy="316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0E46DD-95B1-3792-1BBC-299E9970710A}"/>
              </a:ext>
            </a:extLst>
          </p:cNvPr>
          <p:cNvCxnSpPr>
            <a:cxnSpLocks/>
          </p:cNvCxnSpPr>
          <p:nvPr/>
        </p:nvCxnSpPr>
        <p:spPr>
          <a:xfrm>
            <a:off x="8632817" y="4571503"/>
            <a:ext cx="452575" cy="4310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F71C98-5F4A-D616-5C6C-A313F6FB78FC}"/>
              </a:ext>
            </a:extLst>
          </p:cNvPr>
          <p:cNvCxnSpPr>
            <a:cxnSpLocks/>
          </p:cNvCxnSpPr>
          <p:nvPr/>
        </p:nvCxnSpPr>
        <p:spPr>
          <a:xfrm flipV="1">
            <a:off x="9295102" y="3467211"/>
            <a:ext cx="569709" cy="15353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FA7687B-E6A7-564B-1386-A54DC946EE49}"/>
              </a:ext>
            </a:extLst>
          </p:cNvPr>
          <p:cNvSpPr txBox="1"/>
          <p:nvPr/>
        </p:nvSpPr>
        <p:spPr>
          <a:xfrm>
            <a:off x="6386670" y="3123505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Task-m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463D562-EA5F-22F0-1C89-9159BBE47E5B}"/>
              </a:ext>
            </a:extLst>
          </p:cNvPr>
          <p:cNvSpPr txBox="1"/>
          <p:nvPr/>
        </p:nvSpPr>
        <p:spPr>
          <a:xfrm>
            <a:off x="6324601" y="2425191"/>
            <a:ext cx="551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同一任务不同选择路径</a:t>
            </a: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F9AE8B3F-050C-2612-549B-A9FF079D90D9}"/>
              </a:ext>
            </a:extLst>
          </p:cNvPr>
          <p:cNvSpPr/>
          <p:nvPr/>
        </p:nvSpPr>
        <p:spPr>
          <a:xfrm>
            <a:off x="2030344" y="3233060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E5010252-37DC-EEC0-0975-9EDBCE64D343}"/>
              </a:ext>
            </a:extLst>
          </p:cNvPr>
          <p:cNvSpPr/>
          <p:nvPr/>
        </p:nvSpPr>
        <p:spPr>
          <a:xfrm>
            <a:off x="2030344" y="3814357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6F1C182-EEE7-5F49-D9FF-245A1C93DA90}"/>
              </a:ext>
            </a:extLst>
          </p:cNvPr>
          <p:cNvSpPr/>
          <p:nvPr/>
        </p:nvSpPr>
        <p:spPr>
          <a:xfrm>
            <a:off x="2030344" y="4395654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0EBAD29D-9586-40FD-72D6-F2CA9D4E3826}"/>
              </a:ext>
            </a:extLst>
          </p:cNvPr>
          <p:cNvSpPr/>
          <p:nvPr/>
        </p:nvSpPr>
        <p:spPr>
          <a:xfrm>
            <a:off x="2030344" y="4976951"/>
            <a:ext cx="150222" cy="15022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92FA7A4D-612D-1C30-25D2-0CD7B9D64FBD}"/>
              </a:ext>
            </a:extLst>
          </p:cNvPr>
          <p:cNvSpPr/>
          <p:nvPr/>
        </p:nvSpPr>
        <p:spPr>
          <a:xfrm>
            <a:off x="2711789" y="3233060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B6F633E-4D64-DDA5-DCA6-3D1D3ACBE51D}"/>
              </a:ext>
            </a:extLst>
          </p:cNvPr>
          <p:cNvSpPr/>
          <p:nvPr/>
        </p:nvSpPr>
        <p:spPr>
          <a:xfrm>
            <a:off x="2711789" y="3814357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013F2F0-ADFA-5CD6-BC90-95481A169C96}"/>
              </a:ext>
            </a:extLst>
          </p:cNvPr>
          <p:cNvSpPr/>
          <p:nvPr/>
        </p:nvSpPr>
        <p:spPr>
          <a:xfrm>
            <a:off x="2711789" y="4395654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595C1BF-68FB-0DDB-3C96-8ACAFCAEA7D5}"/>
              </a:ext>
            </a:extLst>
          </p:cNvPr>
          <p:cNvSpPr/>
          <p:nvPr/>
        </p:nvSpPr>
        <p:spPr>
          <a:xfrm>
            <a:off x="2711789" y="4976951"/>
            <a:ext cx="150222" cy="15022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4A3E030D-BD30-8600-E7DE-D7F066ED69C1}"/>
              </a:ext>
            </a:extLst>
          </p:cNvPr>
          <p:cNvSpPr/>
          <p:nvPr/>
        </p:nvSpPr>
        <p:spPr>
          <a:xfrm>
            <a:off x="3393234" y="3233060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1CBD050D-7847-AB3A-9634-18203E760C44}"/>
              </a:ext>
            </a:extLst>
          </p:cNvPr>
          <p:cNvSpPr/>
          <p:nvPr/>
        </p:nvSpPr>
        <p:spPr>
          <a:xfrm>
            <a:off x="3393234" y="3814357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C08FFAC-C41A-77BB-C1B5-A8A133FF88B8}"/>
              </a:ext>
            </a:extLst>
          </p:cNvPr>
          <p:cNvSpPr/>
          <p:nvPr/>
        </p:nvSpPr>
        <p:spPr>
          <a:xfrm>
            <a:off x="3393234" y="4395654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A0A0BDD-5CA7-80A3-B954-5FBE705FA2FC}"/>
              </a:ext>
            </a:extLst>
          </p:cNvPr>
          <p:cNvSpPr/>
          <p:nvPr/>
        </p:nvSpPr>
        <p:spPr>
          <a:xfrm>
            <a:off x="3393234" y="4976951"/>
            <a:ext cx="150222" cy="15022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63DE8AE8-71B1-5987-6897-4796C11178B5}"/>
              </a:ext>
            </a:extLst>
          </p:cNvPr>
          <p:cNvSpPr/>
          <p:nvPr/>
        </p:nvSpPr>
        <p:spPr>
          <a:xfrm>
            <a:off x="4074679" y="3233060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190B26A-39AB-5D1E-D270-1E72486A7285}"/>
              </a:ext>
            </a:extLst>
          </p:cNvPr>
          <p:cNvSpPr/>
          <p:nvPr/>
        </p:nvSpPr>
        <p:spPr>
          <a:xfrm>
            <a:off x="4074679" y="3814357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17B1185F-8297-CCF2-F170-0854BCA795B6}"/>
              </a:ext>
            </a:extLst>
          </p:cNvPr>
          <p:cNvSpPr/>
          <p:nvPr/>
        </p:nvSpPr>
        <p:spPr>
          <a:xfrm>
            <a:off x="4074679" y="4395654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1A2C409F-250F-BCFB-211A-905B28818F71}"/>
              </a:ext>
            </a:extLst>
          </p:cNvPr>
          <p:cNvSpPr/>
          <p:nvPr/>
        </p:nvSpPr>
        <p:spPr>
          <a:xfrm>
            <a:off x="4074679" y="4976951"/>
            <a:ext cx="150222" cy="150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1CC2A20-00FC-0355-21A2-1870A5942193}"/>
              </a:ext>
            </a:extLst>
          </p:cNvPr>
          <p:cNvCxnSpPr>
            <a:cxnSpLocks/>
          </p:cNvCxnSpPr>
          <p:nvPr/>
        </p:nvCxnSpPr>
        <p:spPr>
          <a:xfrm>
            <a:off x="1501298" y="3282545"/>
            <a:ext cx="40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2B846A9-85E7-5E65-B396-E9111BC9FDF7}"/>
              </a:ext>
            </a:extLst>
          </p:cNvPr>
          <p:cNvCxnSpPr>
            <a:cxnSpLocks/>
          </p:cNvCxnSpPr>
          <p:nvPr/>
        </p:nvCxnSpPr>
        <p:spPr>
          <a:xfrm>
            <a:off x="2254589" y="3282545"/>
            <a:ext cx="40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31D7920-17D6-73AB-7118-4AD76762B07E}"/>
              </a:ext>
            </a:extLst>
          </p:cNvPr>
          <p:cNvCxnSpPr>
            <a:cxnSpLocks/>
          </p:cNvCxnSpPr>
          <p:nvPr/>
        </p:nvCxnSpPr>
        <p:spPr>
          <a:xfrm flipV="1">
            <a:off x="2246240" y="3393732"/>
            <a:ext cx="432767" cy="10725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F14E280-1BB3-022D-8038-F82926486368}"/>
              </a:ext>
            </a:extLst>
          </p:cNvPr>
          <p:cNvCxnSpPr>
            <a:cxnSpLocks/>
          </p:cNvCxnSpPr>
          <p:nvPr/>
        </p:nvCxnSpPr>
        <p:spPr>
          <a:xfrm>
            <a:off x="2887514" y="3393732"/>
            <a:ext cx="505720" cy="9409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B095A99-83CC-AE47-EFFB-8A62FE2F494B}"/>
              </a:ext>
            </a:extLst>
          </p:cNvPr>
          <p:cNvCxnSpPr>
            <a:cxnSpLocks/>
          </p:cNvCxnSpPr>
          <p:nvPr/>
        </p:nvCxnSpPr>
        <p:spPr>
          <a:xfrm>
            <a:off x="3608772" y="4466911"/>
            <a:ext cx="408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4CFAD05-CB6C-22FD-83AE-5CE5A520C9F0}"/>
              </a:ext>
            </a:extLst>
          </p:cNvPr>
          <p:cNvSpPr txBox="1"/>
          <p:nvPr/>
        </p:nvSpPr>
        <p:spPr>
          <a:xfrm>
            <a:off x="4915815" y="3965363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803BD77-8D52-0012-40A7-3549B2287262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4322875" y="4150029"/>
            <a:ext cx="592940" cy="316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7311C7E4-1FB4-3975-4E66-DE15984B0136}"/>
              </a:ext>
            </a:extLst>
          </p:cNvPr>
          <p:cNvCxnSpPr>
            <a:cxnSpLocks/>
          </p:cNvCxnSpPr>
          <p:nvPr/>
        </p:nvCxnSpPr>
        <p:spPr>
          <a:xfrm flipV="1">
            <a:off x="3539832" y="3383283"/>
            <a:ext cx="534847" cy="92115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D0AEA3F5-F0E2-700E-5676-7F1C07E0CD24}"/>
              </a:ext>
            </a:extLst>
          </p:cNvPr>
          <p:cNvCxnSpPr>
            <a:cxnSpLocks/>
          </p:cNvCxnSpPr>
          <p:nvPr/>
        </p:nvCxnSpPr>
        <p:spPr>
          <a:xfrm>
            <a:off x="4283186" y="3308171"/>
            <a:ext cx="632629" cy="72607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F68B143-8EEA-6D8D-BD6A-4177A5BBB584}"/>
              </a:ext>
            </a:extLst>
          </p:cNvPr>
          <p:cNvCxnSpPr>
            <a:cxnSpLocks/>
          </p:cNvCxnSpPr>
          <p:nvPr/>
        </p:nvCxnSpPr>
        <p:spPr>
          <a:xfrm>
            <a:off x="1528062" y="4466278"/>
            <a:ext cx="40826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E7EEFBF9-1112-7809-61B0-97155591E562}"/>
              </a:ext>
            </a:extLst>
          </p:cNvPr>
          <p:cNvSpPr txBox="1"/>
          <p:nvPr/>
        </p:nvSpPr>
        <p:spPr>
          <a:xfrm>
            <a:off x="675836" y="3097879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Task-m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990EEBF-6457-F60D-B299-68819369D512}"/>
              </a:ext>
            </a:extLst>
          </p:cNvPr>
          <p:cNvSpPr txBox="1"/>
          <p:nvPr/>
        </p:nvSpPr>
        <p:spPr>
          <a:xfrm>
            <a:off x="715395" y="4281612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Task-n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544CA1C-D507-9590-2B8C-E336BAB3D952}"/>
              </a:ext>
            </a:extLst>
          </p:cNvPr>
          <p:cNvSpPr txBox="1"/>
          <p:nvPr/>
        </p:nvSpPr>
        <p:spPr>
          <a:xfrm>
            <a:off x="161892" y="2422085"/>
            <a:ext cx="5870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不同任务共有部分选择路径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4258C4C-7446-D3CB-26F1-6B7C16EEE167}"/>
              </a:ext>
            </a:extLst>
          </p:cNvPr>
          <p:cNvSpPr txBox="1"/>
          <p:nvPr/>
        </p:nvSpPr>
        <p:spPr>
          <a:xfrm>
            <a:off x="91440" y="5470818"/>
            <a:ext cx="11673058" cy="128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任务是</a:t>
            </a:r>
            <a:r>
              <a:rPr lang="zh-CN" altLang="en-US" b="1" dirty="0">
                <a:solidFill>
                  <a:srgbClr val="C00000"/>
                </a:solidFill>
              </a:rPr>
              <a:t>以时间为核心</a:t>
            </a:r>
            <a:r>
              <a:rPr lang="zh-CN" altLang="en-US" dirty="0"/>
              <a:t>来执行。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任务的每一步操作需要在特定时间内选择合适的部署服务器，而连续的特定时间又可以组成</a:t>
            </a:r>
            <a:r>
              <a:rPr lang="zh-CN" altLang="en-US" b="1" dirty="0">
                <a:solidFill>
                  <a:srgbClr val="C00000"/>
                </a:solidFill>
              </a:rPr>
              <a:t>马尔可夫链</a:t>
            </a:r>
            <a:r>
              <a:rPr lang="zh-CN" altLang="en-US" dirty="0"/>
              <a:t>。以连续特定时间组</a:t>
            </a:r>
            <a:r>
              <a:rPr lang="en-US" altLang="zh-CN" dirty="0"/>
              <a:t>T={T1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，</a:t>
            </a:r>
            <a:r>
              <a:rPr lang="en-US" altLang="zh-CN" dirty="0"/>
              <a:t>T3,…</a:t>
            </a:r>
            <a:r>
              <a:rPr lang="zh-CN" altLang="en-US" dirty="0"/>
              <a:t>，</a:t>
            </a:r>
            <a:r>
              <a:rPr lang="en-US" altLang="zh-CN" dirty="0"/>
              <a:t>Tn}</a:t>
            </a:r>
            <a:r>
              <a:rPr lang="zh-CN" altLang="en-US" dirty="0"/>
              <a:t>为参照，这是一个</a:t>
            </a:r>
            <a:r>
              <a:rPr lang="zh-CN" altLang="en-US" b="1" dirty="0">
                <a:solidFill>
                  <a:srgbClr val="C00000"/>
                </a:solidFill>
              </a:rPr>
              <a:t>动态</a:t>
            </a:r>
            <a:r>
              <a:rPr lang="en-US" altLang="zh-CN" b="1" dirty="0">
                <a:solidFill>
                  <a:srgbClr val="C00000"/>
                </a:solidFill>
              </a:rPr>
              <a:t>DCG</a:t>
            </a:r>
            <a:r>
              <a:rPr lang="zh-CN" altLang="en-US" b="1" dirty="0">
                <a:solidFill>
                  <a:srgbClr val="C00000"/>
                </a:solidFill>
              </a:rPr>
              <a:t>（有向循环图）选择的过程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2C3F17F-99AB-9608-ACF8-85BAA94658F5}"/>
              </a:ext>
            </a:extLst>
          </p:cNvPr>
          <p:cNvSpPr txBox="1"/>
          <p:nvPr/>
        </p:nvSpPr>
        <p:spPr>
          <a:xfrm>
            <a:off x="2070882" y="2962567"/>
            <a:ext cx="77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Task-m1</a:t>
            </a:r>
            <a:endParaRPr lang="zh-CN" altLang="en-US" sz="1100" dirty="0"/>
          </a:p>
        </p:txBody>
      </p:sp>
      <p:sp>
        <p:nvSpPr>
          <p:cNvPr id="191" name="弧形 190">
            <a:extLst>
              <a:ext uri="{FF2B5EF4-FFF2-40B4-BE49-F238E27FC236}">
                <a16:creationId xmlns:a16="http://schemas.microsoft.com/office/drawing/2014/main" id="{F985060E-C450-80DD-6C64-0C42589DE0E3}"/>
              </a:ext>
            </a:extLst>
          </p:cNvPr>
          <p:cNvSpPr/>
          <p:nvPr/>
        </p:nvSpPr>
        <p:spPr>
          <a:xfrm>
            <a:off x="7864280" y="2845580"/>
            <a:ext cx="1984571" cy="762557"/>
          </a:xfrm>
          <a:prstGeom prst="arc">
            <a:avLst>
              <a:gd name="adj1" fmla="val 10821344"/>
              <a:gd name="adj2" fmla="val 21536057"/>
            </a:avLst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0BAF1CC-CC1D-ABE7-176B-A332AD86CC75}"/>
              </a:ext>
            </a:extLst>
          </p:cNvPr>
          <p:cNvSpPr txBox="1"/>
          <p:nvPr/>
        </p:nvSpPr>
        <p:spPr>
          <a:xfrm>
            <a:off x="6477268" y="4334128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027C7E81-DB03-D17E-4F70-867B1DDEEA8D}"/>
              </a:ext>
            </a:extLst>
          </p:cNvPr>
          <p:cNvCxnSpPr>
            <a:cxnSpLocks/>
          </p:cNvCxnSpPr>
          <p:nvPr/>
        </p:nvCxnSpPr>
        <p:spPr>
          <a:xfrm flipH="1">
            <a:off x="7192304" y="3467211"/>
            <a:ext cx="567481" cy="9153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AAA345B-BAA1-D9FC-193A-EDC549C60DEA}"/>
              </a:ext>
            </a:extLst>
          </p:cNvPr>
          <p:cNvSpPr txBox="1"/>
          <p:nvPr/>
        </p:nvSpPr>
        <p:spPr>
          <a:xfrm>
            <a:off x="7919283" y="3374082"/>
            <a:ext cx="77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Task-m1</a:t>
            </a:r>
            <a:endParaRPr lang="zh-CN" altLang="en-US" sz="11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5FC285F-2A78-E1F3-5BE3-029334030298}"/>
              </a:ext>
            </a:extLst>
          </p:cNvPr>
          <p:cNvSpPr txBox="1"/>
          <p:nvPr/>
        </p:nvSpPr>
        <p:spPr>
          <a:xfrm>
            <a:off x="7630849" y="4077492"/>
            <a:ext cx="77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Task-m2</a:t>
            </a:r>
            <a:endParaRPr lang="zh-CN" altLang="en-US" sz="11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6EE18DA-3696-904E-D4E0-010C2992508D}"/>
              </a:ext>
            </a:extLst>
          </p:cNvPr>
          <p:cNvSpPr txBox="1"/>
          <p:nvPr/>
        </p:nvSpPr>
        <p:spPr>
          <a:xfrm>
            <a:off x="161891" y="812804"/>
            <a:ext cx="116730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多模态生成链组成分析（决策路径问题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</a:rPr>
              <a:t>P1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0BF12B-76A0-C472-36A4-35E1911D3543}"/>
              </a:ext>
            </a:extLst>
          </p:cNvPr>
          <p:cNvSpPr txBox="1"/>
          <p:nvPr/>
        </p:nvSpPr>
        <p:spPr>
          <a:xfrm>
            <a:off x="3570544" y="2102437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M</a:t>
            </a:r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29B61B-59C4-6515-CC18-3EE270E8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69" y="1271096"/>
            <a:ext cx="419100" cy="8191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4D4660-B819-C665-65B0-ADCAF78B811A}"/>
              </a:ext>
            </a:extLst>
          </p:cNvPr>
          <p:cNvSpPr txBox="1"/>
          <p:nvPr/>
        </p:nvSpPr>
        <p:spPr>
          <a:xfrm>
            <a:off x="4556733" y="2079504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N</a:t>
            </a:r>
            <a:endParaRPr lang="zh-CN" altLang="en-US" sz="1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55DFF9A-0260-F41D-9DCB-3DF896135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54" y="1271096"/>
            <a:ext cx="419100" cy="8191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EABFEC5-C249-D747-384F-64C206A2934D}"/>
              </a:ext>
            </a:extLst>
          </p:cNvPr>
          <p:cNvSpPr txBox="1"/>
          <p:nvPr/>
        </p:nvSpPr>
        <p:spPr>
          <a:xfrm>
            <a:off x="5638110" y="2091538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39540E5-8E9C-B666-4AED-4E8DA260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31" y="1283130"/>
            <a:ext cx="419100" cy="8191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E0E7E11-A693-7400-E0BC-1E3B9A012499}"/>
              </a:ext>
            </a:extLst>
          </p:cNvPr>
          <p:cNvSpPr txBox="1"/>
          <p:nvPr/>
        </p:nvSpPr>
        <p:spPr>
          <a:xfrm>
            <a:off x="6767053" y="2120699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Y</a:t>
            </a:r>
            <a:endParaRPr lang="zh-CN" altLang="en-US" sz="1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E765C2-1A6F-D05D-E911-377B0CCE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74" y="1312291"/>
            <a:ext cx="419100" cy="81915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0E6CF4-36D8-523A-95D8-23BE5A443946}"/>
              </a:ext>
            </a:extLst>
          </p:cNvPr>
          <p:cNvCxnSpPr>
            <a:cxnSpLocks/>
          </p:cNvCxnSpPr>
          <p:nvPr/>
        </p:nvCxnSpPr>
        <p:spPr>
          <a:xfrm>
            <a:off x="3316432" y="1857832"/>
            <a:ext cx="55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CBD909-363F-0B67-B347-81A1B7F42EE8}"/>
              </a:ext>
            </a:extLst>
          </p:cNvPr>
          <p:cNvCxnSpPr>
            <a:cxnSpLocks/>
          </p:cNvCxnSpPr>
          <p:nvPr/>
        </p:nvCxnSpPr>
        <p:spPr>
          <a:xfrm>
            <a:off x="4307979" y="1863745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898766-F38C-07AB-CD0D-8783432F5BB6}"/>
              </a:ext>
            </a:extLst>
          </p:cNvPr>
          <p:cNvCxnSpPr>
            <a:cxnSpLocks/>
          </p:cNvCxnSpPr>
          <p:nvPr/>
        </p:nvCxnSpPr>
        <p:spPr>
          <a:xfrm>
            <a:off x="5369596" y="1884593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2B6DA8-8EDC-2F45-576D-FCF5EEE9BA76}"/>
              </a:ext>
            </a:extLst>
          </p:cNvPr>
          <p:cNvCxnSpPr>
            <a:cxnSpLocks/>
          </p:cNvCxnSpPr>
          <p:nvPr/>
        </p:nvCxnSpPr>
        <p:spPr>
          <a:xfrm>
            <a:off x="6436285" y="1882656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40C283B-CDA6-8936-6C2A-70B581A002D5}"/>
              </a:ext>
            </a:extLst>
          </p:cNvPr>
          <p:cNvSpPr txBox="1"/>
          <p:nvPr/>
        </p:nvSpPr>
        <p:spPr>
          <a:xfrm>
            <a:off x="2584335" y="1660310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EB6DF-4B6E-7675-6496-8121A83FD1E2}"/>
              </a:ext>
            </a:extLst>
          </p:cNvPr>
          <p:cNvCxnSpPr>
            <a:cxnSpLocks/>
          </p:cNvCxnSpPr>
          <p:nvPr/>
        </p:nvCxnSpPr>
        <p:spPr>
          <a:xfrm>
            <a:off x="7683592" y="1895999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0D98BF7-3764-C8D2-56FB-1DEB53CCB6F2}"/>
              </a:ext>
            </a:extLst>
          </p:cNvPr>
          <p:cNvSpPr txBox="1"/>
          <p:nvPr/>
        </p:nvSpPr>
        <p:spPr>
          <a:xfrm>
            <a:off x="8345127" y="1680671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FF3D73-BD27-D2B3-93A4-31329283255D}"/>
              </a:ext>
            </a:extLst>
          </p:cNvPr>
          <p:cNvSpPr txBox="1"/>
          <p:nvPr/>
        </p:nvSpPr>
        <p:spPr>
          <a:xfrm>
            <a:off x="1514356" y="5157568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1</a:t>
            </a:r>
            <a:endParaRPr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6E17AF-5116-B819-0A79-12E072EDADB8}"/>
              </a:ext>
            </a:extLst>
          </p:cNvPr>
          <p:cNvSpPr txBox="1"/>
          <p:nvPr/>
        </p:nvSpPr>
        <p:spPr>
          <a:xfrm>
            <a:off x="2278968" y="5155692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2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659B36-FE4C-4032-8D79-F5C175E1C52D}"/>
              </a:ext>
            </a:extLst>
          </p:cNvPr>
          <p:cNvSpPr txBox="1"/>
          <p:nvPr/>
        </p:nvSpPr>
        <p:spPr>
          <a:xfrm>
            <a:off x="2947054" y="5147219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3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337EBE-5DDF-E6A0-01D3-A940137E20C8}"/>
              </a:ext>
            </a:extLst>
          </p:cNvPr>
          <p:cNvSpPr txBox="1"/>
          <p:nvPr/>
        </p:nvSpPr>
        <p:spPr>
          <a:xfrm>
            <a:off x="3689911" y="5147218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4</a:t>
            </a:r>
            <a:endParaRPr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DBA677-3AFA-9920-175E-C2C05D88E64E}"/>
              </a:ext>
            </a:extLst>
          </p:cNvPr>
          <p:cNvSpPr txBox="1"/>
          <p:nvPr/>
        </p:nvSpPr>
        <p:spPr>
          <a:xfrm>
            <a:off x="7257293" y="5176265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1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9E4F6B-04C4-9658-5F40-47E0D9C5FFEC}"/>
              </a:ext>
            </a:extLst>
          </p:cNvPr>
          <p:cNvSpPr txBox="1"/>
          <p:nvPr/>
        </p:nvSpPr>
        <p:spPr>
          <a:xfrm>
            <a:off x="8021905" y="5174389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2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BF921E-5297-0ED1-22D5-F5B2FFE54FBC}"/>
              </a:ext>
            </a:extLst>
          </p:cNvPr>
          <p:cNvSpPr txBox="1"/>
          <p:nvPr/>
        </p:nvSpPr>
        <p:spPr>
          <a:xfrm>
            <a:off x="8689991" y="5165916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3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E7B2EF-C338-7ED6-35BD-19D159B8739C}"/>
              </a:ext>
            </a:extLst>
          </p:cNvPr>
          <p:cNvSpPr txBox="1"/>
          <p:nvPr/>
        </p:nvSpPr>
        <p:spPr>
          <a:xfrm>
            <a:off x="9432848" y="5165915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Server 4</a:t>
            </a:r>
            <a:endParaRPr lang="zh-CN" alt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42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EDF-9E14-237B-37A4-753BCEE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路径问题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B74CE-1B09-CE94-DB69-EE30AD55C4EB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4258C4C-7446-D3CB-26F1-6B7C16EEE167}"/>
              </a:ext>
            </a:extLst>
          </p:cNvPr>
          <p:cNvSpPr txBox="1"/>
          <p:nvPr/>
        </p:nvSpPr>
        <p:spPr>
          <a:xfrm>
            <a:off x="161890" y="2196635"/>
            <a:ext cx="11673058" cy="873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考虑一个</a:t>
            </a:r>
            <a:r>
              <a:rPr lang="zh-CN" altLang="en-US" b="1" dirty="0">
                <a:solidFill>
                  <a:srgbClr val="C00000"/>
                </a:solidFill>
              </a:rPr>
              <a:t>动态</a:t>
            </a:r>
            <a:r>
              <a:rPr lang="en-US" altLang="zh-CN" b="1" dirty="0">
                <a:solidFill>
                  <a:srgbClr val="C00000"/>
                </a:solidFill>
              </a:rPr>
              <a:t>DCG</a:t>
            </a:r>
            <a:r>
              <a:rPr lang="zh-CN" altLang="en-US" b="1" dirty="0">
                <a:solidFill>
                  <a:srgbClr val="C00000"/>
                </a:solidFill>
              </a:rPr>
              <a:t>（有向循环图）选择的过程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根据用户的需求，寻找可以实现的多模态生成链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6EE18DA-3696-904E-D4E0-010C2992508D}"/>
              </a:ext>
            </a:extLst>
          </p:cNvPr>
          <p:cNvSpPr txBox="1"/>
          <p:nvPr/>
        </p:nvSpPr>
        <p:spPr>
          <a:xfrm>
            <a:off x="161891" y="812804"/>
            <a:ext cx="116730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多模态生成链组成分析（决策路径问题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</a:rPr>
              <a:t>P1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0BF12B-76A0-C472-36A4-35E1911D3543}"/>
              </a:ext>
            </a:extLst>
          </p:cNvPr>
          <p:cNvSpPr txBox="1"/>
          <p:nvPr/>
        </p:nvSpPr>
        <p:spPr>
          <a:xfrm>
            <a:off x="3570544" y="2102437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M</a:t>
            </a:r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29B61B-59C4-6515-CC18-3EE270E8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69" y="1160258"/>
            <a:ext cx="419100" cy="8191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4D4660-B819-C665-65B0-ADCAF78B811A}"/>
              </a:ext>
            </a:extLst>
          </p:cNvPr>
          <p:cNvSpPr txBox="1"/>
          <p:nvPr/>
        </p:nvSpPr>
        <p:spPr>
          <a:xfrm>
            <a:off x="4556733" y="2079504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N</a:t>
            </a:r>
            <a:endParaRPr lang="zh-CN" altLang="en-US" sz="1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55DFF9A-0260-F41D-9DCB-3DF896135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54" y="1160258"/>
            <a:ext cx="419100" cy="8191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EABFEC5-C249-D747-384F-64C206A2934D}"/>
              </a:ext>
            </a:extLst>
          </p:cNvPr>
          <p:cNvSpPr txBox="1"/>
          <p:nvPr/>
        </p:nvSpPr>
        <p:spPr>
          <a:xfrm>
            <a:off x="5638110" y="2091538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39540E5-8E9C-B666-4AED-4E8DA260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31" y="1172292"/>
            <a:ext cx="419100" cy="8191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E0E7E11-A693-7400-E0BC-1E3B9A012499}"/>
              </a:ext>
            </a:extLst>
          </p:cNvPr>
          <p:cNvSpPr txBox="1"/>
          <p:nvPr/>
        </p:nvSpPr>
        <p:spPr>
          <a:xfrm>
            <a:off x="6767053" y="2120699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Y</a:t>
            </a:r>
            <a:endParaRPr lang="zh-CN" altLang="en-US" sz="1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E765C2-1A6F-D05D-E911-377B0CCE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74" y="1201453"/>
            <a:ext cx="419100" cy="81915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0E6CF4-36D8-523A-95D8-23BE5A443946}"/>
              </a:ext>
            </a:extLst>
          </p:cNvPr>
          <p:cNvCxnSpPr>
            <a:cxnSpLocks/>
          </p:cNvCxnSpPr>
          <p:nvPr/>
        </p:nvCxnSpPr>
        <p:spPr>
          <a:xfrm>
            <a:off x="3316432" y="1746994"/>
            <a:ext cx="55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CBD909-363F-0B67-B347-81A1B7F42EE8}"/>
              </a:ext>
            </a:extLst>
          </p:cNvPr>
          <p:cNvCxnSpPr>
            <a:cxnSpLocks/>
          </p:cNvCxnSpPr>
          <p:nvPr/>
        </p:nvCxnSpPr>
        <p:spPr>
          <a:xfrm>
            <a:off x="4307979" y="1752907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898766-F38C-07AB-CD0D-8783432F5BB6}"/>
              </a:ext>
            </a:extLst>
          </p:cNvPr>
          <p:cNvCxnSpPr>
            <a:cxnSpLocks/>
          </p:cNvCxnSpPr>
          <p:nvPr/>
        </p:nvCxnSpPr>
        <p:spPr>
          <a:xfrm>
            <a:off x="5369596" y="1773755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2B6DA8-8EDC-2F45-576D-FCF5EEE9BA76}"/>
              </a:ext>
            </a:extLst>
          </p:cNvPr>
          <p:cNvCxnSpPr>
            <a:cxnSpLocks/>
          </p:cNvCxnSpPr>
          <p:nvPr/>
        </p:nvCxnSpPr>
        <p:spPr>
          <a:xfrm>
            <a:off x="6436285" y="1771818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40C283B-CDA6-8936-6C2A-70B581A002D5}"/>
              </a:ext>
            </a:extLst>
          </p:cNvPr>
          <p:cNvSpPr txBox="1"/>
          <p:nvPr/>
        </p:nvSpPr>
        <p:spPr>
          <a:xfrm>
            <a:off x="2584335" y="1549472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EB6DF-4B6E-7675-6496-8121A83FD1E2}"/>
              </a:ext>
            </a:extLst>
          </p:cNvPr>
          <p:cNvCxnSpPr>
            <a:cxnSpLocks/>
          </p:cNvCxnSpPr>
          <p:nvPr/>
        </p:nvCxnSpPr>
        <p:spPr>
          <a:xfrm>
            <a:off x="7683592" y="1785161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0D98BF7-3764-C8D2-56FB-1DEB53CCB6F2}"/>
              </a:ext>
            </a:extLst>
          </p:cNvPr>
          <p:cNvSpPr txBox="1"/>
          <p:nvPr/>
        </p:nvSpPr>
        <p:spPr>
          <a:xfrm>
            <a:off x="8345127" y="1569833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8C15C-4200-D834-F032-75F6B259574E}"/>
              </a:ext>
            </a:extLst>
          </p:cNvPr>
          <p:cNvSpPr txBox="1"/>
          <p:nvPr/>
        </p:nvSpPr>
        <p:spPr>
          <a:xfrm>
            <a:off x="194602" y="3070592"/>
            <a:ext cx="11673058" cy="374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网络图模型：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首先在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中构建整个边缘计算网络的图模型。在这个图中，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每个节点代表一个边缘服务器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，每个边缘服务器节点包含了部署的预训练模型信息（包括不同模态和同一模态下的不同模型）。</a:t>
            </a:r>
            <a:endParaRPr lang="en-US" altLang="zh-CN" sz="16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 图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endParaRPr lang="zh-CN" altLang="zh-CN" sz="16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编码用户需求：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将用户的任务需求编码为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可以处理的格式。这包括任务的类型、用户对速度和精准度的偏好等。</a:t>
            </a:r>
          </a:p>
          <a:p>
            <a:pPr algn="l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3.GNN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处理：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输入用户需求到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分析整个边缘计算网络，基于用户需求和网络中的模型信息，识别出可能完成任务的多条多模态生成链。</a:t>
            </a:r>
          </a:p>
          <a:p>
            <a:pPr algn="l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生成链选择：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输出一系列可能的生成链。这些生成链根据用户的不同偏好（如速度或精度）进行排列。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自己设定</a:t>
            </a:r>
            <a:endParaRPr lang="en-US" altLang="zh-CN" sz="1600" b="1" u="sng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数学建模</a:t>
            </a:r>
            <a:endParaRPr lang="zh-CN" altLang="zh-CN" sz="1600" b="1" u="sng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结果呈现：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识别出的多条生成链展示给用户或系统管理员，以供选择使用。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任务分配：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根据选择的生成链，任务被分配到相应的边缘服务器上，并使用对应的预训练模型进行处理。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2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DF04-5256-0A8B-A334-C4CDADA5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75BD-53B7-8CB8-068E-7A921FC2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99" y="49530"/>
            <a:ext cx="6060440" cy="593090"/>
          </a:xfrm>
        </p:spPr>
        <p:txBody>
          <a:bodyPr/>
          <a:lstStyle/>
          <a:p>
            <a:r>
              <a:rPr lang="zh-CN" altLang="en-US" dirty="0"/>
              <a:t>路径问题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924719-167E-D003-C926-023372E4DC32}"/>
              </a:ext>
            </a:extLst>
          </p:cNvPr>
          <p:cNvSpPr>
            <a:spLocks noChangeAspect="1"/>
          </p:cNvSpPr>
          <p:nvPr/>
        </p:nvSpPr>
        <p:spPr bwMode="auto">
          <a:xfrm>
            <a:off x="91440" y="104775"/>
            <a:ext cx="497840" cy="482600"/>
          </a:xfrm>
          <a:prstGeom prst="rect">
            <a:avLst/>
          </a:prstGeom>
          <a:solidFill>
            <a:srgbClr val="FF99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43E0D9F-C86C-51C0-649A-7726A2C99FAC}"/>
              </a:ext>
            </a:extLst>
          </p:cNvPr>
          <p:cNvSpPr txBox="1"/>
          <p:nvPr/>
        </p:nvSpPr>
        <p:spPr>
          <a:xfrm>
            <a:off x="161890" y="2513162"/>
            <a:ext cx="11673058" cy="29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存在的一些问题：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、数据集的问题</a:t>
            </a:r>
            <a:r>
              <a:rPr lang="en-US" altLang="zh-CN" b="1" dirty="0">
                <a:solidFill>
                  <a:srgbClr val="C00000"/>
                </a:solidFill>
              </a:rPr>
              <a:t>【</a:t>
            </a:r>
            <a:r>
              <a:rPr lang="zh-CN" altLang="en-US" b="1" u="sng" dirty="0">
                <a:solidFill>
                  <a:srgbClr val="C00000"/>
                </a:solidFill>
              </a:rPr>
              <a:t>可能需要现有的一些数据集、或者</a:t>
            </a:r>
            <a:r>
              <a:rPr lang="en-US" altLang="zh-CN" b="1" u="sng" dirty="0">
                <a:solidFill>
                  <a:srgbClr val="C00000"/>
                </a:solidFill>
              </a:rPr>
              <a:t>  </a:t>
            </a:r>
            <a:r>
              <a:rPr lang="zh-CN" altLang="en-US" b="1" u="sng" dirty="0">
                <a:solidFill>
                  <a:srgbClr val="C00000"/>
                </a:solidFill>
              </a:rPr>
              <a:t>若没有合适数据集，可根据现有的数据集扩展自建数据集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、根据</a:t>
            </a:r>
            <a:r>
              <a:rPr lang="en-US" altLang="zh-CN" b="1" dirty="0">
                <a:solidFill>
                  <a:srgbClr val="C00000"/>
                </a:solidFill>
              </a:rPr>
              <a:t>env.py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server.py</a:t>
            </a:r>
            <a:r>
              <a:rPr lang="zh-CN" altLang="en-US" b="1" dirty="0">
                <a:solidFill>
                  <a:srgbClr val="C00000"/>
                </a:solidFill>
              </a:rPr>
              <a:t>组建适配的</a:t>
            </a:r>
            <a:r>
              <a:rPr lang="en-US" altLang="zh-CN" b="1" dirty="0">
                <a:solidFill>
                  <a:srgbClr val="C00000"/>
                </a:solidFill>
              </a:rPr>
              <a:t>DNN</a:t>
            </a:r>
            <a:r>
              <a:rPr lang="zh-CN" altLang="en-US" b="1" dirty="0">
                <a:solidFill>
                  <a:srgbClr val="C00000"/>
                </a:solidFill>
              </a:rPr>
              <a:t>网络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	</a:t>
            </a: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	【</a:t>
            </a:r>
            <a:r>
              <a:rPr lang="zh-CN" altLang="en-US" b="1" dirty="0">
                <a:solidFill>
                  <a:srgbClr val="C00000"/>
                </a:solidFill>
              </a:rPr>
              <a:t>可以扩展</a:t>
            </a:r>
            <a:r>
              <a:rPr lang="en-US" altLang="zh-CN" b="1" dirty="0">
                <a:solidFill>
                  <a:srgbClr val="C00000"/>
                </a:solidFill>
              </a:rPr>
              <a:t>env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server</a:t>
            </a:r>
            <a:r>
              <a:rPr lang="zh-CN" altLang="en-US" b="1" dirty="0">
                <a:solidFill>
                  <a:srgbClr val="C00000"/>
                </a:solidFill>
              </a:rPr>
              <a:t>的内容，</a:t>
            </a:r>
            <a:r>
              <a:rPr lang="zh-CN" altLang="en-US" b="1" u="sng" dirty="0">
                <a:solidFill>
                  <a:srgbClr val="C00000"/>
                </a:solidFill>
              </a:rPr>
              <a:t>并对扩展</a:t>
            </a:r>
            <a:r>
              <a:rPr lang="en-US" altLang="zh-CN" b="1" u="sng" dirty="0">
                <a:solidFill>
                  <a:srgbClr val="C00000"/>
                </a:solidFill>
              </a:rPr>
              <a:t>env</a:t>
            </a:r>
            <a:r>
              <a:rPr lang="zh-CN" altLang="en-US" b="1" u="sng" dirty="0">
                <a:solidFill>
                  <a:srgbClr val="C00000"/>
                </a:solidFill>
              </a:rPr>
              <a:t>、</a:t>
            </a:r>
            <a:r>
              <a:rPr lang="en-US" altLang="zh-CN" b="1" u="sng" dirty="0">
                <a:solidFill>
                  <a:srgbClr val="C00000"/>
                </a:solidFill>
              </a:rPr>
              <a:t> server</a:t>
            </a:r>
            <a:r>
              <a:rPr lang="zh-CN" altLang="en-US" b="1" u="sng" dirty="0">
                <a:solidFill>
                  <a:srgbClr val="C00000"/>
                </a:solidFill>
              </a:rPr>
              <a:t>进行记录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	【DNN</a:t>
            </a:r>
            <a:r>
              <a:rPr lang="zh-CN" altLang="en-US" b="1" dirty="0">
                <a:solidFill>
                  <a:srgbClr val="C00000"/>
                </a:solidFill>
              </a:rPr>
              <a:t>可以采用网上开源的代码</a:t>
            </a:r>
            <a:r>
              <a:rPr lang="en-US" altLang="zh-CN" b="1" dirty="0">
                <a:solidFill>
                  <a:srgbClr val="C00000"/>
                </a:solidFill>
              </a:rPr>
              <a:t>——DCN</a:t>
            </a:r>
            <a:r>
              <a:rPr lang="zh-CN" altLang="en-US" b="1" dirty="0">
                <a:solidFill>
                  <a:srgbClr val="C00000"/>
                </a:solidFill>
              </a:rPr>
              <a:t>算法等等都可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主要是实现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	【</a:t>
            </a:r>
            <a:r>
              <a:rPr lang="zh-CN" altLang="en-US" b="1" dirty="0">
                <a:solidFill>
                  <a:srgbClr val="C00000"/>
                </a:solidFill>
              </a:rPr>
              <a:t>每周一需要向我汇报代码进展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F592BC8-5BC5-E0E2-D234-9C1CB66CA462}"/>
              </a:ext>
            </a:extLst>
          </p:cNvPr>
          <p:cNvSpPr txBox="1"/>
          <p:nvPr/>
        </p:nvSpPr>
        <p:spPr>
          <a:xfrm>
            <a:off x="161891" y="812804"/>
            <a:ext cx="116730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多模态生成链组成分析（决策路径问题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</a:rPr>
              <a:t>P1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748B11-BCAF-9C2F-F0C6-3F82FB9EFBA7}"/>
              </a:ext>
            </a:extLst>
          </p:cNvPr>
          <p:cNvSpPr txBox="1"/>
          <p:nvPr/>
        </p:nvSpPr>
        <p:spPr>
          <a:xfrm>
            <a:off x="3570544" y="2102437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M</a:t>
            </a:r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B63FA61-63E5-6636-4281-DEB59D66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69" y="1271096"/>
            <a:ext cx="419100" cy="8191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E1DC9E5-AC23-C667-2938-38F3C9113C4B}"/>
              </a:ext>
            </a:extLst>
          </p:cNvPr>
          <p:cNvSpPr txBox="1"/>
          <p:nvPr/>
        </p:nvSpPr>
        <p:spPr>
          <a:xfrm>
            <a:off x="4556733" y="2079504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N</a:t>
            </a:r>
            <a:endParaRPr lang="zh-CN" altLang="en-US" sz="1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D87F5ED-F7A8-0ECC-82AD-1D3D21EF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54" y="1271096"/>
            <a:ext cx="419100" cy="8191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4765EF2-4F48-26E9-472D-1897D19AEF2F}"/>
              </a:ext>
            </a:extLst>
          </p:cNvPr>
          <p:cNvSpPr txBox="1"/>
          <p:nvPr/>
        </p:nvSpPr>
        <p:spPr>
          <a:xfrm>
            <a:off x="5638110" y="2091538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X</a:t>
            </a:r>
            <a:endParaRPr lang="zh-CN" altLang="en-US" sz="1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F68B375-BCE0-4C53-0B60-CF85BFCCD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31" y="1283130"/>
            <a:ext cx="419100" cy="8191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0E47424-6F6E-01EC-A4DC-96A3042A6AC3}"/>
              </a:ext>
            </a:extLst>
          </p:cNvPr>
          <p:cNvSpPr txBox="1"/>
          <p:nvPr/>
        </p:nvSpPr>
        <p:spPr>
          <a:xfrm>
            <a:off x="6767053" y="2120699"/>
            <a:ext cx="106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Model Y</a:t>
            </a:r>
            <a:endParaRPr lang="zh-CN" altLang="en-US" sz="1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D9415A2-28B6-AEA6-6601-80C2EF4A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74" y="1312291"/>
            <a:ext cx="419100" cy="81915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5101C5-A8EC-BD28-D12E-C6962E2797A9}"/>
              </a:ext>
            </a:extLst>
          </p:cNvPr>
          <p:cNvCxnSpPr>
            <a:cxnSpLocks/>
          </p:cNvCxnSpPr>
          <p:nvPr/>
        </p:nvCxnSpPr>
        <p:spPr>
          <a:xfrm>
            <a:off x="3316432" y="1857832"/>
            <a:ext cx="55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0CBB74-4340-3CE7-BAA1-629CFB63C60B}"/>
              </a:ext>
            </a:extLst>
          </p:cNvPr>
          <p:cNvCxnSpPr>
            <a:cxnSpLocks/>
          </p:cNvCxnSpPr>
          <p:nvPr/>
        </p:nvCxnSpPr>
        <p:spPr>
          <a:xfrm>
            <a:off x="4307979" y="1863745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F4A6213-1346-4BE2-E351-27F5A071CF46}"/>
              </a:ext>
            </a:extLst>
          </p:cNvPr>
          <p:cNvCxnSpPr>
            <a:cxnSpLocks/>
          </p:cNvCxnSpPr>
          <p:nvPr/>
        </p:nvCxnSpPr>
        <p:spPr>
          <a:xfrm>
            <a:off x="5369596" y="1884593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33CB945-6565-BD7D-372B-AB591C4B1948}"/>
              </a:ext>
            </a:extLst>
          </p:cNvPr>
          <p:cNvCxnSpPr>
            <a:cxnSpLocks/>
          </p:cNvCxnSpPr>
          <p:nvPr/>
        </p:nvCxnSpPr>
        <p:spPr>
          <a:xfrm>
            <a:off x="6436285" y="1882656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8C9C73-AE4E-EFD4-0C44-90EE7BD90BDD}"/>
              </a:ext>
            </a:extLst>
          </p:cNvPr>
          <p:cNvSpPr txBox="1"/>
          <p:nvPr/>
        </p:nvSpPr>
        <p:spPr>
          <a:xfrm>
            <a:off x="2584335" y="1660310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0BC0AFF-E743-9DE3-F174-26D805690372}"/>
              </a:ext>
            </a:extLst>
          </p:cNvPr>
          <p:cNvCxnSpPr>
            <a:cxnSpLocks/>
          </p:cNvCxnSpPr>
          <p:nvPr/>
        </p:nvCxnSpPr>
        <p:spPr>
          <a:xfrm>
            <a:off x="7683592" y="1895999"/>
            <a:ext cx="661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E8F8F82-4F34-7C3F-5345-4E7A68E21006}"/>
              </a:ext>
            </a:extLst>
          </p:cNvPr>
          <p:cNvSpPr txBox="1"/>
          <p:nvPr/>
        </p:nvSpPr>
        <p:spPr>
          <a:xfrm>
            <a:off x="8345127" y="1680671"/>
            <a:ext cx="9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596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ZkZjE3OTcwNTIxMmU2ODcyMzIxM2IzNzA4MjliNG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74062</TotalTime>
  <Words>962</Words>
  <Application>Microsoft Macintosh PowerPoint</Application>
  <PresentationFormat>Widescreen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Wingdings</vt:lpstr>
      <vt:lpstr>Office 主题​​</vt:lpstr>
      <vt:lpstr>1_Office 主题​​</vt:lpstr>
      <vt:lpstr>PowerPoint Presentation</vt:lpstr>
      <vt:lpstr>背景-引出问题</vt:lpstr>
      <vt:lpstr>背景-研究必要性</vt:lpstr>
      <vt:lpstr>路径问题P1</vt:lpstr>
      <vt:lpstr>路径问题P1</vt:lpstr>
      <vt:lpstr>路径问题P1</vt:lpstr>
      <vt:lpstr>路径问题P1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Alan Zeng</cp:lastModifiedBy>
  <cp:revision>767</cp:revision>
  <dcterms:created xsi:type="dcterms:W3CDTF">2019-06-19T02:08:00Z</dcterms:created>
  <dcterms:modified xsi:type="dcterms:W3CDTF">2024-03-01T06:57:01Z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51793F24D2754CBCA194818E047E7ED6</vt:lpwstr>
  </property>
</Properties>
</file>