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制造</a:t>
            </a:r>
            <a:r>
              <a:rPr lang="zh-CN" altLang="en-US">
                <a:sym typeface="+mn-ea"/>
              </a:rPr>
              <a:t>过程：</a:t>
            </a:r>
            <a:endParaRPr lang="zh-CN" altLang="en-US">
              <a:sym typeface="+mn-ea"/>
            </a:endParaRPr>
          </a:p>
          <a:p>
            <a:r>
              <a:rPr lang="en-US" altLang="zh-CN">
                <a:sym typeface="+mn-ea"/>
              </a:rPr>
              <a:t>-</a:t>
            </a:r>
            <a:r>
              <a:rPr lang="zh-CN" altLang="en-US">
                <a:sym typeface="+mn-ea"/>
              </a:rPr>
              <a:t>转变：相变、对流固化</a:t>
            </a:r>
            <a:endParaRPr lang="zh-CN" altLang="en-US">
              <a:sym typeface="+mn-ea"/>
            </a:endParaRPr>
          </a:p>
          <a:p>
            <a:r>
              <a:rPr lang="en-US" altLang="zh-CN">
                <a:sym typeface="+mn-ea"/>
              </a:rPr>
              <a:t>-</a:t>
            </a:r>
            <a:r>
              <a:rPr lang="zh-CN" altLang="en-US">
                <a:sym typeface="+mn-ea"/>
              </a:rPr>
              <a:t>边界条件：压力和温度</a:t>
            </a:r>
            <a:r>
              <a:rPr lang="zh-CN" altLang="en-US">
                <a:sym typeface="+mn-ea"/>
              </a:rPr>
              <a:t>历史</a:t>
            </a:r>
            <a:endParaRPr lang="zh-CN" altLang="en-US">
              <a:sym typeface="+mn-ea"/>
            </a:endParaRPr>
          </a:p>
          <a:p>
            <a:endParaRPr lang="zh-CN" altLang="en-US"/>
          </a:p>
          <a:p>
            <a:r>
              <a:rPr lang="zh-CN" altLang="en-US">
                <a:sym typeface="+mn-ea"/>
              </a:rPr>
              <a:t>在加工过程中，控制过程参数和精确测量材料困难。例如：在烤箱零件的对流加热中，气流的变化，传热系数的变化，导致热点和冷点的形成。这反过来又导致了该部分的热梯度和热滞后。控制烤箱中的空气温度作为控制零件温度的代理是相当具有挑战性的。</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为了求解传热等偏微分方程，需要取神经网络对网络输入的一阶和二阶导数来计算损失函数。因此，基于损失函数的导数的计算的训练包括激活函数的二阶和第三阶导数。而二阶导数的高阶导数等于零</a:t>
            </a:r>
            <a:endParaRPr lang="zh-CN" altLang="en-U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zh-CN" altLang="en-US">
                <a:sym typeface="+mn-ea"/>
              </a:rPr>
              <a:t>如果损失项的比率大于某个阈值（例如，0.01），则将特定损失项的归一化因子设置为单位。如果损失项的比率低于该阈值，即损失项远小于最大损失项，则将归一化因子设置为损失比除以该阈值。这使得相对误差项在当前时期的阈值范围内。</a:t>
            </a:r>
            <a:endParaRPr lang="zh-CN" altLang="en-U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神经网络的预测输出：</a:t>
            </a:r>
            <a:r>
              <a:rPr lang="en-US" altLang="zh-CN"/>
              <a:t>f(x,</a:t>
            </a:r>
            <a:r>
              <a:rPr lang="en-US" altLang="zh-CN"/>
              <a:t>t,h1,h2)</a:t>
            </a:r>
            <a:endParaRPr lang="en-US" altLang="zh-CN"/>
          </a:p>
          <a:p>
            <a:r>
              <a:rPr lang="zh-CN" altLang="en-US"/>
              <a:t>假设对任何给定边界条件下，</a:t>
            </a:r>
            <a:r>
              <a:rPr lang="en-US" altLang="zh-CN">
                <a:sym typeface="+mn-ea"/>
              </a:rPr>
              <a:t>f(x,t,h1,h2)</a:t>
            </a:r>
            <a:r>
              <a:rPr lang="zh-CN" altLang="en-US"/>
              <a:t>是一维热方程的</a:t>
            </a:r>
            <a:r>
              <a:rPr lang="zh-CN" altLang="en-US"/>
              <a:t>解</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h </a:t>
            </a:r>
            <a:r>
              <a:rPr lang="zh-CN" altLang="en-US">
                <a:sym typeface="+mn-ea"/>
              </a:rPr>
              <a:t>是对流热传递系数</a:t>
            </a:r>
            <a:r>
              <a:rPr lang="en-US" altLang="zh-CN">
                <a:sym typeface="+mn-ea"/>
              </a:rPr>
              <a:t> </a:t>
            </a:r>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如果一个损失的大小或其相对于模型权重的导数明显大于其他损失，则神经网络将训练为主要最小化一个损失项。</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通过分离变量进行解析求解。一些基本的物理可以通过工程</a:t>
            </a:r>
            <a:r>
              <a:rPr lang="zh-CN" altLang="en-US">
                <a:sym typeface="+mn-ea"/>
              </a:rPr>
              <a:t>设计神经网络的特征，以符合上述热方程解的解析形式（在没有发热和对流的情况下）。</a:t>
            </a:r>
            <a:endParaRPr lang="zh-CN" altLang="en-US">
              <a:sym typeface="+mn-ea"/>
            </a:endParaRPr>
          </a:p>
          <a:p>
            <a:r>
              <a:rPr lang="zh-CN" altLang="en-US">
                <a:sym typeface="+mn-ea"/>
              </a:rPr>
              <a:t>第一层将两个</a:t>
            </a:r>
            <a:r>
              <a:rPr lang="en-US" altLang="zh-CN">
                <a:sym typeface="+mn-ea"/>
              </a:rPr>
              <a:t>pre-layer</a:t>
            </a:r>
            <a:r>
              <a:rPr lang="zh-CN" altLang="en-US">
                <a:sym typeface="+mn-ea"/>
              </a:rPr>
              <a:t>组合，</a:t>
            </a:r>
            <a:r>
              <a:rPr lang="zh-CN" altLang="en-US">
                <a:sym typeface="+mn-ea"/>
              </a:rPr>
              <a:t>以1：1的基础相乘，创建一个包含多个项的网络层。</a:t>
            </a:r>
            <a:endParaRPr lang="zh-CN" altLang="en-US">
              <a:sym typeface="+mn-ea"/>
            </a:endParaRPr>
          </a:p>
          <a:p>
            <a:r>
              <a:rPr lang="zh-CN" altLang="en-US">
                <a:sym typeface="+mn-ea"/>
              </a:rPr>
              <a:t>第一个预层，位置参数是输入，加权和偏差是</a:t>
            </a:r>
            <a:r>
              <a:rPr lang="zh-CN" altLang="en-US">
                <a:sym typeface="+mn-ea"/>
              </a:rPr>
              <a:t>可训练的</a:t>
            </a:r>
            <a:r>
              <a:rPr lang="zh-CN" altLang="en-US">
                <a:sym typeface="+mn-ea"/>
              </a:rPr>
              <a:t>，应用正弦函数激活函数。【在存在可训练偏差的情况下，正弦函数和余弦函数是可互换的】</a:t>
            </a:r>
            <a:endParaRPr lang="zh-CN" altLang="en-US">
              <a:sym typeface="+mn-ea"/>
            </a:endParaRPr>
          </a:p>
          <a:p>
            <a:r>
              <a:rPr lang="zh-CN" altLang="en-US">
                <a:sym typeface="+mn-ea"/>
              </a:rPr>
              <a:t>第二个预层，时间参数</a:t>
            </a:r>
            <a:r>
              <a:rPr lang="zh-CN" altLang="en-US">
                <a:sym typeface="+mn-ea"/>
              </a:rPr>
              <a:t>是输入，应用可训练的加权和偏差，并应用指数激活函数。</a:t>
            </a:r>
            <a:endParaRPr lang="zh-CN" altLang="en-US">
              <a:sym typeface="+mn-ea"/>
            </a:endParaRPr>
          </a:p>
          <a:p>
            <a:endParaRPr lang="en-US" altLang="zh-CN">
              <a:sym typeface="+mn-ea"/>
            </a:endParaRPr>
          </a:p>
          <a:p>
            <a:r>
              <a:rPr lang="en-US" altLang="zh-CN">
                <a:sym typeface="+mn-ea"/>
              </a:rPr>
              <a:t>h1</a:t>
            </a:r>
            <a:r>
              <a:rPr lang="zh-CN" altLang="en-US">
                <a:sym typeface="+mn-ea"/>
              </a:rPr>
              <a:t>和</a:t>
            </a:r>
            <a:r>
              <a:rPr lang="en-US" altLang="zh-CN">
                <a:sym typeface="+mn-ea"/>
              </a:rPr>
              <a:t>h2</a:t>
            </a:r>
            <a:r>
              <a:rPr lang="zh-CN" altLang="en-US">
                <a:sym typeface="+mn-ea"/>
              </a:rPr>
              <a:t>是两个位置（</a:t>
            </a:r>
            <a:r>
              <a:rPr lang="en-US" altLang="zh-CN">
                <a:sym typeface="+mn-ea"/>
              </a:rPr>
              <a:t>x1</a:t>
            </a:r>
            <a:r>
              <a:rPr lang="zh-CN" altLang="en-US">
                <a:sym typeface="+mn-ea"/>
              </a:rPr>
              <a:t>和</a:t>
            </a:r>
            <a:r>
              <a:rPr lang="en-US" altLang="zh-CN">
                <a:sym typeface="+mn-ea"/>
              </a:rPr>
              <a:t>x2</a:t>
            </a:r>
            <a:r>
              <a:rPr lang="zh-CN" altLang="en-US">
                <a:sym typeface="+mn-ea"/>
              </a:rPr>
              <a:t>）下的对流热传递系数</a:t>
            </a:r>
            <a:endParaRPr lang="zh-CN" altLang="en-US">
              <a:sym typeface="+mn-ea"/>
            </a:endParaRPr>
          </a:p>
          <a:p>
            <a:r>
              <a:rPr lang="en-US" altLang="zh-CN">
                <a:sym typeface="+mn-ea"/>
              </a:rPr>
              <a:t>ELU</a:t>
            </a:r>
            <a:r>
              <a:rPr lang="zh-CN" altLang="en-US">
                <a:sym typeface="+mn-ea"/>
              </a:rPr>
              <a:t>是激活函数</a:t>
            </a:r>
            <a:endParaRPr lang="en-US" altLang="zh-CN">
              <a:sym typeface="+mn-ea"/>
            </a:endParaRPr>
          </a:p>
          <a:p>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tags" Target="../tags/tag74.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tags" Target="../tags/tag76.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78.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79.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69.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70.xml"/><Relationship Id="rId2" Type="http://schemas.openxmlformats.org/officeDocument/2006/relationships/image" Target="../media/image2.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71.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880745" y="1187450"/>
            <a:ext cx="10429875" cy="1960245"/>
          </a:xfrm>
        </p:spPr>
        <p:txBody>
          <a:bodyPr>
            <a:noAutofit/>
          </a:bodyPr>
          <a:p>
            <a:r>
              <a:rPr lang="zh-CN" altLang="zh-CN" sz="3200" b="0"/>
              <a:t>A physics-informed machine learning approach for solving heat transfer</a:t>
            </a:r>
            <a:r>
              <a:rPr lang="en-US" altLang="zh-CN" sz="3200" b="0"/>
              <a:t> </a:t>
            </a:r>
            <a:r>
              <a:rPr lang="zh-CN" altLang="zh-CN" sz="3200" b="0"/>
              <a:t>equation in advanced manufacturing and engineering applications</a:t>
            </a:r>
            <a:endParaRPr lang="zh-CN" altLang="zh-CN" sz="3200" b="0"/>
          </a:p>
        </p:txBody>
      </p:sp>
      <p:sp>
        <p:nvSpPr>
          <p:cNvPr id="3" name="副标题 2"/>
          <p:cNvSpPr>
            <a:spLocks noGrp="1"/>
          </p:cNvSpPr>
          <p:nvPr>
            <p:ph type="subTitle" idx="1"/>
            <p:custDataLst>
              <p:tags r:id="rId2"/>
            </p:custDataLst>
          </p:nvPr>
        </p:nvSpPr>
        <p:spPr>
          <a:xfrm>
            <a:off x="1196340" y="3523615"/>
            <a:ext cx="9799320" cy="771525"/>
          </a:xfrm>
        </p:spPr>
        <p:txBody>
          <a:bodyPr>
            <a:normAutofit/>
          </a:bodyPr>
          <a:p>
            <a:r>
              <a:rPr lang="zh-CN" altLang="en-US"/>
              <a:t>先进制造和工程应用中求解</a:t>
            </a:r>
            <a:r>
              <a:rPr lang="zh-CN" altLang="en-US"/>
              <a:t>热传导方程的物理信息机器学习方法</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0375" y="417195"/>
            <a:ext cx="2308225" cy="829945"/>
          </a:xfrm>
          <a:prstGeom prst="rect">
            <a:avLst/>
          </a:prstGeom>
          <a:noFill/>
        </p:spPr>
        <p:txBody>
          <a:bodyPr wrap="none" rtlCol="0">
            <a:spAutoFit/>
          </a:bodyPr>
          <a:p>
            <a:pPr algn="l" fontAlgn="auto">
              <a:lnSpc>
                <a:spcPct val="200000"/>
              </a:lnSpc>
            </a:pPr>
            <a:r>
              <a:rPr lang="zh-CN" altLang="en-US" sz="2400">
                <a:sym typeface="+mn-ea"/>
              </a:rPr>
              <a:t>PINN</a:t>
            </a:r>
            <a:r>
              <a:rPr lang="en-US" altLang="zh-CN" sz="2400">
                <a:sym typeface="+mn-ea"/>
              </a:rPr>
              <a:t>+</a:t>
            </a:r>
            <a:r>
              <a:rPr lang="zh-CN" altLang="en-US" sz="2400">
                <a:sym typeface="+mn-ea"/>
              </a:rPr>
              <a:t>特征</a:t>
            </a:r>
            <a:r>
              <a:rPr lang="zh-CN" altLang="en-US" sz="2400">
                <a:sym typeface="+mn-ea"/>
              </a:rPr>
              <a:t>工程</a:t>
            </a:r>
            <a:endParaRPr lang="zh-CN" altLang="en-US" sz="2400">
              <a:sym typeface="+mn-ea"/>
            </a:endParaRPr>
          </a:p>
        </p:txBody>
      </p:sp>
      <p:pic>
        <p:nvPicPr>
          <p:cNvPr id="3" name="图片 2"/>
          <p:cNvPicPr>
            <a:picLocks noChangeAspect="1"/>
          </p:cNvPicPr>
          <p:nvPr/>
        </p:nvPicPr>
        <p:blipFill>
          <a:blip r:embed="rId1"/>
          <a:srcRect l="3392"/>
          <a:stretch>
            <a:fillRect/>
          </a:stretch>
        </p:blipFill>
        <p:spPr>
          <a:xfrm>
            <a:off x="107315" y="1772285"/>
            <a:ext cx="5208905" cy="3816350"/>
          </a:xfrm>
          <a:prstGeom prst="rect">
            <a:avLst/>
          </a:prstGeom>
        </p:spPr>
      </p:pic>
      <p:pic>
        <p:nvPicPr>
          <p:cNvPr id="4" name="图片 3"/>
          <p:cNvPicPr>
            <a:picLocks noChangeAspect="1"/>
          </p:cNvPicPr>
          <p:nvPr/>
        </p:nvPicPr>
        <p:blipFill>
          <a:blip r:embed="rId2"/>
          <a:srcRect r="3302"/>
          <a:stretch>
            <a:fillRect/>
          </a:stretch>
        </p:blipFill>
        <p:spPr>
          <a:xfrm>
            <a:off x="5907405" y="1772285"/>
            <a:ext cx="6284595" cy="3816350"/>
          </a:xfrm>
          <a:prstGeom prst="rect">
            <a:avLst/>
          </a:prstGeom>
        </p:spPr>
      </p:pic>
      <p:cxnSp>
        <p:nvCxnSpPr>
          <p:cNvPr id="8" name="直接箭头连接符 7"/>
          <p:cNvCxnSpPr/>
          <p:nvPr/>
        </p:nvCxnSpPr>
        <p:spPr>
          <a:xfrm flipV="1">
            <a:off x="5289550" y="3809365"/>
            <a:ext cx="631825" cy="1016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777740" y="2199640"/>
            <a:ext cx="1783080" cy="368300"/>
          </a:xfrm>
          <a:prstGeom prst="rect">
            <a:avLst/>
          </a:prstGeom>
          <a:noFill/>
        </p:spPr>
        <p:txBody>
          <a:bodyPr wrap="none" rtlCol="0">
            <a:spAutoFit/>
          </a:bodyPr>
          <a:p>
            <a:r>
              <a:rPr lang="zh-CN" altLang="en-US"/>
              <a:t>为实现</a:t>
            </a:r>
            <a:r>
              <a:rPr lang="zh-CN" altLang="en-US">
                <a:highlight>
                  <a:srgbClr val="FFFF00"/>
                </a:highlight>
              </a:rPr>
              <a:t>特征工程</a:t>
            </a:r>
            <a:endParaRPr lang="zh-CN" altLang="en-US">
              <a:highlight>
                <a:srgbClr val="FFFF00"/>
              </a:highlight>
            </a:endParaRPr>
          </a:p>
        </p:txBody>
      </p:sp>
      <p:pic>
        <p:nvPicPr>
          <p:cNvPr id="6" name="图片 5"/>
          <p:cNvPicPr>
            <a:picLocks noChangeAspect="1"/>
          </p:cNvPicPr>
          <p:nvPr/>
        </p:nvPicPr>
        <p:blipFill>
          <a:blip r:embed="rId3"/>
          <a:stretch>
            <a:fillRect/>
          </a:stretch>
        </p:blipFill>
        <p:spPr>
          <a:xfrm>
            <a:off x="4345305" y="417195"/>
            <a:ext cx="7514590" cy="875665"/>
          </a:xfrm>
          <a:prstGeom prst="rect">
            <a:avLst/>
          </a:prstGeom>
        </p:spPr>
      </p:pic>
      <p:pic>
        <p:nvPicPr>
          <p:cNvPr id="7" name="图片 6"/>
          <p:cNvPicPr>
            <a:picLocks noChangeAspect="1"/>
          </p:cNvPicPr>
          <p:nvPr/>
        </p:nvPicPr>
        <p:blipFill>
          <a:blip r:embed="rId4"/>
          <a:stretch>
            <a:fillRect/>
          </a:stretch>
        </p:blipFill>
        <p:spPr>
          <a:xfrm>
            <a:off x="5907405" y="5681345"/>
            <a:ext cx="3594735" cy="653415"/>
          </a:xfrm>
          <a:prstGeom prst="rect">
            <a:avLst/>
          </a:prstGeom>
        </p:spPr>
      </p:pic>
      <p:sp>
        <p:nvSpPr>
          <p:cNvPr id="9" name="矩形 8"/>
          <p:cNvSpPr/>
          <p:nvPr/>
        </p:nvSpPr>
        <p:spPr>
          <a:xfrm>
            <a:off x="6065520" y="1711960"/>
            <a:ext cx="1510665" cy="39363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59130" y="1794510"/>
            <a:ext cx="10873105" cy="4074160"/>
          </a:xfrm>
          <a:prstGeom prst="rect">
            <a:avLst/>
          </a:prstGeom>
        </p:spPr>
      </p:pic>
      <p:sp>
        <p:nvSpPr>
          <p:cNvPr id="3" name="文本框 2"/>
          <p:cNvSpPr txBox="1"/>
          <p:nvPr/>
        </p:nvSpPr>
        <p:spPr>
          <a:xfrm>
            <a:off x="460375" y="417195"/>
            <a:ext cx="2316480" cy="829945"/>
          </a:xfrm>
          <a:prstGeom prst="rect">
            <a:avLst/>
          </a:prstGeom>
          <a:noFill/>
        </p:spPr>
        <p:txBody>
          <a:bodyPr wrap="none" rtlCol="0">
            <a:spAutoFit/>
          </a:bodyPr>
          <a:p>
            <a:pPr algn="l" fontAlgn="auto">
              <a:lnSpc>
                <a:spcPct val="200000"/>
              </a:lnSpc>
            </a:pPr>
            <a:r>
              <a:rPr lang="zh-CN" altLang="en-US" sz="2400">
                <a:sym typeface="+mn-ea"/>
              </a:rPr>
              <a:t>激活函数的</a:t>
            </a:r>
            <a:r>
              <a:rPr lang="zh-CN" altLang="en-US" sz="2400">
                <a:sym typeface="+mn-ea"/>
              </a:rPr>
              <a:t>选择</a:t>
            </a:r>
            <a:endParaRPr lang="zh-CN" altLang="en-US" sz="2400">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5881370" y="868680"/>
            <a:ext cx="4060825" cy="970280"/>
          </a:xfrm>
          <a:prstGeom prst="rect">
            <a:avLst/>
          </a:prstGeom>
        </p:spPr>
      </p:pic>
      <p:sp>
        <p:nvSpPr>
          <p:cNvPr id="5" name="文本框 4"/>
          <p:cNvSpPr txBox="1"/>
          <p:nvPr/>
        </p:nvSpPr>
        <p:spPr>
          <a:xfrm>
            <a:off x="5881370" y="2363470"/>
            <a:ext cx="1379855" cy="368300"/>
          </a:xfrm>
          <a:prstGeom prst="rect">
            <a:avLst/>
          </a:prstGeom>
          <a:noFill/>
        </p:spPr>
        <p:txBody>
          <a:bodyPr wrap="square" rtlCol="0" anchor="t">
            <a:spAutoFit/>
          </a:bodyPr>
          <a:p>
            <a:r>
              <a:rPr lang="zh-CN" altLang="en-US"/>
              <a:t>自适应形式</a:t>
            </a:r>
            <a:endParaRPr lang="zh-CN" altLang="en-US"/>
          </a:p>
        </p:txBody>
      </p:sp>
      <p:cxnSp>
        <p:nvCxnSpPr>
          <p:cNvPr id="8" name="直接箭头连接符 7"/>
          <p:cNvCxnSpPr/>
          <p:nvPr/>
        </p:nvCxnSpPr>
        <p:spPr>
          <a:xfrm>
            <a:off x="5719445" y="2244725"/>
            <a:ext cx="0" cy="606425"/>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stretch>
            <a:fillRect/>
          </a:stretch>
        </p:blipFill>
        <p:spPr>
          <a:xfrm>
            <a:off x="3464560" y="3380105"/>
            <a:ext cx="5262880" cy="956945"/>
          </a:xfrm>
          <a:prstGeom prst="rect">
            <a:avLst/>
          </a:prstGeom>
        </p:spPr>
      </p:pic>
      <p:pic>
        <p:nvPicPr>
          <p:cNvPr id="9" name="图片 8"/>
          <p:cNvPicPr>
            <a:picLocks noChangeAspect="1"/>
          </p:cNvPicPr>
          <p:nvPr/>
        </p:nvPicPr>
        <p:blipFill>
          <a:blip r:embed="rId3"/>
          <a:stretch>
            <a:fillRect/>
          </a:stretch>
        </p:blipFill>
        <p:spPr>
          <a:xfrm>
            <a:off x="2171065" y="868680"/>
            <a:ext cx="3410585" cy="1043305"/>
          </a:xfrm>
          <a:prstGeom prst="rect">
            <a:avLst/>
          </a:prstGeom>
        </p:spPr>
      </p:pic>
      <p:pic>
        <p:nvPicPr>
          <p:cNvPr id="10" name="图片 9"/>
          <p:cNvPicPr>
            <a:picLocks noChangeAspect="1"/>
          </p:cNvPicPr>
          <p:nvPr/>
        </p:nvPicPr>
        <p:blipFill>
          <a:blip r:embed="rId4"/>
          <a:stretch>
            <a:fillRect/>
          </a:stretch>
        </p:blipFill>
        <p:spPr>
          <a:xfrm>
            <a:off x="6243320" y="4866005"/>
            <a:ext cx="2635885" cy="868045"/>
          </a:xfrm>
          <a:prstGeom prst="rect">
            <a:avLst/>
          </a:prstGeom>
        </p:spPr>
      </p:pic>
      <p:sp>
        <p:nvSpPr>
          <p:cNvPr id="11" name="文本框 10"/>
          <p:cNvSpPr txBox="1"/>
          <p:nvPr/>
        </p:nvSpPr>
        <p:spPr>
          <a:xfrm>
            <a:off x="2245360" y="5734050"/>
            <a:ext cx="6482080" cy="368300"/>
          </a:xfrm>
          <a:prstGeom prst="rect">
            <a:avLst/>
          </a:prstGeom>
          <a:noFill/>
        </p:spPr>
        <p:txBody>
          <a:bodyPr wrap="none" rtlCol="0">
            <a:spAutoFit/>
          </a:bodyPr>
          <a:p>
            <a:pPr algn="l"/>
            <a:r>
              <a:rPr lang="zh-CN" altLang="en-US">
                <a:sym typeface="+mn-ea"/>
              </a:rPr>
              <a:t>a是一个常数，在每次训练迭代中根据损失函数的导数进行</a:t>
            </a:r>
            <a:r>
              <a:rPr lang="zh-CN" altLang="en-US">
                <a:solidFill>
                  <a:srgbClr val="FF0000"/>
                </a:solidFill>
                <a:sym typeface="+mn-ea"/>
              </a:rPr>
              <a:t>更新</a:t>
            </a:r>
            <a:endParaRPr lang="zh-CN" altLang="en-US">
              <a:solidFill>
                <a:srgbClr val="FF0000"/>
              </a:solidFill>
              <a:sym typeface="+mn-ea"/>
            </a:endParaRPr>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0375" y="417195"/>
            <a:ext cx="2621280" cy="829945"/>
          </a:xfrm>
          <a:prstGeom prst="rect">
            <a:avLst/>
          </a:prstGeom>
          <a:noFill/>
        </p:spPr>
        <p:txBody>
          <a:bodyPr wrap="none" rtlCol="0">
            <a:spAutoFit/>
          </a:bodyPr>
          <a:p>
            <a:pPr algn="l" fontAlgn="auto">
              <a:lnSpc>
                <a:spcPct val="200000"/>
              </a:lnSpc>
            </a:pPr>
            <a:r>
              <a:rPr lang="zh-CN" altLang="en-US" sz="2400">
                <a:sym typeface="+mn-ea"/>
              </a:rPr>
              <a:t>自适应归一化</a:t>
            </a:r>
            <a:r>
              <a:rPr lang="zh-CN" altLang="en-US" sz="2400">
                <a:sym typeface="+mn-ea"/>
              </a:rPr>
              <a:t>方案</a:t>
            </a:r>
            <a:endParaRPr lang="zh-CN" altLang="en-US" sz="2400">
              <a:sym typeface="+mn-ea"/>
            </a:endParaRPr>
          </a:p>
        </p:txBody>
      </p:sp>
      <p:sp>
        <p:nvSpPr>
          <p:cNvPr id="3" name="文本框 2"/>
          <p:cNvSpPr txBox="1"/>
          <p:nvPr/>
        </p:nvSpPr>
        <p:spPr>
          <a:xfrm>
            <a:off x="935355" y="2091055"/>
            <a:ext cx="7269480" cy="368300"/>
          </a:xfrm>
          <a:prstGeom prst="rect">
            <a:avLst/>
          </a:prstGeom>
          <a:noFill/>
        </p:spPr>
        <p:txBody>
          <a:bodyPr wrap="none" rtlCol="0">
            <a:spAutoFit/>
          </a:bodyPr>
          <a:p>
            <a:pPr algn="l"/>
            <a:r>
              <a:rPr lang="zh-CN" altLang="en-US"/>
              <a:t>目的：解决损失函数存在的权重</a:t>
            </a:r>
            <a:r>
              <a:rPr lang="zh-CN" altLang="en-US">
                <a:sym typeface="+mn-ea"/>
              </a:rPr>
              <a:t>相对大小会影响模型训练和结果的</a:t>
            </a:r>
            <a:r>
              <a:rPr lang="zh-CN" altLang="en-US">
                <a:sym typeface="+mn-ea"/>
              </a:rPr>
              <a:t>问题</a:t>
            </a:r>
            <a:endParaRPr lang="zh-CN" altLang="en-US">
              <a:sym typeface="+mn-ea"/>
            </a:endParaRPr>
          </a:p>
        </p:txBody>
      </p:sp>
      <p:sp>
        <p:nvSpPr>
          <p:cNvPr id="4" name="文本框 3"/>
          <p:cNvSpPr txBox="1"/>
          <p:nvPr/>
        </p:nvSpPr>
        <p:spPr>
          <a:xfrm>
            <a:off x="935355" y="2571115"/>
            <a:ext cx="9378950" cy="2306955"/>
          </a:xfrm>
          <a:prstGeom prst="rect">
            <a:avLst/>
          </a:prstGeom>
          <a:noFill/>
        </p:spPr>
        <p:txBody>
          <a:bodyPr wrap="square" rtlCol="0">
            <a:spAutoFit/>
          </a:bodyPr>
          <a:p>
            <a:pPr algn="l" fontAlgn="auto">
              <a:lnSpc>
                <a:spcPct val="200000"/>
              </a:lnSpc>
            </a:pPr>
            <a:r>
              <a:rPr lang="zh-CN" altLang="en-US"/>
              <a:t>每100个</a:t>
            </a:r>
            <a:r>
              <a:rPr lang="zh-CN" altLang="en-US"/>
              <a:t>迭代：</a:t>
            </a:r>
            <a:endParaRPr lang="zh-CN" altLang="en-US"/>
          </a:p>
          <a:p>
            <a:pPr algn="l" fontAlgn="auto">
              <a:lnSpc>
                <a:spcPct val="200000"/>
              </a:lnSpc>
            </a:pPr>
            <a:r>
              <a:rPr lang="zh-CN" altLang="en-US"/>
              <a:t> </a:t>
            </a:r>
            <a:r>
              <a:rPr lang="en-US" altLang="zh-CN"/>
              <a:t>     </a:t>
            </a:r>
            <a:r>
              <a:rPr lang="zh-CN" altLang="en-US"/>
              <a:t>评估特定损失项与最大损失项之间的比值来确定</a:t>
            </a:r>
            <a:r>
              <a:rPr lang="zh-CN" altLang="en-US">
                <a:solidFill>
                  <a:srgbClr val="FF0000"/>
                </a:solidFill>
              </a:rPr>
              <a:t>新的归一化因子</a:t>
            </a:r>
            <a:r>
              <a:rPr lang="zh-CN" altLang="en-US"/>
              <a:t>。将在一次更新中设置一个归一化因子为统一，然后在随后的更新中损失比将降到阈值以下。但是有了足够的更新，所有的损失项都接近相同的数量级，所有的标准化因素都成为统一的。</a:t>
            </a:r>
            <a:endParaRPr lang="zh-CN" altLang="en-US"/>
          </a:p>
        </p:txBody>
      </p:sp>
      <p:pic>
        <p:nvPicPr>
          <p:cNvPr id="5" name="图片 4"/>
          <p:cNvPicPr>
            <a:picLocks noChangeAspect="1"/>
          </p:cNvPicPr>
          <p:nvPr/>
        </p:nvPicPr>
        <p:blipFill>
          <a:blip r:embed="rId1"/>
          <a:srcRect b="82910"/>
          <a:stretch>
            <a:fillRect/>
          </a:stretch>
        </p:blipFill>
        <p:spPr>
          <a:xfrm>
            <a:off x="2766695" y="1570990"/>
            <a:ext cx="6657975" cy="408305"/>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0375" y="1501775"/>
            <a:ext cx="7170420" cy="368300"/>
          </a:xfrm>
          <a:prstGeom prst="rect">
            <a:avLst/>
          </a:prstGeom>
          <a:noFill/>
        </p:spPr>
        <p:txBody>
          <a:bodyPr wrap="square" rtlCol="0" anchor="t">
            <a:spAutoFit/>
          </a:bodyPr>
          <a:p>
            <a:r>
              <a:rPr lang="zh-CN" altLang="en-US"/>
              <a:t>比较预测结果和有限元模型的计算结果，研究</a:t>
            </a:r>
            <a:r>
              <a:rPr lang="en-US" altLang="zh-CN"/>
              <a:t>PINN</a:t>
            </a:r>
            <a:r>
              <a:rPr lang="zh-CN" altLang="en-US"/>
              <a:t>的准确性</a:t>
            </a:r>
            <a:endParaRPr lang="zh-CN" altLang="en-US"/>
          </a:p>
        </p:txBody>
      </p:sp>
      <p:sp>
        <p:nvSpPr>
          <p:cNvPr id="4" name="文本框 3"/>
          <p:cNvSpPr txBox="1"/>
          <p:nvPr/>
        </p:nvSpPr>
        <p:spPr>
          <a:xfrm>
            <a:off x="460375" y="417195"/>
            <a:ext cx="792480" cy="829945"/>
          </a:xfrm>
          <a:prstGeom prst="rect">
            <a:avLst/>
          </a:prstGeom>
          <a:noFill/>
        </p:spPr>
        <p:txBody>
          <a:bodyPr wrap="none" rtlCol="0">
            <a:spAutoFit/>
          </a:bodyPr>
          <a:p>
            <a:pPr algn="l" fontAlgn="auto">
              <a:lnSpc>
                <a:spcPct val="200000"/>
              </a:lnSpc>
            </a:pPr>
            <a:r>
              <a:rPr lang="zh-CN" altLang="en-US" sz="2400">
                <a:sym typeface="+mn-ea"/>
              </a:rPr>
              <a:t>实验</a:t>
            </a:r>
            <a:endParaRPr lang="zh-CN" altLang="en-US" sz="2400">
              <a:sym typeface="+mn-ea"/>
            </a:endParaRPr>
          </a:p>
        </p:txBody>
      </p:sp>
      <p:pic>
        <p:nvPicPr>
          <p:cNvPr id="6" name="图片 5"/>
          <p:cNvPicPr>
            <a:picLocks noChangeAspect="1"/>
          </p:cNvPicPr>
          <p:nvPr/>
        </p:nvPicPr>
        <p:blipFill>
          <a:blip r:embed="rId1"/>
          <a:stretch>
            <a:fillRect/>
          </a:stretch>
        </p:blipFill>
        <p:spPr>
          <a:xfrm>
            <a:off x="861060" y="2187575"/>
            <a:ext cx="10469880" cy="3817620"/>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34315" y="1143000"/>
            <a:ext cx="5219700" cy="3619500"/>
          </a:xfrm>
          <a:prstGeom prst="rect">
            <a:avLst/>
          </a:prstGeom>
        </p:spPr>
      </p:pic>
      <p:pic>
        <p:nvPicPr>
          <p:cNvPr id="2" name="图片 1"/>
          <p:cNvPicPr>
            <a:picLocks noChangeAspect="1"/>
          </p:cNvPicPr>
          <p:nvPr/>
        </p:nvPicPr>
        <p:blipFill>
          <a:blip r:embed="rId2"/>
          <a:srcRect l="19515" r="18491" b="12908"/>
          <a:stretch>
            <a:fillRect/>
          </a:stretch>
        </p:blipFill>
        <p:spPr>
          <a:xfrm>
            <a:off x="5589905" y="1260475"/>
            <a:ext cx="6344285" cy="3384550"/>
          </a:xfrm>
          <a:prstGeom prst="rect">
            <a:avLst/>
          </a:prstGeom>
        </p:spPr>
      </p:pic>
      <p:sp>
        <p:nvSpPr>
          <p:cNvPr id="3" name="文本框 2"/>
          <p:cNvSpPr txBox="1"/>
          <p:nvPr/>
        </p:nvSpPr>
        <p:spPr>
          <a:xfrm>
            <a:off x="6452235" y="4762500"/>
            <a:ext cx="5213350" cy="583565"/>
          </a:xfrm>
          <a:prstGeom prst="rect">
            <a:avLst/>
          </a:prstGeom>
          <a:noFill/>
        </p:spPr>
        <p:txBody>
          <a:bodyPr wrap="square" rtlCol="0">
            <a:spAutoFit/>
          </a:bodyPr>
          <a:p>
            <a:pPr algn="ctr"/>
            <a:r>
              <a:rPr lang="zh-CN" altLang="en-US" sz="1600"/>
              <a:t>由FE、NN与adaptive_ELU、adaptive_tanh、ELU激活函数预测的部分中间的温度历史，物理信息激活函数</a:t>
            </a:r>
            <a:endParaRPr lang="zh-CN" altLang="en-US" sz="1600"/>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52855" y="1444625"/>
            <a:ext cx="9763125" cy="3969385"/>
          </a:xfrm>
          <a:prstGeom prst="rect">
            <a:avLst/>
          </a:prstGeom>
          <a:noFill/>
        </p:spPr>
        <p:txBody>
          <a:bodyPr wrap="square" rtlCol="0" anchor="t">
            <a:spAutoFit/>
          </a:bodyPr>
          <a:p>
            <a:pPr fontAlgn="auto">
              <a:lnSpc>
                <a:spcPct val="200000"/>
              </a:lnSpc>
            </a:pPr>
            <a:r>
              <a:rPr lang="en-US" altLang="zh-CN"/>
              <a:t>       </a:t>
            </a:r>
            <a:r>
              <a:rPr lang="zh-CN" altLang="en-US"/>
              <a:t>开发了一种基于物理信息的机器学习方法来</a:t>
            </a:r>
            <a:r>
              <a:rPr lang="zh-CN" altLang="en-US">
                <a:solidFill>
                  <a:srgbClr val="FF0000"/>
                </a:solidFill>
              </a:rPr>
              <a:t>解决具有对流</a:t>
            </a:r>
            <a:r>
              <a:rPr lang="en-US" altLang="zh-CN">
                <a:solidFill>
                  <a:srgbClr val="FF0000"/>
                </a:solidFill>
              </a:rPr>
              <a:t>BC</a:t>
            </a:r>
            <a:r>
              <a:rPr lang="zh-CN" altLang="en-US">
                <a:solidFill>
                  <a:srgbClr val="FF0000"/>
                </a:solidFill>
              </a:rPr>
              <a:t>的热传导偏微分方程</a:t>
            </a:r>
            <a:r>
              <a:rPr lang="zh-CN" altLang="en-US"/>
              <a:t>。</a:t>
            </a:r>
            <a:endParaRPr lang="zh-CN" altLang="en-US"/>
          </a:p>
          <a:p>
            <a:pPr fontAlgn="auto">
              <a:lnSpc>
                <a:spcPct val="200000"/>
              </a:lnSpc>
            </a:pPr>
            <a:r>
              <a:rPr lang="zh-CN" altLang="en-US"/>
              <a:t>为了精确的训练，开发并实现了自适应归一化方案，以解决损失项的差异。</a:t>
            </a:r>
            <a:endParaRPr lang="zh-CN" altLang="en-US"/>
          </a:p>
          <a:p>
            <a:pPr fontAlgn="auto">
              <a:lnSpc>
                <a:spcPct val="200000"/>
              </a:lnSpc>
            </a:pPr>
            <a:endParaRPr lang="zh-CN" altLang="en-US"/>
          </a:p>
          <a:p>
            <a:pPr fontAlgn="auto">
              <a:lnSpc>
                <a:spcPct val="200000"/>
              </a:lnSpc>
            </a:pPr>
            <a:r>
              <a:rPr lang="en-US" altLang="zh-CN"/>
              <a:t>       </a:t>
            </a:r>
            <a:r>
              <a:rPr lang="zh-CN" altLang="en-US"/>
              <a:t>与</a:t>
            </a:r>
            <a:r>
              <a:rPr lang="zh-CN" altLang="en-US" b="1" u="sng"/>
              <a:t>有限元</a:t>
            </a:r>
            <a:r>
              <a:rPr lang="zh-CN" altLang="en-US"/>
              <a:t>结果的比较，训练后的PINN在一维和二维热传导情况下验证了PINN的预测。将PINN的性能和精度与</a:t>
            </a:r>
            <a:r>
              <a:rPr lang="zh-CN" altLang="en-US" b="1" u="sng"/>
              <a:t>没有特征工程的神经网络</a:t>
            </a:r>
            <a:r>
              <a:rPr lang="zh-CN" altLang="en-US"/>
              <a:t>进行了比较。结果表明，虽然神经网络和PINN都与训练区域内的FE结果相匹配，但只有具有工程特征的PINN才能</a:t>
            </a:r>
            <a:r>
              <a:rPr lang="zh-CN" altLang="en-US">
                <a:solidFill>
                  <a:srgbClr val="FF0000"/>
                </a:solidFill>
              </a:rPr>
              <a:t>捕获问题的物理特性</a:t>
            </a:r>
            <a:r>
              <a:rPr lang="zh-CN" altLang="en-US"/>
              <a:t>，从而在</a:t>
            </a:r>
            <a:r>
              <a:rPr lang="zh-CN" altLang="en-US">
                <a:solidFill>
                  <a:srgbClr val="FF0000"/>
                </a:solidFill>
              </a:rPr>
              <a:t>训练区域之外做出准确的预测</a:t>
            </a:r>
            <a:r>
              <a:rPr lang="zh-CN" altLang="en-US"/>
              <a:t>。PINN可以用于任何给定BC问题的</a:t>
            </a:r>
            <a:r>
              <a:rPr lang="zh-CN" altLang="en-US">
                <a:solidFill>
                  <a:srgbClr val="FF0000"/>
                </a:solidFill>
              </a:rPr>
              <a:t>近实时计算</a:t>
            </a:r>
            <a:r>
              <a:rPr lang="zh-CN" altLang="en-US"/>
              <a:t>的能力。</a:t>
            </a:r>
            <a:endParaRPr lang="zh-CN" altLang="en-US"/>
          </a:p>
        </p:txBody>
      </p:sp>
      <p:sp>
        <p:nvSpPr>
          <p:cNvPr id="4" name="文本框 3"/>
          <p:cNvSpPr txBox="1"/>
          <p:nvPr/>
        </p:nvSpPr>
        <p:spPr>
          <a:xfrm>
            <a:off x="460375" y="417195"/>
            <a:ext cx="792480" cy="829945"/>
          </a:xfrm>
          <a:prstGeom prst="rect">
            <a:avLst/>
          </a:prstGeom>
          <a:noFill/>
        </p:spPr>
        <p:txBody>
          <a:bodyPr wrap="none" rtlCol="0">
            <a:spAutoFit/>
          </a:bodyPr>
          <a:p>
            <a:pPr algn="l" fontAlgn="auto">
              <a:lnSpc>
                <a:spcPct val="200000"/>
              </a:lnSpc>
            </a:pPr>
            <a:r>
              <a:rPr lang="zh-CN" altLang="en-US" sz="2400">
                <a:sym typeface="+mn-ea"/>
              </a:rPr>
              <a:t>结论</a:t>
            </a:r>
            <a:endParaRPr lang="zh-CN" altLang="en-US" sz="2400">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8220" y="814705"/>
            <a:ext cx="10196195" cy="4338320"/>
          </a:xfrm>
          <a:prstGeom prst="rect">
            <a:avLst/>
          </a:prstGeom>
          <a:noFill/>
        </p:spPr>
        <p:txBody>
          <a:bodyPr wrap="square" rtlCol="0">
            <a:spAutoFit/>
          </a:bodyPr>
          <a:p>
            <a:pPr fontAlgn="auto">
              <a:lnSpc>
                <a:spcPct val="200000"/>
              </a:lnSpc>
            </a:pPr>
            <a:r>
              <a:rPr lang="zh-CN" altLang="en-US" sz="2400" b="1"/>
              <a:t>背景：</a:t>
            </a:r>
            <a:r>
              <a:rPr lang="zh-CN" altLang="en-US">
                <a:sym typeface="+mn-ea"/>
              </a:rPr>
              <a:t>制造过程中，</a:t>
            </a:r>
            <a:r>
              <a:rPr lang="zh-CN" altLang="en-US"/>
              <a:t>材料会经历几次转变，需要控制材料的行为，以确保零件质量。从数学角度看，该过程可以用一系列可控制的偏微分方程来表示，通过精确控制边界条件来实现。在处理之前，通常通过使用</a:t>
            </a:r>
            <a:r>
              <a:rPr lang="zh-CN" altLang="en-US">
                <a:highlight>
                  <a:srgbClr val="FFFF00"/>
                </a:highlight>
              </a:rPr>
              <a:t>有限元(FE)</a:t>
            </a:r>
            <a:r>
              <a:rPr lang="zh-CN" altLang="en-US"/>
              <a:t>等数值方法求解控制偏微分方程。</a:t>
            </a:r>
            <a:endParaRPr lang="zh-CN" altLang="en-US"/>
          </a:p>
          <a:p>
            <a:pPr fontAlgn="auto">
              <a:lnSpc>
                <a:spcPct val="200000"/>
              </a:lnSpc>
            </a:pPr>
            <a:endParaRPr lang="zh-CN" altLang="en-US"/>
          </a:p>
          <a:p>
            <a:pPr fontAlgn="auto">
              <a:lnSpc>
                <a:spcPct val="200000"/>
              </a:lnSpc>
            </a:pPr>
            <a:r>
              <a:rPr lang="zh-CN" altLang="en-US" sz="2400" b="1"/>
              <a:t>问题：</a:t>
            </a:r>
            <a:r>
              <a:rPr lang="zh-CN" altLang="en-US"/>
              <a:t>有限元模型不适合于制造过程中的</a:t>
            </a:r>
            <a:r>
              <a:rPr lang="zh-CN" altLang="en-US">
                <a:sym typeface="+mn-ea"/>
              </a:rPr>
              <a:t>未知或可变的边界条件。FE速度较慢，无法</a:t>
            </a:r>
            <a:r>
              <a:rPr lang="zh-CN" altLang="en-US">
                <a:sym typeface="+mn-ea"/>
              </a:rPr>
              <a:t>满足快速和近实时模拟的需求。</a:t>
            </a:r>
            <a:endParaRPr lang="zh-CN" altLang="en-US">
              <a:sym typeface="+mn-ea"/>
            </a:endParaRPr>
          </a:p>
          <a:p>
            <a:pPr fontAlgn="auto">
              <a:lnSpc>
                <a:spcPct val="200000"/>
              </a:lnSpc>
            </a:pPr>
            <a:endParaRPr lang="zh-CN" altLang="en-US"/>
          </a:p>
        </p:txBody>
      </p:sp>
      <p:sp>
        <p:nvSpPr>
          <p:cNvPr id="6" name="文本框 5"/>
          <p:cNvSpPr txBox="1"/>
          <p:nvPr/>
        </p:nvSpPr>
        <p:spPr>
          <a:xfrm>
            <a:off x="6921500" y="5153025"/>
            <a:ext cx="5133340" cy="1476375"/>
          </a:xfrm>
          <a:prstGeom prst="rect">
            <a:avLst/>
          </a:prstGeom>
          <a:noFill/>
        </p:spPr>
        <p:txBody>
          <a:bodyPr wrap="square" rtlCol="0">
            <a:spAutoFit/>
          </a:bodyPr>
          <a:p>
            <a:pPr algn="l"/>
            <a:r>
              <a:rPr lang="en-US" altLang="zh-CN"/>
              <a:t>       </a:t>
            </a:r>
            <a:r>
              <a:rPr lang="zh-CN" altLang="en-US"/>
              <a:t>偏微分方程的解析解求解困难。通常可以根据不同的离散化类型来</a:t>
            </a:r>
            <a:r>
              <a:rPr lang="zh-CN" altLang="en-US">
                <a:solidFill>
                  <a:schemeClr val="accent2">
                    <a:lumMod val="75000"/>
                  </a:schemeClr>
                </a:solidFill>
              </a:rPr>
              <a:t>构造近似方程</a:t>
            </a:r>
            <a:r>
              <a:rPr lang="zh-CN" altLang="en-US"/>
              <a:t>，得出与这些偏微分方程</a:t>
            </a:r>
            <a:r>
              <a:rPr lang="zh-CN" altLang="en-US">
                <a:solidFill>
                  <a:schemeClr val="accent2">
                    <a:lumMod val="75000"/>
                  </a:schemeClr>
                </a:solidFill>
              </a:rPr>
              <a:t>近似的数值模型方程</a:t>
            </a:r>
            <a:r>
              <a:rPr lang="zh-CN" altLang="en-US"/>
              <a:t>。数值模型方程的解</a:t>
            </a:r>
            <a:r>
              <a:rPr lang="en-US" altLang="zh-CN"/>
              <a:t>=</a:t>
            </a:r>
            <a:r>
              <a:rPr lang="zh-CN" altLang="en-US">
                <a:solidFill>
                  <a:schemeClr val="accent2">
                    <a:lumMod val="75000"/>
                  </a:schemeClr>
                </a:solidFill>
              </a:rPr>
              <a:t>偏微分方程真实解的近似解</a:t>
            </a:r>
            <a:r>
              <a:rPr lang="zh-CN" altLang="en-US"/>
              <a:t>。</a:t>
            </a:r>
            <a:r>
              <a:rPr lang="zh-CN" altLang="en-US">
                <a:highlight>
                  <a:srgbClr val="FFFF00"/>
                </a:highlight>
              </a:rPr>
              <a:t>有限元（FE）</a:t>
            </a:r>
            <a:r>
              <a:rPr lang="zh-CN" altLang="en-US"/>
              <a:t>就是用来计算出这些近似解的。</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00735" y="521970"/>
            <a:ext cx="10451465" cy="4707890"/>
          </a:xfrm>
          <a:prstGeom prst="rect">
            <a:avLst/>
          </a:prstGeom>
          <a:noFill/>
        </p:spPr>
        <p:txBody>
          <a:bodyPr wrap="square" rtlCol="0" anchor="t">
            <a:spAutoFit/>
          </a:bodyPr>
          <a:p>
            <a:pPr fontAlgn="auto">
              <a:lnSpc>
                <a:spcPct val="200000"/>
              </a:lnSpc>
            </a:pPr>
            <a:r>
              <a:rPr lang="zh-CN" altLang="en-US" sz="2400" b="1"/>
              <a:t>机器学习和人工智能</a:t>
            </a:r>
            <a:r>
              <a:rPr lang="zh-CN" altLang="en-US"/>
              <a:t>旨在制造和一般工程应用中取代传统的有限元工具：</a:t>
            </a:r>
            <a:endParaRPr lang="zh-CN" altLang="en-US"/>
          </a:p>
          <a:p>
            <a:pPr fontAlgn="auto">
              <a:lnSpc>
                <a:spcPct val="200000"/>
              </a:lnSpc>
            </a:pPr>
            <a:r>
              <a:rPr lang="en-US" altLang="zh-CN"/>
              <a:t>1</a:t>
            </a:r>
            <a:r>
              <a:rPr lang="zh-CN" altLang="en-US"/>
              <a:t>、理论不可知的ML模型：</a:t>
            </a:r>
            <a:r>
              <a:rPr lang="zh-CN" altLang="en-US">
                <a:sym typeface="+mn-ea"/>
              </a:rPr>
              <a:t>使用有限物理数据训练（从传感器中获得的）</a:t>
            </a:r>
            <a:r>
              <a:rPr lang="zh-CN" altLang="en-US"/>
              <a:t>生成预测ML模型。主要挑战是开发适合于小型物理数据集的ML技术。</a:t>
            </a:r>
            <a:r>
              <a:rPr lang="zh-CN" altLang="en-US">
                <a:sym typeface="+mn-ea"/>
              </a:rPr>
              <a:t>使用数值数据训练，通过自动化有限元模型来生成大型数值数据集。</a:t>
            </a:r>
            <a:endParaRPr lang="zh-CN" altLang="en-US">
              <a:sym typeface="+mn-ea"/>
            </a:endParaRPr>
          </a:p>
          <a:p>
            <a:pPr fontAlgn="auto">
              <a:lnSpc>
                <a:spcPct val="200000"/>
              </a:lnSpc>
            </a:pPr>
            <a:r>
              <a:rPr lang="en-US" altLang="zh-CN">
                <a:sym typeface="+mn-ea"/>
              </a:rPr>
              <a:t>2</a:t>
            </a:r>
            <a:r>
              <a:rPr lang="zh-CN" altLang="en-US">
                <a:sym typeface="+mn-ea"/>
              </a:rPr>
              <a:t>、理论指导的ML模型：使用控制物理定律的组合进行训练，</a:t>
            </a:r>
            <a:r>
              <a:rPr lang="zh-CN" altLang="en-US">
                <a:sym typeface="+mn-ea"/>
              </a:rPr>
              <a:t>使用小物理数据集和低保真度有限元工具来训练ML模型。</a:t>
            </a:r>
            <a:endParaRPr lang="zh-CN" altLang="en-US">
              <a:sym typeface="+mn-ea"/>
            </a:endParaRPr>
          </a:p>
          <a:p>
            <a:pPr fontAlgn="auto">
              <a:lnSpc>
                <a:spcPct val="200000"/>
              </a:lnSpc>
            </a:pPr>
            <a:r>
              <a:rPr lang="en-US" altLang="zh-CN">
                <a:sym typeface="+mn-ea"/>
              </a:rPr>
              <a:t>3</a:t>
            </a:r>
            <a:r>
              <a:rPr lang="zh-CN" altLang="en-US">
                <a:sym typeface="+mn-ea"/>
              </a:rPr>
              <a:t>、使用控制偏微分方程训练的物理模型：物理信息神经网络(PINNs)通常通过将损失函数定义为满足控制PDE的误差来训练。</a:t>
            </a:r>
            <a:r>
              <a:rPr lang="zh-CN" altLang="en-US">
                <a:solidFill>
                  <a:srgbClr val="FF0000"/>
                </a:solidFill>
                <a:sym typeface="+mn-ea"/>
              </a:rPr>
              <a:t>关键优势</a:t>
            </a:r>
            <a:r>
              <a:rPr lang="zh-CN" altLang="en-US">
                <a:sym typeface="+mn-ea"/>
              </a:rPr>
              <a:t>：不需要预先生成的训练数据。</a:t>
            </a:r>
            <a:endParaRPr lang="zh-CN" altLang="en-US">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69950" y="1254125"/>
            <a:ext cx="10451465" cy="5077460"/>
          </a:xfrm>
          <a:prstGeom prst="rect">
            <a:avLst/>
          </a:prstGeom>
          <a:noFill/>
        </p:spPr>
        <p:txBody>
          <a:bodyPr wrap="square" rtlCol="0" anchor="t">
            <a:spAutoFit/>
          </a:bodyPr>
          <a:p>
            <a:pPr fontAlgn="auto">
              <a:lnSpc>
                <a:spcPct val="200000"/>
              </a:lnSpc>
            </a:pPr>
            <a:r>
              <a:rPr lang="zh-CN" altLang="en-US" b="1"/>
              <a:t>本研究开发了一种PINN来解决具有对流边界条件（</a:t>
            </a:r>
            <a:r>
              <a:rPr lang="en-US" altLang="zh-CN" b="1"/>
              <a:t>BC</a:t>
            </a:r>
            <a:r>
              <a:rPr lang="zh-CN" altLang="en-US" b="1"/>
              <a:t>）的热传导偏微分方程</a:t>
            </a:r>
            <a:endParaRPr lang="zh-CN" altLang="en-US" b="1"/>
          </a:p>
          <a:p>
            <a:pPr fontAlgn="auto">
              <a:lnSpc>
                <a:spcPct val="200000"/>
              </a:lnSpc>
            </a:pPr>
            <a:r>
              <a:rPr lang="en-US" altLang="zh-CN"/>
              <a:t>- </a:t>
            </a:r>
            <a:r>
              <a:rPr lang="zh-CN" altLang="en-US"/>
              <a:t>定义了基于满足</a:t>
            </a:r>
            <a:r>
              <a:rPr lang="zh-CN" altLang="en-US" u="sng"/>
              <a:t>热传导PDE</a:t>
            </a:r>
            <a:r>
              <a:rPr lang="zh-CN" altLang="en-US"/>
              <a:t>、</a:t>
            </a:r>
            <a:r>
              <a:rPr lang="zh-CN" altLang="en-US" u="sng"/>
              <a:t>对流BC</a:t>
            </a:r>
            <a:r>
              <a:rPr lang="zh-CN" altLang="en-US"/>
              <a:t> 和</a:t>
            </a:r>
            <a:r>
              <a:rPr lang="zh-CN" altLang="en-US" u="sng"/>
              <a:t>初始条件（</a:t>
            </a:r>
            <a:r>
              <a:rPr lang="en-US" altLang="zh-CN" u="sng"/>
              <a:t>IC</a:t>
            </a:r>
            <a:r>
              <a:rPr lang="zh-CN" altLang="en-US" u="sng"/>
              <a:t>）</a:t>
            </a:r>
            <a:r>
              <a:rPr lang="zh-CN" altLang="en-US"/>
              <a:t>的误差的</a:t>
            </a:r>
            <a:r>
              <a:rPr lang="zh-CN" altLang="en-US">
                <a:solidFill>
                  <a:srgbClr val="FF0000"/>
                </a:solidFill>
              </a:rPr>
              <a:t>总损失函数</a:t>
            </a:r>
            <a:endParaRPr lang="zh-CN" altLang="en-US">
              <a:solidFill>
                <a:srgbClr val="FF0000"/>
              </a:solidFill>
            </a:endParaRPr>
          </a:p>
          <a:p>
            <a:pPr fontAlgn="auto">
              <a:lnSpc>
                <a:spcPct val="200000"/>
              </a:lnSpc>
            </a:pPr>
            <a:r>
              <a:rPr lang="en-US" altLang="zh-CN">
                <a:solidFill>
                  <a:schemeClr val="tx1"/>
                </a:solidFill>
              </a:rPr>
              <a:t>- 同时减少所有损失项误差的</a:t>
            </a:r>
            <a:r>
              <a:rPr lang="en-US" altLang="zh-CN">
                <a:solidFill>
                  <a:srgbClr val="FF0000"/>
                </a:solidFill>
              </a:rPr>
              <a:t>自适应归一化</a:t>
            </a:r>
            <a:r>
              <a:rPr lang="en-US" altLang="zh-CN">
                <a:solidFill>
                  <a:schemeClr val="tx1"/>
                </a:solidFill>
              </a:rPr>
              <a:t>方案</a:t>
            </a:r>
            <a:endParaRPr lang="en-US" altLang="zh-CN">
              <a:solidFill>
                <a:schemeClr val="tx1"/>
              </a:solidFill>
            </a:endParaRPr>
          </a:p>
          <a:p>
            <a:pPr fontAlgn="auto">
              <a:lnSpc>
                <a:spcPct val="200000"/>
              </a:lnSpc>
            </a:pPr>
            <a:r>
              <a:rPr lang="en-US" altLang="zh-CN">
                <a:solidFill>
                  <a:schemeClr val="tx1"/>
                </a:solidFill>
              </a:rPr>
              <a:t>- 定义了具有物理信息的特征和</a:t>
            </a:r>
            <a:r>
              <a:rPr lang="en-US" altLang="zh-CN">
                <a:solidFill>
                  <a:srgbClr val="FF0000"/>
                </a:solidFill>
              </a:rPr>
              <a:t>激活函数</a:t>
            </a:r>
            <a:endParaRPr lang="en-US" altLang="zh-CN">
              <a:solidFill>
                <a:schemeClr val="tx1"/>
              </a:solidFill>
            </a:endParaRPr>
          </a:p>
          <a:p>
            <a:pPr fontAlgn="auto">
              <a:lnSpc>
                <a:spcPct val="200000"/>
              </a:lnSpc>
            </a:pPr>
            <a:endParaRPr lang="en-US" altLang="zh-CN">
              <a:solidFill>
                <a:schemeClr val="tx1"/>
              </a:solidFill>
            </a:endParaRPr>
          </a:p>
          <a:p>
            <a:pPr fontAlgn="auto">
              <a:lnSpc>
                <a:spcPct val="200000"/>
              </a:lnSpc>
            </a:pPr>
            <a:r>
              <a:rPr lang="zh-CN" altLang="en-US">
                <a:solidFill>
                  <a:schemeClr val="tx1"/>
                </a:solidFill>
              </a:rPr>
              <a:t>效果：</a:t>
            </a:r>
            <a:endParaRPr lang="zh-CN" altLang="en-US">
              <a:solidFill>
                <a:schemeClr val="tx1"/>
              </a:solidFill>
            </a:endParaRPr>
          </a:p>
          <a:p>
            <a:pPr fontAlgn="auto">
              <a:lnSpc>
                <a:spcPct val="200000"/>
              </a:lnSpc>
            </a:pPr>
            <a:r>
              <a:rPr lang="en-US" altLang="zh-CN">
                <a:solidFill>
                  <a:schemeClr val="tx1"/>
                </a:solidFill>
              </a:rPr>
              <a:t>- 可以预测其</a:t>
            </a:r>
            <a:r>
              <a:rPr lang="en-US" altLang="zh-CN">
                <a:solidFill>
                  <a:schemeClr val="accent1">
                    <a:lumMod val="75000"/>
                  </a:schemeClr>
                </a:solidFill>
              </a:rPr>
              <a:t>训练区以外</a:t>
            </a:r>
            <a:r>
              <a:rPr lang="en-US" altLang="zh-CN">
                <a:solidFill>
                  <a:schemeClr val="tx1"/>
                </a:solidFill>
              </a:rPr>
              <a:t>的</a:t>
            </a:r>
            <a:r>
              <a:rPr lang="zh-CN" altLang="en-US">
                <a:solidFill>
                  <a:schemeClr val="tx1"/>
                </a:solidFill>
              </a:rPr>
              <a:t>数据</a:t>
            </a:r>
            <a:endParaRPr lang="zh-CN" altLang="en-US">
              <a:solidFill>
                <a:schemeClr val="tx1"/>
              </a:solidFill>
            </a:endParaRPr>
          </a:p>
          <a:p>
            <a:pPr fontAlgn="auto">
              <a:lnSpc>
                <a:spcPct val="200000"/>
              </a:lnSpc>
            </a:pPr>
            <a:r>
              <a:rPr lang="en-US" altLang="zh-CN">
                <a:solidFill>
                  <a:schemeClr val="tx1"/>
                </a:solidFill>
              </a:rPr>
              <a:t>- </a:t>
            </a:r>
            <a:r>
              <a:rPr lang="zh-CN" altLang="en-US">
                <a:solidFill>
                  <a:schemeClr val="tx1"/>
                </a:solidFill>
              </a:rPr>
              <a:t>与</a:t>
            </a:r>
            <a:r>
              <a:rPr lang="en-US" altLang="zh-CN">
                <a:solidFill>
                  <a:schemeClr val="tx1"/>
                </a:solidFill>
              </a:rPr>
              <a:t>有限元计算结果</a:t>
            </a:r>
            <a:r>
              <a:rPr lang="zh-CN" altLang="en-US">
                <a:solidFill>
                  <a:schemeClr val="accent1">
                    <a:lumMod val="75000"/>
                  </a:schemeClr>
                </a:solidFill>
              </a:rPr>
              <a:t>比较验证</a:t>
            </a:r>
            <a:r>
              <a:rPr lang="zh-CN" altLang="en-US">
                <a:solidFill>
                  <a:schemeClr val="tx1"/>
                </a:solidFill>
              </a:rPr>
              <a:t>该方法的有效性</a:t>
            </a:r>
            <a:endParaRPr lang="en-US" altLang="zh-CN">
              <a:solidFill>
                <a:schemeClr val="tx1"/>
              </a:solidFill>
            </a:endParaRPr>
          </a:p>
          <a:p>
            <a:pPr fontAlgn="auto">
              <a:lnSpc>
                <a:spcPct val="200000"/>
              </a:lnSpc>
            </a:pPr>
            <a:r>
              <a:rPr lang="en-US" altLang="zh-CN">
                <a:solidFill>
                  <a:schemeClr val="tx1"/>
                </a:solidFill>
              </a:rPr>
              <a:t>- </a:t>
            </a:r>
            <a:r>
              <a:rPr lang="en-US" altLang="zh-CN">
                <a:solidFill>
                  <a:schemeClr val="accent1">
                    <a:lumMod val="75000"/>
                  </a:schemeClr>
                </a:solidFill>
              </a:rPr>
              <a:t>实时评估</a:t>
            </a:r>
            <a:r>
              <a:rPr lang="en-US" altLang="zh-CN">
                <a:solidFill>
                  <a:schemeClr val="tx1"/>
                </a:solidFill>
              </a:rPr>
              <a:t>了各种对流</a:t>
            </a:r>
            <a:r>
              <a:rPr lang="en-US" altLang="zh-CN">
                <a:solidFill>
                  <a:schemeClr val="tx1"/>
                </a:solidFill>
              </a:rPr>
              <a:t>BC作用下各部件的热响应</a:t>
            </a:r>
            <a:endParaRPr lang="en-US" altLang="zh-CN">
              <a:solidFill>
                <a:schemeClr val="tx1"/>
              </a:solidFill>
            </a:endParaRPr>
          </a:p>
        </p:txBody>
      </p:sp>
      <p:sp>
        <p:nvSpPr>
          <p:cNvPr id="2" name="文本框 1"/>
          <p:cNvSpPr txBox="1"/>
          <p:nvPr/>
        </p:nvSpPr>
        <p:spPr>
          <a:xfrm>
            <a:off x="742950" y="657860"/>
            <a:ext cx="1402080" cy="460375"/>
          </a:xfrm>
          <a:prstGeom prst="rect">
            <a:avLst/>
          </a:prstGeom>
          <a:noFill/>
        </p:spPr>
        <p:txBody>
          <a:bodyPr wrap="none" rtlCol="0">
            <a:spAutoFit/>
          </a:bodyPr>
          <a:p>
            <a:r>
              <a:rPr lang="zh-CN" altLang="en-US" sz="2400"/>
              <a:t>创新点：</a:t>
            </a:r>
            <a:endParaRPr lang="zh-CN" altLang="en-US" sz="24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2950" y="657860"/>
            <a:ext cx="1097280" cy="460375"/>
          </a:xfrm>
          <a:prstGeom prst="rect">
            <a:avLst/>
          </a:prstGeom>
          <a:noFill/>
        </p:spPr>
        <p:txBody>
          <a:bodyPr wrap="none" rtlCol="0">
            <a:spAutoFit/>
          </a:bodyPr>
          <a:p>
            <a:r>
              <a:rPr lang="zh-CN" altLang="en-US" sz="2400"/>
              <a:t>方法：</a:t>
            </a:r>
            <a:endParaRPr lang="zh-CN" altLang="en-US" sz="2400"/>
          </a:p>
        </p:txBody>
      </p:sp>
      <p:pic>
        <p:nvPicPr>
          <p:cNvPr id="3" name="图片 2"/>
          <p:cNvPicPr>
            <a:picLocks noChangeAspect="1"/>
          </p:cNvPicPr>
          <p:nvPr/>
        </p:nvPicPr>
        <p:blipFill>
          <a:blip r:embed="rId1"/>
          <a:stretch>
            <a:fillRect/>
          </a:stretch>
        </p:blipFill>
        <p:spPr>
          <a:xfrm>
            <a:off x="1435735" y="1390015"/>
            <a:ext cx="8634730" cy="962660"/>
          </a:xfrm>
          <a:prstGeom prst="rect">
            <a:avLst/>
          </a:prstGeom>
        </p:spPr>
      </p:pic>
      <p:cxnSp>
        <p:nvCxnSpPr>
          <p:cNvPr id="5" name="直接箭头连接符 4"/>
          <p:cNvCxnSpPr/>
          <p:nvPr/>
        </p:nvCxnSpPr>
        <p:spPr>
          <a:xfrm>
            <a:off x="5687695" y="2696210"/>
            <a:ext cx="0" cy="606425"/>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stretch>
            <a:fillRect/>
          </a:stretch>
        </p:blipFill>
        <p:spPr>
          <a:xfrm>
            <a:off x="4427220" y="3646170"/>
            <a:ext cx="2520950" cy="894080"/>
          </a:xfrm>
          <a:prstGeom prst="rect">
            <a:avLst/>
          </a:prstGeom>
        </p:spPr>
      </p:pic>
      <p:sp>
        <p:nvSpPr>
          <p:cNvPr id="8" name="文本框 7"/>
          <p:cNvSpPr txBox="1"/>
          <p:nvPr/>
        </p:nvSpPr>
        <p:spPr>
          <a:xfrm>
            <a:off x="6774815" y="2814955"/>
            <a:ext cx="2075180" cy="368300"/>
          </a:xfrm>
          <a:prstGeom prst="rect">
            <a:avLst/>
          </a:prstGeom>
          <a:noFill/>
        </p:spPr>
        <p:txBody>
          <a:bodyPr wrap="none" rtlCol="0">
            <a:spAutoFit/>
          </a:bodyPr>
          <a:p>
            <a:r>
              <a:rPr lang="zh-CN" altLang="en-US"/>
              <a:t>无产热项的</a:t>
            </a:r>
            <a:r>
              <a:rPr lang="en-US" altLang="zh-CN"/>
              <a:t>1D</a:t>
            </a:r>
            <a:r>
              <a:rPr lang="zh-CN" altLang="en-US"/>
              <a:t>方程</a:t>
            </a:r>
            <a:endParaRPr lang="zh-CN" altLang="en-US"/>
          </a:p>
        </p:txBody>
      </p:sp>
      <p:pic>
        <p:nvPicPr>
          <p:cNvPr id="9" name="图片 8"/>
          <p:cNvPicPr>
            <a:picLocks noChangeAspect="1"/>
          </p:cNvPicPr>
          <p:nvPr/>
        </p:nvPicPr>
        <p:blipFill>
          <a:blip r:embed="rId3"/>
          <a:stretch>
            <a:fillRect/>
          </a:stretch>
        </p:blipFill>
        <p:spPr>
          <a:xfrm>
            <a:off x="3221355" y="4883785"/>
            <a:ext cx="5064125" cy="979170"/>
          </a:xfrm>
          <a:prstGeom prst="rect">
            <a:avLst/>
          </a:prstGeom>
        </p:spPr>
      </p:pic>
      <p:sp>
        <p:nvSpPr>
          <p:cNvPr id="10" name="文本框 9"/>
          <p:cNvSpPr txBox="1"/>
          <p:nvPr/>
        </p:nvSpPr>
        <p:spPr>
          <a:xfrm>
            <a:off x="7412990" y="3846195"/>
            <a:ext cx="652780" cy="368300"/>
          </a:xfrm>
          <a:prstGeom prst="rect">
            <a:avLst/>
          </a:prstGeom>
          <a:noFill/>
        </p:spPr>
        <p:txBody>
          <a:bodyPr wrap="none" rtlCol="0">
            <a:spAutoFit/>
          </a:bodyPr>
          <a:p>
            <a:r>
              <a:rPr lang="en-US" altLang="zh-CN">
                <a:highlight>
                  <a:srgbClr val="FFFF00"/>
                </a:highlight>
              </a:rPr>
              <a:t>PDE</a:t>
            </a:r>
            <a:endParaRPr lang="en-US" altLang="zh-CN">
              <a:highlight>
                <a:srgbClr val="FFFF00"/>
              </a:highlight>
            </a:endParaRPr>
          </a:p>
        </p:txBody>
      </p:sp>
      <p:sp>
        <p:nvSpPr>
          <p:cNvPr id="11" name="文本框 10"/>
          <p:cNvSpPr txBox="1"/>
          <p:nvPr/>
        </p:nvSpPr>
        <p:spPr>
          <a:xfrm>
            <a:off x="8453120" y="5189220"/>
            <a:ext cx="500380" cy="368300"/>
          </a:xfrm>
          <a:prstGeom prst="rect">
            <a:avLst/>
          </a:prstGeom>
          <a:noFill/>
        </p:spPr>
        <p:txBody>
          <a:bodyPr wrap="none" rtlCol="0">
            <a:spAutoFit/>
          </a:bodyPr>
          <a:p>
            <a:r>
              <a:rPr lang="en-US" altLang="zh-CN">
                <a:highlight>
                  <a:srgbClr val="FFFF00"/>
                </a:highlight>
              </a:rPr>
              <a:t>BC</a:t>
            </a:r>
            <a:endParaRPr lang="en-US" altLang="zh-CN">
              <a:highlight>
                <a:srgbClr val="FFFF00"/>
              </a:highlight>
            </a:endParaRPr>
          </a:p>
        </p:txBody>
      </p:sp>
      <p:sp>
        <p:nvSpPr>
          <p:cNvPr id="13" name="文本框 12"/>
          <p:cNvSpPr txBox="1"/>
          <p:nvPr/>
        </p:nvSpPr>
        <p:spPr>
          <a:xfrm>
            <a:off x="8453120" y="906780"/>
            <a:ext cx="1325880" cy="368300"/>
          </a:xfrm>
          <a:prstGeom prst="rect">
            <a:avLst/>
          </a:prstGeom>
          <a:noFill/>
        </p:spPr>
        <p:txBody>
          <a:bodyPr wrap="none" rtlCol="0">
            <a:spAutoFit/>
          </a:bodyPr>
          <a:p>
            <a:r>
              <a:rPr lang="zh-CN" altLang="en-US"/>
              <a:t>热传导</a:t>
            </a:r>
            <a:r>
              <a:rPr lang="zh-CN" altLang="en-US"/>
              <a:t>方程</a:t>
            </a:r>
            <a:endParaRPr lang="zh-CN" altLang="en-US"/>
          </a:p>
        </p:txBody>
      </p:sp>
      <p:sp>
        <p:nvSpPr>
          <p:cNvPr id="4" name="矩形 3"/>
          <p:cNvSpPr/>
          <p:nvPr/>
        </p:nvSpPr>
        <p:spPr>
          <a:xfrm>
            <a:off x="5182235" y="1414780"/>
            <a:ext cx="4798060" cy="974090"/>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3129915" y="2226945"/>
            <a:ext cx="5953125" cy="874395"/>
          </a:xfrm>
          <a:prstGeom prst="rect">
            <a:avLst/>
          </a:prstGeom>
        </p:spPr>
      </p:pic>
      <p:pic>
        <p:nvPicPr>
          <p:cNvPr id="6" name="图片 5"/>
          <p:cNvPicPr>
            <a:picLocks noChangeAspect="1"/>
          </p:cNvPicPr>
          <p:nvPr/>
        </p:nvPicPr>
        <p:blipFill>
          <a:blip r:embed="rId2"/>
          <a:stretch>
            <a:fillRect/>
          </a:stretch>
        </p:blipFill>
        <p:spPr>
          <a:xfrm>
            <a:off x="4699635" y="478155"/>
            <a:ext cx="2520950" cy="894080"/>
          </a:xfrm>
          <a:prstGeom prst="rect">
            <a:avLst/>
          </a:prstGeom>
        </p:spPr>
      </p:pic>
      <p:sp>
        <p:nvSpPr>
          <p:cNvPr id="10" name="文本框 9"/>
          <p:cNvSpPr txBox="1"/>
          <p:nvPr/>
        </p:nvSpPr>
        <p:spPr>
          <a:xfrm>
            <a:off x="7220585" y="856615"/>
            <a:ext cx="652780" cy="368300"/>
          </a:xfrm>
          <a:prstGeom prst="rect">
            <a:avLst/>
          </a:prstGeom>
          <a:noFill/>
        </p:spPr>
        <p:txBody>
          <a:bodyPr wrap="none" rtlCol="0">
            <a:spAutoFit/>
          </a:bodyPr>
          <a:p>
            <a:r>
              <a:rPr lang="en-US" altLang="zh-CN">
                <a:highlight>
                  <a:srgbClr val="FFFF00"/>
                </a:highlight>
              </a:rPr>
              <a:t>PDE</a:t>
            </a:r>
            <a:endParaRPr lang="en-US" altLang="zh-CN">
              <a:highlight>
                <a:srgbClr val="FFFF00"/>
              </a:highlight>
            </a:endParaRPr>
          </a:p>
        </p:txBody>
      </p:sp>
      <p:cxnSp>
        <p:nvCxnSpPr>
          <p:cNvPr id="5" name="直接箭头连接符 4"/>
          <p:cNvCxnSpPr/>
          <p:nvPr/>
        </p:nvCxnSpPr>
        <p:spPr>
          <a:xfrm>
            <a:off x="5875655" y="1496695"/>
            <a:ext cx="0" cy="606425"/>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446520" y="1541780"/>
            <a:ext cx="1783080" cy="368300"/>
          </a:xfrm>
          <a:prstGeom prst="rect">
            <a:avLst/>
          </a:prstGeom>
          <a:noFill/>
        </p:spPr>
        <p:txBody>
          <a:bodyPr wrap="none" rtlCol="0">
            <a:spAutoFit/>
          </a:bodyPr>
          <a:p>
            <a:r>
              <a:rPr lang="zh-CN" altLang="en-US"/>
              <a:t>任意一点的</a:t>
            </a:r>
            <a:r>
              <a:rPr lang="zh-CN" altLang="en-US"/>
              <a:t>误差</a:t>
            </a:r>
            <a:endParaRPr lang="zh-CN" altLang="en-US"/>
          </a:p>
        </p:txBody>
      </p:sp>
      <p:cxnSp>
        <p:nvCxnSpPr>
          <p:cNvPr id="2" name="直接箭头连接符 1"/>
          <p:cNvCxnSpPr/>
          <p:nvPr/>
        </p:nvCxnSpPr>
        <p:spPr>
          <a:xfrm>
            <a:off x="5875655" y="3418205"/>
            <a:ext cx="0" cy="606425"/>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466590" y="4341495"/>
            <a:ext cx="2818130" cy="368300"/>
          </a:xfrm>
          <a:prstGeom prst="rect">
            <a:avLst/>
          </a:prstGeom>
          <a:noFill/>
        </p:spPr>
        <p:txBody>
          <a:bodyPr wrap="none" rtlCol="0">
            <a:spAutoFit/>
          </a:bodyPr>
          <a:p>
            <a:r>
              <a:rPr lang="zh-CN" altLang="en-US"/>
              <a:t>最终目标是</a:t>
            </a:r>
            <a:r>
              <a:rPr lang="en-US" altLang="zh-CN"/>
              <a:t>Error_PDE = </a:t>
            </a:r>
            <a:r>
              <a:rPr lang="en-US" altLang="zh-CN"/>
              <a:t>0</a:t>
            </a:r>
            <a:endParaRPr lang="en-US" altLang="zh-CN"/>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6420" y="429260"/>
            <a:ext cx="4034790" cy="368300"/>
          </a:xfrm>
          <a:prstGeom prst="rect">
            <a:avLst/>
          </a:prstGeom>
          <a:noFill/>
        </p:spPr>
        <p:txBody>
          <a:bodyPr wrap="square" rtlCol="0" anchor="t">
            <a:spAutoFit/>
          </a:bodyPr>
          <a:p>
            <a:r>
              <a:t>对流</a:t>
            </a:r>
            <a:r>
              <a:rPr lang="en-US"/>
              <a:t>BC</a:t>
            </a:r>
            <a:r>
              <a:t>微分方程的遵守可以量化为</a:t>
            </a:r>
          </a:p>
        </p:txBody>
      </p:sp>
      <p:sp>
        <p:nvSpPr>
          <p:cNvPr id="14" name="文本框 13"/>
          <p:cNvSpPr txBox="1"/>
          <p:nvPr/>
        </p:nvSpPr>
        <p:spPr>
          <a:xfrm>
            <a:off x="707390" y="2933700"/>
            <a:ext cx="3753485" cy="368300"/>
          </a:xfrm>
          <a:prstGeom prst="rect">
            <a:avLst/>
          </a:prstGeom>
          <a:noFill/>
        </p:spPr>
        <p:txBody>
          <a:bodyPr wrap="square" rtlCol="0" anchor="t">
            <a:spAutoFit/>
          </a:bodyPr>
          <a:p>
            <a:r>
              <a:rPr lang="zh-CN" altLang="en-US">
                <a:highlight>
                  <a:srgbClr val="FFFF00"/>
                </a:highlight>
              </a:rPr>
              <a:t>IC</a:t>
            </a:r>
            <a:r>
              <a:rPr lang="en-US" altLang="zh-CN"/>
              <a:t> </a:t>
            </a:r>
            <a:r>
              <a:rPr lang="zh-CN" altLang="en-US"/>
              <a:t>是时间维度</a:t>
            </a:r>
            <a:r>
              <a:rPr lang="en-US" altLang="zh-CN"/>
              <a:t> t</a:t>
            </a:r>
            <a:r>
              <a:rPr lang="zh-CN" altLang="en-US"/>
              <a:t> = 0</a:t>
            </a:r>
            <a:r>
              <a:rPr lang="en-US" altLang="zh-CN"/>
              <a:t> </a:t>
            </a:r>
            <a:r>
              <a:rPr lang="zh-CN" altLang="en-US"/>
              <a:t>时的</a:t>
            </a:r>
            <a:r>
              <a:rPr lang="zh-CN" altLang="en-US">
                <a:sym typeface="+mn-ea"/>
              </a:rPr>
              <a:t>边界条件</a:t>
            </a:r>
            <a:endParaRPr lang="zh-CN" altLang="en-US"/>
          </a:p>
        </p:txBody>
      </p:sp>
      <p:pic>
        <p:nvPicPr>
          <p:cNvPr id="16" name="图片 15"/>
          <p:cNvPicPr>
            <a:picLocks noChangeAspect="1"/>
          </p:cNvPicPr>
          <p:nvPr/>
        </p:nvPicPr>
        <p:blipFill>
          <a:blip r:embed="rId1"/>
          <a:stretch>
            <a:fillRect/>
          </a:stretch>
        </p:blipFill>
        <p:spPr>
          <a:xfrm>
            <a:off x="3923665" y="3531870"/>
            <a:ext cx="4150995" cy="593090"/>
          </a:xfrm>
          <a:prstGeom prst="rect">
            <a:avLst/>
          </a:prstGeom>
        </p:spPr>
      </p:pic>
      <p:pic>
        <p:nvPicPr>
          <p:cNvPr id="6" name="图片 5"/>
          <p:cNvPicPr>
            <a:picLocks noChangeAspect="1"/>
          </p:cNvPicPr>
          <p:nvPr/>
        </p:nvPicPr>
        <p:blipFill>
          <a:blip r:embed="rId2"/>
          <a:stretch>
            <a:fillRect/>
          </a:stretch>
        </p:blipFill>
        <p:spPr>
          <a:xfrm>
            <a:off x="2632710" y="1017270"/>
            <a:ext cx="6925945" cy="162369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rcRect b="82910"/>
          <a:stretch>
            <a:fillRect/>
          </a:stretch>
        </p:blipFill>
        <p:spPr>
          <a:xfrm>
            <a:off x="2313305" y="1259205"/>
            <a:ext cx="6657975" cy="408305"/>
          </a:xfrm>
          <a:prstGeom prst="rect">
            <a:avLst/>
          </a:prstGeom>
        </p:spPr>
      </p:pic>
      <p:sp>
        <p:nvSpPr>
          <p:cNvPr id="2" name="文本框 1"/>
          <p:cNvSpPr txBox="1"/>
          <p:nvPr/>
        </p:nvSpPr>
        <p:spPr>
          <a:xfrm>
            <a:off x="460375" y="407035"/>
            <a:ext cx="1706880" cy="460375"/>
          </a:xfrm>
          <a:prstGeom prst="rect">
            <a:avLst/>
          </a:prstGeom>
          <a:noFill/>
        </p:spPr>
        <p:txBody>
          <a:bodyPr wrap="none" rtlCol="0">
            <a:spAutoFit/>
          </a:bodyPr>
          <a:p>
            <a:r>
              <a:rPr lang="zh-CN" altLang="en-US" sz="2400"/>
              <a:t>损失函数：</a:t>
            </a:r>
            <a:endParaRPr lang="zh-CN" altLang="en-US" sz="2400"/>
          </a:p>
        </p:txBody>
      </p:sp>
      <p:sp>
        <p:nvSpPr>
          <p:cNvPr id="6" name="文本框 5"/>
          <p:cNvSpPr txBox="1"/>
          <p:nvPr/>
        </p:nvSpPr>
        <p:spPr>
          <a:xfrm>
            <a:off x="2167255" y="2811145"/>
            <a:ext cx="5415280" cy="368300"/>
          </a:xfrm>
          <a:prstGeom prst="rect">
            <a:avLst/>
          </a:prstGeom>
          <a:noFill/>
        </p:spPr>
        <p:txBody>
          <a:bodyPr wrap="square" rtlCol="0" anchor="t">
            <a:spAutoFit/>
          </a:bodyPr>
          <a:p>
            <a:r>
              <a:rPr lang="zh-CN" altLang="en-US">
                <a:solidFill>
                  <a:srgbClr val="FF0000"/>
                </a:solidFill>
              </a:rPr>
              <a:t>问题</a:t>
            </a:r>
            <a:r>
              <a:rPr lang="zh-CN" altLang="en-US"/>
              <a:t>：损失的相对大小</a:t>
            </a:r>
            <a:r>
              <a:rPr lang="zh-CN" altLang="en-US"/>
              <a:t>会影响模型训练和结果</a:t>
            </a:r>
            <a:endParaRPr lang="zh-CN" altLang="en-US"/>
          </a:p>
        </p:txBody>
      </p:sp>
      <p:sp>
        <p:nvSpPr>
          <p:cNvPr id="7" name="文本框 6"/>
          <p:cNvSpPr txBox="1"/>
          <p:nvPr/>
        </p:nvSpPr>
        <p:spPr>
          <a:xfrm>
            <a:off x="4052570" y="4165600"/>
            <a:ext cx="2540000" cy="368300"/>
          </a:xfrm>
          <a:prstGeom prst="rect">
            <a:avLst/>
          </a:prstGeom>
          <a:noFill/>
        </p:spPr>
        <p:txBody>
          <a:bodyPr wrap="square" rtlCol="0" anchor="t">
            <a:spAutoFit/>
          </a:bodyPr>
          <a:p>
            <a:r>
              <a:rPr lang="zh-CN" altLang="en-US"/>
              <a:t>提出自适应归一化方案</a:t>
            </a:r>
            <a:endParaRPr lang="zh-CN" altLang="en-US"/>
          </a:p>
        </p:txBody>
      </p:sp>
      <p:cxnSp>
        <p:nvCxnSpPr>
          <p:cNvPr id="8" name="直接箭头连接符 7"/>
          <p:cNvCxnSpPr/>
          <p:nvPr/>
        </p:nvCxnSpPr>
        <p:spPr>
          <a:xfrm>
            <a:off x="5081270" y="3369310"/>
            <a:ext cx="0" cy="606425"/>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2000" y="1741805"/>
            <a:ext cx="4399280" cy="368300"/>
          </a:xfrm>
          <a:prstGeom prst="rect">
            <a:avLst/>
          </a:prstGeom>
          <a:noFill/>
        </p:spPr>
        <p:txBody>
          <a:bodyPr wrap="none" rtlCol="0" anchor="t">
            <a:spAutoFit/>
          </a:bodyPr>
          <a:p>
            <a:r>
              <a:rPr lang="zh-CN" altLang="en-US">
                <a:sym typeface="+mn-ea"/>
              </a:rPr>
              <a:t>使用总损失函数来同时满足PDE，</a:t>
            </a:r>
            <a:r>
              <a:rPr lang="en-US" altLang="zh-CN">
                <a:sym typeface="+mn-ea"/>
              </a:rPr>
              <a:t>BC</a:t>
            </a:r>
            <a:r>
              <a:rPr lang="zh-CN" altLang="en-US">
                <a:sym typeface="+mn-ea"/>
              </a:rPr>
              <a:t>和IC</a:t>
            </a:r>
            <a:endParaRPr lang="zh-CN" alt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0375" y="417195"/>
            <a:ext cx="2623820" cy="4030980"/>
          </a:xfrm>
          <a:prstGeom prst="rect">
            <a:avLst/>
          </a:prstGeom>
          <a:noFill/>
        </p:spPr>
        <p:txBody>
          <a:bodyPr wrap="none" rtlCol="0">
            <a:spAutoFit/>
          </a:bodyPr>
          <a:p>
            <a:pPr algn="l" fontAlgn="auto">
              <a:lnSpc>
                <a:spcPct val="200000"/>
              </a:lnSpc>
            </a:pPr>
            <a:r>
              <a:rPr lang="zh-CN" altLang="en-US" sz="2400"/>
              <a:t>实现</a:t>
            </a:r>
            <a:r>
              <a:rPr lang="zh-CN" altLang="en-US" sz="2400"/>
              <a:t>细节：</a:t>
            </a:r>
            <a:endParaRPr lang="zh-CN" altLang="en-US" sz="2400"/>
          </a:p>
          <a:p>
            <a:pPr algn="l" fontAlgn="auto">
              <a:lnSpc>
                <a:spcPct val="200000"/>
              </a:lnSpc>
            </a:pPr>
            <a:endParaRPr lang="zh-CN" altLang="en-US" sz="2400"/>
          </a:p>
          <a:p>
            <a:pPr algn="l" fontAlgn="auto">
              <a:lnSpc>
                <a:spcPct val="200000"/>
              </a:lnSpc>
            </a:pPr>
            <a:r>
              <a:rPr lang="en-US" altLang="zh-CN" sz="2000"/>
              <a:t>- </a:t>
            </a:r>
            <a:r>
              <a:rPr lang="zh-CN" altLang="en-US" sz="2000"/>
              <a:t>PINN体系结构</a:t>
            </a:r>
            <a:endParaRPr lang="zh-CN" altLang="en-US" sz="2000"/>
          </a:p>
          <a:p>
            <a:pPr algn="l" fontAlgn="auto">
              <a:lnSpc>
                <a:spcPct val="200000"/>
              </a:lnSpc>
            </a:pPr>
            <a:r>
              <a:rPr lang="en-US" altLang="zh-CN" sz="2000"/>
              <a:t>- </a:t>
            </a:r>
            <a:r>
              <a:rPr lang="zh-CN" altLang="en-US" sz="2000"/>
              <a:t>理论引导的特征工程</a:t>
            </a:r>
            <a:endParaRPr lang="zh-CN" altLang="en-US" sz="2000"/>
          </a:p>
          <a:p>
            <a:pPr algn="l" fontAlgn="auto">
              <a:lnSpc>
                <a:spcPct val="200000"/>
              </a:lnSpc>
            </a:pPr>
            <a:r>
              <a:rPr lang="en-US" altLang="zh-CN" sz="2000"/>
              <a:t>- </a:t>
            </a:r>
            <a:r>
              <a:rPr lang="zh-CN" altLang="en-US" sz="2000"/>
              <a:t>激活函数的选择</a:t>
            </a:r>
            <a:endParaRPr lang="zh-CN" altLang="en-US" sz="2000"/>
          </a:p>
          <a:p>
            <a:pPr algn="l" fontAlgn="auto">
              <a:lnSpc>
                <a:spcPct val="200000"/>
              </a:lnSpc>
            </a:pPr>
            <a:r>
              <a:rPr lang="en-US" altLang="zh-CN" sz="2000"/>
              <a:t>- </a:t>
            </a:r>
            <a:r>
              <a:rPr lang="zh-CN" altLang="en-US" sz="2000"/>
              <a:t>自适应</a:t>
            </a:r>
            <a:r>
              <a:rPr lang="zh-CN" altLang="en-US" sz="2000"/>
              <a:t>归一化方案</a:t>
            </a:r>
            <a:endParaRPr lang="zh-CN" altLang="en-US" sz="20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1631</Words>
  <Application>WPS 演示</Application>
  <PresentationFormat>宽屏</PresentationFormat>
  <Paragraphs>93</Paragraphs>
  <Slides>16</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Wingdings</vt:lpstr>
      <vt:lpstr>Wingdings</vt:lpstr>
      <vt:lpstr>微软雅黑</vt:lpstr>
      <vt:lpstr>Arial Unicode MS</vt:lpstr>
      <vt:lpstr>Calibri</vt:lpstr>
      <vt:lpstr>Office 主题​​</vt:lpstr>
      <vt:lpstr>A physics-informed machine learning approach for solving heat transfer equation in advanced manufacturing and engineering applications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hjw19</dc:creator>
  <cp:lastModifiedBy>hehe0225</cp:lastModifiedBy>
  <cp:revision>150</cp:revision>
  <dcterms:created xsi:type="dcterms:W3CDTF">2019-06-19T02:08:00Z</dcterms:created>
  <dcterms:modified xsi:type="dcterms:W3CDTF">2022-04-20T12:41:51Z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2052-11.1.0.11566</vt:lpwstr>
  </property>
  <property fmtid="{D5CDD505-2E9C-101B-9397-08002B2CF9AE}" pid="3" name="ICV">
    <vt:lpwstr>CDCCE6486B284717B80DF98BCDD3C8DE</vt:lpwstr>
  </property>
</Properties>
</file>