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14684705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CCFFFF"/>
    <a:srgbClr val="FFCC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65731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629265" y="4586365"/>
            <a:ext cx="11002296" cy="861774"/>
          </a:xfrm>
          <a:prstGeom prst="rect">
            <a:avLst/>
          </a:prstGeom>
          <a:noFill/>
        </p:spPr>
        <p:txBody>
          <a:bodyPr wrap="square" lIns="91440" tIns="45720" rIns="91440" bIns="45720" rtlCol="0" anchor="t">
            <a:spAutoFit/>
          </a:bodyPr>
          <a:lstStyle/>
          <a:p>
            <a:r>
              <a:rPr lang="en-US" sz="26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Alan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abisheik</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Jayaraj</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annapackiam</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csi</a:t>
            </a:r>
            <a:r>
              <a:rPr lang="en-US" sz="2400" b="1" dirty="0">
                <a:solidFill>
                  <a:schemeClr val="accent1">
                    <a:lumMod val="75000"/>
                  </a:schemeClr>
                </a:solidFill>
                <a:latin typeface="Times New Roman" panose="02020603050405020304" pitchFamily="18" charset="0"/>
                <a:cs typeface="Times New Roman" panose="02020603050405020304" pitchFamily="18" charset="0"/>
              </a:rPr>
              <a:t> college of engineering –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B.Tech</a:t>
            </a:r>
            <a:r>
              <a:rPr lang="en-US" sz="2400" b="1" dirty="0">
                <a:solidFill>
                  <a:schemeClr val="accent1">
                    <a:lumMod val="75000"/>
                  </a:schemeClr>
                </a:solidFill>
                <a:latin typeface="Times New Roman" panose="02020603050405020304" pitchFamily="18" charset="0"/>
                <a:cs typeface="Times New Roman" panose="02020603050405020304" pitchFamily="18" charset="0"/>
              </a:rPr>
              <a:t>(IT)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908591"/>
          </a:xfrm>
        </p:spPr>
        <p:txBody>
          <a:bodyPr>
            <a:normAutofit/>
          </a:bodyPr>
          <a:lstStyle/>
          <a:p>
            <a:r>
              <a:rPr lang="en-US" sz="4000" b="1" dirty="0">
                <a:solidFill>
                  <a:srgbClr val="1CADE4"/>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78877" y="1060470"/>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Problem Statement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System Development Approach</a:t>
            </a:r>
            <a:endParaRPr lang="en-US" sz="2400" dirty="0">
              <a:latin typeface="Times New Roman" panose="02020603050405020304" pitchFamily="18" charset="0"/>
              <a:ea typeface="+mn-lt"/>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Algorithm &amp; Deployment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Result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Future Scope</a:t>
            </a: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latin typeface="Times New Roman" panose="02020603050405020304" pitchFamily="18" charset="0"/>
                <a:ea typeface="+mn-lt"/>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91382"/>
            <a:ext cx="11613485" cy="5559970"/>
          </a:xfrm>
        </p:spPr>
        <p:txBody>
          <a:bodyPr vert="horz" lIns="91440" tIns="45720" rIns="91440" bIns="45720" rtlCol="0" anchor="t">
            <a:noAutofit/>
          </a:bodyPr>
          <a:lstStyle/>
          <a:p>
            <a:pPr algn="l">
              <a:buFont typeface="+mj-lt"/>
              <a:buAutoNum type="arabicPeriod"/>
            </a:pPr>
            <a:r>
              <a:rPr lang="en-US" sz="2800" dirty="0"/>
              <a:t>Use reputable antivirus software: Antivirus software can detect and remove known keyloggers from the system, providing a basic level of protection against such threats. </a:t>
            </a:r>
          </a:p>
          <a:p>
            <a:pPr algn="l">
              <a:buFont typeface="+mj-lt"/>
              <a:buAutoNum type="arabicPeriod"/>
            </a:pPr>
            <a:r>
              <a:rPr lang="en-US" sz="2800" dirty="0"/>
              <a:t>Regularly update operating systems and software:  Software updates often include patches for security vulnerabilities that could be exploited by keyloggers. Keeping systems up to date reduces the risk of exploitation.</a:t>
            </a:r>
          </a:p>
          <a:p>
            <a:pPr algn="l">
              <a:buFont typeface="+mj-lt"/>
              <a:buAutoNum type="arabicPeriod"/>
            </a:pPr>
            <a:r>
              <a:rPr lang="en-US" sz="2800" dirty="0"/>
              <a:t>Employ firewall </a:t>
            </a:r>
            <a:r>
              <a:rPr lang="en-US" sz="2800" dirty="0" err="1"/>
              <a:t>protection:Firewalls</a:t>
            </a:r>
            <a:r>
              <a:rPr lang="en-US" sz="2800" dirty="0"/>
              <a:t> monitor and control incoming and outgoing network traffic, helping to prevent unauthorized access to the system and the transmission of data captured by keyloggers.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325673" cy="4980787"/>
          </a:xfrm>
        </p:spPr>
        <p:txBody>
          <a:bodyPr anchor="t">
            <a:noAutofit/>
          </a:bodyPr>
          <a:lstStyle/>
          <a:p>
            <a:pPr algn="l">
              <a:buFont typeface="+mj-lt"/>
              <a:buAutoNum type="arabicPeriod"/>
            </a:pPr>
            <a:r>
              <a:rPr lang="en-US" sz="2800" dirty="0"/>
              <a:t>Education and Awareness: Educate users about the dangers of keyloggers and how they operate. Raise awareness about safe browsing habits and the importance of regularly updating security software. </a:t>
            </a:r>
          </a:p>
          <a:p>
            <a:pPr algn="l">
              <a:buFont typeface="+mj-lt"/>
              <a:buAutoNum type="arabicPeriod"/>
            </a:pPr>
            <a:r>
              <a:rPr lang="en-US" sz="2800" dirty="0"/>
              <a:t>Antivirus and Anti-Malware Software: Deploy robust antivirus and anti-malware software that includes keylogger detection and removal capabilities. </a:t>
            </a:r>
          </a:p>
          <a:p>
            <a:pPr algn="l">
              <a:buFont typeface="+mj-lt"/>
              <a:buAutoNum type="arabicPeriod"/>
            </a:pPr>
            <a:r>
              <a:rPr lang="en-US" sz="2800" dirty="0"/>
              <a:t>3. Firewalls: Implement firewalls to monitor and control incoming and outgoing network traffic, preventing unauthorized access to the system</a:t>
            </a:r>
            <a:endParaRPr lang="en-US" sz="2800" b="0" i="0" dirty="0">
              <a:solidFill>
                <a:srgbClr val="0D0D0D"/>
              </a:solidFill>
              <a:effectLst/>
              <a:latin typeface="Söhne"/>
            </a:endParaRPr>
          </a:p>
        </p:txBody>
      </p:sp>
      <p:sp>
        <p:nvSpPr>
          <p:cNvPr id="3" name="Content Placeholder 2">
            <a:extLst>
              <a:ext uri="{FF2B5EF4-FFF2-40B4-BE49-F238E27FC236}">
                <a16:creationId xmlns:a16="http://schemas.microsoft.com/office/drawing/2014/main" id="{427B2964-CDA8-216D-3870-F815172CB548}"/>
              </a:ext>
            </a:extLst>
          </p:cNvPr>
          <p:cNvSpPr>
            <a:spLocks noGrp="1"/>
          </p:cNvSpPr>
          <p:nvPr>
            <p:ph sz="half" idx="4294967295"/>
          </p:nvPr>
        </p:nvSpPr>
        <p:spPr>
          <a:xfrm>
            <a:off x="12064180" y="6440128"/>
            <a:ext cx="127819" cy="49571"/>
          </a:xfrm>
        </p:spPr>
        <p:txBody>
          <a:bodyPr anchor="t">
            <a:normAutofit fontScale="25000" lnSpcReduction="20000"/>
          </a:bodyPr>
          <a:lstStyle/>
          <a:p>
            <a:pPr marL="0" indent="0" algn="l">
              <a:buNone/>
            </a:pPr>
            <a:r>
              <a:rPr lang="en-IN" sz="1800" b="0" i="0" dirty="0">
                <a:solidFill>
                  <a:srgbClr val="0D0D0D"/>
                </a:solidFill>
                <a:effectLst/>
                <a:latin typeface="Times New Roman" panose="02020603050405020304" pitchFamily="18" charset="0"/>
                <a:cs typeface="Times New Roman" panose="02020603050405020304" pitchFamily="18" charset="0"/>
              </a:rPr>
              <a:t>.</a:t>
            </a:r>
          </a:p>
          <a:p>
            <a:pPr marL="0" indent="0">
              <a:buNone/>
            </a:pPr>
            <a:endParaRPr lang="en-A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5625548"/>
          </a:xfrm>
        </p:spPr>
        <p:txBody>
          <a:bodyPr anchor="t">
            <a:noAutofit/>
          </a:bodyPr>
          <a:lstStyle/>
          <a:p>
            <a:pPr algn="l">
              <a:buFont typeface="+mj-lt"/>
              <a:buAutoNum type="arabicPeriod"/>
            </a:pPr>
            <a:r>
              <a:rPr lang="en-US" sz="2800" dirty="0"/>
              <a:t>Threat Assessment: Conduct a thorough assessment of potential keylogger threats, including their methods of infiltration, distribution, and impact. </a:t>
            </a:r>
          </a:p>
          <a:p>
            <a:pPr algn="l">
              <a:buFont typeface="+mj-lt"/>
              <a:buAutoNum type="arabicPeriod"/>
            </a:pPr>
            <a:r>
              <a:rPr lang="en-US" sz="2800" dirty="0"/>
              <a:t> Detection Algorithm: Develop an algorithm capable of detecting keylogger activity by analyzing patterns in keyboard input, system processes, and network traffic.</a:t>
            </a:r>
          </a:p>
          <a:p>
            <a:pPr algn="l">
              <a:buFont typeface="+mj-lt"/>
              <a:buAutoNum type="arabicPeriod"/>
            </a:pPr>
            <a:r>
              <a:rPr lang="en-US" sz="2800" dirty="0"/>
              <a:t>  Behavioral Analysis: Implement behavioral analysis techniques to identify suspicious activities indicative of keylogger behavior, such as unusual keystroke patterns or unauthorized access attempts</a:t>
            </a:r>
            <a:endParaRPr lang="en-US" sz="2800" b="0" i="0" dirty="0">
              <a:solidFill>
                <a:srgbClr val="0D0D0D"/>
              </a:solidFill>
              <a:effectLst/>
              <a:latin typeface="Söhne"/>
            </a:endParaRPr>
          </a:p>
        </p:txBody>
      </p:sp>
      <p:sp>
        <p:nvSpPr>
          <p:cNvPr id="3" name="Content Placeholder 2">
            <a:extLst>
              <a:ext uri="{FF2B5EF4-FFF2-40B4-BE49-F238E27FC236}">
                <a16:creationId xmlns:a16="http://schemas.microsoft.com/office/drawing/2014/main" id="{9EFA1903-4114-2A1A-F6E2-7A7A8EE8947E}"/>
              </a:ext>
            </a:extLst>
          </p:cNvPr>
          <p:cNvSpPr>
            <a:spLocks noGrp="1"/>
          </p:cNvSpPr>
          <p:nvPr>
            <p:ph sz="half" idx="4294967295"/>
          </p:nvPr>
        </p:nvSpPr>
        <p:spPr>
          <a:xfrm>
            <a:off x="11906864" y="6331974"/>
            <a:ext cx="285135" cy="87876"/>
          </a:xfrm>
        </p:spPr>
        <p:txBody>
          <a:bodyPr anchor="t">
            <a:noAutofit/>
          </a:bodyPr>
          <a:lstStyle/>
          <a:p>
            <a:pPr marL="0" indent="0">
              <a:buNone/>
            </a:pPr>
            <a:endParaRPr lang="en-A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4CB5-CBD5-740E-8C59-3CC0C293A01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211D8A7-D92F-3B32-14AF-8DE079A285E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528E8B8C-F7A3-9D43-455E-6FE49FF0F861}"/>
              </a:ext>
            </a:extLst>
          </p:cNvPr>
          <p:cNvSpPr>
            <a:spLocks noGrp="1"/>
          </p:cNvSpPr>
          <p:nvPr>
            <p:ph idx="1"/>
          </p:nvPr>
        </p:nvSpPr>
        <p:spPr>
          <a:xfrm>
            <a:off x="581192" y="1232452"/>
            <a:ext cx="11029615" cy="5109354"/>
          </a:xfrm>
        </p:spPr>
        <p:txBody>
          <a:bodyPr anchor="t">
            <a:normAutofit/>
          </a:bodyPr>
          <a:lstStyle/>
          <a:p>
            <a:pPr lvl="1">
              <a:buFont typeface="Wingdings" panose="05000000000000000000" pitchFamily="2" charset="2"/>
              <a:buChar char="ü"/>
            </a:pPr>
            <a:r>
              <a:rPr lang="en-US" sz="2800" b="0" i="0" dirty="0">
                <a:solidFill>
                  <a:srgbClr val="0D0D0D"/>
                </a:solidFill>
                <a:effectLst/>
              </a:rPr>
              <a:t>In </a:t>
            </a:r>
            <a:r>
              <a:rPr lang="en-US" sz="2800" i="0" dirty="0">
                <a:solidFill>
                  <a:srgbClr val="0D0D0D"/>
                </a:solidFill>
                <a:effectLst/>
              </a:rPr>
              <a:t>today's</a:t>
            </a:r>
            <a:r>
              <a:rPr lang="en-US" sz="2800" b="0" i="0" dirty="0">
                <a:solidFill>
                  <a:srgbClr val="0D0D0D"/>
                </a:solidFill>
                <a:effectLst/>
              </a:rPr>
              <a:t>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 show the </a:t>
            </a:r>
            <a:r>
              <a:rPr lang="en-US" sz="2800" b="0" i="0" dirty="0" err="1">
                <a:solidFill>
                  <a:srgbClr val="0D0D0D"/>
                </a:solidFill>
                <a:effectLst/>
              </a:rPr>
              <a:t>algorith</a:t>
            </a:r>
            <a:r>
              <a:rPr lang="en-US" sz="2800" b="0" i="0" dirty="0">
                <a:solidFill>
                  <a:srgbClr val="0D0D0D"/>
                </a:solidFill>
                <a:effectLst/>
              </a:rPr>
              <a:t> and deployment with </a:t>
            </a:r>
            <a:r>
              <a:rPr lang="en-US" sz="2800" b="0" i="0" dirty="0" err="1">
                <a:solidFill>
                  <a:srgbClr val="0D0D0D"/>
                </a:solidFill>
                <a:effectLst/>
              </a:rPr>
              <a:t>bulletting</a:t>
            </a:r>
            <a:r>
              <a:rPr lang="en-US" sz="2800" b="0" i="0" dirty="0">
                <a:solidFill>
                  <a:srgbClr val="0D0D0D"/>
                </a:solidFill>
                <a:effectLst/>
              </a:rPr>
              <a:t> points</a:t>
            </a:r>
            <a:endParaRPr lang="en-IN" sz="2800" dirty="0">
              <a:cs typeface="Times New Roman" panose="02020603050405020304" pitchFamily="18" charset="0"/>
            </a:endParaRPr>
          </a:p>
        </p:txBody>
      </p:sp>
    </p:spTree>
    <p:extLst>
      <p:ext uri="{BB962C8B-B14F-4D97-AF65-F5344CB8AC3E}">
        <p14:creationId xmlns:p14="http://schemas.microsoft.com/office/powerpoint/2010/main" val="263316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750142"/>
            <a:ext cx="11029615" cy="4225208"/>
          </a:xfrm>
        </p:spPr>
        <p:txBody>
          <a:bodyPr anchor="t">
            <a:noAutofit/>
          </a:bodyPr>
          <a:lstStyle/>
          <a:p>
            <a:pPr lvl="1">
              <a:buFont typeface="Wingdings" panose="05000000000000000000" pitchFamily="2" charset="2"/>
              <a:buChar char="ü"/>
            </a:pPr>
            <a:r>
              <a:rPr lang="en-US" sz="2800" b="0" i="0" dirty="0">
                <a:solidFill>
                  <a:srgbClr val="0D0D0D"/>
                </a:solidFill>
                <a:effectLst/>
              </a:rPr>
              <a:t>In conclusion, the proliferation of keyloggers in today's digital age poses a serious threat to cybersecurity, with the potential to compromise sensitive information and lead to various forms of harm, including identity theft and financial loss. However, by implementing a comprehensive set of cybersecurity measures, including robust antivirus software, cautious online behavior, and user education, individuals and organizations can significantly reduce the risk posed by keyloggers and better protect themselves against cyber threats. Through ongoing vigilance and proactive measures, we can work towards creating a safer digital environment for all users.</a:t>
            </a:r>
            <a:endParaRPr lang="en-IN" sz="2800" dirty="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normAutofit/>
          </a:bodyPr>
          <a:lstStyle/>
          <a:p>
            <a:pPr algn="l">
              <a:buFont typeface="Arial" panose="020B0604020202020204" pitchFamily="34" charset="0"/>
              <a:buChar char="•"/>
            </a:pPr>
            <a:r>
              <a:rPr lang="en-US" sz="2800" dirty="0"/>
              <a:t>Enhanced Detection Techniques: Future advancements in cybersecurity will likely focus on developing more sophisticated detection methods to identify and mitigate keyloggers effectively. </a:t>
            </a:r>
          </a:p>
          <a:p>
            <a:pPr algn="l">
              <a:buFont typeface="Arial" panose="020B0604020202020204" pitchFamily="34" charset="0"/>
              <a:buChar char="•"/>
            </a:pPr>
            <a:r>
              <a:rPr lang="en-US" sz="2800" dirty="0"/>
              <a:t>Behavioral Analysis: There's potential for the integration of advanced behavioral analysis algorithms to detect anomalies in keystroke patterns, helping to identify potential keylogger activity. </a:t>
            </a:r>
          </a:p>
          <a:p>
            <a:pPr algn="l">
              <a:buFont typeface="Arial" panose="020B0604020202020204" pitchFamily="34" charset="0"/>
              <a:buChar char="•"/>
            </a:pPr>
            <a:r>
              <a:rPr lang="en-US" sz="2800" dirty="0"/>
              <a:t>Machine Learning Solutions: Machine learning algorithms could play a significant role in predicting and preventing keylogger attacks by continuously analyzing and adapting to new threats</a:t>
            </a:r>
            <a:endParaRPr lang="en-US" sz="28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149</TotalTime>
  <Words>643</Words>
  <Application>Microsoft Office PowerPoint</Application>
  <PresentationFormat>Widescreen</PresentationFormat>
  <Paragraphs>38</Paragraphs>
  <Slides>10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Calibri Light</vt:lpstr>
      <vt:lpstr>Franklin Gothic Book</vt:lpstr>
      <vt:lpstr>Franklin Gothic Demi</vt:lpstr>
      <vt:lpstr>Söhne</vt:lpstr>
      <vt:lpstr>Times New Roman</vt:lpstr>
      <vt:lpstr>Wingdings</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jeyaseelan angrybird</cp:lastModifiedBy>
  <cp:revision>30</cp:revision>
  <dcterms:created xsi:type="dcterms:W3CDTF">2021-05-26T16:50:10Z</dcterms:created>
  <dcterms:modified xsi:type="dcterms:W3CDTF">2024-04-11T19:49:33Z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