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9" r:id="rId4"/>
    <p:sldId id="270" r:id="rId5"/>
    <p:sldId id="271" r:id="rId6"/>
    <p:sldId id="274" r:id="rId7"/>
    <p:sldId id="295" r:id="rId8"/>
    <p:sldId id="272" r:id="rId9"/>
    <p:sldId id="275" r:id="rId11"/>
    <p:sldId id="296" r:id="rId12"/>
    <p:sldId id="282" r:id="rId13"/>
    <p:sldId id="257" r:id="rId14"/>
    <p:sldId id="258" r:id="rId15"/>
    <p:sldId id="259" r:id="rId16"/>
    <p:sldId id="260" r:id="rId17"/>
    <p:sldId id="261" r:id="rId18"/>
    <p:sldId id="262" r:id="rId19"/>
    <p:sldId id="263" r:id="rId20"/>
    <p:sldId id="264" r:id="rId21"/>
    <p:sldId id="265" r:id="rId22"/>
    <p:sldId id="266" r:id="rId23"/>
    <p:sldId id="26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ctrTitle"/>
          </p:nvPr>
        </p:nvSpPr>
        <p:spPr/>
        <p:txBody>
          <a:bodyPr/>
          <a:p>
            <a:r>
              <a:rPr lang="en-US" b="1"/>
              <a:t>DECISION TABLE AND TRACEABILITY MATRIX</a:t>
            </a:r>
            <a:endParaRPr lang="en-US" b="1"/>
          </a:p>
        </p:txBody>
      </p:sp>
      <p:sp>
        <p:nvSpPr>
          <p:cNvPr id="3" name="Subtitle 2"/>
          <p:cNvSpPr>
            <a:spLocks noGrp="1"/>
          </p:cNvSpPr>
          <p:nvPr>
            <p:ph type="subTitle" idx="1"/>
          </p:nvPr>
        </p:nvSpPr>
        <p:spPr/>
        <p:txBody>
          <a:bodyPr/>
          <a:p>
            <a:r>
              <a:rPr lang="en-US"/>
              <a:t>BY </a:t>
            </a:r>
            <a:endParaRPr lang="en-US"/>
          </a:p>
          <a:p>
            <a:r>
              <a:rPr lang="en-US" b="1"/>
              <a:t>ALANDI KADAM-19013</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2766060"/>
            <a:ext cx="10515600" cy="1325563"/>
          </a:xfrm>
        </p:spPr>
        <p:txBody>
          <a:bodyPr/>
          <a:p>
            <a:pPr algn="ctr"/>
            <a:r>
              <a:rPr lang="en-US"/>
              <a:t>THANK YOU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4" name="Title 3"/>
          <p:cNvSpPr>
            <a:spLocks noGrp="1"/>
          </p:cNvSpPr>
          <p:nvPr>
            <p:ph type="title"/>
          </p:nvPr>
        </p:nvSpPr>
        <p:spPr>
          <a:xfrm>
            <a:off x="838200" y="365125"/>
            <a:ext cx="10515600" cy="828040"/>
          </a:xfrm>
        </p:spPr>
        <p:txBody>
          <a:bodyPr/>
          <a:p>
            <a:pPr algn="ctr"/>
            <a:r>
              <a:rPr lang="en-US"/>
              <a:t>USE CASE DIAGRAM</a:t>
            </a:r>
            <a:endParaRPr lang="en-US"/>
          </a:p>
        </p:txBody>
      </p:sp>
      <p:pic>
        <p:nvPicPr>
          <p:cNvPr id="5" name="Picture 4" descr="UseCaseDiagram"/>
          <p:cNvPicPr>
            <a:picLocks noChangeAspect="1"/>
          </p:cNvPicPr>
          <p:nvPr/>
        </p:nvPicPr>
        <p:blipFill>
          <a:blip r:embed="rId1"/>
          <a:stretch>
            <a:fillRect/>
          </a:stretch>
        </p:blipFill>
        <p:spPr>
          <a:xfrm>
            <a:off x="1158875" y="1025525"/>
            <a:ext cx="10382250" cy="6058535"/>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CLASS DIAGRAM</a:t>
            </a:r>
            <a:endParaRPr lang="en-US"/>
          </a:p>
        </p:txBody>
      </p:sp>
      <p:pic>
        <p:nvPicPr>
          <p:cNvPr id="3" name="Picture 2" descr="classDiagram"/>
          <p:cNvPicPr>
            <a:picLocks noChangeAspect="1"/>
          </p:cNvPicPr>
          <p:nvPr/>
        </p:nvPicPr>
        <p:blipFill>
          <a:blip r:embed="rId1"/>
          <a:stretch>
            <a:fillRect/>
          </a:stretch>
        </p:blipFill>
        <p:spPr>
          <a:xfrm>
            <a:off x="1473835" y="1174750"/>
            <a:ext cx="9672955" cy="553212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ER DIAGRAM</a:t>
            </a:r>
            <a:endParaRPr lang="en-US"/>
          </a:p>
        </p:txBody>
      </p:sp>
      <p:pic>
        <p:nvPicPr>
          <p:cNvPr id="3" name="Picture 2" descr="ER DIAGRAM"/>
          <p:cNvPicPr>
            <a:picLocks noChangeAspect="1"/>
          </p:cNvPicPr>
          <p:nvPr/>
        </p:nvPicPr>
        <p:blipFill>
          <a:blip r:embed="rId1"/>
          <a:stretch>
            <a:fillRect/>
          </a:stretch>
        </p:blipFill>
        <p:spPr>
          <a:xfrm>
            <a:off x="1495425" y="1120140"/>
            <a:ext cx="9630410" cy="57378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SEQUENCE DIAGRAM</a:t>
            </a:r>
            <a:endParaRPr lang="en-US"/>
          </a:p>
        </p:txBody>
      </p:sp>
      <p:pic>
        <p:nvPicPr>
          <p:cNvPr id="3" name="Picture 2" descr="SequenceDiagram1"/>
          <p:cNvPicPr>
            <a:picLocks noChangeAspect="1"/>
          </p:cNvPicPr>
          <p:nvPr/>
        </p:nvPicPr>
        <p:blipFill>
          <a:blip r:embed="rId1"/>
          <a:stretch>
            <a:fillRect/>
          </a:stretch>
        </p:blipFill>
        <p:spPr>
          <a:xfrm>
            <a:off x="838200" y="1029335"/>
            <a:ext cx="10794365" cy="582866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ACTIVITY DIAGRAM</a:t>
            </a:r>
            <a:endParaRPr lang="en-US"/>
          </a:p>
        </p:txBody>
      </p:sp>
      <p:pic>
        <p:nvPicPr>
          <p:cNvPr id="3" name="Picture 2" descr="ActivityDiagram1"/>
          <p:cNvPicPr>
            <a:picLocks noChangeAspect="1"/>
          </p:cNvPicPr>
          <p:nvPr/>
        </p:nvPicPr>
        <p:blipFill>
          <a:blip r:embed="rId1"/>
          <a:stretch>
            <a:fillRect/>
          </a:stretch>
        </p:blipFill>
        <p:spPr>
          <a:xfrm>
            <a:off x="838200" y="1026160"/>
            <a:ext cx="10516235" cy="58318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STATE DIAGRAM</a:t>
            </a:r>
            <a:endParaRPr lang="en-US"/>
          </a:p>
        </p:txBody>
      </p:sp>
      <p:pic>
        <p:nvPicPr>
          <p:cNvPr id="3" name="Picture 2" descr="state"/>
          <p:cNvPicPr>
            <a:picLocks noChangeAspect="1"/>
          </p:cNvPicPr>
          <p:nvPr/>
        </p:nvPicPr>
        <p:blipFill>
          <a:blip r:embed="rId1"/>
          <a:srcRect r="26738"/>
          <a:stretch>
            <a:fillRect/>
          </a:stretch>
        </p:blipFill>
        <p:spPr>
          <a:xfrm>
            <a:off x="2979420" y="876300"/>
            <a:ext cx="5982335" cy="59817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COMPONENT DIAGRAM</a:t>
            </a:r>
            <a:endParaRPr lang="en-US"/>
          </a:p>
        </p:txBody>
      </p:sp>
      <p:pic>
        <p:nvPicPr>
          <p:cNvPr id="3" name="Picture 2" descr="ComponentDiagram"/>
          <p:cNvPicPr>
            <a:picLocks noChangeAspect="1"/>
          </p:cNvPicPr>
          <p:nvPr/>
        </p:nvPicPr>
        <p:blipFill>
          <a:blip r:embed="rId1"/>
          <a:stretch>
            <a:fillRect/>
          </a:stretch>
        </p:blipFill>
        <p:spPr>
          <a:xfrm>
            <a:off x="838835" y="1010920"/>
            <a:ext cx="10727055" cy="58470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DEPLOYEMENT DIAGRAM</a:t>
            </a:r>
            <a:endParaRPr lang="en-US"/>
          </a:p>
        </p:txBody>
      </p:sp>
      <p:pic>
        <p:nvPicPr>
          <p:cNvPr id="3" name="Picture 2" descr="Deployment"/>
          <p:cNvPicPr>
            <a:picLocks noChangeAspect="1"/>
          </p:cNvPicPr>
          <p:nvPr/>
        </p:nvPicPr>
        <p:blipFill>
          <a:blip r:embed="rId1"/>
          <a:srcRect b="44296"/>
          <a:stretch>
            <a:fillRect/>
          </a:stretch>
        </p:blipFill>
        <p:spPr>
          <a:xfrm>
            <a:off x="1191260" y="1139825"/>
            <a:ext cx="9680575" cy="5904865"/>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DIAGRAM-LEVEL 0</a:t>
            </a:r>
            <a:endParaRPr lang="en-US"/>
          </a:p>
        </p:txBody>
      </p:sp>
      <p:pic>
        <p:nvPicPr>
          <p:cNvPr id="23" name="Picture 23" descr="data flow0"/>
          <p:cNvPicPr>
            <a:picLocks noChangeAspect="1"/>
          </p:cNvPicPr>
          <p:nvPr/>
        </p:nvPicPr>
        <p:blipFill>
          <a:blip r:embed="rId1"/>
          <a:srcRect r="9963" b="22463"/>
          <a:stretch>
            <a:fillRect/>
          </a:stretch>
        </p:blipFill>
        <p:spPr>
          <a:xfrm>
            <a:off x="1312545" y="1149350"/>
            <a:ext cx="9490710" cy="4787265"/>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r>
              <a:rPr lang="en-US" b="1"/>
              <a:t>DECISION TABLE </a:t>
            </a:r>
            <a:endParaRPr lang="en-US" b="1"/>
          </a:p>
        </p:txBody>
      </p:sp>
      <p:sp>
        <p:nvSpPr>
          <p:cNvPr id="3" name="Content Placeholder 2"/>
          <p:cNvSpPr>
            <a:spLocks noGrp="1"/>
          </p:cNvSpPr>
          <p:nvPr>
            <p:ph idx="1"/>
          </p:nvPr>
        </p:nvSpPr>
        <p:spPr/>
        <p:txBody>
          <a:bodyPr/>
          <a:p>
            <a:r>
              <a:rPr lang="en-US"/>
              <a:t>A Decision Table is a structured way to represent and analyze complex decision-making processes, particularly when multiple conditions or rules influence an outcome. It helps in identifying all possible combinations of conditions and corresponding actions that should be taken based on those conditions.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 - LEVEL1</a:t>
            </a:r>
            <a:endParaRPr lang="en-US"/>
          </a:p>
        </p:txBody>
      </p:sp>
      <p:pic>
        <p:nvPicPr>
          <p:cNvPr id="24" name="Picture 24" descr="data flow1"/>
          <p:cNvPicPr>
            <a:picLocks noChangeAspect="1"/>
          </p:cNvPicPr>
          <p:nvPr/>
        </p:nvPicPr>
        <p:blipFill>
          <a:blip r:embed="rId1"/>
          <a:srcRect t="30183"/>
          <a:stretch>
            <a:fillRect/>
          </a:stretch>
        </p:blipFill>
        <p:spPr>
          <a:xfrm>
            <a:off x="1501775" y="1082675"/>
            <a:ext cx="9867265" cy="540893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 - LEVEL 2</a:t>
            </a:r>
            <a:endParaRPr lang="en-US"/>
          </a:p>
        </p:txBody>
      </p:sp>
      <p:pic>
        <p:nvPicPr>
          <p:cNvPr id="3" name="Picture 2" descr="data flow2"/>
          <p:cNvPicPr>
            <a:picLocks noChangeAspect="1"/>
          </p:cNvPicPr>
          <p:nvPr/>
        </p:nvPicPr>
        <p:blipFill>
          <a:blip r:embed="rId1"/>
          <a:stretch>
            <a:fillRect/>
          </a:stretch>
        </p:blipFill>
        <p:spPr>
          <a:xfrm>
            <a:off x="1687195" y="1325880"/>
            <a:ext cx="9618980" cy="55314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4" name="Title 3"/>
          <p:cNvSpPr>
            <a:spLocks noGrp="1"/>
          </p:cNvSpPr>
          <p:nvPr>
            <p:ph type="title"/>
          </p:nvPr>
        </p:nvSpPr>
        <p:spPr>
          <a:xfrm>
            <a:off x="838200" y="0"/>
            <a:ext cx="10515600" cy="1325563"/>
          </a:xfrm>
        </p:spPr>
        <p:txBody>
          <a:bodyPr/>
          <a:p>
            <a:r>
              <a:rPr lang="en-US"/>
              <a:t>COCOMO MODEL</a:t>
            </a:r>
            <a:endParaRPr lang="en-US"/>
          </a:p>
        </p:txBody>
      </p:sp>
      <p:sp>
        <p:nvSpPr>
          <p:cNvPr id="5" name="Content Placeholder 4"/>
          <p:cNvSpPr>
            <a:spLocks noGrp="1"/>
          </p:cNvSpPr>
          <p:nvPr>
            <p:ph idx="1"/>
          </p:nvPr>
        </p:nvSpPr>
        <p:spPr>
          <a:xfrm>
            <a:off x="616585" y="1223645"/>
            <a:ext cx="10737215" cy="5524500"/>
          </a:xfrm>
        </p:spPr>
        <p:txBody>
          <a:bodyPr>
            <a:normAutofit lnSpcReduction="10000"/>
          </a:bodyPr>
          <a:p>
            <a:r>
              <a:rPr lang="en-US"/>
              <a:t>For a organic project, the constants are:</a:t>
            </a:r>
            <a:endParaRPr lang="en-US"/>
          </a:p>
          <a:p>
            <a:pPr marL="0" indent="0">
              <a:buNone/>
            </a:pPr>
            <a:r>
              <a:rPr lang="en-US"/>
              <a:t> a = 2.4, b = 1.05, c = 2.5, d = 0.38</a:t>
            </a:r>
            <a:endParaRPr lang="en-US"/>
          </a:p>
          <a:p>
            <a:pPr marL="0" indent="0">
              <a:buNone/>
            </a:pPr>
            <a:r>
              <a:rPr lang="en-US"/>
              <a:t>Step 1: Define the KLOC project consists of 1000 lines of code (KLOC = 1).</a:t>
            </a:r>
            <a:endParaRPr lang="en-US"/>
          </a:p>
          <a:p>
            <a:pPr marL="0" indent="0">
              <a:buNone/>
            </a:pPr>
            <a:r>
              <a:rPr lang="en-US"/>
              <a:t>Step 2: Effort Calculation</a:t>
            </a:r>
            <a:endParaRPr lang="en-US"/>
          </a:p>
          <a:p>
            <a:pPr marL="0" indent="0" fontAlgn="b">
              <a:buNone/>
            </a:pPr>
            <a:r>
              <a:rPr lang="en-US"/>
              <a:t>Effort=a×(KLOC) </a:t>
            </a:r>
            <a:r>
              <a:rPr lang="en-US" baseline="30000"/>
              <a:t>b</a:t>
            </a:r>
            <a:r>
              <a:rPr lang="en-US"/>
              <a:t>		Effort=2.4×(1) </a:t>
            </a:r>
            <a:r>
              <a:rPr lang="en-US" baseline="30000"/>
              <a:t>1.05</a:t>
            </a:r>
            <a:r>
              <a:rPr lang="en-US"/>
              <a:t>=2.4 person-months</a:t>
            </a:r>
            <a:endParaRPr lang="en-US"/>
          </a:p>
          <a:p>
            <a:pPr marL="0" indent="0">
              <a:buNone/>
            </a:pPr>
            <a:r>
              <a:rPr lang="en-US"/>
              <a:t>Step 3: Time to Develop (TDEV)</a:t>
            </a:r>
            <a:endParaRPr lang="en-US"/>
          </a:p>
          <a:p>
            <a:pPr marL="0" indent="0">
              <a:buNone/>
            </a:pPr>
            <a:r>
              <a:rPr lang="en-US"/>
              <a:t>TDEV=c×(Effort)</a:t>
            </a:r>
            <a:r>
              <a:rPr lang="en-US" baseline="30000"/>
              <a:t>d</a:t>
            </a:r>
            <a:r>
              <a:rPr lang="en-US"/>
              <a:t>		TDEV=2.5×(3.0) </a:t>
            </a:r>
            <a:r>
              <a:rPr lang="en-US" baseline="30000"/>
              <a:t>0.38</a:t>
            </a:r>
            <a:r>
              <a:rPr lang="en-US"/>
              <a:t>=3.37 months</a:t>
            </a:r>
            <a:endParaRPr lang="en-US"/>
          </a:p>
          <a:p>
            <a:pPr marL="0" indent="0">
              <a:buNone/>
            </a:pPr>
            <a:endParaRPr lang="en-US"/>
          </a:p>
          <a:p>
            <a:r>
              <a:rPr lang="en-US"/>
              <a:t>Results:</a:t>
            </a:r>
            <a:endParaRPr lang="en-US"/>
          </a:p>
          <a:p>
            <a:pPr marL="0" indent="0">
              <a:buNone/>
            </a:pPr>
            <a:r>
              <a:rPr lang="en-US"/>
              <a:t>Effort: Approximately 2.4 person-months.</a:t>
            </a:r>
            <a:endParaRPr lang="en-US"/>
          </a:p>
          <a:p>
            <a:pPr marL="0" indent="0">
              <a:buNone/>
            </a:pPr>
            <a:r>
              <a:rPr lang="en-US"/>
              <a:t>Development Time (TDEV): Approximately 3.37 months.</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KEY COMPONENTS OF DECISION TABLE</a:t>
            </a:r>
            <a:endParaRPr lang="en-US" b="1"/>
          </a:p>
        </p:txBody>
      </p:sp>
      <p:sp>
        <p:nvSpPr>
          <p:cNvPr id="4" name="Content Placeholder 3"/>
          <p:cNvSpPr/>
          <p:nvPr>
            <p:ph idx="1"/>
          </p:nvPr>
        </p:nvSpPr>
        <p:spPr>
          <a:xfrm>
            <a:off x="596265" y="1303020"/>
            <a:ext cx="11240135" cy="5554345"/>
          </a:xfrm>
        </p:spPr>
        <p:txBody>
          <a:bodyPr>
            <a:normAutofit/>
          </a:bodyPr>
          <a:p>
            <a:r>
              <a:rPr lang="en-US" sz="2000"/>
              <a:t>Conditions (Input variables): These are the rules or criteria that need to be checked. They describe different situations or inputs. </a:t>
            </a:r>
            <a:endParaRPr lang="en-US" sz="2000"/>
          </a:p>
          <a:p>
            <a:r>
              <a:rPr lang="en-US" sz="2000"/>
              <a:t>Actions (Outputs): These are what you do based on the conditions. They show the outcomes or decisions that result from the conditions.</a:t>
            </a:r>
            <a:endParaRPr lang="en-US" sz="2000"/>
          </a:p>
          <a:p>
            <a:r>
              <a:rPr lang="en-US" sz="2000"/>
              <a:t>Rules: Rules are combinations of conditions and the actions that should be taken when those conditions are true.</a:t>
            </a:r>
            <a:endParaRPr lang="en-US" sz="2000"/>
          </a:p>
          <a:p>
            <a:r>
              <a:rPr lang="en-US" sz="2000"/>
              <a:t>Condition Entries: The condition entry shows whether each condition is met (usually represented as "Yes", "No", "True", "False", or numeric values). This helps clarify the input state for each rule.EG: Yes/No, True/False.</a:t>
            </a:r>
            <a:endParaRPr lang="en-US" sz="2000"/>
          </a:p>
          <a:p>
            <a:r>
              <a:rPr lang="en-US" sz="2000"/>
              <a:t>Action Entries: These specify the actions to be taken for each rule, indicating what should happen when the conditions are in a certain state.</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TYPES OF DECISION TABLE </a:t>
            </a:r>
            <a:endParaRPr lang="en-US" b="1"/>
          </a:p>
        </p:txBody>
      </p:sp>
      <p:sp>
        <p:nvSpPr>
          <p:cNvPr id="3" name="Content Placeholder 2"/>
          <p:cNvSpPr>
            <a:spLocks noGrp="1"/>
          </p:cNvSpPr>
          <p:nvPr>
            <p:ph idx="1"/>
          </p:nvPr>
        </p:nvSpPr>
        <p:spPr>
          <a:xfrm>
            <a:off x="838200" y="1325880"/>
            <a:ext cx="10515600" cy="4851400"/>
          </a:xfrm>
        </p:spPr>
        <p:txBody>
          <a:bodyPr/>
          <a:p>
            <a:pPr marL="514350" indent="-514350">
              <a:buAutoNum type="arabicPeriod"/>
            </a:pPr>
            <a:r>
              <a:rPr lang="en-US" sz="2000"/>
              <a:t>Limited-Entry Table: This type of table has only "Yes" or "No" (or "True" or "False") values for each condition. It’s simple and binary.</a:t>
            </a:r>
            <a:endParaRPr lang="en-US" sz="2000"/>
          </a:p>
          <a:p>
            <a:pPr marL="514350" indent="-514350">
              <a:buAutoNum type="arabicPeriod"/>
            </a:pPr>
            <a:endParaRPr lang="en-US" sz="2000"/>
          </a:p>
          <a:p>
            <a:pPr marL="514350" indent="-514350">
              <a:buAutoNum type="arabicPeriod"/>
            </a:pPr>
            <a:r>
              <a:rPr lang="en-US" sz="2000"/>
              <a:t>Extended-Entry Table: Here, conditions and actions may have more than just two possible values (e.g., different numbers, multiple outcomes).</a:t>
            </a:r>
            <a:endParaRPr lang="en-US" sz="2000"/>
          </a:p>
          <a:p>
            <a:pPr marL="514350" indent="-514350">
              <a:buAutoNum type="arabicPeriod"/>
            </a:pPr>
            <a:endParaRPr lang="en-US" sz="2000"/>
          </a:p>
          <a:p>
            <a:pPr marL="514350" indent="-514350">
              <a:buAutoNum type="arabicPeriod"/>
            </a:pPr>
            <a:r>
              <a:rPr lang="en-US" sz="2000"/>
              <a:t>Incompletely Specified Table: Some conditions or actions might not apply in every rule, so certain cells can be left blank.</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950595" y="0"/>
            <a:ext cx="10515600" cy="1325563"/>
          </a:xfrm>
        </p:spPr>
        <p:txBody>
          <a:bodyPr/>
          <a:p>
            <a:r>
              <a:rPr lang="en-US" b="1">
                <a:solidFill>
                  <a:schemeClr val="tx1"/>
                </a:solidFill>
              </a:rPr>
              <a:t>EXA</a:t>
            </a:r>
            <a:r>
              <a:rPr lang="en-US" b="1"/>
              <a:t>MPLE - FOR LOGIN SYSTEM</a:t>
            </a:r>
            <a:endParaRPr lang="en-US" b="1"/>
          </a:p>
        </p:txBody>
      </p:sp>
      <p:graphicFrame>
        <p:nvGraphicFramePr>
          <p:cNvPr id="12" name="Content Placeholder 11"/>
          <p:cNvGraphicFramePr/>
          <p:nvPr>
            <p:ph idx="1"/>
            <p:custDataLst>
              <p:tags r:id="rId1"/>
            </p:custDataLst>
          </p:nvPr>
        </p:nvGraphicFramePr>
        <p:xfrm>
          <a:off x="838200" y="1520825"/>
          <a:ext cx="10515600" cy="4699000"/>
        </p:xfrm>
        <a:graphic>
          <a:graphicData uri="http://schemas.openxmlformats.org/drawingml/2006/table">
            <a:tbl>
              <a:tblPr firstRow="1" bandRow="1">
                <a:tableStyleId>{5C22544A-7EE6-4342-B048-85BDC9FD1C3A}</a:tableStyleId>
              </a:tblPr>
              <a:tblGrid>
                <a:gridCol w="4213860"/>
                <a:gridCol w="1710690"/>
                <a:gridCol w="1654810"/>
                <a:gridCol w="1524000"/>
                <a:gridCol w="1412240"/>
              </a:tblGrid>
              <a:tr h="587375">
                <a:tc>
                  <a:txBody>
                    <a:bodyPr/>
                    <a:p>
                      <a:pPr algn="l">
                        <a:buNone/>
                      </a:pPr>
                      <a:r>
                        <a:rPr lang="en-US">
                          <a:solidFill>
                            <a:schemeClr val="tx1"/>
                          </a:solidFill>
                        </a:rPr>
                        <a:t>CONDITION</a:t>
                      </a:r>
                      <a:endParaRPr lang="en-US">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solidFill>
                            <a:schemeClr val="tx1"/>
                          </a:solidFill>
                        </a:rPr>
                        <a:t>Rule 1</a:t>
                      </a:r>
                      <a:endParaRPr lang="en-US">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2</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3</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4</a:t>
                      </a:r>
                      <a:endParaRPr lang="en-US" b="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Username is correct</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Password is correct</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b="1"/>
                        <a:t>ACTIONS</a:t>
                      </a:r>
                      <a:endParaRPr lang="en-US" b="1"/>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Allow login</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Display "Incorrect password"</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Display "Incorrect Username"</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t>MY PROJECT</a:t>
            </a:r>
            <a:endParaRPr lang="en-US"/>
          </a:p>
        </p:txBody>
      </p:sp>
      <p:graphicFrame>
        <p:nvGraphicFramePr>
          <p:cNvPr id="6" name="Content Placeholder 5"/>
          <p:cNvGraphicFramePr/>
          <p:nvPr>
            <p:ph idx="1"/>
            <p:custDataLst>
              <p:tags r:id="rId1"/>
            </p:custDataLst>
          </p:nvPr>
        </p:nvGraphicFramePr>
        <p:xfrm>
          <a:off x="838200" y="1198880"/>
          <a:ext cx="10515600" cy="5311140"/>
        </p:xfrm>
        <a:graphic>
          <a:graphicData uri="http://schemas.openxmlformats.org/drawingml/2006/table">
            <a:tbl>
              <a:tblPr firstRow="1" bandRow="1">
                <a:tableStyleId>{5C22544A-7EE6-4342-B048-85BDC9FD1C3A}</a:tableStyleId>
              </a:tblPr>
              <a:tblGrid>
                <a:gridCol w="3465830"/>
                <a:gridCol w="2103120"/>
                <a:gridCol w="1677670"/>
                <a:gridCol w="1561465"/>
                <a:gridCol w="1707515"/>
              </a:tblGrid>
              <a:tr h="673735">
                <a:tc>
                  <a:txBody>
                    <a:bodyPr/>
                    <a:p>
                      <a:pPr algn="ctr">
                        <a:buNone/>
                      </a:pPr>
                      <a:r>
                        <a:rPr lang="en-US" sz="1800"/>
                        <a:t>Condition</a:t>
                      </a:r>
                      <a:endParaRPr lang="en-US" sz="1800"/>
                    </a:p>
                  </a:txBody>
                  <a:tcPr/>
                </a:tc>
                <a:tc>
                  <a:txBody>
                    <a:bodyPr/>
                    <a:p>
                      <a:pPr algn="ctr">
                        <a:buNone/>
                      </a:pPr>
                      <a:r>
                        <a:rPr lang="en-US" sz="1800"/>
                        <a:t>Rule 1</a:t>
                      </a:r>
                      <a:endParaRPr lang="en-US" sz="1800"/>
                    </a:p>
                  </a:txBody>
                  <a:tcPr/>
                </a:tc>
                <a:tc>
                  <a:txBody>
                    <a:bodyPr/>
                    <a:p>
                      <a:pPr algn="ctr">
                        <a:buNone/>
                      </a:pPr>
                      <a:r>
                        <a:rPr lang="en-US" sz="1800"/>
                        <a:t>Rule 2</a:t>
                      </a:r>
                      <a:endParaRPr lang="en-US" sz="1800"/>
                    </a:p>
                  </a:txBody>
                  <a:tcPr/>
                </a:tc>
                <a:tc>
                  <a:txBody>
                    <a:bodyPr/>
                    <a:p>
                      <a:pPr algn="ctr">
                        <a:buNone/>
                      </a:pPr>
                      <a:r>
                        <a:rPr lang="en-US" sz="1800"/>
                        <a:t>Rule 3</a:t>
                      </a:r>
                      <a:endParaRPr lang="en-US" sz="1800"/>
                    </a:p>
                  </a:txBody>
                  <a:tcPr/>
                </a:tc>
                <a:tc>
                  <a:txBody>
                    <a:bodyPr/>
                    <a:p>
                      <a:pPr algn="ctr">
                        <a:buNone/>
                      </a:pPr>
                      <a:r>
                        <a:rPr lang="en-US" sz="1800"/>
                        <a:t>Rule 4</a:t>
                      </a:r>
                      <a:endParaRPr lang="en-US" sz="1800"/>
                    </a:p>
                  </a:txBody>
                  <a:tcPr/>
                </a:tc>
              </a:tr>
              <a:tr h="562610">
                <a:tc>
                  <a:txBody>
                    <a:bodyPr/>
                    <a:p>
                      <a:pPr algn="ctr"/>
                      <a:r>
                        <a:rPr sz="1800"/>
                        <a:t>User is registered</a:t>
                      </a:r>
                      <a:endParaRPr sz="1800"/>
                    </a:p>
                  </a:txBody>
                  <a:tcPr anchor="ctr" anchorCtr="0"/>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Yes</a:t>
                      </a:r>
                      <a:endParaRPr lang="en-US" sz="1800"/>
                    </a:p>
                  </a:txBody>
                  <a:tcPr/>
                </a:tc>
              </a:tr>
              <a:tr h="562610">
                <a:tc>
                  <a:txBody>
                    <a:bodyPr/>
                    <a:p>
                      <a:pPr algn="ctr"/>
                      <a:r>
                        <a:rPr sz="1800"/>
                        <a:t>User logs in successfully</a:t>
                      </a:r>
                      <a:endParaRPr sz="1800"/>
                    </a:p>
                  </a:txBody>
                  <a:tcPr anchor="ctr" anchorCtr="0"/>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a:t>
                      </a:r>
                      <a:endParaRPr lang="en-US" sz="1800"/>
                    </a:p>
                  </a:txBody>
                  <a:tcPr/>
                </a:tc>
                <a:tc>
                  <a:txBody>
                    <a:bodyPr/>
                    <a:p>
                      <a:pPr algn="ctr">
                        <a:buNone/>
                      </a:pPr>
                      <a:r>
                        <a:rPr lang="en-US" sz="1800"/>
                        <a:t>Yes</a:t>
                      </a:r>
                      <a:endParaRPr lang="en-US" sz="1800"/>
                    </a:p>
                  </a:txBody>
                  <a:tcPr/>
                </a:tc>
              </a:tr>
              <a:tr h="562610">
                <a:tc>
                  <a:txBody>
                    <a:bodyPr/>
                    <a:p>
                      <a:pPr algn="ctr"/>
                      <a:r>
                        <a:rPr sz="1800"/>
                        <a:t>User gives email inbox access</a:t>
                      </a:r>
                      <a:endParaRPr sz="1800"/>
                    </a:p>
                  </a:txBody>
                  <a:tcPr anchor="ctr" anchorCtr="0"/>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a:t>
                      </a:r>
                      <a:endParaRPr lang="en-US" sz="1800"/>
                    </a:p>
                  </a:txBody>
                  <a:tcPr/>
                </a:tc>
                <a:tc>
                  <a:txBody>
                    <a:bodyPr/>
                    <a:p>
                      <a:pPr algn="ctr">
                        <a:buNone/>
                      </a:pPr>
                      <a:r>
                        <a:rPr lang="en-US" sz="1800"/>
                        <a:t>No</a:t>
                      </a:r>
                      <a:endParaRPr lang="en-US" sz="1800"/>
                    </a:p>
                  </a:txBody>
                  <a:tcPr/>
                </a:tc>
              </a:tr>
              <a:tr h="562610">
                <a:tc>
                  <a:txBody>
                    <a:bodyPr/>
                    <a:p>
                      <a:pPr algn="ctr"/>
                      <a:r>
                        <a:rPr sz="1800"/>
                        <a:t>Spam is detected in inbox</a:t>
                      </a:r>
                      <a:endParaRPr sz="1800"/>
                    </a:p>
                  </a:txBody>
                  <a:tcPr anchor="ctr" anchorCtr="0"/>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a:t>
                      </a:r>
                      <a:endParaRPr lang="en-US" sz="1800"/>
                    </a:p>
                  </a:txBody>
                  <a:tcPr/>
                </a:tc>
                <a:tc>
                  <a:txBody>
                    <a:bodyPr/>
                    <a:p>
                      <a:pPr algn="ctr">
                        <a:buNone/>
                      </a:pPr>
                      <a:r>
                        <a:rPr lang="en-US" sz="1800"/>
                        <a:t>Yes</a:t>
                      </a:r>
                      <a:endParaRPr lang="en-US" sz="1800"/>
                    </a:p>
                  </a:txBody>
                  <a:tcPr/>
                </a:tc>
              </a:tr>
              <a:tr h="621665">
                <a:tc>
                  <a:txBody>
                    <a:bodyPr/>
                    <a:p>
                      <a:pPr algn="ctr">
                        <a:buNone/>
                      </a:pPr>
                      <a:r>
                        <a:rPr lang="en-US" sz="1800"/>
                        <a:t>Actions</a:t>
                      </a:r>
                      <a:endParaRPr lang="en-US" sz="1800"/>
                    </a:p>
                  </a:txBody>
                  <a:tcPr/>
                </a:tc>
                <a:tc>
                  <a:txBody>
                    <a:bodyPr/>
                    <a:p>
                      <a:pPr algn="ctr">
                        <a:buNone/>
                      </a:pPr>
                      <a:endParaRPr lang="en-US" sz="1800"/>
                    </a:p>
                  </a:txBody>
                  <a:tcPr/>
                </a:tc>
                <a:tc>
                  <a:txBody>
                    <a:bodyPr/>
                    <a:p>
                      <a:pPr algn="ctr">
                        <a:buNone/>
                      </a:pPr>
                      <a:endParaRPr lang="en-US" sz="1800"/>
                    </a:p>
                  </a:txBody>
                  <a:tcPr/>
                </a:tc>
                <a:tc>
                  <a:txBody>
                    <a:bodyPr/>
                    <a:p>
                      <a:pPr algn="ctr">
                        <a:buNone/>
                      </a:pPr>
                      <a:endParaRPr lang="en-US" sz="1800"/>
                    </a:p>
                  </a:txBody>
                  <a:tcPr/>
                </a:tc>
                <a:tc>
                  <a:txBody>
                    <a:bodyPr/>
                    <a:p>
                      <a:pPr algn="ctr">
                        <a:buNone/>
                      </a:pPr>
                      <a:endParaRPr lang="en-US" sz="1800"/>
                    </a:p>
                  </a:txBody>
                  <a:tcPr/>
                </a:tc>
              </a:tr>
              <a:tr h="562610">
                <a:tc>
                  <a:txBody>
                    <a:bodyPr/>
                    <a:p>
                      <a:pPr algn="ctr">
                        <a:buNone/>
                      </a:pPr>
                      <a:r>
                        <a:rPr lang="en-US" sz="1800"/>
                        <a:t>Move spam to trash</a:t>
                      </a:r>
                      <a:endParaRPr lang="en-US" sz="1800"/>
                    </a:p>
                  </a:txBody>
                  <a:tcPr/>
                </a:tc>
                <a:tc>
                  <a:txBody>
                    <a:bodyPr/>
                    <a:p>
                      <a:pPr algn="ctr">
                        <a:buNone/>
                      </a:pPr>
                      <a:r>
                        <a:rPr lang="en-US" sz="1800"/>
                        <a:t>Move spam</a:t>
                      </a:r>
                      <a:endParaRPr lang="en-US" sz="1800"/>
                    </a:p>
                  </a:txBody>
                  <a:tcPr/>
                </a:tc>
                <a:tc>
                  <a:txBody>
                    <a:bodyPr/>
                    <a:p>
                      <a:pPr algn="ctr">
                        <a:buNone/>
                      </a:pPr>
                      <a:r>
                        <a:rPr lang="en-US" sz="1800"/>
                        <a:t>No spam found</a:t>
                      </a:r>
                      <a:endParaRPr lang="en-US" sz="1800"/>
                    </a:p>
                  </a:txBody>
                  <a:tcPr/>
                </a:tc>
                <a:tc>
                  <a:txBody>
                    <a:bodyPr/>
                    <a:p>
                      <a:pPr algn="ctr">
                        <a:buNone/>
                      </a:pPr>
                      <a:r>
                        <a:rPr lang="en-US" sz="1800"/>
                        <a:t>Register/Login</a:t>
                      </a:r>
                      <a:endParaRPr lang="en-US" sz="1800"/>
                    </a:p>
                  </a:txBody>
                  <a:tcPr/>
                </a:tc>
                <a:tc>
                  <a:txBody>
                    <a:bodyPr/>
                    <a:p>
                      <a:pPr algn="ctr"/>
                      <a:r>
                        <a:rPr sz="1800"/>
                        <a:t>Access Denied</a:t>
                      </a:r>
                      <a:endParaRPr sz="1800"/>
                    </a:p>
                  </a:txBody>
                  <a:tcPr anchor="ctr" anchorCtr="0"/>
                </a:tc>
              </a:tr>
              <a:tr h="562610">
                <a:tc>
                  <a:txBody>
                    <a:bodyPr/>
                    <a:p>
                      <a:pPr algn="ctr">
                        <a:buNone/>
                      </a:pPr>
                      <a:r>
                        <a:rPr lang="en-US" sz="1800"/>
                        <a:t>Send notification</a:t>
                      </a:r>
                      <a:endParaRPr lang="en-US" sz="1800"/>
                    </a:p>
                  </a:txBody>
                  <a:tcPr/>
                </a:tc>
                <a:tc>
                  <a:txBody>
                    <a:bodyPr/>
                    <a:p>
                      <a:pPr algn="ctr">
                        <a:buNone/>
                      </a:pPr>
                      <a:r>
                        <a:rPr lang="en-US" sz="1800"/>
                        <a:t>Send notification</a:t>
                      </a:r>
                      <a:endParaRPr lang="en-US" sz="1800"/>
                    </a:p>
                  </a:txBody>
                  <a:tcPr/>
                </a:tc>
                <a:tc>
                  <a:txBody>
                    <a:bodyPr/>
                    <a:p>
                      <a:pPr algn="ctr">
                        <a:buNone/>
                      </a:pPr>
                      <a:r>
                        <a:rPr lang="en-US" sz="1800"/>
                        <a:t>No spam found</a:t>
                      </a:r>
                      <a:endParaRPr lang="en-US" sz="1800"/>
                    </a:p>
                  </a:txBody>
                  <a:tcPr/>
                </a:tc>
                <a:tc>
                  <a:txBody>
                    <a:bodyPr/>
                    <a:p>
                      <a:pPr algn="ctr">
                        <a:buNone/>
                      </a:pPr>
                      <a:r>
                        <a:rPr lang="en-US" sz="1800"/>
                        <a:t>Register/Login</a:t>
                      </a:r>
                      <a:endParaRPr lang="en-US" sz="1800"/>
                    </a:p>
                  </a:txBody>
                  <a:tcPr/>
                </a:tc>
                <a:tc>
                  <a:txBody>
                    <a:bodyPr/>
                    <a:p>
                      <a:pPr algn="ctr">
                        <a:buNone/>
                      </a:pPr>
                      <a:r>
                        <a:rPr lang="en-US" sz="1800"/>
                        <a:t>Access Denied</a:t>
                      </a:r>
                      <a:endParaRPr lang="en-US" sz="1800"/>
                    </a:p>
                  </a:txBody>
                  <a:tcPr/>
                </a:tc>
              </a:tr>
              <a:tr h="562610">
                <a:tc>
                  <a:txBody>
                    <a:bodyPr/>
                    <a:p>
                      <a:pPr algn="ctr">
                        <a:buNone/>
                      </a:pPr>
                      <a:r>
                        <a:rPr lang="en-US" sz="1800"/>
                        <a:t>User can delete messages from trash</a:t>
                      </a:r>
                      <a:endParaRPr lang="en-US" sz="1800"/>
                    </a:p>
                  </a:txBody>
                  <a:tcPr/>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a:t>
                      </a:r>
                      <a:endParaRPr lang="en-US" sz="1800"/>
                    </a:p>
                  </a:txBody>
                  <a:tcPr/>
                </a:tc>
                <a:tc>
                  <a:txBody>
                    <a:bodyPr/>
                    <a:p>
                      <a:pPr algn="ctr">
                        <a:buNone/>
                      </a:pPr>
                      <a:r>
                        <a:rPr lang="en-US" sz="1800"/>
                        <a:t>No</a:t>
                      </a:r>
                      <a:endParaRPr lang="en-US" sz="18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TRACEABILITY MATRIX</a:t>
            </a:r>
            <a:endParaRPr lang="en-US" b="1"/>
          </a:p>
        </p:txBody>
      </p:sp>
      <p:sp>
        <p:nvSpPr>
          <p:cNvPr id="3" name="Content Placeholder 2"/>
          <p:cNvSpPr>
            <a:spLocks noGrp="1"/>
          </p:cNvSpPr>
          <p:nvPr>
            <p:ph idx="1"/>
          </p:nvPr>
        </p:nvSpPr>
        <p:spPr>
          <a:xfrm>
            <a:off x="838200" y="1325880"/>
            <a:ext cx="10515600" cy="4851400"/>
          </a:xfrm>
        </p:spPr>
        <p:txBody>
          <a:bodyPr>
            <a:normAutofit lnSpcReduction="20000"/>
          </a:bodyPr>
          <a:p>
            <a:pPr>
              <a:lnSpc>
                <a:spcPct val="150000"/>
              </a:lnSpc>
            </a:pPr>
            <a:r>
              <a:rPr lang="en-US"/>
              <a:t>It is a simple table that helps you track whether all your project’s requirements have been tested properly. It shows the connection between what needs to be done (requirements) and how you’re going to check if it works (test cases).</a:t>
            </a:r>
            <a:endParaRPr lang="en-US"/>
          </a:p>
          <a:p>
            <a:pPr marL="0" indent="0">
              <a:buNone/>
            </a:pPr>
            <a:endParaRPr lang="en-US"/>
          </a:p>
          <a:p>
            <a:r>
              <a:rPr lang="en-US" sz="2400">
                <a:latin typeface="+mn-ea"/>
                <a:cs typeface="+mn-ea"/>
              </a:rPr>
              <a:t>TYPES OF TRACEABILITY MATRIX</a:t>
            </a:r>
            <a:endParaRPr lang="en-US" sz="2400">
              <a:latin typeface="+mn-ea"/>
              <a:cs typeface="+mn-ea"/>
            </a:endParaRPr>
          </a:p>
          <a:p>
            <a:pPr marL="0" indent="0">
              <a:buNone/>
            </a:pPr>
            <a:endParaRPr lang="en-US" sz="2400">
              <a:latin typeface="+mn-ea"/>
              <a:cs typeface="+mn-ea"/>
            </a:endParaRPr>
          </a:p>
          <a:p>
            <a:pPr marL="457200" indent="-457200">
              <a:buAutoNum type="arabicPeriod"/>
            </a:pPr>
            <a:r>
              <a:rPr lang="en-US"/>
              <a:t>Forward traceability</a:t>
            </a:r>
            <a:endParaRPr lang="en-US"/>
          </a:p>
          <a:p>
            <a:pPr marL="457200" indent="-457200">
              <a:buAutoNum type="arabicPeriod"/>
            </a:pPr>
            <a:r>
              <a:rPr lang="en-US"/>
              <a:t>Backward or reverse traceability</a:t>
            </a:r>
            <a:endParaRPr lang="en-US"/>
          </a:p>
          <a:p>
            <a:pPr marL="457200" indent="-457200">
              <a:buAutoNum type="arabicPeriod"/>
            </a:pPr>
            <a:r>
              <a:rPr lang="en-US"/>
              <a:t>Bi-directional traceability</a:t>
            </a:r>
            <a:endParaRPr lang="en-US"/>
          </a:p>
        </p:txBody>
      </p:sp>
      <p:pic>
        <p:nvPicPr>
          <p:cNvPr id="4" name="Content Placeholder 3" descr="traceability-matrix7"/>
          <p:cNvPicPr>
            <a:picLocks noChangeAspect="1"/>
          </p:cNvPicPr>
          <p:nvPr/>
        </p:nvPicPr>
        <p:blipFill>
          <a:blip r:embed="rId1"/>
          <a:stretch>
            <a:fillRect/>
          </a:stretch>
        </p:blipFill>
        <p:spPr>
          <a:xfrm>
            <a:off x="6698615" y="3271520"/>
            <a:ext cx="5334000" cy="3587115"/>
          </a:xfrm>
          <a:prstGeom prst="rect">
            <a:avLst/>
          </a:prstGeom>
          <a:ln>
            <a:solidFill>
              <a:schemeClr val="accent5">
                <a:lumMod val="7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t>Example - Login System</a:t>
            </a:r>
            <a:endParaRPr lang="en-US"/>
          </a:p>
        </p:txBody>
      </p:sp>
      <p:graphicFrame>
        <p:nvGraphicFramePr>
          <p:cNvPr id="4" name="Content Placeholder 3"/>
          <p:cNvGraphicFramePr/>
          <p:nvPr>
            <p:ph idx="1"/>
            <p:custDataLst>
              <p:tags r:id="rId1"/>
            </p:custDataLst>
          </p:nvPr>
        </p:nvGraphicFramePr>
        <p:xfrm>
          <a:off x="838200" y="1444625"/>
          <a:ext cx="10515600" cy="5090160"/>
        </p:xfrm>
        <a:graphic>
          <a:graphicData uri="http://schemas.openxmlformats.org/drawingml/2006/table">
            <a:tbl>
              <a:tblPr firstRow="1" bandRow="1">
                <a:tableStyleId>{5C22544A-7EE6-4342-B048-85BDC9FD1C3A}</a:tableStyleId>
              </a:tblPr>
              <a:tblGrid>
                <a:gridCol w="1468120"/>
                <a:gridCol w="3515995"/>
                <a:gridCol w="848995"/>
                <a:gridCol w="3643630"/>
                <a:gridCol w="1038860"/>
              </a:tblGrid>
              <a:tr h="1063625">
                <a:tc>
                  <a:txBody>
                    <a:bodyPr/>
                    <a:p>
                      <a:pPr algn="ctr">
                        <a:buNone/>
                      </a:pPr>
                      <a:r>
                        <a:rPr lang="en-US"/>
                        <a:t>Requirement ID</a:t>
                      </a:r>
                      <a:endParaRPr lang="en-US"/>
                    </a:p>
                  </a:txBody>
                  <a:tcPr/>
                </a:tc>
                <a:tc>
                  <a:txBody>
                    <a:bodyPr/>
                    <a:p>
                      <a:pPr algn="ctr">
                        <a:buNone/>
                      </a:pPr>
                      <a:r>
                        <a:rPr lang="en-US"/>
                        <a:t>Requirement Description</a:t>
                      </a:r>
                      <a:endParaRPr lang="en-US"/>
                    </a:p>
                  </a:txBody>
                  <a:tcPr/>
                </a:tc>
                <a:tc>
                  <a:txBody>
                    <a:bodyPr/>
                    <a:p>
                      <a:pPr algn="ctr">
                        <a:buNone/>
                      </a:pPr>
                      <a:r>
                        <a:rPr lang="en-US"/>
                        <a:t>Tese case ID</a:t>
                      </a:r>
                      <a:endParaRPr lang="en-US"/>
                    </a:p>
                  </a:txBody>
                  <a:tcPr/>
                </a:tc>
                <a:tc>
                  <a:txBody>
                    <a:bodyPr/>
                    <a:p>
                      <a:pPr algn="ctr">
                        <a:buNone/>
                      </a:pPr>
                      <a:r>
                        <a:rPr lang="en-US"/>
                        <a:t>Test Case Description</a:t>
                      </a:r>
                      <a:endParaRPr lang="en-US"/>
                    </a:p>
                  </a:txBody>
                  <a:tcPr/>
                </a:tc>
                <a:tc>
                  <a:txBody>
                    <a:bodyPr/>
                    <a:p>
                      <a:pPr algn="ctr">
                        <a:buNone/>
                      </a:pPr>
                      <a:r>
                        <a:rPr lang="en-US"/>
                        <a:t>Status</a:t>
                      </a:r>
                      <a:endParaRPr lang="en-US"/>
                    </a:p>
                  </a:txBody>
                  <a:tcPr/>
                </a:tc>
              </a:tr>
              <a:tr h="1094105">
                <a:tc>
                  <a:txBody>
                    <a:bodyPr/>
                    <a:p>
                      <a:pPr algn="ctr">
                        <a:buNone/>
                      </a:pPr>
                      <a:r>
                        <a:rPr lang="en-US" sz="1800"/>
                        <a:t>R1</a:t>
                      </a:r>
                      <a:endParaRPr lang="en-US" sz="1800"/>
                    </a:p>
                  </a:txBody>
                  <a:tcPr anchor="ctr" anchorCtr="0"/>
                </a:tc>
                <a:tc>
                  <a:txBody>
                    <a:bodyPr/>
                    <a:p>
                      <a:pPr algn="ctr">
                        <a:buNone/>
                      </a:pPr>
                      <a:r>
                        <a:rPr lang="en-US" sz="1800"/>
                        <a:t>The system should allow users to input an email and password.</a:t>
                      </a:r>
                      <a:endParaRPr lang="en-US" sz="1800"/>
                    </a:p>
                  </a:txBody>
                  <a:tcPr anchor="ctr" anchorCtr="0"/>
                </a:tc>
                <a:tc>
                  <a:txBody>
                    <a:bodyPr/>
                    <a:p>
                      <a:pPr algn="ctr">
                        <a:buNone/>
                      </a:pPr>
                      <a:r>
                        <a:rPr lang="en-US" sz="1800"/>
                        <a:t>T1</a:t>
                      </a:r>
                      <a:endParaRPr lang="en-US" sz="1800"/>
                    </a:p>
                  </a:txBody>
                  <a:tcPr anchor="ctr" anchorCtr="0"/>
                </a:tc>
                <a:tc>
                  <a:txBody>
                    <a:bodyPr/>
                    <a:p>
                      <a:pPr algn="ctr"/>
                      <a:r>
                        <a:rPr sz="1800"/>
                        <a:t>Verify the user can input an email and password correctly.</a:t>
                      </a:r>
                      <a:endParaRPr sz="1800"/>
                    </a:p>
                  </a:txBody>
                  <a:tcPr anchor="ctr" anchorCtr="0"/>
                </a:tc>
                <a:tc>
                  <a:txBody>
                    <a:bodyPr/>
                    <a:p>
                      <a:pPr algn="ctr">
                        <a:buNone/>
                      </a:pPr>
                      <a:r>
                        <a:rPr lang="en-US" sz="1800"/>
                        <a:t>Covered</a:t>
                      </a:r>
                      <a:endParaRPr lang="en-US" sz="1800"/>
                    </a:p>
                  </a:txBody>
                  <a:tcPr anchor="ctr" anchorCtr="0"/>
                </a:tc>
              </a:tr>
              <a:tr h="1093470">
                <a:tc>
                  <a:txBody>
                    <a:bodyPr/>
                    <a:p>
                      <a:pPr algn="ctr">
                        <a:buNone/>
                      </a:pPr>
                      <a:r>
                        <a:rPr lang="en-US" sz="1800"/>
                        <a:t>R2</a:t>
                      </a:r>
                      <a:endParaRPr lang="en-US" sz="1800"/>
                    </a:p>
                  </a:txBody>
                  <a:tcPr anchor="ctr" anchorCtr="0"/>
                </a:tc>
                <a:tc>
                  <a:txBody>
                    <a:bodyPr/>
                    <a:p>
                      <a:pPr algn="ctr"/>
                      <a:r>
                        <a:rPr sz="1800"/>
                        <a:t>The system should validate the email and password combination.</a:t>
                      </a:r>
                      <a:endParaRPr sz="1800"/>
                    </a:p>
                  </a:txBody>
                  <a:tcPr anchor="ctr" anchorCtr="0"/>
                </a:tc>
                <a:tc>
                  <a:txBody>
                    <a:bodyPr/>
                    <a:p>
                      <a:pPr algn="ctr">
                        <a:buNone/>
                      </a:pPr>
                      <a:r>
                        <a:rPr lang="en-US" sz="1800">
                          <a:sym typeface="+mn-ea"/>
                        </a:rPr>
                        <a:t>T2</a:t>
                      </a:r>
                      <a:endParaRPr lang="en-US" sz="1800">
                        <a:sym typeface="+mn-ea"/>
                      </a:endParaRPr>
                    </a:p>
                  </a:txBody>
                  <a:tcPr anchor="ctr" anchorCtr="0"/>
                </a:tc>
                <a:tc>
                  <a:txBody>
                    <a:bodyPr/>
                    <a:p>
                      <a:pPr algn="ctr">
                        <a:buNone/>
                      </a:pPr>
                      <a:r>
                        <a:rPr lang="en-US" sz="1800"/>
                        <a:t>Validate that the system checks for valid email and password.</a:t>
                      </a:r>
                      <a:endParaRPr lang="en-US" sz="1800"/>
                    </a:p>
                  </a:txBody>
                  <a:tcPr anchor="ctr" anchorCtr="0"/>
                </a:tc>
                <a:tc>
                  <a:txBody>
                    <a:bodyPr/>
                    <a:p>
                      <a:pPr algn="ctr">
                        <a:buNone/>
                      </a:pPr>
                      <a:r>
                        <a:rPr lang="en-US" sz="1800"/>
                        <a:t>Covered</a:t>
                      </a:r>
                      <a:endParaRPr lang="en-US" sz="1800"/>
                    </a:p>
                  </a:txBody>
                  <a:tcPr anchor="ctr" anchorCtr="0"/>
                </a:tc>
              </a:tr>
              <a:tr h="744855">
                <a:tc>
                  <a:txBody>
                    <a:bodyPr/>
                    <a:p>
                      <a:pPr algn="ctr">
                        <a:buNone/>
                      </a:pPr>
                      <a:r>
                        <a:rPr lang="en-US" sz="1800"/>
                        <a:t>R3</a:t>
                      </a:r>
                      <a:endParaRPr lang="en-US" sz="1800"/>
                    </a:p>
                  </a:txBody>
                  <a:tcPr anchor="ctr" anchorCtr="0"/>
                </a:tc>
                <a:tc>
                  <a:txBody>
                    <a:bodyPr/>
                    <a:p>
                      <a:pPr algn="ctr"/>
                      <a:r>
                        <a:rPr sz="1800"/>
                        <a:t>The system should display an error message for invalid input.</a:t>
                      </a:r>
                      <a:endParaRPr sz="1800"/>
                    </a:p>
                  </a:txBody>
                  <a:tcPr anchor="ctr" anchorCtr="0"/>
                </a:tc>
                <a:tc>
                  <a:txBody>
                    <a:bodyPr/>
                    <a:p>
                      <a:pPr algn="ctr">
                        <a:buNone/>
                      </a:pPr>
                      <a:r>
                        <a:rPr lang="en-US" sz="1800">
                          <a:sym typeface="+mn-ea"/>
                        </a:rPr>
                        <a:t>T3</a:t>
                      </a:r>
                      <a:endParaRPr lang="en-US" sz="1800" b="1">
                        <a:sym typeface="+mn-ea"/>
                      </a:endParaRPr>
                    </a:p>
                  </a:txBody>
                  <a:tcPr anchor="ctr" anchorCtr="0"/>
                </a:tc>
                <a:tc>
                  <a:txBody>
                    <a:bodyPr/>
                    <a:p>
                      <a:pPr algn="ctr"/>
                      <a:r>
                        <a:rPr sz="1800"/>
                        <a:t>Check that an error message is shown for wrong credentials.</a:t>
                      </a:r>
                      <a:endParaRPr sz="1800"/>
                    </a:p>
                  </a:txBody>
                  <a:tcPr anchor="ctr" anchorCtr="0"/>
                </a:tc>
                <a:tc>
                  <a:txBody>
                    <a:bodyPr/>
                    <a:p>
                      <a:pPr algn="ctr">
                        <a:buNone/>
                      </a:pPr>
                      <a:r>
                        <a:rPr lang="en-US" sz="1800"/>
                        <a:t>Covered</a:t>
                      </a:r>
                      <a:endParaRPr lang="en-US" sz="1800"/>
                    </a:p>
                  </a:txBody>
                  <a:tcPr anchor="ctr" anchorCtr="0"/>
                </a:tc>
              </a:tr>
              <a:tr h="1094105">
                <a:tc>
                  <a:txBody>
                    <a:bodyPr/>
                    <a:p>
                      <a:pPr algn="ctr">
                        <a:buNone/>
                      </a:pPr>
                      <a:r>
                        <a:rPr lang="en-US" sz="1800"/>
                        <a:t>R4</a:t>
                      </a:r>
                      <a:endParaRPr lang="en-US" sz="1800"/>
                    </a:p>
                  </a:txBody>
                  <a:tcPr anchor="ctr" anchorCtr="0"/>
                </a:tc>
                <a:tc>
                  <a:txBody>
                    <a:bodyPr/>
                    <a:p>
                      <a:pPr algn="ctr">
                        <a:buNone/>
                      </a:pPr>
                      <a:r>
                        <a:rPr lang="en-US" sz="1800"/>
                        <a:t>The system should redirect the user to the home page upon login.</a:t>
                      </a:r>
                      <a:endParaRPr lang="en-US" sz="1800"/>
                    </a:p>
                  </a:txBody>
                  <a:tcPr anchor="ctr" anchorCtr="0"/>
                </a:tc>
                <a:tc>
                  <a:txBody>
                    <a:bodyPr/>
                    <a:p>
                      <a:pPr algn="ctr">
                        <a:buNone/>
                      </a:pPr>
                      <a:r>
                        <a:rPr lang="en-US" sz="1800">
                          <a:sym typeface="+mn-ea"/>
                        </a:rPr>
                        <a:t>T4</a:t>
                      </a:r>
                      <a:endParaRPr lang="en-US" sz="1800">
                        <a:sym typeface="+mn-ea"/>
                      </a:endParaRPr>
                    </a:p>
                  </a:txBody>
                  <a:tcPr anchor="ctr" anchorCtr="0"/>
                </a:tc>
                <a:tc>
                  <a:txBody>
                    <a:bodyPr/>
                    <a:p>
                      <a:pPr algn="ctr">
                        <a:buNone/>
                      </a:pPr>
                      <a:r>
                        <a:rPr lang="en-US" sz="1800"/>
                        <a:t>Ensure the user is redirected to the home page after login.</a:t>
                      </a:r>
                      <a:endParaRPr lang="en-US" sz="1800"/>
                    </a:p>
                  </a:txBody>
                  <a:tcPr anchor="ctr" anchorCtr="0"/>
                </a:tc>
                <a:tc>
                  <a:txBody>
                    <a:bodyPr/>
                    <a:p>
                      <a:pPr algn="ctr">
                        <a:buNone/>
                      </a:pPr>
                      <a:r>
                        <a:rPr lang="en-US" sz="1800"/>
                        <a:t>Covered</a:t>
                      </a:r>
                      <a:endParaRPr lang="en-US" sz="1800"/>
                    </a:p>
                  </a:txBody>
                  <a:tcPr anchor="ctr"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56995"/>
          </a:xfrm>
        </p:spPr>
        <p:txBody>
          <a:bodyPr/>
          <a:p>
            <a:r>
              <a:rPr lang="en-US"/>
              <a:t>MY PROJECT</a:t>
            </a:r>
            <a:endParaRPr lang="en-US"/>
          </a:p>
        </p:txBody>
      </p:sp>
      <p:graphicFrame>
        <p:nvGraphicFramePr>
          <p:cNvPr id="4" name="Content Placeholder 3"/>
          <p:cNvGraphicFramePr/>
          <p:nvPr>
            <p:ph idx="1"/>
            <p:custDataLst>
              <p:tags r:id="rId1"/>
            </p:custDataLst>
          </p:nvPr>
        </p:nvGraphicFramePr>
        <p:xfrm>
          <a:off x="838200" y="1475105"/>
          <a:ext cx="10515600" cy="5455920"/>
        </p:xfrm>
        <a:graphic>
          <a:graphicData uri="http://schemas.openxmlformats.org/drawingml/2006/table">
            <a:tbl>
              <a:tblPr firstRow="1" bandRow="1">
                <a:tableStyleId>{5C22544A-7EE6-4342-B048-85BDC9FD1C3A}</a:tableStyleId>
              </a:tblPr>
              <a:tblGrid>
                <a:gridCol w="1290320"/>
                <a:gridCol w="7202805"/>
                <a:gridCol w="1051560"/>
                <a:gridCol w="970915"/>
              </a:tblGrid>
              <a:tr h="543560">
                <a:tc>
                  <a:txBody>
                    <a:bodyPr/>
                    <a:p>
                      <a:pPr algn="ctr">
                        <a:buNone/>
                      </a:pPr>
                      <a:r>
                        <a:rPr lang="en-US" sz="1800"/>
                        <a:t>Requirement ID</a:t>
                      </a:r>
                      <a:endParaRPr lang="en-US" sz="1800"/>
                    </a:p>
                  </a:txBody>
                  <a:tcPr/>
                </a:tc>
                <a:tc>
                  <a:txBody>
                    <a:bodyPr/>
                    <a:p>
                      <a:pPr algn="ctr">
                        <a:buNone/>
                      </a:pPr>
                      <a:r>
                        <a:rPr lang="en-US" sz="1800"/>
                        <a:t>Description</a:t>
                      </a:r>
                      <a:endParaRPr lang="en-US" sz="1800"/>
                    </a:p>
                  </a:txBody>
                  <a:tcPr/>
                </a:tc>
                <a:tc>
                  <a:txBody>
                    <a:bodyPr/>
                    <a:p>
                      <a:pPr algn="ctr"/>
                      <a:r>
                        <a:rPr sz="1800"/>
                        <a:t>Test Case ID</a:t>
                      </a:r>
                      <a:endParaRPr sz="1800"/>
                    </a:p>
                  </a:txBody>
                  <a:tcPr anchor="ctr" anchorCtr="0"/>
                </a:tc>
                <a:tc>
                  <a:txBody>
                    <a:bodyPr/>
                    <a:p>
                      <a:pPr algn="ctr">
                        <a:buNone/>
                      </a:pPr>
                      <a:r>
                        <a:rPr lang="en-US" sz="1800"/>
                        <a:t>Status</a:t>
                      </a:r>
                      <a:endParaRPr lang="en-US" sz="1800"/>
                    </a:p>
                  </a:txBody>
                  <a:tcPr/>
                </a:tc>
              </a:tr>
              <a:tr h="450850">
                <a:tc>
                  <a:txBody>
                    <a:bodyPr/>
                    <a:p>
                      <a:pPr algn="ctr">
                        <a:buNone/>
                      </a:pPr>
                      <a:r>
                        <a:rPr lang="en-US" sz="1800"/>
                        <a:t>RQ1</a:t>
                      </a:r>
                      <a:endParaRPr lang="en-US" sz="1800"/>
                    </a:p>
                  </a:txBody>
                  <a:tcPr/>
                </a:tc>
                <a:tc>
                  <a:txBody>
                    <a:bodyPr/>
                    <a:p>
                      <a:pPr algn="ctr"/>
                      <a:r>
                        <a:rPr sz="1800"/>
                        <a:t>The application should allow users to register and log in.</a:t>
                      </a:r>
                      <a:endParaRPr sz="1800"/>
                    </a:p>
                  </a:txBody>
                  <a:tcPr anchor="ctr" anchorCtr="0"/>
                </a:tc>
                <a:tc>
                  <a:txBody>
                    <a:bodyPr/>
                    <a:p>
                      <a:pPr algn="ctr">
                        <a:buNone/>
                      </a:pPr>
                      <a:r>
                        <a:rPr lang="en-US" sz="1800"/>
                        <a:t>TC1</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RQ2</a:t>
                      </a:r>
                      <a:endParaRPr lang="en-US" sz="1800"/>
                    </a:p>
                  </a:txBody>
                  <a:tcPr/>
                </a:tc>
                <a:tc>
                  <a:txBody>
                    <a:bodyPr/>
                    <a:p>
                      <a:pPr algn="ctr"/>
                      <a:r>
                        <a:rPr sz="1800"/>
                        <a:t>The user should grant access to their email inbox.</a:t>
                      </a:r>
                      <a:endParaRPr sz="1800"/>
                    </a:p>
                  </a:txBody>
                  <a:tcPr anchor="ctr" anchorCtr="0"/>
                </a:tc>
                <a:tc>
                  <a:txBody>
                    <a:bodyPr/>
                    <a:p>
                      <a:pPr algn="ctr">
                        <a:buNone/>
                      </a:pPr>
                      <a:r>
                        <a:rPr lang="en-US" sz="1800"/>
                        <a:t>TC2</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RQ3</a:t>
                      </a:r>
                      <a:endParaRPr lang="en-US" sz="1800"/>
                    </a:p>
                  </a:txBody>
                  <a:tcPr/>
                </a:tc>
                <a:tc>
                  <a:txBody>
                    <a:bodyPr/>
                    <a:p>
                      <a:pPr algn="ctr"/>
                      <a:r>
                        <a:rPr sz="1800"/>
                        <a:t>The system should detect spam emails in the user's inbox using machine learning.</a:t>
                      </a:r>
                      <a:endParaRPr sz="1800"/>
                    </a:p>
                  </a:txBody>
                  <a:tcPr anchor="ctr" anchorCtr="0"/>
                </a:tc>
                <a:tc>
                  <a:txBody>
                    <a:bodyPr/>
                    <a:p>
                      <a:pPr algn="ctr">
                        <a:buNone/>
                      </a:pPr>
                      <a:r>
                        <a:rPr lang="en-US" sz="1800"/>
                        <a:t>TC3</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RQ4</a:t>
                      </a:r>
                      <a:endParaRPr lang="en-US" sz="1800"/>
                    </a:p>
                  </a:txBody>
                  <a:tcPr/>
                </a:tc>
                <a:tc>
                  <a:txBody>
                    <a:bodyPr/>
                    <a:p>
                      <a:pPr algn="ctr"/>
                      <a:r>
                        <a:rPr sz="1800"/>
                        <a:t>The detected spam emails should be moved to a "Trash" folder.</a:t>
                      </a:r>
                      <a:endParaRPr sz="1800"/>
                    </a:p>
                  </a:txBody>
                  <a:tcPr anchor="ctr" anchorCtr="0"/>
                </a:tc>
                <a:tc>
                  <a:txBody>
                    <a:bodyPr/>
                    <a:p>
                      <a:pPr algn="ctr">
                        <a:buNone/>
                      </a:pPr>
                      <a:r>
                        <a:rPr lang="en-US" sz="1800"/>
                        <a:t>TC4</a:t>
                      </a:r>
                      <a:endParaRPr lang="en-US" sz="1800"/>
                    </a:p>
                  </a:txBody>
                  <a:tcPr/>
                </a:tc>
                <a:tc>
                  <a:txBody>
                    <a:bodyPr/>
                    <a:p>
                      <a:pPr algn="ctr">
                        <a:buNone/>
                      </a:pPr>
                      <a:r>
                        <a:rPr lang="en-US" sz="1800"/>
                        <a:t>Pass</a:t>
                      </a:r>
                      <a:endParaRPr lang="en-US" sz="1800"/>
                    </a:p>
                  </a:txBody>
                  <a:tcPr/>
                </a:tc>
              </a:tr>
              <a:tr h="452120">
                <a:tc>
                  <a:txBody>
                    <a:bodyPr/>
                    <a:p>
                      <a:pPr algn="ctr">
                        <a:buNone/>
                      </a:pPr>
                      <a:r>
                        <a:rPr lang="en-US" sz="1800"/>
                        <a:t>RQ5</a:t>
                      </a:r>
                      <a:endParaRPr lang="en-US" sz="1800"/>
                    </a:p>
                  </a:txBody>
                  <a:tcPr/>
                </a:tc>
                <a:tc>
                  <a:txBody>
                    <a:bodyPr/>
                    <a:p>
                      <a:pPr algn="ctr"/>
                      <a:r>
                        <a:rPr sz="1800"/>
                        <a:t>The user should receive a notification when a spam email is detected.</a:t>
                      </a:r>
                      <a:endParaRPr sz="1800"/>
                    </a:p>
                  </a:txBody>
                  <a:tcPr anchor="ctr" anchorCtr="0"/>
                </a:tc>
                <a:tc>
                  <a:txBody>
                    <a:bodyPr/>
                    <a:p>
                      <a:pPr algn="ctr">
                        <a:buNone/>
                      </a:pPr>
                      <a:r>
                        <a:rPr lang="en-US" sz="1800"/>
                        <a:t>TC5</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RQ6</a:t>
                      </a:r>
                      <a:endParaRPr lang="en-US" sz="1800"/>
                    </a:p>
                  </a:txBody>
                  <a:tcPr/>
                </a:tc>
                <a:tc>
                  <a:txBody>
                    <a:bodyPr/>
                    <a:p>
                      <a:pPr algn="ctr"/>
                      <a:r>
                        <a:rPr sz="1800"/>
                        <a:t>The user should have the ability to delete all spam emails from the "Trash" folder.</a:t>
                      </a:r>
                      <a:endParaRPr sz="1800"/>
                    </a:p>
                  </a:txBody>
                  <a:tcPr anchor="ctr" anchorCtr="0"/>
                </a:tc>
                <a:tc>
                  <a:txBody>
                    <a:bodyPr/>
                    <a:p>
                      <a:pPr algn="ctr">
                        <a:buNone/>
                      </a:pPr>
                      <a:r>
                        <a:rPr lang="en-US" sz="1800"/>
                        <a:t>TC6</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RQ7</a:t>
                      </a:r>
                      <a:endParaRPr lang="en-US" sz="1800"/>
                    </a:p>
                  </a:txBody>
                  <a:tcPr/>
                </a:tc>
                <a:tc>
                  <a:txBody>
                    <a:bodyPr/>
                    <a:p>
                      <a:pPr algn="ctr"/>
                      <a:r>
                        <a:rPr sz="1800"/>
                        <a:t>If no spam is detected, no messages should be moved or deleted.</a:t>
                      </a:r>
                      <a:endParaRPr sz="1800"/>
                    </a:p>
                  </a:txBody>
                  <a:tcPr anchor="ctr" anchorCtr="0"/>
                </a:tc>
                <a:tc>
                  <a:txBody>
                    <a:bodyPr/>
                    <a:p>
                      <a:pPr algn="ctr">
                        <a:buNone/>
                      </a:pPr>
                      <a:r>
                        <a:rPr lang="en-US" sz="1800"/>
                        <a:t>TC7</a:t>
                      </a:r>
                      <a:endParaRPr lang="en-US" sz="1800"/>
                    </a:p>
                  </a:txBody>
                  <a:tcPr/>
                </a:tc>
                <a:tc>
                  <a:txBody>
                    <a:bodyPr/>
                    <a:p>
                      <a:pPr algn="ctr">
                        <a:buNone/>
                      </a:pPr>
                      <a:r>
                        <a:rPr lang="en-US" sz="1800"/>
                        <a:t>Pass</a:t>
                      </a:r>
                      <a:endParaRPr lang="en-US" sz="1800"/>
                    </a:p>
                  </a:txBody>
                  <a:tcPr/>
                </a:tc>
              </a:tr>
              <a:tr h="640080">
                <a:tc>
                  <a:txBody>
                    <a:bodyPr/>
                    <a:p>
                      <a:pPr algn="ctr">
                        <a:buNone/>
                      </a:pPr>
                      <a:r>
                        <a:rPr lang="en-US" sz="1800" b="0"/>
                        <a:t>RQ8</a:t>
                      </a:r>
                      <a:endParaRPr lang="en-US" sz="1800" b="0"/>
                    </a:p>
                  </a:txBody>
                  <a:tcPr/>
                </a:tc>
                <a:tc>
                  <a:txBody>
                    <a:bodyPr/>
                    <a:p>
                      <a:pPr algn="ctr"/>
                      <a:r>
                        <a:rPr sz="1800"/>
                        <a:t>Access should be denied if the user does not grant access to their email inbox.</a:t>
                      </a:r>
                      <a:endParaRPr sz="1800"/>
                    </a:p>
                  </a:txBody>
                  <a:tcPr anchor="ctr" anchorCtr="0"/>
                </a:tc>
                <a:tc>
                  <a:txBody>
                    <a:bodyPr/>
                    <a:p>
                      <a:pPr algn="ctr">
                        <a:buNone/>
                      </a:pPr>
                      <a:r>
                        <a:rPr lang="en-US" sz="1800"/>
                        <a:t>TC8</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RQ9</a:t>
                      </a:r>
                      <a:endParaRPr lang="en-US" sz="1800"/>
                    </a:p>
                  </a:txBody>
                  <a:tcPr/>
                </a:tc>
                <a:tc>
                  <a:txBody>
                    <a:bodyPr/>
                    <a:p>
                      <a:pPr algn="ctr"/>
                      <a:r>
                        <a:rPr sz="1800"/>
                        <a:t>The application should notify the user if they are not registered or logged in properly.</a:t>
                      </a:r>
                      <a:endParaRPr sz="1800"/>
                    </a:p>
                  </a:txBody>
                  <a:tcPr anchor="ctr" anchorCtr="0"/>
                </a:tc>
                <a:tc>
                  <a:txBody>
                    <a:bodyPr/>
                    <a:p>
                      <a:pPr algn="ctr">
                        <a:buNone/>
                      </a:pPr>
                      <a:r>
                        <a:rPr lang="en-US" sz="1800"/>
                        <a:t>TC9</a:t>
                      </a:r>
                      <a:endParaRPr lang="en-US" sz="1800"/>
                    </a:p>
                  </a:txBody>
                  <a:tcPr/>
                </a:tc>
                <a:tc>
                  <a:txBody>
                    <a:bodyPr/>
                    <a:p>
                      <a:pPr algn="ctr">
                        <a:buNone/>
                      </a:pPr>
                      <a:r>
                        <a:rPr lang="en-US" sz="1800"/>
                        <a:t>Pass</a:t>
                      </a:r>
                      <a:endParaRPr lang="en-US" sz="1800"/>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828*369"/>
  <p:tag name="TABLE_ENDDRAG_RECT" val="66*119*828*369"/>
</p:tagLst>
</file>

<file path=ppt/tags/tag2.xml><?xml version="1.0" encoding="utf-8"?>
<p:tagLst xmlns:p="http://schemas.openxmlformats.org/presentationml/2006/main">
  <p:tag name="TABLE_ENDDRAG_ORIGIN_RECT" val="828*354"/>
  <p:tag name="TABLE_ENDDRAG_RECT" val="66*143*828*354"/>
</p:tagLst>
</file>

<file path=ppt/tags/tag3.xml><?xml version="1.0" encoding="utf-8"?>
<p:tagLst xmlns:p="http://schemas.openxmlformats.org/presentationml/2006/main">
  <p:tag name="TABLE_ENDDRAG_ORIGIN_RECT" val="828*400"/>
  <p:tag name="TABLE_ENDDRAG_RECT" val="66*113*828*400"/>
</p:tagLst>
</file>

<file path=ppt/tags/tag4.xml><?xml version="1.0" encoding="utf-8"?>
<p:tagLst xmlns:p="http://schemas.openxmlformats.org/presentationml/2006/main">
  <p:tag name="TABLE_ENDDRAG_ORIGIN_RECT" val="828*423"/>
  <p:tag name="TABLE_ENDDRAG_RECT" val="66*116*828*423"/>
</p:tagLst>
</file>

<file path=ppt/theme/theme1.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4557</Words>
  <Application>WPS Presentation</Application>
  <PresentationFormat>Widescreen</PresentationFormat>
  <Paragraphs>357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DECISION TABLE AND TRACEABILITY MATRIX</vt:lpstr>
      <vt:lpstr>DECISION TABLE </vt:lpstr>
      <vt:lpstr>KEY COMPONENTS OF DECISION TABLE</vt:lpstr>
      <vt:lpstr>TYPES OF DECISION TABLE </vt:lpstr>
      <vt:lpstr>EXAMPLE - FOR LOGIN SYSTEM</vt:lpstr>
      <vt:lpstr>MY PROJECT</vt:lpstr>
      <vt:lpstr>TRACEABILITY MATRIX</vt:lpstr>
      <vt:lpstr>Example - Login System</vt:lpstr>
      <vt:lpstr>MY PROJECT</vt:lpstr>
      <vt:lpstr>THANK YOU !</vt:lpstr>
      <vt:lpstr>USE CASE DIAGRAM</vt:lpstr>
      <vt:lpstr>CLASS DIAGRAM</vt:lpstr>
      <vt:lpstr>ER DIAGRAM</vt:lpstr>
      <vt:lpstr>SEQUENCE DIAGRAM</vt:lpstr>
      <vt:lpstr>ACTIVITY DIAGRAM</vt:lpstr>
      <vt:lpstr>STATE DIAGRAM</vt:lpstr>
      <vt:lpstr>COMPONENT DIAGRAM</vt:lpstr>
      <vt:lpstr>DEPLOYEMENT DIAGRAM</vt:lpstr>
      <vt:lpstr>DATA FLOW DIAGRAM-LEVEL 0</vt:lpstr>
      <vt:lpstr>DATA FLOW DIAGRAM - LEVEL1</vt:lpstr>
      <vt:lpstr>DATA FLOW DIAGRAM - LEVEL 2</vt:lpstr>
      <vt:lpstr>COCOMO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Srikanth Devender</cp:lastModifiedBy>
  <cp:revision>54</cp:revision>
  <dcterms:created xsi:type="dcterms:W3CDTF">2024-10-03T17:42:00Z</dcterms:created>
  <dcterms:modified xsi:type="dcterms:W3CDTF">2024-10-05T10:33:37Z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468C04246A9F4ABCB4F804131AC9C1FB_11</vt:lpwstr>
  </property>
  <property fmtid="{D5CDD505-2E9C-101B-9397-08002B2CF9AE}" pid="3" name="KSOProductBuildVer">
    <vt:lpwstr>1033-12.2.0.18283</vt:lpwstr>
  </property>
</Properties>
</file>