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76" r:id="rId5"/>
    <p:sldId id="274" r:id="rId6"/>
    <p:sldId id="275" r:id="rId7"/>
    <p:sldId id="281" r:id="rId8"/>
    <p:sldId id="278" r:id="rId9"/>
    <p:sldId id="282" r:id="rId10"/>
    <p:sldId id="285" r:id="rId11"/>
    <p:sldId id="289" r:id="rId12"/>
    <p:sldId id="284" r:id="rId13"/>
    <p:sldId id="290" r:id="rId14"/>
    <p:sldId id="308" r:id="rId15"/>
    <p:sldId id="287" r:id="rId16"/>
    <p:sldId id="288" r:id="rId17"/>
    <p:sldId id="279" r:id="rId18"/>
    <p:sldId id="280" r:id="rId19"/>
    <p:sldId id="291" r:id="rId20"/>
    <p:sldId id="295" r:id="rId21"/>
    <p:sldId id="296" r:id="rId22"/>
    <p:sldId id="297" r:id="rId23"/>
    <p:sldId id="298" r:id="rId24"/>
    <p:sldId id="299" r:id="rId25"/>
    <p:sldId id="300" r:id="rId26"/>
    <p:sldId id="301" r:id="rId27"/>
    <p:sldId id="302" r:id="rId28"/>
    <p:sldId id="303" r:id="rId29"/>
    <p:sldId id="307" r:id="rId30"/>
    <p:sldId id="304" r:id="rId31"/>
    <p:sldId id="305" r:id="rId32"/>
    <p:sldId id="306" r:id="rId33"/>
    <p:sldId id="271" r:id="rId34"/>
    <p:sldId id="277" r:id="rId35"/>
    <p:sldId id="26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4624" autoAdjust="0"/>
  </p:normalViewPr>
  <p:slideViewPr>
    <p:cSldViewPr>
      <p:cViewPr varScale="1">
        <p:scale>
          <a:sx n="68" d="100"/>
          <a:sy n="68"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0E215-02B9-48F1-8706-A81B0B982A03}" type="datetimeFigureOut">
              <a:rPr lang="en-IN" smtClean="0"/>
              <a:t>25-03-2021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E8443-7DE8-4553-B17A-4577AEB878DF}" type="slidenum">
              <a:rPr lang="en-IN" smtClean="0"/>
              <a:t>‹#›</a:t>
            </a:fld>
            <a:endParaRPr lang="en-IN"/>
          </a:p>
        </p:txBody>
      </p:sp>
    </p:spTree>
    <p:extLst>
      <p:ext uri="{BB962C8B-B14F-4D97-AF65-F5344CB8AC3E}">
        <p14:creationId xmlns:p14="http://schemas.microsoft.com/office/powerpoint/2010/main" val="2785089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EE8443-7DE8-4553-B17A-4577AEB878DF}" type="slidenum">
              <a:rPr lang="en-IN" smtClean="0"/>
              <a:t>2</a:t>
            </a:fld>
            <a:endParaRPr lang="en-IN"/>
          </a:p>
        </p:txBody>
      </p:sp>
    </p:spTree>
    <p:extLst>
      <p:ext uri="{BB962C8B-B14F-4D97-AF65-F5344CB8AC3E}">
        <p14:creationId xmlns:p14="http://schemas.microsoft.com/office/powerpoint/2010/main" val="189110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8BCF36-F067-4036-BF2F-AA212C558174}" type="datetimeFigureOut">
              <a:rPr lang="en-US" smtClean="0"/>
              <a:pPr/>
              <a:t>3/25/2021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E08E784-0C42-472A-80A6-5748E8D1EA9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8BCF36-F067-4036-BF2F-AA212C558174}"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8BCF36-F067-4036-BF2F-AA212C558174}"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8BCF36-F067-4036-BF2F-AA212C558174}"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8BCF36-F067-4036-BF2F-AA212C558174}"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E08E784-0C42-472A-80A6-5748E8D1EA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8BCF36-F067-4036-BF2F-AA212C558174}"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8BCF36-F067-4036-BF2F-AA212C558174}" type="datetimeFigureOut">
              <a:rPr lang="en-US" smtClean="0"/>
              <a:pPr/>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8BCF36-F067-4036-BF2F-AA212C558174}" type="datetimeFigureOut">
              <a:rPr lang="en-US" smtClean="0"/>
              <a:pPr/>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BCF36-F067-4036-BF2F-AA212C558174}" type="datetimeFigureOut">
              <a:rPr lang="en-US" smtClean="0"/>
              <a:pPr/>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8BCF36-F067-4036-BF2F-AA212C558174}"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8BCF36-F067-4036-BF2F-AA212C558174}"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E784-0C42-472A-80A6-5748E8D1EA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8BCF36-F067-4036-BF2F-AA212C558174}" type="datetimeFigureOut">
              <a:rPr lang="en-US" smtClean="0"/>
              <a:pPr/>
              <a:t>3/25/2021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E08E784-0C42-472A-80A6-5748E8D1EA9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696200" cy="1752600"/>
          </a:xfrm>
        </p:spPr>
        <p:txBody>
          <a:bodyPr>
            <a:normAutofit fontScale="90000"/>
          </a:bodyPr>
          <a:lstStyle/>
          <a:p>
            <a:r>
              <a:rPr lang="en-US" dirty="0"/>
              <a:t>LUNGS CANCER DETECTION BASED ON DEEP  LEARNING BY USING  CNN</a:t>
            </a:r>
            <a:br>
              <a:rPr lang="en-US" dirty="0"/>
            </a:br>
            <a:br>
              <a:rPr lang="en-US" dirty="0"/>
            </a:br>
            <a:endParaRPr lang="en-US" dirty="0"/>
          </a:p>
        </p:txBody>
      </p:sp>
      <p:sp>
        <p:nvSpPr>
          <p:cNvPr id="3" name="Subtitle 2"/>
          <p:cNvSpPr>
            <a:spLocks noGrp="1"/>
          </p:cNvSpPr>
          <p:nvPr>
            <p:ph sz="half" idx="1"/>
          </p:nvPr>
        </p:nvSpPr>
        <p:spPr>
          <a:xfrm>
            <a:off x="0" y="2743200"/>
            <a:ext cx="4800600" cy="3276600"/>
          </a:xfrm>
        </p:spPr>
        <p:txBody>
          <a:bodyPr>
            <a:normAutofit fontScale="32500" lnSpcReduction="20000"/>
          </a:bodyPr>
          <a:lstStyle/>
          <a:p>
            <a:pPr marL="137160" indent="0" algn="l">
              <a:buNone/>
            </a:pPr>
            <a:endParaRPr lang="en-US" sz="5100" b="1" dirty="0"/>
          </a:p>
          <a:p>
            <a:pPr marL="137160" indent="0" algn="l">
              <a:buNone/>
            </a:pPr>
            <a:r>
              <a:rPr lang="en-US" sz="8000" b="1" dirty="0"/>
              <a:t>GUIDED BY:</a:t>
            </a:r>
          </a:p>
          <a:p>
            <a:pPr marL="137160" indent="0" algn="l">
              <a:buNone/>
            </a:pPr>
            <a:r>
              <a:rPr lang="en-US" sz="8000" dirty="0" err="1"/>
              <a:t>Mr.CYPTO.M.E</a:t>
            </a:r>
            <a:r>
              <a:rPr lang="en-US" sz="8000" dirty="0"/>
              <a:t>.,</a:t>
            </a:r>
          </a:p>
          <a:p>
            <a:pPr marL="137160" indent="0" algn="l">
              <a:buNone/>
            </a:pPr>
            <a:r>
              <a:rPr lang="en-US" sz="8000" dirty="0"/>
              <a:t>Assistant professor</a:t>
            </a:r>
          </a:p>
          <a:p>
            <a:pPr marL="137160" indent="0" algn="l">
              <a:buNone/>
            </a:pPr>
            <a:r>
              <a:rPr lang="en-US" sz="8000" dirty="0"/>
              <a:t>Department of CSE</a:t>
            </a:r>
          </a:p>
          <a:p>
            <a:pPr marL="137160" indent="0" algn="l">
              <a:buNone/>
            </a:pPr>
            <a:r>
              <a:rPr lang="en-US" sz="8000" dirty="0"/>
              <a:t>DMICE</a:t>
            </a:r>
          </a:p>
          <a:p>
            <a:pPr marL="137160" indent="0" algn="l">
              <a:buNone/>
            </a:pPr>
            <a:endParaRPr lang="en-US" dirty="0"/>
          </a:p>
          <a:p>
            <a:pPr marL="137160" indent="0" algn="l">
              <a:buNone/>
            </a:pPr>
            <a:r>
              <a:rPr lang="en-US" dirty="0"/>
              <a:t>	                           			</a:t>
            </a:r>
          </a:p>
          <a:p>
            <a:pPr marL="457200" indent="-457200">
              <a:buFont typeface="Arial" panose="020B0604020202020204" pitchFamily="34" charset="0"/>
              <a:buChar char="•"/>
            </a:pPr>
            <a:endParaRPr lang="en-US" dirty="0"/>
          </a:p>
          <a:p>
            <a:r>
              <a:rPr lang="en-US" b="1" dirty="0"/>
              <a:t>                                                                             </a:t>
            </a:r>
            <a:endParaRPr lang="en-US" dirty="0"/>
          </a:p>
          <a:p>
            <a:endParaRPr lang="en-US" dirty="0"/>
          </a:p>
        </p:txBody>
      </p:sp>
      <p:sp>
        <p:nvSpPr>
          <p:cNvPr id="5" name="Content Placeholder 4">
            <a:extLst>
              <a:ext uri="{FF2B5EF4-FFF2-40B4-BE49-F238E27FC236}">
                <a16:creationId xmlns:a16="http://schemas.microsoft.com/office/drawing/2014/main" id="{5C2628C8-A0D4-461D-BDD5-79478E223D6B}"/>
              </a:ext>
            </a:extLst>
          </p:cNvPr>
          <p:cNvSpPr>
            <a:spLocks noGrp="1"/>
          </p:cNvSpPr>
          <p:nvPr>
            <p:ph sz="half" idx="2"/>
          </p:nvPr>
        </p:nvSpPr>
        <p:spPr>
          <a:xfrm>
            <a:off x="4114800" y="2895600"/>
            <a:ext cx="4876800" cy="3048000"/>
          </a:xfrm>
        </p:spPr>
        <p:txBody>
          <a:bodyPr>
            <a:normAutofit fontScale="32500" lnSpcReduction="20000"/>
          </a:bodyPr>
          <a:lstStyle/>
          <a:p>
            <a:pPr marL="137160" indent="0">
              <a:buNone/>
            </a:pPr>
            <a:r>
              <a:rPr lang="en-US" sz="7000" b="1" dirty="0"/>
              <a:t>SUBMITTED BY:</a:t>
            </a:r>
          </a:p>
          <a:p>
            <a:pPr marL="137160" indent="0">
              <a:buNone/>
            </a:pPr>
            <a:r>
              <a:rPr lang="en-US" sz="7000" b="1" dirty="0"/>
              <a:t>     M.JAYALAKSHIMI (210517104038)</a:t>
            </a:r>
          </a:p>
          <a:p>
            <a:pPr marL="137160" indent="0">
              <a:buNone/>
            </a:pPr>
            <a:r>
              <a:rPr lang="en-US" sz="7000" b="1" dirty="0"/>
              <a:t>      J.JENIFER              (210517104044)</a:t>
            </a:r>
          </a:p>
          <a:p>
            <a:pPr marL="137160" indent="0">
              <a:buNone/>
            </a:pPr>
            <a:r>
              <a:rPr lang="en-US" sz="7000" b="1" dirty="0"/>
              <a:t>      </a:t>
            </a:r>
            <a:r>
              <a:rPr lang="en-US" sz="7100" b="1" dirty="0"/>
              <a:t>R.GAYATHRI          (210517104030</a:t>
            </a:r>
            <a:r>
              <a:rPr lang="en-US" sz="7000" b="1" dirty="0"/>
              <a:t>)</a:t>
            </a:r>
            <a:endParaRPr lang="en-IN" sz="7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F1F0-9CF7-417B-9FD7-55520023D60D}"/>
              </a:ext>
            </a:extLst>
          </p:cNvPr>
          <p:cNvSpPr>
            <a:spLocks noGrp="1"/>
          </p:cNvSpPr>
          <p:nvPr>
            <p:ph type="title"/>
          </p:nvPr>
        </p:nvSpPr>
        <p:spPr>
          <a:xfrm>
            <a:off x="-685800" y="152400"/>
            <a:ext cx="6248400" cy="685800"/>
          </a:xfrm>
        </p:spPr>
        <p:txBody>
          <a:bodyPr>
            <a:normAutofit/>
          </a:bodyPr>
          <a:lstStyle/>
          <a:p>
            <a:r>
              <a:rPr lang="en-US" sz="3600" dirty="0">
                <a:solidFill>
                  <a:schemeClr val="bg1"/>
                </a:solidFill>
              </a:rPr>
              <a:t>IMAGE PREPROCESSING</a:t>
            </a:r>
            <a:endParaRPr lang="en-IN" sz="3600" dirty="0"/>
          </a:p>
        </p:txBody>
      </p:sp>
      <p:sp>
        <p:nvSpPr>
          <p:cNvPr id="3" name="Content Placeholder 2">
            <a:extLst>
              <a:ext uri="{FF2B5EF4-FFF2-40B4-BE49-F238E27FC236}">
                <a16:creationId xmlns:a16="http://schemas.microsoft.com/office/drawing/2014/main" id="{8341F875-EF0D-4A31-A9EC-E6129EA7845D}"/>
              </a:ext>
            </a:extLst>
          </p:cNvPr>
          <p:cNvSpPr>
            <a:spLocks noGrp="1"/>
          </p:cNvSpPr>
          <p:nvPr>
            <p:ph idx="1"/>
          </p:nvPr>
        </p:nvSpPr>
        <p:spPr>
          <a:xfrm>
            <a:off x="381000" y="1074420"/>
            <a:ext cx="8458200" cy="5783580"/>
          </a:xfrm>
        </p:spPr>
        <p:txBody>
          <a:bodyPr>
            <a:noAutofit/>
          </a:bodyPr>
          <a:lstStyle/>
          <a:p>
            <a:r>
              <a:rPr lang="en-US" sz="2600" dirty="0"/>
              <a:t>For this experiment, Lung Image Database Consortium (LIDC) dataset  is used. This data set contains the computed tomography (CT) scans of  patients. It also contains an XML file for each patient, which contains the individual annotations marked by the  radiologists.</a:t>
            </a:r>
          </a:p>
          <a:p>
            <a:r>
              <a:rPr lang="en-US" sz="2600" dirty="0"/>
              <a:t> To work with the dataset, several CT slices of each patient are retrieved based on the XML file and are placed in a directory. </a:t>
            </a:r>
          </a:p>
          <a:p>
            <a:r>
              <a:rPr lang="en-US" sz="2600" dirty="0"/>
              <a:t>For the binary classification, the malignancy characteristics of the annotations given in the XML file is considered. If the Malignancy rating is greater than 3, all the patient slices are considered as malignant. And if the Malignancy rating is less than or equal to 3, those slices are considered as benign slices.</a:t>
            </a:r>
          </a:p>
        </p:txBody>
      </p:sp>
    </p:spTree>
    <p:extLst>
      <p:ext uri="{BB962C8B-B14F-4D97-AF65-F5344CB8AC3E}">
        <p14:creationId xmlns:p14="http://schemas.microsoft.com/office/powerpoint/2010/main" val="9135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FCC05-32B6-40F7-AE5C-1E5AB0A3AF29}"/>
              </a:ext>
            </a:extLst>
          </p:cNvPr>
          <p:cNvSpPr>
            <a:spLocks noGrp="1"/>
          </p:cNvSpPr>
          <p:nvPr>
            <p:ph idx="1"/>
          </p:nvPr>
        </p:nvSpPr>
        <p:spPr>
          <a:xfrm>
            <a:off x="6220" y="152400"/>
            <a:ext cx="8229600" cy="4709160"/>
          </a:xfrm>
        </p:spPr>
        <p:txBody>
          <a:bodyPr/>
          <a:lstStyle/>
          <a:p>
            <a:r>
              <a:rPr lang="en-US" dirty="0"/>
              <a:t>The LIDC dataset  images are available in DICOM format. These medical images are stored with the .</a:t>
            </a:r>
            <a:r>
              <a:rPr lang="en-US" dirty="0" err="1"/>
              <a:t>dcm</a:t>
            </a:r>
            <a:r>
              <a:rPr lang="en-US" dirty="0"/>
              <a:t> format. To do the experiment for effective classification of images, images are converted into the .jpg format along with the same labels.</a:t>
            </a:r>
          </a:p>
          <a:p>
            <a:r>
              <a:rPr lang="en-US" dirty="0"/>
              <a:t> The converted images are stacked in two separate directories named as benign and malignant. No further preprocessing methods are applied on images; raw images are fed to the network directly.</a:t>
            </a:r>
            <a:endParaRPr lang="en-IN" dirty="0"/>
          </a:p>
          <a:p>
            <a:endParaRPr lang="en-IN" dirty="0"/>
          </a:p>
        </p:txBody>
      </p:sp>
    </p:spTree>
    <p:extLst>
      <p:ext uri="{BB962C8B-B14F-4D97-AF65-F5344CB8AC3E}">
        <p14:creationId xmlns:p14="http://schemas.microsoft.com/office/powerpoint/2010/main" val="392632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F184-2BD3-40D4-A983-B3DAEBDC5074}"/>
              </a:ext>
            </a:extLst>
          </p:cNvPr>
          <p:cNvSpPr>
            <a:spLocks noGrp="1"/>
          </p:cNvSpPr>
          <p:nvPr>
            <p:ph type="title"/>
          </p:nvPr>
        </p:nvSpPr>
        <p:spPr>
          <a:xfrm>
            <a:off x="-1143000" y="-22860"/>
            <a:ext cx="8229600" cy="1143000"/>
          </a:xfrm>
        </p:spPr>
        <p:txBody>
          <a:bodyPr/>
          <a:lstStyle/>
          <a:p>
            <a:r>
              <a:rPr lang="en-US" sz="3200" dirty="0">
                <a:solidFill>
                  <a:schemeClr val="bg1"/>
                </a:solidFill>
              </a:rPr>
              <a:t>CONVOLUTION NEURAL NETWORK</a:t>
            </a:r>
            <a:endParaRPr lang="en-IN" dirty="0"/>
          </a:p>
        </p:txBody>
      </p:sp>
      <p:sp>
        <p:nvSpPr>
          <p:cNvPr id="3" name="Content Placeholder 2">
            <a:extLst>
              <a:ext uri="{FF2B5EF4-FFF2-40B4-BE49-F238E27FC236}">
                <a16:creationId xmlns:a16="http://schemas.microsoft.com/office/drawing/2014/main" id="{CA93EAA7-2E99-4A9E-ABD1-9F20D822BE73}"/>
              </a:ext>
            </a:extLst>
          </p:cNvPr>
          <p:cNvSpPr>
            <a:spLocks noGrp="1"/>
          </p:cNvSpPr>
          <p:nvPr>
            <p:ph idx="1"/>
          </p:nvPr>
        </p:nvSpPr>
        <p:spPr>
          <a:xfrm>
            <a:off x="38100" y="914400"/>
            <a:ext cx="8229600" cy="5715000"/>
          </a:xfrm>
        </p:spPr>
        <p:txBody>
          <a:bodyPr>
            <a:normAutofit fontScale="85000" lnSpcReduction="10000"/>
          </a:bodyPr>
          <a:lstStyle/>
          <a:p>
            <a:pPr marL="137160" indent="0">
              <a:buNone/>
            </a:pPr>
            <a:r>
              <a:rPr lang="en-US" sz="2800" dirty="0">
                <a:latin typeface="Times New Roman" pitchFamily="18" charset="0"/>
                <a:cs typeface="Times New Roman" pitchFamily="18" charset="0"/>
              </a:rPr>
              <a:t> </a:t>
            </a:r>
            <a:r>
              <a:rPr lang="en-US" dirty="0">
                <a:latin typeface="Times New Roman" pitchFamily="18" charset="0"/>
                <a:cs typeface="Times New Roman" pitchFamily="18" charset="0"/>
              </a:rPr>
              <a:t>N</a:t>
            </a:r>
            <a:r>
              <a:rPr lang="en-US" sz="2800" dirty="0">
                <a:latin typeface="Times New Roman" pitchFamily="18" charset="0"/>
                <a:cs typeface="Times New Roman" pitchFamily="18" charset="0"/>
              </a:rPr>
              <a:t>eural network is divided into three layers.</a:t>
            </a:r>
          </a:p>
          <a:p>
            <a:pPr marL="137160" indent="0">
              <a:buNone/>
            </a:pPr>
            <a:r>
              <a:rPr lang="en-US" sz="2800" dirty="0">
                <a:latin typeface="Times New Roman" pitchFamily="18" charset="0"/>
                <a:cs typeface="Times New Roman" pitchFamily="18" charset="0"/>
              </a:rPr>
              <a:t> First layer being the input layer, the second as the hidden layer and the third layer is the output layer.</a:t>
            </a:r>
          </a:p>
          <a:p>
            <a:endParaRPr lang="en-US" sz="2800" dirty="0">
              <a:latin typeface="Times New Roman" pitchFamily="18" charset="0"/>
              <a:cs typeface="Times New Roman" pitchFamily="18" charset="0"/>
            </a:endParaRPr>
          </a:p>
          <a:p>
            <a:pPr marL="137160" indent="0">
              <a:buNone/>
            </a:pPr>
            <a:r>
              <a:rPr lang="en-US" dirty="0">
                <a:solidFill>
                  <a:schemeClr val="bg1"/>
                </a:solidFill>
              </a:rPr>
              <a:t> Input Layer</a:t>
            </a:r>
            <a:r>
              <a:rPr lang="en-US" dirty="0"/>
              <a:t>: This input layer accepts raw images and forwarded to further layers for extracting features.</a:t>
            </a:r>
          </a:p>
          <a:p>
            <a:pPr marL="137160" indent="0">
              <a:buNone/>
            </a:pPr>
            <a:r>
              <a:rPr lang="en-US" dirty="0"/>
              <a:t> </a:t>
            </a:r>
            <a:r>
              <a:rPr lang="en-US" dirty="0">
                <a:solidFill>
                  <a:schemeClr val="bg1"/>
                </a:solidFill>
              </a:rPr>
              <a:t>Convolution Layer</a:t>
            </a:r>
            <a:r>
              <a:rPr lang="en-US" dirty="0"/>
              <a:t>: After the input layer, the next layer is the convolution layer. In this layer, the number of filters is applied to images for finding features from images. These features are used for calculating the matches at the testing.</a:t>
            </a:r>
          </a:p>
          <a:p>
            <a:pPr marL="137160" indent="0">
              <a:buNone/>
            </a:pPr>
            <a:r>
              <a:rPr lang="en-US" dirty="0"/>
              <a:t> The convolution is defined as a product of f and g object functions. The two function f and g over a range of [0,t] is given in Eq. (1):</a:t>
            </a:r>
          </a:p>
          <a:p>
            <a:pPr marL="137160" indent="0">
              <a:buNone/>
            </a:pPr>
            <a:r>
              <a:rPr lang="en-US" dirty="0"/>
              <a:t>                     [𝑓 ∗ 𝑔](𝑡) = ∫ 𝑓(𝜏)𝑔(𝑡 − 𝜏)𝑑𝜏 𝜏 0 (1) </a:t>
            </a:r>
          </a:p>
          <a:p>
            <a:pPr marL="137160" indent="0">
              <a:buNone/>
            </a:pPr>
            <a:r>
              <a:rPr lang="en-US" dirty="0"/>
              <a:t>where,[f*g](t) indicates the convolution of f and g. </a:t>
            </a:r>
          </a:p>
          <a:p>
            <a:pPr marL="137160" indent="0">
              <a:buNone/>
            </a:pPr>
            <a:endParaRPr lang="en-US" sz="2800" dirty="0">
              <a:latin typeface="Times New Roman" pitchFamily="18" charset="0"/>
              <a:cs typeface="Times New Roman" pitchFamily="18" charset="0"/>
            </a:endParaRPr>
          </a:p>
          <a:p>
            <a:pPr marL="137160" indent="0">
              <a:buNone/>
            </a:pPr>
            <a:endParaRPr lang="en-US" sz="2800" dirty="0">
              <a:latin typeface="Times New Roman" pitchFamily="18" charset="0"/>
              <a:cs typeface="Times New Roman" pitchFamily="18" charset="0"/>
            </a:endParaRPr>
          </a:p>
          <a:p>
            <a:pPr marL="137160" indent="0">
              <a:buNone/>
            </a:pPr>
            <a:endParaRPr lang="en-US" sz="2800" dirty="0">
              <a:latin typeface="Times New Roman" pitchFamily="18" charset="0"/>
              <a:cs typeface="Times New Roman" pitchFamily="18" charset="0"/>
            </a:endParaRPr>
          </a:p>
          <a:p>
            <a:pPr marL="137160" indent="0">
              <a:buNone/>
            </a:pPr>
            <a:endParaRPr lang="en-US" sz="2800" dirty="0">
              <a:latin typeface="Times New Roman" pitchFamily="18" charset="0"/>
              <a:cs typeface="Times New Roman" pitchFamily="18" charset="0"/>
            </a:endParaRPr>
          </a:p>
          <a:p>
            <a:pPr marL="137160" indent="0">
              <a:buNone/>
            </a:pPr>
            <a:endParaRPr lang="en-US" sz="2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01008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0BA-24D1-4CC4-8852-88FFC4F046E9}"/>
              </a:ext>
            </a:extLst>
          </p:cNvPr>
          <p:cNvSpPr>
            <a:spLocks noGrp="1"/>
          </p:cNvSpPr>
          <p:nvPr>
            <p:ph idx="1"/>
          </p:nvPr>
        </p:nvSpPr>
        <p:spPr>
          <a:xfrm>
            <a:off x="76200" y="152400"/>
            <a:ext cx="8610600" cy="6248400"/>
          </a:xfrm>
        </p:spPr>
        <p:txBody>
          <a:bodyPr>
            <a:normAutofit lnSpcReduction="10000"/>
          </a:bodyPr>
          <a:lstStyle/>
          <a:p>
            <a:pPr marL="137160" indent="0">
              <a:buNone/>
            </a:pPr>
            <a:r>
              <a:rPr lang="en-US" dirty="0"/>
              <a:t>The Proposed network applied with input size as 227×227×3 (color image). It uses 7×7 filters, with stride 2.</a:t>
            </a:r>
          </a:p>
          <a:p>
            <a:pPr marL="137160" indent="0">
              <a:buNone/>
            </a:pPr>
            <a:r>
              <a:rPr lang="en-US" dirty="0"/>
              <a:t> After applying the convolution the output size is 111×111. The convolution output size is computed using Eq. (2): </a:t>
            </a:r>
          </a:p>
          <a:p>
            <a:pPr marL="137160" indent="0">
              <a:buNone/>
            </a:pPr>
            <a:r>
              <a:rPr lang="en-US" dirty="0"/>
              <a:t>                          [ 𝑊−𝑓+2𝑝 𝑠 ]+ 1 (2) </a:t>
            </a:r>
          </a:p>
          <a:p>
            <a:pPr marL="137160" indent="0">
              <a:buNone/>
            </a:pPr>
            <a:endParaRPr lang="en-US" dirty="0"/>
          </a:p>
          <a:p>
            <a:pPr marL="137160" indent="0">
              <a:buNone/>
            </a:pPr>
            <a:r>
              <a:rPr lang="en-US" dirty="0"/>
              <a:t>where, W×H (</a:t>
            </a:r>
            <a:r>
              <a:rPr lang="en-US" dirty="0" err="1"/>
              <a:t>Width×Height</a:t>
            </a:r>
            <a:r>
              <a:rPr lang="en-US" dirty="0"/>
              <a:t>) is 227×227, filter (f) is 7×7, stride (s) is 2 and padding (p) is 0. So, the output 111×111 is forwarded to the pooling layer. </a:t>
            </a:r>
          </a:p>
          <a:p>
            <a:pPr marL="137160" indent="0">
              <a:buNone/>
            </a:pPr>
            <a:r>
              <a:rPr lang="en-US" dirty="0"/>
              <a:t>Similarly, all convolutional layers are computed inside the network. This computation is called abstract computation. </a:t>
            </a:r>
            <a:endParaRPr lang="en-US" sz="2800" dirty="0">
              <a:latin typeface="Times New Roman" pitchFamily="18" charset="0"/>
              <a:cs typeface="Times New Roman" pitchFamily="18" charset="0"/>
            </a:endParaRPr>
          </a:p>
          <a:p>
            <a:pPr marL="137160" indent="0">
              <a:buNone/>
            </a:pPr>
            <a:endParaRPr lang="en-US" sz="2800" dirty="0">
              <a:latin typeface="Times New Roman" pitchFamily="18" charset="0"/>
              <a:cs typeface="Times New Roman" pitchFamily="18" charset="0"/>
            </a:endParaRPr>
          </a:p>
          <a:p>
            <a:pPr marL="137160" indent="0">
              <a:buNone/>
            </a:pPr>
            <a:endParaRPr lang="en-IN" dirty="0"/>
          </a:p>
        </p:txBody>
      </p:sp>
    </p:spTree>
    <p:extLst>
      <p:ext uri="{BB962C8B-B14F-4D97-AF65-F5344CB8AC3E}">
        <p14:creationId xmlns:p14="http://schemas.microsoft.com/office/powerpoint/2010/main" val="269273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D147E-DB95-46BE-B345-B8DB4EBD4065}"/>
              </a:ext>
            </a:extLst>
          </p:cNvPr>
          <p:cNvSpPr>
            <a:spLocks noGrp="1"/>
          </p:cNvSpPr>
          <p:nvPr>
            <p:ph idx="1"/>
          </p:nvPr>
        </p:nvSpPr>
        <p:spPr>
          <a:xfrm>
            <a:off x="0" y="152400"/>
            <a:ext cx="8839200" cy="6172200"/>
          </a:xfrm>
        </p:spPr>
        <p:txBody>
          <a:bodyPr>
            <a:normAutofit/>
          </a:bodyPr>
          <a:lstStyle/>
          <a:p>
            <a:pPr marL="137160" indent="0">
              <a:buNone/>
            </a:pPr>
            <a:r>
              <a:rPr lang="en-US" dirty="0">
                <a:solidFill>
                  <a:schemeClr val="bg1"/>
                </a:solidFill>
              </a:rPr>
              <a:t>Pooling: </a:t>
            </a:r>
            <a:r>
              <a:rPr lang="en-US" dirty="0"/>
              <a:t>Extracted features are sent to the pooling layer. This layer captures large images and reduces them, and reduces the parameters to preserve important information. It preserves the maximum value from each window. We applied the max-pooling; the output from the convolution layer is input matrix to pooling layer is used. </a:t>
            </a:r>
          </a:p>
          <a:p>
            <a:pPr marL="137160" indent="0">
              <a:buNone/>
            </a:pPr>
            <a:r>
              <a:rPr lang="en-US" dirty="0"/>
              <a:t>We applied the max-pooling; the output from the convolution layer is input matrix to pooling layer is calculated using Eq. (3): </a:t>
            </a:r>
          </a:p>
          <a:p>
            <a:pPr marL="137160" indent="0">
              <a:buNone/>
            </a:pPr>
            <a:r>
              <a:rPr lang="en-US" dirty="0"/>
              <a:t>                              [ 𝐼+2𝑝−2 𝑠 ] + 1</a:t>
            </a:r>
            <a:endParaRPr lang="en-US" sz="2800" dirty="0">
              <a:latin typeface="Times New Roman" pitchFamily="18" charset="0"/>
              <a:cs typeface="Times New Roman" pitchFamily="18" charset="0"/>
            </a:endParaRPr>
          </a:p>
          <a:p>
            <a:pPr marL="137160" indent="0">
              <a:buNone/>
            </a:pPr>
            <a:endParaRPr lang="en-US" sz="2800" dirty="0">
              <a:latin typeface="Times New Roman" pitchFamily="18" charset="0"/>
              <a:cs typeface="Times New Roman" pitchFamily="18" charset="0"/>
            </a:endParaRPr>
          </a:p>
          <a:p>
            <a:pPr marL="137160" indent="0">
              <a:buNone/>
            </a:pPr>
            <a:endParaRPr lang="en-IN" dirty="0"/>
          </a:p>
        </p:txBody>
      </p:sp>
    </p:spTree>
    <p:extLst>
      <p:ext uri="{BB962C8B-B14F-4D97-AF65-F5344CB8AC3E}">
        <p14:creationId xmlns:p14="http://schemas.microsoft.com/office/powerpoint/2010/main" val="418501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E33-10C2-4BBD-94D5-0A6FB0F993A9}"/>
              </a:ext>
            </a:extLst>
          </p:cNvPr>
          <p:cNvSpPr>
            <a:spLocks noGrp="1"/>
          </p:cNvSpPr>
          <p:nvPr>
            <p:ph type="title"/>
          </p:nvPr>
        </p:nvSpPr>
        <p:spPr>
          <a:xfrm>
            <a:off x="-1143000" y="-22860"/>
            <a:ext cx="8229600" cy="1143000"/>
          </a:xfrm>
        </p:spPr>
        <p:txBody>
          <a:bodyPr>
            <a:normAutofit/>
          </a:bodyPr>
          <a:lstStyle/>
          <a:p>
            <a:r>
              <a:rPr lang="en-US" sz="3200" dirty="0">
                <a:solidFill>
                  <a:schemeClr val="bg1"/>
                </a:solidFill>
              </a:rPr>
              <a:t>CONVOLUTION NEURAL NETWORK</a:t>
            </a:r>
            <a:endParaRPr lang="en-IN" sz="3200" dirty="0"/>
          </a:p>
        </p:txBody>
      </p:sp>
      <p:sp>
        <p:nvSpPr>
          <p:cNvPr id="3" name="Content Placeholder 2">
            <a:extLst>
              <a:ext uri="{FF2B5EF4-FFF2-40B4-BE49-F238E27FC236}">
                <a16:creationId xmlns:a16="http://schemas.microsoft.com/office/drawing/2014/main" id="{1892DAEC-DD07-42D4-8064-2C408464700F}"/>
              </a:ext>
            </a:extLst>
          </p:cNvPr>
          <p:cNvSpPr>
            <a:spLocks noGrp="1"/>
          </p:cNvSpPr>
          <p:nvPr>
            <p:ph idx="1"/>
          </p:nvPr>
        </p:nvSpPr>
        <p:spPr>
          <a:xfrm>
            <a:off x="38100" y="914400"/>
            <a:ext cx="8801100" cy="5943600"/>
          </a:xfrm>
        </p:spPr>
        <p:txBody>
          <a:bodyPr>
            <a:normAutofit/>
          </a:bodyPr>
          <a:lstStyle/>
          <a:p>
            <a:pPr marL="137160" indent="0">
              <a:buNone/>
            </a:pPr>
            <a:r>
              <a:rPr lang="en-US" dirty="0">
                <a:solidFill>
                  <a:schemeClr val="bg1"/>
                </a:solidFill>
              </a:rPr>
              <a:t> Sparse Layer: </a:t>
            </a:r>
            <a:r>
              <a:rPr lang="en-US" dirty="0"/>
              <a:t>This layer is the combination of convolutional layers (conv 1×1, conv 3×3, conv 5×5) and the result from these layers are concatenated to the next layer of the model.</a:t>
            </a:r>
          </a:p>
          <a:p>
            <a:pPr marL="137160" indent="0">
              <a:buNone/>
            </a:pPr>
            <a:r>
              <a:rPr lang="en-US" dirty="0"/>
              <a:t>  </a:t>
            </a:r>
            <a:r>
              <a:rPr lang="en-US" dirty="0" err="1">
                <a:solidFill>
                  <a:schemeClr val="bg1"/>
                </a:solidFill>
              </a:rPr>
              <a:t>Softmax</a:t>
            </a:r>
            <a:r>
              <a:rPr lang="en-US" dirty="0">
                <a:solidFill>
                  <a:schemeClr val="bg1"/>
                </a:solidFill>
              </a:rPr>
              <a:t> Layer: </a:t>
            </a:r>
            <a:r>
              <a:rPr lang="en-US" dirty="0"/>
              <a:t>This layer present just before the output layer. This layer gives the decimal probabilities is used. Those decimal probabilities are in between 0 and 1, which can predict n different classes, the feature will be stored into x, which is a column vector.</a:t>
            </a:r>
          </a:p>
          <a:p>
            <a:pPr marL="137160" indent="0">
              <a:buNone/>
            </a:pPr>
            <a:r>
              <a:rPr lang="en-IN" dirty="0"/>
              <a:t>            𝑝(𝑦 = 𝑗|𝑥, 𝜃) = 𝑒 𝜃 𝑥𝑗 𝑇 ∑ 𝑒 𝜃 𝑥𝑗 𝑇 𝑘 𝑗=1 (4) </a:t>
            </a:r>
          </a:p>
          <a:p>
            <a:pPr marL="137160" indent="0">
              <a:buNone/>
            </a:pPr>
            <a:r>
              <a:rPr lang="en-IN" dirty="0"/>
              <a:t>where, k is the target classes 𝜃𝑗 𝑇 is a weight vector.</a:t>
            </a:r>
            <a:endParaRPr lang="en-US" sz="2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51918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EA30-A000-473D-B97F-120767913319}"/>
              </a:ext>
            </a:extLst>
          </p:cNvPr>
          <p:cNvSpPr>
            <a:spLocks noGrp="1"/>
          </p:cNvSpPr>
          <p:nvPr>
            <p:ph type="title"/>
          </p:nvPr>
        </p:nvSpPr>
        <p:spPr>
          <a:xfrm>
            <a:off x="-1066800" y="0"/>
            <a:ext cx="8229600" cy="1143000"/>
          </a:xfrm>
        </p:spPr>
        <p:txBody>
          <a:bodyPr>
            <a:normAutofit/>
          </a:bodyPr>
          <a:lstStyle/>
          <a:p>
            <a:r>
              <a:rPr lang="en-US" sz="3200" dirty="0">
                <a:solidFill>
                  <a:schemeClr val="bg1"/>
                </a:solidFill>
              </a:rPr>
              <a:t>CONVOLUTION NEURAL NETWORK</a:t>
            </a:r>
            <a:endParaRPr lang="en-IN" sz="3200" dirty="0"/>
          </a:p>
        </p:txBody>
      </p:sp>
      <p:sp>
        <p:nvSpPr>
          <p:cNvPr id="3" name="Content Placeholder 2">
            <a:extLst>
              <a:ext uri="{FF2B5EF4-FFF2-40B4-BE49-F238E27FC236}">
                <a16:creationId xmlns:a16="http://schemas.microsoft.com/office/drawing/2014/main" id="{9CEC5F45-6869-4E4B-A338-4784B763D6A2}"/>
              </a:ext>
            </a:extLst>
          </p:cNvPr>
          <p:cNvSpPr>
            <a:spLocks noGrp="1"/>
          </p:cNvSpPr>
          <p:nvPr>
            <p:ph idx="1"/>
          </p:nvPr>
        </p:nvSpPr>
        <p:spPr>
          <a:xfrm>
            <a:off x="0" y="990600"/>
            <a:ext cx="8839200" cy="4709160"/>
          </a:xfrm>
        </p:spPr>
        <p:txBody>
          <a:bodyPr>
            <a:normAutofit lnSpcReduction="10000"/>
          </a:bodyPr>
          <a:lstStyle/>
          <a:p>
            <a:r>
              <a:rPr lang="en-US" sz="2800" dirty="0">
                <a:latin typeface="Times New Roman" pitchFamily="18" charset="0"/>
                <a:cs typeface="Times New Roman" pitchFamily="18" charset="0"/>
              </a:rPr>
              <a:t>So, we will make use of a Convolutional neural network. The pre-processed data is fed into the input layer of the Convolutional neural network. At the time of reading the pre-processed data, a filter is applied which helps in decreasing the dimensions of the input data. </a:t>
            </a:r>
          </a:p>
          <a:p>
            <a:r>
              <a:rPr lang="en-US" sz="2800" dirty="0">
                <a:latin typeface="Times New Roman" pitchFamily="18" charset="0"/>
                <a:cs typeface="Times New Roman" pitchFamily="18" charset="0"/>
              </a:rPr>
              <a:t>We can further decrease the data by applying max-pooling or min-pooling.</a:t>
            </a:r>
          </a:p>
          <a:p>
            <a:r>
              <a:rPr lang="en-US" sz="2800" dirty="0">
                <a:latin typeface="Times New Roman" pitchFamily="18" charset="0"/>
                <a:cs typeface="Times New Roman" pitchFamily="18" charset="0"/>
              </a:rPr>
              <a:t> We will calculate the error between the predicted outcome and the expected outcome. We then update the weights accordingly to get the desired result. And this process is known as backward-error propagation.</a:t>
            </a:r>
          </a:p>
          <a:p>
            <a:endParaRPr lang="en-IN" dirty="0"/>
          </a:p>
        </p:txBody>
      </p:sp>
    </p:spTree>
    <p:extLst>
      <p:ext uri="{BB962C8B-B14F-4D97-AF65-F5344CB8AC3E}">
        <p14:creationId xmlns:p14="http://schemas.microsoft.com/office/powerpoint/2010/main" val="257341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87DB-852B-471E-B432-7AABB7D6CC38}"/>
              </a:ext>
            </a:extLst>
          </p:cNvPr>
          <p:cNvSpPr>
            <a:spLocks noGrp="1"/>
          </p:cNvSpPr>
          <p:nvPr>
            <p:ph type="title"/>
          </p:nvPr>
        </p:nvSpPr>
        <p:spPr>
          <a:xfrm>
            <a:off x="0" y="381000"/>
            <a:ext cx="3048000" cy="715962"/>
          </a:xfrm>
        </p:spPr>
        <p:txBody>
          <a:bodyPr>
            <a:normAutofit fontScale="90000"/>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id="{393765F2-C233-4610-9122-B0DF560D8F0E}"/>
              </a:ext>
            </a:extLst>
          </p:cNvPr>
          <p:cNvSpPr>
            <a:spLocks noGrp="1"/>
          </p:cNvSpPr>
          <p:nvPr>
            <p:ph idx="1"/>
          </p:nvPr>
        </p:nvSpPr>
        <p:spPr>
          <a:xfrm>
            <a:off x="0" y="1295400"/>
            <a:ext cx="8229600" cy="4709160"/>
          </a:xfrm>
        </p:spPr>
        <p:txBody>
          <a:bodyPr>
            <a:normAutofit fontScale="92500" lnSpcReduction="20000"/>
          </a:bodyPr>
          <a:lstStyle/>
          <a:p>
            <a:pPr>
              <a:buFont typeface="Wingdings" panose="05000000000000000000" pitchFamily="2" charset="2"/>
              <a:buChar char="q"/>
            </a:pPr>
            <a:r>
              <a:rPr lang="en-US" dirty="0">
                <a:effectLst/>
                <a:latin typeface="Arial Rounded MT Bold" panose="020F0704030504030204" pitchFamily="34" charset="0"/>
                <a:ea typeface="Calibri" panose="020F0502020204030204" pitchFamily="34" charset="0"/>
                <a:cs typeface="Times New Roman" panose="02020603050405020304" pitchFamily="18" charset="0"/>
              </a:rPr>
              <a:t>A convolutional neural network based system was implemented to detect the malignancy tissues present in the input lung CT image.</a:t>
            </a:r>
          </a:p>
          <a:p>
            <a:pPr>
              <a:buFont typeface="Wingdings" panose="05000000000000000000" pitchFamily="2" charset="2"/>
              <a:buChar char="q"/>
            </a:pPr>
            <a:r>
              <a:rPr lang="en-US" dirty="0">
                <a:effectLst/>
                <a:latin typeface="Arial Rounded MT Bold" panose="020F0704030504030204" pitchFamily="34" charset="0"/>
                <a:ea typeface="Calibri" panose="020F0502020204030204" pitchFamily="34" charset="0"/>
                <a:cs typeface="Times New Roman" panose="02020603050405020304" pitchFamily="18" charset="0"/>
              </a:rPr>
              <a:t>Lung image with different shape, size of the cancerous tissues has been fed at the input for training the system.</a:t>
            </a:r>
          </a:p>
          <a:p>
            <a:pPr>
              <a:buFont typeface="Wingdings" panose="05000000000000000000" pitchFamily="2" charset="2"/>
              <a:buChar char="q"/>
            </a:pPr>
            <a:r>
              <a:rPr lang="en-US" dirty="0">
                <a:effectLst/>
                <a:latin typeface="Arial Rounded MT Bold" panose="020F0704030504030204" pitchFamily="34" charset="0"/>
                <a:ea typeface="Calibri" panose="020F0502020204030204" pitchFamily="34" charset="0"/>
                <a:cs typeface="Times New Roman" panose="02020603050405020304" pitchFamily="18" charset="0"/>
              </a:rPr>
              <a:t>It was used to detect the cancer in the lungs.</a:t>
            </a:r>
            <a:r>
              <a:rPr lang="en-US" dirty="0">
                <a:effectLst/>
                <a:latin typeface="Arial Rounded MT Bold" panose="020F0704030504030204" pitchFamily="34" charset="0"/>
                <a:ea typeface="Calibri" panose="020F0502020204030204" pitchFamily="34" charset="0"/>
                <a:cs typeface="Arial" panose="020B0604020202020204" pitchFamily="34" charset="0"/>
              </a:rPr>
              <a:t> </a:t>
            </a:r>
          </a:p>
          <a:p>
            <a:pPr>
              <a:buFont typeface="Wingdings" panose="05000000000000000000" pitchFamily="2" charset="2"/>
              <a:buChar char="q"/>
            </a:pPr>
            <a:r>
              <a:rPr lang="en-US" dirty="0">
                <a:effectLst/>
                <a:latin typeface="Arial Rounded MT Bold" panose="020F0704030504030204" pitchFamily="34" charset="0"/>
                <a:ea typeface="Calibri" panose="020F0502020204030204" pitchFamily="34" charset="0"/>
                <a:cs typeface="Arial" panose="020B0604020202020204" pitchFamily="34" charset="0"/>
              </a:rPr>
              <a:t>We got an accuracy of 0.86  which is good measure for a </a:t>
            </a:r>
            <a:r>
              <a:rPr lang="en-US" dirty="0" err="1">
                <a:effectLst/>
                <a:latin typeface="Arial Rounded MT Bold" panose="020F0704030504030204" pitchFamily="34" charset="0"/>
                <a:ea typeface="Calibri" panose="020F0502020204030204" pitchFamily="34" charset="0"/>
                <a:cs typeface="Arial" panose="020B0604020202020204" pitchFamily="34" charset="0"/>
              </a:rPr>
              <a:t>ConvolutionNeural</a:t>
            </a:r>
            <a:r>
              <a:rPr lang="en-US" dirty="0">
                <a:effectLst/>
                <a:latin typeface="Arial Rounded MT Bold" panose="020F0704030504030204" pitchFamily="34" charset="0"/>
                <a:ea typeface="Calibri" panose="020F0502020204030204" pitchFamily="34" charset="0"/>
                <a:cs typeface="Arial" panose="020B0604020202020204" pitchFamily="34" charset="0"/>
              </a:rPr>
              <a:t> Network.</a:t>
            </a:r>
          </a:p>
          <a:p>
            <a:pPr>
              <a:buFont typeface="Wingdings" panose="05000000000000000000" pitchFamily="2" charset="2"/>
              <a:buChar char="q"/>
            </a:pPr>
            <a:r>
              <a:rPr lang="en-US" dirty="0">
                <a:effectLst/>
                <a:latin typeface="Arial Rounded MT Bold" panose="020F0704030504030204" pitchFamily="34" charset="0"/>
                <a:ea typeface="Calibri" panose="020F0502020204030204" pitchFamily="34" charset="0"/>
                <a:cs typeface="Arial" panose="020B0604020202020204" pitchFamily="34" charset="0"/>
              </a:rPr>
              <a:t> The Model predicts the lungs affected or not  with good efficiency.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lnSpc>
                <a:spcPct val="115000"/>
              </a:lnSpc>
              <a:spcAft>
                <a:spcPts val="1000"/>
              </a:spcAft>
              <a:buNone/>
              <a:tabLst>
                <a:tab pos="4845050" algn="l"/>
              </a:tabLst>
            </a:pPr>
            <a:r>
              <a:rPr lang="en-US" dirty="0">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lang="en-IN" dirty="0"/>
          </a:p>
        </p:txBody>
      </p:sp>
    </p:spTree>
    <p:extLst>
      <p:ext uri="{BB962C8B-B14F-4D97-AF65-F5344CB8AC3E}">
        <p14:creationId xmlns:p14="http://schemas.microsoft.com/office/powerpoint/2010/main" val="31356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C5D8-C9AA-4837-BA96-14EE60247267}"/>
              </a:ext>
            </a:extLst>
          </p:cNvPr>
          <p:cNvSpPr>
            <a:spLocks noGrp="1"/>
          </p:cNvSpPr>
          <p:nvPr>
            <p:ph type="title"/>
          </p:nvPr>
        </p:nvSpPr>
        <p:spPr>
          <a:xfrm>
            <a:off x="-8206" y="0"/>
            <a:ext cx="4495800" cy="715962"/>
          </a:xfrm>
        </p:spPr>
        <p:txBody>
          <a:bodyPr>
            <a:normAutofit fontScale="90000"/>
          </a:bodyPr>
          <a:lstStyle/>
          <a:p>
            <a:r>
              <a:rPr lang="en-US" sz="3200" dirty="0">
                <a:solidFill>
                  <a:schemeClr val="bg1"/>
                </a:solidFill>
              </a:rPr>
              <a:t>FEATURE ENHANCEMENT</a:t>
            </a:r>
            <a:r>
              <a:rPr lang="en-US" dirty="0"/>
              <a:t>:</a:t>
            </a:r>
            <a:endParaRPr lang="en-IN" dirty="0"/>
          </a:p>
        </p:txBody>
      </p:sp>
      <p:sp>
        <p:nvSpPr>
          <p:cNvPr id="3" name="Content Placeholder 2">
            <a:extLst>
              <a:ext uri="{FF2B5EF4-FFF2-40B4-BE49-F238E27FC236}">
                <a16:creationId xmlns:a16="http://schemas.microsoft.com/office/drawing/2014/main" id="{542B3B5D-9AC6-47B1-AD83-075FA2FD2D39}"/>
              </a:ext>
            </a:extLst>
          </p:cNvPr>
          <p:cNvSpPr>
            <a:spLocks noGrp="1"/>
          </p:cNvSpPr>
          <p:nvPr>
            <p:ph idx="1"/>
          </p:nvPr>
        </p:nvSpPr>
        <p:spPr>
          <a:xfrm>
            <a:off x="3517" y="152400"/>
            <a:ext cx="8229600" cy="4709160"/>
          </a:xfrm>
        </p:spPr>
        <p:txBody>
          <a:bodyPr/>
          <a:lstStyle/>
          <a:p>
            <a:pPr marL="13716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q"/>
            </a:pPr>
            <a:r>
              <a:rPr lang="en-US" sz="18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US" dirty="0">
                <a:effectLst/>
                <a:latin typeface="Arial Rounded MT Bold" panose="020F0704030504030204" pitchFamily="34" charset="0"/>
                <a:ea typeface="Calibri" panose="020F0502020204030204" pitchFamily="34" charset="0"/>
                <a:cs typeface="Times New Roman" panose="02020603050405020304" pitchFamily="18" charset="0"/>
              </a:rPr>
              <a:t>Future scope is Lung Cancer Detection </a:t>
            </a:r>
            <a:r>
              <a:rPr lang="en-US" dirty="0">
                <a:effectLst/>
                <a:latin typeface="Arial Rounded MT Bold" panose="020F0704030504030204" pitchFamily="34" charset="0"/>
                <a:ea typeface="Calibri" panose="020F0502020204030204" pitchFamily="34" charset="0"/>
                <a:cs typeface="Arial" panose="020B0604020202020204" pitchFamily="34" charset="0"/>
              </a:rPr>
              <a:t>using convolutional neural network minimizes the time of predicting the lungs is affected by cancer or </a:t>
            </a:r>
            <a:r>
              <a:rPr lang="en-US" b="1" dirty="0">
                <a:effectLst/>
                <a:latin typeface="Arial Rounded MT Bold" panose="020F0704030504030204" pitchFamily="34" charset="0"/>
                <a:ea typeface="Calibri" panose="020F0502020204030204" pitchFamily="34" charset="0"/>
                <a:cs typeface="Arial" panose="020B0604020202020204" pitchFamily="34" charset="0"/>
              </a:rPr>
              <a:t>not.</a:t>
            </a:r>
          </a:p>
          <a:p>
            <a:pPr>
              <a:lnSpc>
                <a:spcPct val="115000"/>
              </a:lnSpc>
              <a:spcAft>
                <a:spcPts val="1000"/>
              </a:spcAft>
              <a:buFont typeface="Wingdings" panose="05000000000000000000" pitchFamily="2" charset="2"/>
              <a:buChar char="q"/>
            </a:pPr>
            <a:r>
              <a:rPr lang="en-US" dirty="0"/>
              <a:t> </a:t>
            </a:r>
            <a:r>
              <a:rPr lang="en-US" sz="3200" dirty="0"/>
              <a:t>These networks classify the CT scan images as benign or malignant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lang="en-IN" dirty="0"/>
          </a:p>
        </p:txBody>
      </p:sp>
    </p:spTree>
    <p:extLst>
      <p:ext uri="{BB962C8B-B14F-4D97-AF65-F5344CB8AC3E}">
        <p14:creationId xmlns:p14="http://schemas.microsoft.com/office/powerpoint/2010/main" val="316428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B975BD-5095-4A2C-8E47-E04F65819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82299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4068" y="259378"/>
            <a:ext cx="9144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759200" algn="l"/>
              </a:tabLst>
            </a:pPr>
            <a:r>
              <a:rPr lang="en-US" sz="2800" b="1" u="sng" dirty="0">
                <a:solidFill>
                  <a:srgbClr val="000000"/>
                </a:solidFill>
                <a:latin typeface="Calibri" pitchFamily="34" charset="0"/>
                <a:ea typeface="Calibri" pitchFamily="34" charset="0"/>
                <a:cs typeface="Cambria" pitchFamily="18" charset="0"/>
              </a:rPr>
              <a:t>ABSTRACT :</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tab pos="3759200" algn="l"/>
              </a:tabLst>
            </a:pPr>
            <a:r>
              <a:rPr lang="en-US" sz="2400" b="0" i="0" u="none" strike="noStrike" baseline="0" dirty="0">
                <a:latin typeface="Times New Roman" panose="02020603050405020304" pitchFamily="18" charset="0"/>
              </a:rPr>
              <a:t>Lung cancer is the world’s leading cause of cancer death. The convolutional neural network (CNN) has been proved able to classify between malignant and benign tissues on CT scan images. In this paper, a deep neural network is designed based on </a:t>
            </a:r>
            <a:r>
              <a:rPr lang="en-US" sz="2400" b="0" i="0" u="none" strike="noStrike" baseline="0" dirty="0" err="1">
                <a:latin typeface="Times New Roman" panose="02020603050405020304" pitchFamily="18" charset="0"/>
              </a:rPr>
              <a:t>GoogleNet</a:t>
            </a:r>
            <a:r>
              <a:rPr lang="en-US" sz="2400" b="0" i="0" u="none" strike="noStrike" baseline="0" dirty="0">
                <a:latin typeface="Times New Roman" panose="02020603050405020304" pitchFamily="18" charset="0"/>
              </a:rPr>
              <a:t>, a pre-trained CNN. To reduce the computing cost and avoid overfitting in network learning, the densely connected architecture of the proposed network was </a:t>
            </a:r>
            <a:r>
              <a:rPr lang="en-US" sz="2400" b="0" i="0" u="none" strike="noStrike" baseline="0" dirty="0" err="1">
                <a:latin typeface="Times New Roman" panose="02020603050405020304" pitchFamily="18" charset="0"/>
              </a:rPr>
              <a:t>sparsified</a:t>
            </a:r>
            <a:r>
              <a:rPr lang="en-US" sz="2400" b="0" i="0" u="none" strike="noStrike" baseline="0" dirty="0">
                <a:latin typeface="Times New Roman" panose="02020603050405020304" pitchFamily="18" charset="0"/>
              </a:rPr>
              <a:t>, with 60 % of all neurons deployed on dropout layers. The performance of the proposed network was verified through a simulation on a pre-processed CT scan image dataset: The Lung Image Database Consortium (LIDC) dataset, and compared with that of several pre-trained CNNs, namely, </a:t>
            </a:r>
            <a:r>
              <a:rPr lang="en-US" sz="2400" b="0" i="0" u="none" strike="noStrike" baseline="0" dirty="0" err="1">
                <a:latin typeface="Times New Roman" panose="02020603050405020304" pitchFamily="18" charset="0"/>
              </a:rPr>
              <a:t>AlexNet</a:t>
            </a:r>
            <a:r>
              <a:rPr lang="en-US" sz="2400" b="0" i="0" u="none" strike="noStrike" baseline="0" dirty="0">
                <a:latin typeface="Times New Roman" panose="02020603050405020304" pitchFamily="18" charset="0"/>
              </a:rPr>
              <a:t>, </a:t>
            </a:r>
            <a:r>
              <a:rPr lang="en-US" sz="2400" b="0" i="0" u="none" strike="noStrike" baseline="0" dirty="0" err="1">
                <a:latin typeface="Times New Roman" panose="02020603050405020304" pitchFamily="18" charset="0"/>
              </a:rPr>
              <a:t>GoogleNet</a:t>
            </a:r>
            <a:r>
              <a:rPr lang="en-US" sz="2400" b="0" i="0" u="none" strike="noStrike" baseline="0" dirty="0">
                <a:latin typeface="Times New Roman" panose="02020603050405020304" pitchFamily="18" charset="0"/>
              </a:rPr>
              <a:t> and ResNet50. The results show that our network achieved better classification accuracy than the contrastive networks 	</a:t>
            </a:r>
          </a:p>
          <a:p>
            <a:pPr marL="0" marR="0" lvl="0" indent="0" algn="l" defTabSz="914400" rtl="0" eaLnBrk="1" fontAlgn="base" latinLnBrk="0" hangingPunct="1">
              <a:lnSpc>
                <a:spcPct val="100000"/>
              </a:lnSpc>
              <a:spcBef>
                <a:spcPct val="0"/>
              </a:spcBef>
              <a:spcAft>
                <a:spcPct val="0"/>
              </a:spcAft>
              <a:buClrTx/>
              <a:buSzTx/>
              <a:buFontTx/>
              <a:buNone/>
              <a:tabLst>
                <a:tab pos="3759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9EB6A1-3582-4339-95A3-D873E56D9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 y="0"/>
            <a:ext cx="9130748" cy="6858000"/>
          </a:xfrm>
        </p:spPr>
      </p:pic>
    </p:spTree>
    <p:extLst>
      <p:ext uri="{BB962C8B-B14F-4D97-AF65-F5344CB8AC3E}">
        <p14:creationId xmlns:p14="http://schemas.microsoft.com/office/powerpoint/2010/main" val="108365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AB11DF-50B1-4C67-AD60-F819FAF21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0" y="0"/>
            <a:ext cx="9177130" cy="6858000"/>
          </a:xfrm>
        </p:spPr>
      </p:pic>
    </p:spTree>
    <p:extLst>
      <p:ext uri="{BB962C8B-B14F-4D97-AF65-F5344CB8AC3E}">
        <p14:creationId xmlns:p14="http://schemas.microsoft.com/office/powerpoint/2010/main" val="388077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71CD40-754E-4B8D-AA9F-5536B8A64D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72380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2F25AA-7CED-46C6-A168-B8515D708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0" y="16564"/>
            <a:ext cx="9110870" cy="6841435"/>
          </a:xfrm>
        </p:spPr>
      </p:pic>
    </p:spTree>
    <p:extLst>
      <p:ext uri="{BB962C8B-B14F-4D97-AF65-F5344CB8AC3E}">
        <p14:creationId xmlns:p14="http://schemas.microsoft.com/office/powerpoint/2010/main" val="3449779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1DCCD0-AE1E-4F8C-8B46-BF8FC7996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78"/>
            <a:ext cx="9144000" cy="6838122"/>
          </a:xfrm>
        </p:spPr>
      </p:pic>
    </p:spTree>
    <p:extLst>
      <p:ext uri="{BB962C8B-B14F-4D97-AF65-F5344CB8AC3E}">
        <p14:creationId xmlns:p14="http://schemas.microsoft.com/office/powerpoint/2010/main" val="426845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714897-1CEE-4AC5-9FBC-4363DABCD3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211858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BFC4B1-7BF7-4694-A022-0281DF697B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4" y="3312"/>
            <a:ext cx="9117496" cy="6854687"/>
          </a:xfrm>
        </p:spPr>
      </p:pic>
    </p:spTree>
    <p:extLst>
      <p:ext uri="{BB962C8B-B14F-4D97-AF65-F5344CB8AC3E}">
        <p14:creationId xmlns:p14="http://schemas.microsoft.com/office/powerpoint/2010/main" val="2592357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D2DAB5-D39E-4A6C-8FC4-9B3888EB4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2" y="0"/>
            <a:ext cx="9140687" cy="6858000"/>
          </a:xfrm>
        </p:spPr>
      </p:pic>
    </p:spTree>
    <p:extLst>
      <p:ext uri="{BB962C8B-B14F-4D97-AF65-F5344CB8AC3E}">
        <p14:creationId xmlns:p14="http://schemas.microsoft.com/office/powerpoint/2010/main" val="4113432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639DE0-E422-487D-AEC3-6133DBDF20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4241729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E397CA-99B6-42E5-9316-8B37BF1FCF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78"/>
            <a:ext cx="9144000" cy="6838122"/>
          </a:xfrm>
        </p:spPr>
      </p:pic>
    </p:spTree>
    <p:extLst>
      <p:ext uri="{BB962C8B-B14F-4D97-AF65-F5344CB8AC3E}">
        <p14:creationId xmlns:p14="http://schemas.microsoft.com/office/powerpoint/2010/main" val="411750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229600" cy="4955203"/>
          </a:xfrm>
          <a:prstGeom prst="rect">
            <a:avLst/>
          </a:prstGeom>
        </p:spPr>
        <p:txBody>
          <a:bodyPr wrap="square">
            <a:spAutoFit/>
          </a:bodyPr>
          <a:lstStyle/>
          <a:p>
            <a:r>
              <a:rPr lang="en-US" sz="2800" u="sng" dirty="0">
                <a:solidFill>
                  <a:schemeClr val="bg1"/>
                </a:solidFill>
                <a:latin typeface="+mj-lt"/>
              </a:rPr>
              <a:t>INTRODUCTION :</a:t>
            </a:r>
          </a:p>
          <a:p>
            <a:pPr marL="342900" indent="-342900">
              <a:buFont typeface="Wingdings" panose="05000000000000000000" pitchFamily="2" charset="2"/>
              <a:buChar char="q"/>
            </a:pPr>
            <a:r>
              <a:rPr lang="en-US" sz="2400" dirty="0">
                <a:latin typeface="Times New Roman" panose="02020603050405020304" pitchFamily="18" charset="0"/>
              </a:rPr>
              <a:t>An Automatic </a:t>
            </a:r>
            <a:r>
              <a:rPr lang="en-US" sz="2400" b="0" i="0" u="none" strike="noStrike" baseline="0" dirty="0">
                <a:latin typeface="Times New Roman" panose="02020603050405020304" pitchFamily="18" charset="0"/>
              </a:rPr>
              <a:t>Detection System of Lung Nodules based on Multi-group Patch-Based Deep Learning Network ,LIDC dataset is used where the input is multi-group 2D Lung CT Images. </a:t>
            </a:r>
          </a:p>
          <a:p>
            <a:pPr marL="342900" indent="-342900">
              <a:buFont typeface="Wingdings" panose="05000000000000000000" pitchFamily="2" charset="2"/>
              <a:buChar char="q"/>
            </a:pPr>
            <a:r>
              <a:rPr lang="en-US" sz="2400" b="0" i="0" u="none" strike="noStrike" baseline="0" dirty="0">
                <a:latin typeface="Times New Roman" panose="02020603050405020304" pitchFamily="18" charset="0"/>
              </a:rPr>
              <a:t>It involves three steps. Lung contours are repaired using a slope analysis method. Later, the vessel-like structure in a CT image is eliminated by applying the </a:t>
            </a:r>
            <a:r>
              <a:rPr lang="en-US" sz="2400" b="0" i="0" u="none" strike="noStrike" baseline="0" dirty="0" err="1">
                <a:latin typeface="Times New Roman" panose="02020603050405020304" pitchFamily="18" charset="0"/>
              </a:rPr>
              <a:t>Frangi</a:t>
            </a:r>
            <a:r>
              <a:rPr lang="en-US" sz="2400" b="0" i="0" u="none" strike="noStrike" baseline="0" dirty="0">
                <a:latin typeface="Times New Roman" panose="02020603050405020304" pitchFamily="18" charset="0"/>
              </a:rPr>
              <a:t> Filter.</a:t>
            </a:r>
          </a:p>
          <a:p>
            <a:pPr marL="342900" indent="-342900">
              <a:buFont typeface="Wingdings" panose="05000000000000000000" pitchFamily="2" charset="2"/>
              <a:buChar char="q"/>
            </a:pPr>
            <a:r>
              <a:rPr lang="en-US" sz="2400" b="0" i="0" u="none" strike="noStrike" baseline="0" dirty="0">
                <a:latin typeface="Times New Roman" panose="02020603050405020304" pitchFamily="18" charset="0"/>
              </a:rPr>
              <a:t>After that, the CNN structure is verified on two groups of images, one group contains original images, and the second group contains binary images generated through complex binarization processing to classify whether the nodule is cancerous or not. </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5C3A6A-F027-4E98-85FF-3996BEB8B3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0" y="0"/>
            <a:ext cx="9110870" cy="6858000"/>
          </a:xfrm>
        </p:spPr>
      </p:pic>
    </p:spTree>
    <p:extLst>
      <p:ext uri="{BB962C8B-B14F-4D97-AF65-F5344CB8AC3E}">
        <p14:creationId xmlns:p14="http://schemas.microsoft.com/office/powerpoint/2010/main" val="811070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C0A9E8-21BB-4246-BA4B-7ABF096A8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190"/>
            <a:ext cx="9144000" cy="6834809"/>
          </a:xfrm>
        </p:spPr>
      </p:pic>
    </p:spTree>
    <p:extLst>
      <p:ext uri="{BB962C8B-B14F-4D97-AF65-F5344CB8AC3E}">
        <p14:creationId xmlns:p14="http://schemas.microsoft.com/office/powerpoint/2010/main" val="3677006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D7E0E8-8910-4C7D-B318-2B70BB4C03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6" y="0"/>
            <a:ext cx="9114183" cy="6858000"/>
          </a:xfrm>
        </p:spPr>
      </p:pic>
    </p:spTree>
    <p:extLst>
      <p:ext uri="{BB962C8B-B14F-4D97-AF65-F5344CB8AC3E}">
        <p14:creationId xmlns:p14="http://schemas.microsoft.com/office/powerpoint/2010/main" val="662459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C82D-6E81-4E4C-A431-5668E038042E}"/>
              </a:ext>
            </a:extLst>
          </p:cNvPr>
          <p:cNvSpPr>
            <a:spLocks noGrp="1"/>
          </p:cNvSpPr>
          <p:nvPr>
            <p:ph type="ctrTitle"/>
          </p:nvPr>
        </p:nvSpPr>
        <p:spPr>
          <a:xfrm>
            <a:off x="152400" y="304800"/>
            <a:ext cx="8499230" cy="609600"/>
          </a:xfrm>
        </p:spPr>
        <p:txBody>
          <a:bodyPr>
            <a:normAutofit/>
          </a:bodyPr>
          <a:lstStyle/>
          <a:p>
            <a:pPr algn="l"/>
            <a:r>
              <a:rPr lang="en-US" sz="3200" dirty="0">
                <a:solidFill>
                  <a:schemeClr val="bg1"/>
                </a:solidFill>
              </a:rPr>
              <a:t>REFERENCE:</a:t>
            </a:r>
            <a:endParaRPr lang="en-IN" sz="3200" dirty="0">
              <a:solidFill>
                <a:schemeClr val="bg1"/>
              </a:solidFill>
            </a:endParaRPr>
          </a:p>
        </p:txBody>
      </p:sp>
      <p:sp>
        <p:nvSpPr>
          <p:cNvPr id="3" name="Subtitle 2">
            <a:extLst>
              <a:ext uri="{FF2B5EF4-FFF2-40B4-BE49-F238E27FC236}">
                <a16:creationId xmlns:a16="http://schemas.microsoft.com/office/drawing/2014/main" id="{2FB30C51-8272-43C5-A777-0AA4E9E25527}"/>
              </a:ext>
            </a:extLst>
          </p:cNvPr>
          <p:cNvSpPr>
            <a:spLocks noGrp="1"/>
          </p:cNvSpPr>
          <p:nvPr>
            <p:ph type="subTitle" idx="1"/>
          </p:nvPr>
        </p:nvSpPr>
        <p:spPr>
          <a:xfrm>
            <a:off x="342900" y="990600"/>
            <a:ext cx="8839200" cy="4419600"/>
          </a:xfrm>
        </p:spPr>
        <p:txBody>
          <a:bodyPr>
            <a:normAutofit fontScale="92500" lnSpcReduction="10000"/>
          </a:bodyPr>
          <a:lstStyle/>
          <a:p>
            <a:pPr algn="l"/>
            <a:r>
              <a:rPr lang="en-IN" sz="3000" dirty="0"/>
              <a:t>[1]Jiang, H., Qian, W., Gao, M., Li, Y. (2018). An automatic detection system of lung nodule based on multigroup patch-based deep learning network. </a:t>
            </a:r>
          </a:p>
          <a:p>
            <a:pPr algn="l"/>
            <a:r>
              <a:rPr lang="en-IN" sz="3000" dirty="0"/>
              <a:t>[2]Yang, H., Yu, H., Wang, G. (2016). Deep learning for the classification of lung nodules. </a:t>
            </a:r>
          </a:p>
          <a:p>
            <a:pPr algn="l"/>
            <a:r>
              <a:rPr lang="en-IN" sz="3000" dirty="0"/>
              <a:t>[3]Fan, L., Xia, Z., Zhang, X., Feng, X. (2017). Lung nodule detection based on convolutional neural networks. </a:t>
            </a:r>
          </a:p>
          <a:p>
            <a:pPr algn="l"/>
            <a:r>
              <a:rPr lang="en-IN" sz="3000" dirty="0"/>
              <a:t>[4]</a:t>
            </a:r>
            <a:r>
              <a:rPr lang="en-IN" sz="3000" dirty="0" err="1"/>
              <a:t>Jin</a:t>
            </a:r>
            <a:r>
              <a:rPr lang="en-IN" sz="3000" dirty="0"/>
              <a:t>, X., Zhang, Y., </a:t>
            </a:r>
            <a:r>
              <a:rPr lang="en-IN" sz="3000" dirty="0" err="1"/>
              <a:t>Jin</a:t>
            </a:r>
            <a:r>
              <a:rPr lang="en-IN" sz="3000" dirty="0"/>
              <a:t>, Q. (2016). Pulmonary nodule detection based on CT images using Convolution neural network. </a:t>
            </a:r>
          </a:p>
          <a:p>
            <a:pPr algn="l"/>
            <a:endParaRPr lang="en-IN" sz="1800" dirty="0"/>
          </a:p>
          <a:p>
            <a:pPr marL="285750" indent="-285750" algn="l">
              <a:buFont typeface="Arial" panose="020B0604020202020204" pitchFamily="34" charset="0"/>
              <a:buChar char="•"/>
            </a:pPr>
            <a:endParaRPr lang="en-IN" sz="1800" dirty="0"/>
          </a:p>
        </p:txBody>
      </p:sp>
    </p:spTree>
    <p:extLst>
      <p:ext uri="{BB962C8B-B14F-4D97-AF65-F5344CB8AC3E}">
        <p14:creationId xmlns:p14="http://schemas.microsoft.com/office/powerpoint/2010/main" val="622000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AB710-6939-4469-8F0B-F21490BC7A46}"/>
              </a:ext>
            </a:extLst>
          </p:cNvPr>
          <p:cNvSpPr>
            <a:spLocks noGrp="1"/>
          </p:cNvSpPr>
          <p:nvPr>
            <p:ph idx="1"/>
          </p:nvPr>
        </p:nvSpPr>
        <p:spPr>
          <a:xfrm>
            <a:off x="0" y="228600"/>
            <a:ext cx="8686800" cy="6080760"/>
          </a:xfrm>
        </p:spPr>
        <p:txBody>
          <a:bodyPr/>
          <a:lstStyle/>
          <a:p>
            <a:pPr marL="0" indent="0" algn="l">
              <a:buNone/>
            </a:pPr>
            <a:r>
              <a:rPr lang="en-IN" sz="2800" dirty="0"/>
              <a:t>[5] A. Chon, N. </a:t>
            </a:r>
            <a:r>
              <a:rPr lang="en-IN" sz="2800" dirty="0" err="1"/>
              <a:t>Balachandar</a:t>
            </a:r>
            <a:r>
              <a:rPr lang="en-IN" sz="2800" dirty="0"/>
              <a:t>, and P. Lu, “Deep convolutional neural networks for lung cancer detection. </a:t>
            </a:r>
          </a:p>
          <a:p>
            <a:pPr marL="0" indent="0" algn="l">
              <a:buNone/>
            </a:pPr>
            <a:r>
              <a:rPr lang="en-IN" sz="2800" dirty="0"/>
              <a:t>[6]G. Wu, M. Kim, Q. Wang, Y. Gao, S. Liao, and D. Shen, “Unsupervised deep </a:t>
            </a:r>
            <a:r>
              <a:rPr lang="en-IN" sz="2800" dirty="0" err="1"/>
              <a:t>featu</a:t>
            </a:r>
            <a:r>
              <a:rPr lang="en-IN" sz="2800" dirty="0"/>
              <a:t> Y. Xu, T. Mo, Q. Feng, P. Zhong, M. Lai, and E. I. Chang, “Deep learning of feature representation with multiple instance learning for medical image analysis.</a:t>
            </a:r>
          </a:p>
          <a:p>
            <a:pPr marL="0" indent="0">
              <a:buNone/>
            </a:pPr>
            <a:r>
              <a:rPr lang="en-IN" sz="2800" dirty="0"/>
              <a:t>[7] R. Golan, C. Jacob, and J. </a:t>
            </a:r>
            <a:r>
              <a:rPr lang="en-IN" sz="2800" dirty="0" err="1"/>
              <a:t>Denzinger</a:t>
            </a:r>
            <a:r>
              <a:rPr lang="en-IN" sz="2800" dirty="0"/>
              <a:t>, “Lung nodule detection in </a:t>
            </a:r>
            <a:r>
              <a:rPr lang="en-IN" sz="2800" dirty="0" err="1"/>
              <a:t>ct</a:t>
            </a:r>
            <a:r>
              <a:rPr lang="en-IN" sz="2800" dirty="0"/>
              <a:t> images using deep convolutional neural networks</a:t>
            </a:r>
            <a:r>
              <a:rPr lang="en-IN" sz="1600" dirty="0"/>
              <a:t>.</a:t>
            </a:r>
          </a:p>
          <a:p>
            <a:pPr marL="0" indent="0">
              <a:buNone/>
            </a:pPr>
            <a:r>
              <a:rPr lang="en-IN" dirty="0"/>
              <a:t>[8] </a:t>
            </a:r>
            <a:r>
              <a:rPr lang="en-IN" dirty="0" err="1"/>
              <a:t>Lyu</a:t>
            </a:r>
            <a:r>
              <a:rPr lang="en-IN" dirty="0"/>
              <a:t>, J., Ling, S.H. (2018). Using multi-level convolutional neural network for classification of lung nodules on CT images. </a:t>
            </a:r>
          </a:p>
          <a:p>
            <a:pPr marL="285750" indent="-285750" algn="l">
              <a:buFont typeface="Arial" panose="020B0604020202020204" pitchFamily="34" charset="0"/>
              <a:buChar char="•"/>
            </a:pPr>
            <a:endParaRPr lang="en-IN" dirty="0"/>
          </a:p>
          <a:p>
            <a:pPr marL="0" indent="0" algn="l">
              <a:buNone/>
            </a:pPr>
            <a:endParaRPr lang="en-IN" sz="1600" dirty="0"/>
          </a:p>
          <a:p>
            <a:pPr marL="137160" indent="0">
              <a:buNone/>
            </a:pPr>
            <a:endParaRPr lang="en-IN" dirty="0"/>
          </a:p>
        </p:txBody>
      </p:sp>
    </p:spTree>
    <p:extLst>
      <p:ext uri="{BB962C8B-B14F-4D97-AF65-F5344CB8AC3E}">
        <p14:creationId xmlns:p14="http://schemas.microsoft.com/office/powerpoint/2010/main" val="4236532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922" y="3124200"/>
            <a:ext cx="4552592" cy="769441"/>
          </a:xfrm>
          <a:prstGeom prst="rect">
            <a:avLst/>
          </a:prstGeom>
        </p:spPr>
        <p:txBody>
          <a:bodyPr wrap="none">
            <a:spAutoFit/>
          </a:bodyPr>
          <a:lstStyle/>
          <a:p>
            <a:pPr algn="ctr"/>
            <a:r>
              <a:rPr lang="en-US" sz="4400" b="1" dirty="0">
                <a:solidFill>
                  <a:schemeClr val="bg1"/>
                </a:solidFill>
                <a:latin typeface="Arial" pitchFamily="34" charset="0"/>
                <a:cs typeface="Arial" pitchFamily="34" charset="0"/>
              </a:rPr>
              <a:t>	THANK YOU</a:t>
            </a:r>
          </a:p>
        </p:txBody>
      </p:sp>
    </p:spTree>
    <p:extLst>
      <p:ext uri="{BB962C8B-B14F-4D97-AF65-F5344CB8AC3E}">
        <p14:creationId xmlns:p14="http://schemas.microsoft.com/office/powerpoint/2010/main" val="252278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8365D-5AEC-4441-83F7-A74673395725}"/>
              </a:ext>
            </a:extLst>
          </p:cNvPr>
          <p:cNvSpPr>
            <a:spLocks noGrp="1"/>
          </p:cNvSpPr>
          <p:nvPr>
            <p:ph idx="1"/>
          </p:nvPr>
        </p:nvSpPr>
        <p:spPr>
          <a:xfrm>
            <a:off x="0" y="0"/>
            <a:ext cx="8991600" cy="6858000"/>
          </a:xfrm>
        </p:spPr>
        <p:txBody>
          <a:bodyPr>
            <a:normAutofit/>
          </a:bodyPr>
          <a:lstStyle/>
          <a:p>
            <a:pPr marL="137160" indent="0">
              <a:buNone/>
            </a:pPr>
            <a:endParaRPr lang="en-IN" sz="2400" dirty="0">
              <a:solidFill>
                <a:srgbClr val="000000"/>
              </a:solidFill>
              <a:latin typeface="Times New Roman" panose="02020603050405020304" pitchFamily="18" charset="0"/>
            </a:endParaRPr>
          </a:p>
          <a:p>
            <a:pPr>
              <a:buFont typeface="Wingdings" panose="05000000000000000000" pitchFamily="2" charset="2"/>
              <a:buChar char="q"/>
            </a:pPr>
            <a:r>
              <a:rPr lang="en-US" b="0" i="0" u="none" strike="noStrike" baseline="0" dirty="0">
                <a:latin typeface="Times New Roman" panose="02020603050405020304" pitchFamily="18" charset="0"/>
              </a:rPr>
              <a:t>Based on the centroid location of the malignant nodules, the researchers cropped the original images into smaller patches and used them as the cancer cases used Convolution Neural Networks.</a:t>
            </a:r>
            <a:r>
              <a:rPr lang="en-US" dirty="0">
                <a:solidFill>
                  <a:srgbClr val="000000"/>
                </a:solidFill>
                <a:latin typeface="Times New Roman" panose="02020603050405020304" pitchFamily="18" charset="0"/>
              </a:rPr>
              <a:t> </a:t>
            </a:r>
          </a:p>
          <a:p>
            <a:pPr>
              <a:buFont typeface="Wingdings" panose="05000000000000000000" pitchFamily="2" charset="2"/>
              <a:buChar char="q"/>
            </a:pPr>
            <a:r>
              <a:rPr lang="en-US" b="0" i="0" u="none" strike="noStrike" baseline="0" dirty="0">
                <a:latin typeface="Times New Roman" panose="02020603050405020304" pitchFamily="18" charset="0"/>
              </a:rPr>
              <a:t>proposed a method to detect nodules of lung CT Images using 3D Convolution Neural Networks along with traditional processing methods.</a:t>
            </a:r>
          </a:p>
          <a:p>
            <a:pPr>
              <a:buFont typeface="Wingdings" panose="05000000000000000000" pitchFamily="2" charset="2"/>
              <a:buChar char="q"/>
            </a:pPr>
            <a:r>
              <a:rPr lang="en-US" b="0" i="0" u="none" strike="noStrike" baseline="0" dirty="0">
                <a:latin typeface="Times New Roman" panose="02020603050405020304" pitchFamily="18" charset="0"/>
              </a:rPr>
              <a:t> The image is transferred from grayscale to color (RGB). Later, a series of morphological operations are performed. </a:t>
            </a:r>
          </a:p>
          <a:p>
            <a:pPr>
              <a:buFont typeface="Wingdings" panose="05000000000000000000" pitchFamily="2" charset="2"/>
              <a:buChar char="q"/>
            </a:pPr>
            <a:r>
              <a:rPr lang="en-US" b="0" i="0" u="none" strike="noStrike" baseline="0" dirty="0">
                <a:latin typeface="Times New Roman" panose="02020603050405020304" pitchFamily="18" charset="0"/>
              </a:rPr>
              <a:t>Finally, the connected area is the mask of the CT </a:t>
            </a:r>
            <a:r>
              <a:rPr lang="en-US" b="0" i="0" u="none" strike="noStrike" baseline="0" dirty="0" err="1">
                <a:latin typeface="Times New Roman" panose="02020603050405020304" pitchFamily="18" charset="0"/>
              </a:rPr>
              <a:t>image.The</a:t>
            </a:r>
            <a:r>
              <a:rPr lang="en-US" b="0" i="0" u="none" strike="noStrike" baseline="0" dirty="0">
                <a:latin typeface="Times New Roman" panose="02020603050405020304" pitchFamily="18" charset="0"/>
              </a:rPr>
              <a:t> researchers applied CNN and obtained 67.7 % accuracy</a:t>
            </a:r>
            <a:r>
              <a:rPr lang="en-US" sz="2400" b="0" i="0" u="none" strike="noStrike" baseline="0" dirty="0">
                <a:latin typeface="Times New Roman" panose="02020603050405020304" pitchFamily="18" charset="0"/>
              </a:rPr>
              <a:t>. </a:t>
            </a:r>
            <a:endParaRPr lang="en-IN" sz="2400" dirty="0"/>
          </a:p>
        </p:txBody>
      </p:sp>
    </p:spTree>
    <p:extLst>
      <p:ext uri="{BB962C8B-B14F-4D97-AF65-F5344CB8AC3E}">
        <p14:creationId xmlns:p14="http://schemas.microsoft.com/office/powerpoint/2010/main" val="217043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0DBF-F142-4321-B1C8-824C422EE8E1}"/>
              </a:ext>
            </a:extLst>
          </p:cNvPr>
          <p:cNvSpPr>
            <a:spLocks noGrp="1"/>
          </p:cNvSpPr>
          <p:nvPr>
            <p:ph type="title"/>
          </p:nvPr>
        </p:nvSpPr>
        <p:spPr/>
        <p:txBody>
          <a:bodyPr>
            <a:normAutofit/>
          </a:bodyPr>
          <a:lstStyle/>
          <a:p>
            <a:pPr algn="l"/>
            <a:r>
              <a:rPr lang="en-US" sz="2800" dirty="0">
                <a:solidFill>
                  <a:schemeClr val="bg1"/>
                </a:solidFill>
              </a:rPr>
              <a:t>DATA FLOW DIAGRAM</a:t>
            </a:r>
            <a:r>
              <a:rPr lang="en-US" sz="2400" dirty="0">
                <a:solidFill>
                  <a:schemeClr val="bg1"/>
                </a:solidFill>
              </a:rPr>
              <a:t>:</a:t>
            </a:r>
            <a:endParaRPr lang="en-IN" sz="2400" dirty="0">
              <a:solidFill>
                <a:schemeClr val="bg1"/>
              </a:solidFill>
            </a:endParaRPr>
          </a:p>
        </p:txBody>
      </p:sp>
      <p:pic>
        <p:nvPicPr>
          <p:cNvPr id="6" name="Content Placeholder 5">
            <a:extLst>
              <a:ext uri="{FF2B5EF4-FFF2-40B4-BE49-F238E27FC236}">
                <a16:creationId xmlns:a16="http://schemas.microsoft.com/office/drawing/2014/main" id="{17150D47-E9F0-4525-8175-1102C4D2C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17638"/>
            <a:ext cx="8534399" cy="4983162"/>
          </a:xfrm>
        </p:spPr>
      </p:pic>
    </p:spTree>
    <p:extLst>
      <p:ext uri="{BB962C8B-B14F-4D97-AF65-F5344CB8AC3E}">
        <p14:creationId xmlns:p14="http://schemas.microsoft.com/office/powerpoint/2010/main" val="206341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2F39-B238-4AB1-A0C0-0BFA42967C05}"/>
              </a:ext>
            </a:extLst>
          </p:cNvPr>
          <p:cNvSpPr>
            <a:spLocks noGrp="1"/>
          </p:cNvSpPr>
          <p:nvPr>
            <p:ph type="ctrTitle"/>
          </p:nvPr>
        </p:nvSpPr>
        <p:spPr>
          <a:xfrm>
            <a:off x="304800" y="-304800"/>
            <a:ext cx="8229600" cy="1066800"/>
          </a:xfrm>
        </p:spPr>
        <p:txBody>
          <a:bodyPr>
            <a:normAutofit/>
          </a:bodyPr>
          <a:lstStyle/>
          <a:p>
            <a:pPr algn="l"/>
            <a:r>
              <a:rPr lang="en-US" sz="2400" dirty="0">
                <a:solidFill>
                  <a:schemeClr val="bg1"/>
                </a:solidFill>
              </a:rPr>
              <a:t>LITERATURE SERVEY:</a:t>
            </a:r>
            <a:endParaRPr lang="en-IN" sz="2400" dirty="0">
              <a:solidFill>
                <a:schemeClr val="bg1"/>
              </a:solidFill>
            </a:endParaRPr>
          </a:p>
        </p:txBody>
      </p:sp>
      <p:graphicFrame>
        <p:nvGraphicFramePr>
          <p:cNvPr id="5" name="Table 5">
            <a:extLst>
              <a:ext uri="{FF2B5EF4-FFF2-40B4-BE49-F238E27FC236}">
                <a16:creationId xmlns:a16="http://schemas.microsoft.com/office/drawing/2014/main" id="{2A362993-6B74-42DA-ACA1-2FA7ECBCF11A}"/>
              </a:ext>
            </a:extLst>
          </p:cNvPr>
          <p:cNvGraphicFramePr>
            <a:graphicFrameLocks noGrp="1"/>
          </p:cNvGraphicFramePr>
          <p:nvPr>
            <p:extLst>
              <p:ext uri="{D42A27DB-BD31-4B8C-83A1-F6EECF244321}">
                <p14:modId xmlns:p14="http://schemas.microsoft.com/office/powerpoint/2010/main" val="1963380006"/>
              </p:ext>
            </p:extLst>
          </p:nvPr>
        </p:nvGraphicFramePr>
        <p:xfrm>
          <a:off x="76200" y="1143000"/>
          <a:ext cx="9067800" cy="5277507"/>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241986007"/>
                    </a:ext>
                  </a:extLst>
                </a:gridCol>
                <a:gridCol w="1828800">
                  <a:extLst>
                    <a:ext uri="{9D8B030D-6E8A-4147-A177-3AD203B41FA5}">
                      <a16:colId xmlns:a16="http://schemas.microsoft.com/office/drawing/2014/main" val="2924966415"/>
                    </a:ext>
                  </a:extLst>
                </a:gridCol>
                <a:gridCol w="1600200">
                  <a:extLst>
                    <a:ext uri="{9D8B030D-6E8A-4147-A177-3AD203B41FA5}">
                      <a16:colId xmlns:a16="http://schemas.microsoft.com/office/drawing/2014/main" val="3668685272"/>
                    </a:ext>
                  </a:extLst>
                </a:gridCol>
                <a:gridCol w="2057400">
                  <a:extLst>
                    <a:ext uri="{9D8B030D-6E8A-4147-A177-3AD203B41FA5}">
                      <a16:colId xmlns:a16="http://schemas.microsoft.com/office/drawing/2014/main" val="4263456019"/>
                    </a:ext>
                  </a:extLst>
                </a:gridCol>
                <a:gridCol w="1828800">
                  <a:extLst>
                    <a:ext uri="{9D8B030D-6E8A-4147-A177-3AD203B41FA5}">
                      <a16:colId xmlns:a16="http://schemas.microsoft.com/office/drawing/2014/main" val="223477562"/>
                    </a:ext>
                  </a:extLst>
                </a:gridCol>
              </a:tblGrid>
              <a:tr h="725214">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    YEAR OF    PUBLICATION</a:t>
                      </a:r>
                      <a:endParaRPr lang="en-IN" dirty="0"/>
                    </a:p>
                  </a:txBody>
                  <a:tcPr/>
                </a:tc>
                <a:tc>
                  <a:txBody>
                    <a:bodyPr/>
                    <a:lstStyle/>
                    <a:p>
                      <a:r>
                        <a:rPr lang="en-US" dirty="0"/>
                        <a:t>   ADVANTAGE</a:t>
                      </a:r>
                      <a:endParaRPr lang="en-IN" dirty="0"/>
                    </a:p>
                  </a:txBody>
                  <a:tcPr/>
                </a:tc>
                <a:tc>
                  <a:txBody>
                    <a:bodyPr/>
                    <a:lstStyle/>
                    <a:p>
                      <a:r>
                        <a:rPr lang="en-US" dirty="0"/>
                        <a:t>DISADVANTAGE</a:t>
                      </a:r>
                      <a:endParaRPr lang="en-IN" dirty="0"/>
                    </a:p>
                  </a:txBody>
                  <a:tcPr/>
                </a:tc>
                <a:extLst>
                  <a:ext uri="{0D108BD9-81ED-4DB2-BD59-A6C34878D82A}">
                    <a16:rowId xmlns:a16="http://schemas.microsoft.com/office/drawing/2014/main" val="666763060"/>
                  </a:ext>
                </a:extLst>
              </a:tr>
              <a:tr h="2266293">
                <a:tc>
                  <a:txBody>
                    <a:bodyPr/>
                    <a:lstStyle/>
                    <a:p>
                      <a:r>
                        <a:rPr lang="en-IN" sz="1800" dirty="0"/>
                        <a:t>1.An automatic detection system of lung nodule based on multigroup patch-based deep learning network. </a:t>
                      </a:r>
                      <a:endParaRPr lang="en-IN" dirty="0"/>
                    </a:p>
                  </a:txBody>
                  <a:tcPr/>
                </a:tc>
                <a:tc>
                  <a:txBody>
                    <a:bodyPr/>
                    <a:lstStyle/>
                    <a:p>
                      <a:r>
                        <a:rPr lang="en-IN" sz="1800" dirty="0"/>
                        <a:t>Jiang, H., Qian, W., Gao, M., Li, Y. </a:t>
                      </a:r>
                      <a:endParaRPr lang="en-IN" dirty="0"/>
                    </a:p>
                  </a:txBody>
                  <a:tcPr/>
                </a:tc>
                <a:tc>
                  <a:txBody>
                    <a:bodyPr/>
                    <a:lstStyle/>
                    <a:p>
                      <a:r>
                        <a:rPr lang="en-US" dirty="0"/>
                        <a:t>    2018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 Early detection of cancer greatly increases the chances for successful treatment. </a:t>
                      </a:r>
                      <a:endParaRPr kumimoji="0" lang="en-IN" sz="1800" kern="1200" dirty="0">
                        <a:solidFill>
                          <a:schemeClr val="dk1"/>
                        </a:solidFill>
                        <a:effectLst/>
                        <a:latin typeface="+mn-lt"/>
                        <a:ea typeface="+mn-ea"/>
                        <a:cs typeface="+mn-cs"/>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The input image must have clarity to predict the correct output.</a:t>
                      </a:r>
                      <a:endParaRPr kumimoji="0"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2334386365"/>
                  </a:ext>
                </a:extLst>
              </a:tr>
              <a:tr h="2266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IN" sz="1800" dirty="0"/>
                        <a:t> Deep learning for the classification of lung nodules. </a:t>
                      </a:r>
                    </a:p>
                    <a:p>
                      <a:endParaRPr lang="en-IN" dirty="0"/>
                    </a:p>
                  </a:txBody>
                  <a:tcPr/>
                </a:tc>
                <a:tc>
                  <a:txBody>
                    <a:bodyPr/>
                    <a:lstStyle/>
                    <a:p>
                      <a:r>
                        <a:rPr lang="en-IN" sz="1800" dirty="0"/>
                        <a:t>Yang, H., Yu, H., Wang, G.</a:t>
                      </a:r>
                      <a:endParaRPr lang="en-IN" dirty="0"/>
                    </a:p>
                  </a:txBody>
                  <a:tcPr/>
                </a:tc>
                <a:tc>
                  <a:txBody>
                    <a:bodyPr/>
                    <a:lstStyle/>
                    <a:p>
                      <a:r>
                        <a:rPr lang="en-US" dirty="0"/>
                        <a:t>   2016</a:t>
                      </a:r>
                      <a:endParaRPr lang="en-IN" dirty="0"/>
                    </a:p>
                  </a:txBody>
                  <a:tcPr/>
                </a:tc>
                <a:tc>
                  <a:txBody>
                    <a:bodyPr/>
                    <a:lstStyle/>
                    <a:p>
                      <a:r>
                        <a:rPr kumimoji="0" lang="en-US" sz="1800" kern="1200" dirty="0">
                          <a:solidFill>
                            <a:schemeClr val="dk1"/>
                          </a:solidFill>
                          <a:effectLst/>
                          <a:latin typeface="+mn-lt"/>
                          <a:ea typeface="+mn-ea"/>
                          <a:cs typeface="+mn-cs"/>
                        </a:rPr>
                        <a:t> With the use of this treatment is often simpler and more likely to be effective.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High computational cost.</a:t>
                      </a:r>
                      <a:endParaRPr kumimoji="0"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242980835"/>
                  </a:ext>
                </a:extLst>
              </a:tr>
            </a:tbl>
          </a:graphicData>
        </a:graphic>
      </p:graphicFrame>
    </p:spTree>
    <p:extLst>
      <p:ext uri="{BB962C8B-B14F-4D97-AF65-F5344CB8AC3E}">
        <p14:creationId xmlns:p14="http://schemas.microsoft.com/office/powerpoint/2010/main" val="316751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C47748C-278F-4B8B-97D1-1144A80512C5}"/>
              </a:ext>
            </a:extLst>
          </p:cNvPr>
          <p:cNvGraphicFramePr>
            <a:graphicFrameLocks noGrp="1"/>
          </p:cNvGraphicFramePr>
          <p:nvPr>
            <p:extLst>
              <p:ext uri="{D42A27DB-BD31-4B8C-83A1-F6EECF244321}">
                <p14:modId xmlns:p14="http://schemas.microsoft.com/office/powerpoint/2010/main" val="2995041240"/>
              </p:ext>
            </p:extLst>
          </p:nvPr>
        </p:nvGraphicFramePr>
        <p:xfrm>
          <a:off x="76200" y="304800"/>
          <a:ext cx="8991600" cy="64770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1016184234"/>
                    </a:ext>
                  </a:extLst>
                </a:gridCol>
                <a:gridCol w="1219200">
                  <a:extLst>
                    <a:ext uri="{9D8B030D-6E8A-4147-A177-3AD203B41FA5}">
                      <a16:colId xmlns:a16="http://schemas.microsoft.com/office/drawing/2014/main" val="1763111137"/>
                    </a:ext>
                  </a:extLst>
                </a:gridCol>
                <a:gridCol w="1524000">
                  <a:extLst>
                    <a:ext uri="{9D8B030D-6E8A-4147-A177-3AD203B41FA5}">
                      <a16:colId xmlns:a16="http://schemas.microsoft.com/office/drawing/2014/main" val="464937262"/>
                    </a:ext>
                  </a:extLst>
                </a:gridCol>
                <a:gridCol w="2971800">
                  <a:extLst>
                    <a:ext uri="{9D8B030D-6E8A-4147-A177-3AD203B41FA5}">
                      <a16:colId xmlns:a16="http://schemas.microsoft.com/office/drawing/2014/main" val="848798413"/>
                    </a:ext>
                  </a:extLst>
                </a:gridCol>
                <a:gridCol w="1828800">
                  <a:extLst>
                    <a:ext uri="{9D8B030D-6E8A-4147-A177-3AD203B41FA5}">
                      <a16:colId xmlns:a16="http://schemas.microsoft.com/office/drawing/2014/main" val="2562122253"/>
                    </a:ext>
                  </a:extLst>
                </a:gridCol>
              </a:tblGrid>
              <a:tr h="657868">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 YEAR OF  PUBLICATION</a:t>
                      </a:r>
                      <a:endParaRPr lang="en-IN" dirty="0"/>
                    </a:p>
                  </a:txBody>
                  <a:tcPr/>
                </a:tc>
                <a:tc>
                  <a:txBody>
                    <a:bodyPr/>
                    <a:lstStyle/>
                    <a:p>
                      <a:r>
                        <a:rPr lang="en-US" dirty="0"/>
                        <a:t>ADVANTAGE</a:t>
                      </a:r>
                      <a:endParaRPr lang="en-IN" dirty="0"/>
                    </a:p>
                  </a:txBody>
                  <a:tcPr/>
                </a:tc>
                <a:tc>
                  <a:txBody>
                    <a:bodyPr/>
                    <a:lstStyle/>
                    <a:p>
                      <a:r>
                        <a:rPr lang="en-US" dirty="0"/>
                        <a:t>DISADVANTAGE</a:t>
                      </a:r>
                      <a:endParaRPr lang="en-IN" dirty="0"/>
                    </a:p>
                  </a:txBody>
                  <a:tcPr/>
                </a:tc>
                <a:extLst>
                  <a:ext uri="{0D108BD9-81ED-4DB2-BD59-A6C34878D82A}">
                    <a16:rowId xmlns:a16="http://schemas.microsoft.com/office/drawing/2014/main" val="926191201"/>
                  </a:ext>
                </a:extLst>
              </a:tr>
              <a:tr h="31876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3.</a:t>
                      </a:r>
                      <a:r>
                        <a:rPr lang="en-US" sz="1800" dirty="0"/>
                        <a:t> Lung nodule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classification using deep features in CT images. </a:t>
                      </a:r>
                      <a:r>
                        <a:rPr lang="en-IN" sz="1800" dirty="0"/>
                        <a:t> </a:t>
                      </a:r>
                    </a:p>
                    <a:p>
                      <a:endParaRPr lang="en-IN" dirty="0"/>
                    </a:p>
                  </a:txBody>
                  <a:tcPr/>
                </a:tc>
                <a:tc>
                  <a:txBody>
                    <a:bodyPr/>
                    <a:lstStyle/>
                    <a:p>
                      <a:r>
                        <a:rPr lang="en-IN" dirty="0"/>
                        <a:t>Kumar, D., Wong, A., </a:t>
                      </a:r>
                      <a:r>
                        <a:rPr lang="en-IN" dirty="0" err="1"/>
                        <a:t>Clausi</a:t>
                      </a:r>
                      <a:r>
                        <a:rPr lang="en-IN" dirty="0"/>
                        <a:t>, D.A</a:t>
                      </a:r>
                    </a:p>
                  </a:txBody>
                  <a:tcPr/>
                </a:tc>
                <a:tc>
                  <a:txBody>
                    <a:bodyPr/>
                    <a:lstStyle/>
                    <a:p>
                      <a:r>
                        <a:rPr lang="en-US" dirty="0"/>
                        <a:t>      2015</a:t>
                      </a:r>
                    </a:p>
                    <a:p>
                      <a:endParaRPr lang="en-IN" dirty="0"/>
                    </a:p>
                  </a:txBody>
                  <a:tcPr/>
                </a:tc>
                <a:tc>
                  <a:txBody>
                    <a:bodyPr/>
                    <a:lstStyle/>
                    <a:p>
                      <a:r>
                        <a:rPr lang="en-US" dirty="0"/>
                        <a:t> using the annotation of all the radiologists</a:t>
                      </a:r>
                    </a:p>
                    <a:p>
                      <a:r>
                        <a:rPr lang="en-US" dirty="0"/>
                        <a:t>as compared to many other similar approaches which use the best annotation for a slice or the annotation with largest area is that while testing in the real world, if one of the radiologists provide a partial annotation of a nodule  our system would still work.</a:t>
                      </a:r>
                      <a:endParaRPr lang="en-IN" dirty="0"/>
                    </a:p>
                  </a:txBody>
                  <a:tcPr/>
                </a:tc>
                <a:tc>
                  <a:txBody>
                    <a:bodyPr/>
                    <a:lstStyle/>
                    <a:p>
                      <a:r>
                        <a:rPr lang="en-US" dirty="0"/>
                        <a:t>Accuracy is low.</a:t>
                      </a:r>
                      <a:endParaRPr lang="en-IN" dirty="0"/>
                    </a:p>
                  </a:txBody>
                  <a:tcPr/>
                </a:tc>
                <a:extLst>
                  <a:ext uri="{0D108BD9-81ED-4DB2-BD59-A6C34878D82A}">
                    <a16:rowId xmlns:a16="http://schemas.microsoft.com/office/drawing/2014/main" val="1117691580"/>
                  </a:ext>
                </a:extLst>
              </a:tr>
              <a:tr h="2631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4.Pulmonary nodule detection based on CT images using Convolution neural network. </a:t>
                      </a:r>
                    </a:p>
                    <a:p>
                      <a:endParaRPr lang="en-IN" dirty="0"/>
                    </a:p>
                  </a:txBody>
                  <a:tcPr/>
                </a:tc>
                <a:tc>
                  <a:txBody>
                    <a:bodyPr/>
                    <a:lstStyle/>
                    <a:p>
                      <a:r>
                        <a:rPr lang="en-IN" sz="1800" dirty="0" err="1"/>
                        <a:t>Jin</a:t>
                      </a:r>
                      <a:r>
                        <a:rPr lang="en-IN" sz="1800" dirty="0"/>
                        <a:t>, X., Zhang, Y., </a:t>
                      </a:r>
                      <a:r>
                        <a:rPr lang="en-IN" sz="1800" dirty="0" err="1"/>
                        <a:t>Jin</a:t>
                      </a:r>
                      <a:r>
                        <a:rPr lang="en-IN" sz="1800" dirty="0"/>
                        <a:t>, Q. (2016). </a:t>
                      </a:r>
                      <a:endParaRPr lang="en-IN" dirty="0"/>
                    </a:p>
                  </a:txBody>
                  <a:tcPr/>
                </a:tc>
                <a:tc>
                  <a:txBody>
                    <a:bodyPr/>
                    <a:lstStyle/>
                    <a:p>
                      <a:r>
                        <a:rPr lang="en-US" dirty="0"/>
                        <a:t>      2016</a:t>
                      </a:r>
                      <a:endParaRPr lang="en-IN" dirty="0"/>
                    </a:p>
                  </a:txBody>
                  <a:tcPr/>
                </a:tc>
                <a:tc>
                  <a:txBody>
                    <a:bodyPr/>
                    <a:lstStyle/>
                    <a:p>
                      <a:r>
                        <a:rPr lang="en-US" dirty="0"/>
                        <a:t>It uses circular filter in Region of interest extraction phase which reduces the cost of training and </a:t>
                      </a:r>
                    </a:p>
                    <a:p>
                      <a:r>
                        <a:rPr lang="en-US" dirty="0"/>
                        <a:t>recognition steps. Although, implementation cost is reduced, it has still unsatisfactory accuracy. </a:t>
                      </a:r>
                      <a:endParaRPr lang="en-IN" dirty="0"/>
                    </a:p>
                  </a:txBody>
                  <a:tcPr/>
                </a:tc>
                <a:tc>
                  <a:txBody>
                    <a:bodyPr/>
                    <a:lstStyle/>
                    <a:p>
                      <a:r>
                        <a:rPr lang="en-US" dirty="0"/>
                        <a:t>Time is more required.</a:t>
                      </a:r>
                      <a:endParaRPr lang="en-IN" dirty="0"/>
                    </a:p>
                  </a:txBody>
                  <a:tcPr/>
                </a:tc>
                <a:extLst>
                  <a:ext uri="{0D108BD9-81ED-4DB2-BD59-A6C34878D82A}">
                    <a16:rowId xmlns:a16="http://schemas.microsoft.com/office/drawing/2014/main" val="1177938380"/>
                  </a:ext>
                </a:extLst>
              </a:tr>
            </a:tbl>
          </a:graphicData>
        </a:graphic>
      </p:graphicFrame>
    </p:spTree>
    <p:extLst>
      <p:ext uri="{BB962C8B-B14F-4D97-AF65-F5344CB8AC3E}">
        <p14:creationId xmlns:p14="http://schemas.microsoft.com/office/powerpoint/2010/main" val="196058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8775-E68B-40A1-BCBF-2A9BC8DEBAAA}"/>
              </a:ext>
            </a:extLst>
          </p:cNvPr>
          <p:cNvSpPr>
            <a:spLocks noGrp="1"/>
          </p:cNvSpPr>
          <p:nvPr>
            <p:ph type="title"/>
          </p:nvPr>
        </p:nvSpPr>
        <p:spPr>
          <a:xfrm>
            <a:off x="0" y="274638"/>
            <a:ext cx="4191000" cy="715962"/>
          </a:xfrm>
        </p:spPr>
        <p:txBody>
          <a:bodyPr>
            <a:normAutofit fontScale="90000"/>
          </a:bodyPr>
          <a:lstStyle/>
          <a:p>
            <a:r>
              <a:rPr lang="en-IN" dirty="0">
                <a:solidFill>
                  <a:schemeClr val="bg1"/>
                </a:solidFill>
              </a:rPr>
              <a:t>MODULES SPLIT UP:</a:t>
            </a:r>
          </a:p>
        </p:txBody>
      </p:sp>
      <p:sp>
        <p:nvSpPr>
          <p:cNvPr id="3" name="Content Placeholder 2">
            <a:extLst>
              <a:ext uri="{FF2B5EF4-FFF2-40B4-BE49-F238E27FC236}">
                <a16:creationId xmlns:a16="http://schemas.microsoft.com/office/drawing/2014/main" id="{95779763-BFD0-498C-BCDF-13FB4546E37C}"/>
              </a:ext>
            </a:extLst>
          </p:cNvPr>
          <p:cNvSpPr>
            <a:spLocks noGrp="1"/>
          </p:cNvSpPr>
          <p:nvPr>
            <p:ph idx="1"/>
          </p:nvPr>
        </p:nvSpPr>
        <p:spPr/>
        <p:txBody>
          <a:bodyPr/>
          <a:lstStyle/>
          <a:p>
            <a:pPr lvl="0" algn="l">
              <a:buFont typeface="Wingdings" panose="05000000000000000000" pitchFamily="2" charset="2"/>
              <a:buChar char="v"/>
            </a:pPr>
            <a:r>
              <a:rPr lang="en-US" dirty="0">
                <a:latin typeface="Times New Roman" pitchFamily="18" charset="0"/>
                <a:cs typeface="Times New Roman" pitchFamily="18" charset="0"/>
              </a:rPr>
              <a:t>Data Collection </a:t>
            </a:r>
          </a:p>
          <a:p>
            <a:pPr lvl="0" algn="l"/>
            <a:endParaRPr lang="en-US" dirty="0">
              <a:latin typeface="Times New Roman" pitchFamily="18" charset="0"/>
              <a:cs typeface="Times New Roman" pitchFamily="18" charset="0"/>
            </a:endParaRPr>
          </a:p>
          <a:p>
            <a:pPr lvl="0" algn="l">
              <a:buFont typeface="Wingdings" panose="05000000000000000000" pitchFamily="2" charset="2"/>
              <a:buChar char="v"/>
            </a:pPr>
            <a:r>
              <a:rPr lang="en-US" dirty="0">
                <a:latin typeface="Times New Roman" pitchFamily="18" charset="0"/>
                <a:cs typeface="Times New Roman" pitchFamily="18" charset="0"/>
              </a:rPr>
              <a:t>Image Pre-Processing</a:t>
            </a:r>
          </a:p>
          <a:p>
            <a:pPr marL="137160" lvl="0" indent="0" algn="l">
              <a:buNone/>
            </a:pPr>
            <a:endParaRPr lang="en-US" dirty="0">
              <a:latin typeface="Times New Roman" pitchFamily="18" charset="0"/>
              <a:cs typeface="Times New Roman" pitchFamily="18" charset="0"/>
            </a:endParaRPr>
          </a:p>
          <a:p>
            <a:pPr lvl="0" algn="l">
              <a:buFont typeface="Wingdings" panose="05000000000000000000" pitchFamily="2" charset="2"/>
              <a:buChar char="v"/>
            </a:pPr>
            <a:r>
              <a:rPr lang="en-US" dirty="0">
                <a:latin typeface="Times New Roman" pitchFamily="18" charset="0"/>
                <a:cs typeface="Times New Roman" pitchFamily="18" charset="0"/>
              </a:rPr>
              <a:t>Convolution Neural network algorithm</a:t>
            </a:r>
          </a:p>
          <a:p>
            <a:pPr marL="137160" indent="0">
              <a:buNone/>
            </a:pPr>
            <a:endParaRPr lang="en-IN" dirty="0"/>
          </a:p>
        </p:txBody>
      </p:sp>
    </p:spTree>
    <p:extLst>
      <p:ext uri="{BB962C8B-B14F-4D97-AF65-F5344CB8AC3E}">
        <p14:creationId xmlns:p14="http://schemas.microsoft.com/office/powerpoint/2010/main" val="383016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E5C4B-093E-470D-9A29-71C6C2F3A71E}"/>
              </a:ext>
            </a:extLst>
          </p:cNvPr>
          <p:cNvSpPr>
            <a:spLocks noGrp="1"/>
          </p:cNvSpPr>
          <p:nvPr>
            <p:ph idx="1"/>
          </p:nvPr>
        </p:nvSpPr>
        <p:spPr>
          <a:xfrm>
            <a:off x="0" y="0"/>
            <a:ext cx="8991600" cy="6553200"/>
          </a:xfrm>
        </p:spPr>
        <p:txBody>
          <a:bodyPr>
            <a:normAutofit fontScale="92500" lnSpcReduction="10000"/>
          </a:bodyPr>
          <a:lstStyle/>
          <a:p>
            <a:pPr marL="137160" indent="0">
              <a:buNone/>
            </a:pPr>
            <a:endParaRPr lang="en-US" dirty="0">
              <a:latin typeface="Times New Roman" pitchFamily="18" charset="0"/>
              <a:cs typeface="Times New Roman" pitchFamily="18" charset="0"/>
            </a:endParaRPr>
          </a:p>
          <a:p>
            <a:pPr marL="137160" indent="0">
              <a:buNone/>
            </a:pPr>
            <a:r>
              <a:rPr lang="en-US" dirty="0">
                <a:solidFill>
                  <a:schemeClr val="bg1"/>
                </a:solidFill>
                <a:latin typeface="Times New Roman" pitchFamily="18" charset="0"/>
                <a:cs typeface="Times New Roman" pitchFamily="18" charset="0"/>
              </a:rPr>
              <a:t>Data Collection:</a:t>
            </a:r>
          </a:p>
          <a:p>
            <a:pPr>
              <a:buFont typeface="Wingdings" panose="05000000000000000000" pitchFamily="2" charset="2"/>
              <a:buChar char="v"/>
            </a:pPr>
            <a:r>
              <a:rPr lang="en-US" dirty="0">
                <a:latin typeface="Times New Roman" pitchFamily="18" charset="0"/>
                <a:cs typeface="Times New Roman" pitchFamily="18" charset="0"/>
              </a:rPr>
              <a:t>The Kaggle DR Detection mission dataset includes color</a:t>
            </a:r>
          </a:p>
          <a:p>
            <a:pPr marL="137160" indent="0">
              <a:buNone/>
            </a:pPr>
            <a:r>
              <a:rPr lang="en-US" dirty="0">
                <a:latin typeface="Times New Roman" pitchFamily="18" charset="0"/>
                <a:cs typeface="Times New Roman" pitchFamily="18" charset="0"/>
              </a:rPr>
              <a:t>fungus photographs.</a:t>
            </a:r>
          </a:p>
          <a:p>
            <a:pPr>
              <a:buFont typeface="Wingdings" panose="05000000000000000000" pitchFamily="2" charset="2"/>
              <a:buChar char="v"/>
            </a:pPr>
            <a:r>
              <a:rPr lang="en-US" b="0" i="0" dirty="0">
                <a:effectLst/>
                <a:latin typeface="Lucida Grande"/>
              </a:rPr>
              <a:t>Data collection largely consists of data acquisition, data labeling, and improvement of existing data or models</a:t>
            </a:r>
            <a:r>
              <a:rPr lang="en-US" dirty="0">
                <a:latin typeface="Times New Roman" pitchFamily="18" charset="0"/>
                <a:cs typeface="Times New Roman" pitchFamily="18" charset="0"/>
              </a:rPr>
              <a:t>. </a:t>
            </a:r>
          </a:p>
          <a:p>
            <a:pPr>
              <a:buFont typeface="Wingdings" panose="05000000000000000000" pitchFamily="2" charset="2"/>
              <a:buChar char="v"/>
            </a:pPr>
            <a:r>
              <a:rPr lang="en-US" dirty="0">
                <a:latin typeface="Times New Roman" pitchFamily="18" charset="0"/>
                <a:cs typeface="Times New Roman" pitchFamily="18" charset="0"/>
              </a:rPr>
              <a:t>Data collection can be divided into two parts. </a:t>
            </a:r>
          </a:p>
          <a:p>
            <a:pPr marL="137160" indent="0">
              <a:buNone/>
            </a:pPr>
            <a:r>
              <a:rPr lang="en-US" dirty="0">
                <a:latin typeface="Times New Roman" pitchFamily="18" charset="0"/>
                <a:cs typeface="Times New Roman" pitchFamily="18" charset="0"/>
              </a:rPr>
              <a:t>            Training Data</a:t>
            </a:r>
          </a:p>
          <a:p>
            <a:pPr marL="137160" indent="0">
              <a:buNone/>
            </a:pPr>
            <a:r>
              <a:rPr lang="en-US" dirty="0">
                <a:latin typeface="Times New Roman" pitchFamily="18" charset="0"/>
                <a:cs typeface="Times New Roman" pitchFamily="18" charset="0"/>
              </a:rPr>
              <a:t>            Testing Data</a:t>
            </a:r>
          </a:p>
          <a:p>
            <a:pPr algn="just">
              <a:buFont typeface="Wingdings" panose="05000000000000000000" pitchFamily="2" charset="2"/>
              <a:buChar char="v"/>
            </a:pPr>
            <a:r>
              <a:rPr lang="en-US" b="0" i="0" dirty="0">
                <a:effectLst/>
                <a:latin typeface="Arial" panose="020B0604020202020204" pitchFamily="34" charset="0"/>
              </a:rPr>
              <a:t>The observations in the training set form the experience that the algorithm uses to learn. In supervised learning problems, each observation consists of an observed output variable and one or more observed input variables.</a:t>
            </a:r>
          </a:p>
          <a:p>
            <a:pPr marL="137160" indent="0">
              <a:buNone/>
            </a:pPr>
            <a:br>
              <a:rPr lang="en-US" dirty="0"/>
            </a:br>
            <a:endParaRPr lang="en-US" dirty="0">
              <a:latin typeface="Times New Roman" pitchFamily="18" charset="0"/>
              <a:cs typeface="Times New Roman" pitchFamily="18" charset="0"/>
            </a:endParaRPr>
          </a:p>
          <a:p>
            <a:pPr marL="137160" indent="0">
              <a:buNone/>
            </a:pPr>
            <a:endParaRPr lang="en-IN" dirty="0">
              <a:solidFill>
                <a:schemeClr val="bg1"/>
              </a:solidFill>
            </a:endParaRPr>
          </a:p>
        </p:txBody>
      </p:sp>
    </p:spTree>
    <p:extLst>
      <p:ext uri="{BB962C8B-B14F-4D97-AF65-F5344CB8AC3E}">
        <p14:creationId xmlns:p14="http://schemas.microsoft.com/office/powerpoint/2010/main" val="4075263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816</TotalTime>
  <Words>2061</Words>
  <Application>Microsoft Office PowerPoint</Application>
  <PresentationFormat>On-screen Show (4:3)</PresentationFormat>
  <Paragraphs>137</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Rounded MT Bold</vt:lpstr>
      <vt:lpstr>Calibri</vt:lpstr>
      <vt:lpstr>Lucida Grande</vt:lpstr>
      <vt:lpstr>Times New Roman</vt:lpstr>
      <vt:lpstr>Wingdings</vt:lpstr>
      <vt:lpstr>Wingdings 2</vt:lpstr>
      <vt:lpstr>Wingdings 3</vt:lpstr>
      <vt:lpstr>Apex</vt:lpstr>
      <vt:lpstr>LUNGS CANCER DETECTION BASED ON DEEP  LEARNING BY USING  CNN  </vt:lpstr>
      <vt:lpstr>PowerPoint Presentation</vt:lpstr>
      <vt:lpstr>PowerPoint Presentation</vt:lpstr>
      <vt:lpstr>PowerPoint Presentation</vt:lpstr>
      <vt:lpstr>DATA FLOW DIAGRAM:</vt:lpstr>
      <vt:lpstr>LITERATURE SERVEY:</vt:lpstr>
      <vt:lpstr>PowerPoint Presentation</vt:lpstr>
      <vt:lpstr>MODULES SPLIT UP:</vt:lpstr>
      <vt:lpstr>PowerPoint Presentation</vt:lpstr>
      <vt:lpstr>IMAGE PREPROCESSING</vt:lpstr>
      <vt:lpstr>PowerPoint Presentation</vt:lpstr>
      <vt:lpstr>CONVOLUTION NEURAL NETWORK</vt:lpstr>
      <vt:lpstr>PowerPoint Presentation</vt:lpstr>
      <vt:lpstr>PowerPoint Presentation</vt:lpstr>
      <vt:lpstr>CONVOLUTION NEURAL NETWORK</vt:lpstr>
      <vt:lpstr>CONVOLUTION NEURAL NETWORK</vt:lpstr>
      <vt:lpstr>CONCLUSION:</vt:lpstr>
      <vt:lpstr>FEATURE ENHANCEMENT: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lpstr>PowerPoint Presentation</vt:lpstr>
    </vt:vector>
  </TitlesOfParts>
  <Company>HEAVEN KILLERS RELEASE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Detection Using Deep CNN    Project Report</dc:title>
  <dc:creator>test</dc:creator>
  <cp:lastModifiedBy>ABISHA M</cp:lastModifiedBy>
  <cp:revision>71</cp:revision>
  <dcterms:created xsi:type="dcterms:W3CDTF">2020-07-08T05:53:00Z</dcterms:created>
  <dcterms:modified xsi:type="dcterms:W3CDTF">2021-03-25T12:35:46Z</dcterms:modified>
</cp:coreProperties>
</file>