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76" r:id="rId5"/>
    <p:sldId id="274" r:id="rId6"/>
    <p:sldId id="275" r:id="rId7"/>
    <p:sldId id="281" r:id="rId8"/>
    <p:sldId id="278" r:id="rId9"/>
    <p:sldId id="282" r:id="rId10"/>
    <p:sldId id="283" r:id="rId11"/>
    <p:sldId id="286" r:id="rId12"/>
    <p:sldId id="285" r:id="rId13"/>
    <p:sldId id="284" r:id="rId14"/>
    <p:sldId id="279" r:id="rId15"/>
    <p:sldId id="280" r:id="rId16"/>
    <p:sldId id="271" r:id="rId17"/>
    <p:sldId id="277"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94624" autoAdjust="0"/>
  </p:normalViewPr>
  <p:slideViewPr>
    <p:cSldViewPr>
      <p:cViewPr>
        <p:scale>
          <a:sx n="75" d="100"/>
          <a:sy n="75" d="100"/>
        </p:scale>
        <p:origin x="1176"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SHA M" userId="ae7ffb738ab06d68" providerId="LiveId" clId="{2A25F7B1-DFBE-4DA5-91D9-71D6981188C2}"/>
    <pc:docChg chg="undo custSel addSld modSld sldOrd">
      <pc:chgData name="ABISHA M" userId="ae7ffb738ab06d68" providerId="LiveId" clId="{2A25F7B1-DFBE-4DA5-91D9-71D6981188C2}" dt="2021-03-23T11:31:37.684" v="652" actId="1076"/>
      <pc:docMkLst>
        <pc:docMk/>
      </pc:docMkLst>
      <pc:sldChg chg="modSp mod">
        <pc:chgData name="ABISHA M" userId="ae7ffb738ab06d68" providerId="LiveId" clId="{2A25F7B1-DFBE-4DA5-91D9-71D6981188C2}" dt="2021-03-23T10:40:56.010" v="148" actId="113"/>
        <pc:sldMkLst>
          <pc:docMk/>
          <pc:sldMk cId="0" sldId="256"/>
        </pc:sldMkLst>
        <pc:spChg chg="mod">
          <ac:chgData name="ABISHA M" userId="ae7ffb738ab06d68" providerId="LiveId" clId="{2A25F7B1-DFBE-4DA5-91D9-71D6981188C2}" dt="2021-03-23T10:40:42.593" v="146" actId="113"/>
          <ac:spMkLst>
            <pc:docMk/>
            <pc:sldMk cId="0" sldId="256"/>
            <ac:spMk id="3" creationId="{00000000-0000-0000-0000-000000000000}"/>
          </ac:spMkLst>
        </pc:spChg>
        <pc:spChg chg="mod">
          <ac:chgData name="ABISHA M" userId="ae7ffb738ab06d68" providerId="LiveId" clId="{2A25F7B1-DFBE-4DA5-91D9-71D6981188C2}" dt="2021-03-23T10:40:56.010" v="148" actId="113"/>
          <ac:spMkLst>
            <pc:docMk/>
            <pc:sldMk cId="0" sldId="256"/>
            <ac:spMk id="5" creationId="{5C2628C8-A0D4-461D-BDD5-79478E223D6B}"/>
          </ac:spMkLst>
        </pc:spChg>
      </pc:sldChg>
      <pc:sldChg chg="modSp mod">
        <pc:chgData name="ABISHA M" userId="ae7ffb738ab06d68" providerId="LiveId" clId="{2A25F7B1-DFBE-4DA5-91D9-71D6981188C2}" dt="2021-03-23T10:19:43.254" v="26" actId="12"/>
        <pc:sldMkLst>
          <pc:docMk/>
          <pc:sldMk cId="0" sldId="257"/>
        </pc:sldMkLst>
        <pc:spChg chg="mod">
          <ac:chgData name="ABISHA M" userId="ae7ffb738ab06d68" providerId="LiveId" clId="{2A25F7B1-DFBE-4DA5-91D9-71D6981188C2}" dt="2021-03-23T10:19:43.254" v="26" actId="12"/>
          <ac:spMkLst>
            <pc:docMk/>
            <pc:sldMk cId="0" sldId="257"/>
            <ac:spMk id="3073" creationId="{00000000-0000-0000-0000-000000000000}"/>
          </ac:spMkLst>
        </pc:spChg>
      </pc:sldChg>
      <pc:sldChg chg="ord">
        <pc:chgData name="ABISHA M" userId="ae7ffb738ab06d68" providerId="LiveId" clId="{2A25F7B1-DFBE-4DA5-91D9-71D6981188C2}" dt="2021-03-23T10:40:21.489" v="144"/>
        <pc:sldMkLst>
          <pc:docMk/>
          <pc:sldMk cId="2522789046" sldId="269"/>
        </pc:sldMkLst>
      </pc:sldChg>
      <pc:sldChg chg="modSp mod">
        <pc:chgData name="ABISHA M" userId="ae7ffb738ab06d68" providerId="LiveId" clId="{2A25F7B1-DFBE-4DA5-91D9-71D6981188C2}" dt="2021-03-23T11:08:39.483" v="348" actId="20578"/>
        <pc:sldMkLst>
          <pc:docMk/>
          <pc:sldMk cId="622000237" sldId="271"/>
        </pc:sldMkLst>
        <pc:spChg chg="mod">
          <ac:chgData name="ABISHA M" userId="ae7ffb738ab06d68" providerId="LiveId" clId="{2A25F7B1-DFBE-4DA5-91D9-71D6981188C2}" dt="2021-03-23T10:30:57.287" v="43" actId="255"/>
          <ac:spMkLst>
            <pc:docMk/>
            <pc:sldMk cId="622000237" sldId="271"/>
            <ac:spMk id="2" creationId="{B2D3C82D-6E81-4E4C-A431-5668E038042E}"/>
          </ac:spMkLst>
        </pc:spChg>
        <pc:spChg chg="mod">
          <ac:chgData name="ABISHA M" userId="ae7ffb738ab06d68" providerId="LiveId" clId="{2A25F7B1-DFBE-4DA5-91D9-71D6981188C2}" dt="2021-03-23T11:08:39.483" v="348" actId="20578"/>
          <ac:spMkLst>
            <pc:docMk/>
            <pc:sldMk cId="622000237" sldId="271"/>
            <ac:spMk id="3" creationId="{2FB30C51-8272-43C5-A777-0AA4E9E25527}"/>
          </ac:spMkLst>
        </pc:spChg>
      </pc:sldChg>
      <pc:sldChg chg="addSp delSp modSp mod modClrScheme chgLayout">
        <pc:chgData name="ABISHA M" userId="ae7ffb738ab06d68" providerId="LiveId" clId="{2A25F7B1-DFBE-4DA5-91D9-71D6981188C2}" dt="2021-03-23T10:50:26.424" v="192" actId="14100"/>
        <pc:sldMkLst>
          <pc:docMk/>
          <pc:sldMk cId="2063415185" sldId="274"/>
        </pc:sldMkLst>
        <pc:spChg chg="mod ord">
          <ac:chgData name="ABISHA M" userId="ae7ffb738ab06d68" providerId="LiveId" clId="{2A25F7B1-DFBE-4DA5-91D9-71D6981188C2}" dt="2021-03-23T10:49:59.003" v="188" actId="700"/>
          <ac:spMkLst>
            <pc:docMk/>
            <pc:sldMk cId="2063415185" sldId="274"/>
            <ac:spMk id="2" creationId="{3BB10DBF-F142-4321-B1C8-824C422EE8E1}"/>
          </ac:spMkLst>
        </pc:spChg>
        <pc:spChg chg="add del mod ord">
          <ac:chgData name="ABISHA M" userId="ae7ffb738ab06d68" providerId="LiveId" clId="{2A25F7B1-DFBE-4DA5-91D9-71D6981188C2}" dt="2021-03-23T10:44:47.286" v="162"/>
          <ac:spMkLst>
            <pc:docMk/>
            <pc:sldMk cId="2063415185" sldId="274"/>
            <ac:spMk id="3" creationId="{1CD21F34-4765-4708-AD4E-C608925C696F}"/>
          </ac:spMkLst>
        </pc:spChg>
        <pc:spChg chg="add del mod ord">
          <ac:chgData name="ABISHA M" userId="ae7ffb738ab06d68" providerId="LiveId" clId="{2A25F7B1-DFBE-4DA5-91D9-71D6981188C2}" dt="2021-03-23T10:44:42.140" v="161" actId="21"/>
          <ac:spMkLst>
            <pc:docMk/>
            <pc:sldMk cId="2063415185" sldId="274"/>
            <ac:spMk id="4" creationId="{1D083297-C6E0-47D2-B7D4-1F237E3FA65A}"/>
          </ac:spMkLst>
        </pc:spChg>
        <pc:spChg chg="add del mod">
          <ac:chgData name="ABISHA M" userId="ae7ffb738ab06d68" providerId="LiveId" clId="{2A25F7B1-DFBE-4DA5-91D9-71D6981188C2}" dt="2021-03-23T10:44:48.398" v="163"/>
          <ac:spMkLst>
            <pc:docMk/>
            <pc:sldMk cId="2063415185" sldId="274"/>
            <ac:spMk id="5" creationId="{46840AF6-52AD-4994-A09E-1203A6571A3A}"/>
          </ac:spMkLst>
        </pc:spChg>
        <pc:spChg chg="add del mod">
          <ac:chgData name="ABISHA M" userId="ae7ffb738ab06d68" providerId="LiveId" clId="{2A25F7B1-DFBE-4DA5-91D9-71D6981188C2}" dt="2021-03-23T10:44:54.560" v="165" actId="21"/>
          <ac:spMkLst>
            <pc:docMk/>
            <pc:sldMk cId="2063415185" sldId="274"/>
            <ac:spMk id="6" creationId="{32B8D055-BCD0-47E1-B495-1906ADCDAF40}"/>
          </ac:spMkLst>
        </pc:spChg>
        <pc:spChg chg="add del mod ord">
          <ac:chgData name="ABISHA M" userId="ae7ffb738ab06d68" providerId="LiveId" clId="{2A25F7B1-DFBE-4DA5-91D9-71D6981188C2}" dt="2021-03-23T10:47:10.396" v="175"/>
          <ac:spMkLst>
            <pc:docMk/>
            <pc:sldMk cId="2063415185" sldId="274"/>
            <ac:spMk id="7" creationId="{DB520BB8-E33F-4DB4-8858-E32CF501EF04}"/>
          </ac:spMkLst>
        </pc:spChg>
        <pc:picChg chg="add mod ord">
          <ac:chgData name="ABISHA M" userId="ae7ffb738ab06d68" providerId="LiveId" clId="{2A25F7B1-DFBE-4DA5-91D9-71D6981188C2}" dt="2021-03-23T10:50:26.424" v="192" actId="14100"/>
          <ac:picMkLst>
            <pc:docMk/>
            <pc:sldMk cId="2063415185" sldId="274"/>
            <ac:picMk id="8" creationId="{F7CE11A5-5966-4EB9-952E-09BE1CD0A8ED}"/>
          </ac:picMkLst>
        </pc:picChg>
      </pc:sldChg>
      <pc:sldChg chg="modSp mod">
        <pc:chgData name="ABISHA M" userId="ae7ffb738ab06d68" providerId="LiveId" clId="{2A25F7B1-DFBE-4DA5-91D9-71D6981188C2}" dt="2021-03-23T10:56:22.283" v="270"/>
        <pc:sldMkLst>
          <pc:docMk/>
          <pc:sldMk cId="3167510214" sldId="275"/>
        </pc:sldMkLst>
        <pc:graphicFrameChg chg="mod modGraphic">
          <ac:chgData name="ABISHA M" userId="ae7ffb738ab06d68" providerId="LiveId" clId="{2A25F7B1-DFBE-4DA5-91D9-71D6981188C2}" dt="2021-03-23T10:56:22.283" v="270"/>
          <ac:graphicFrameMkLst>
            <pc:docMk/>
            <pc:sldMk cId="3167510214" sldId="275"/>
            <ac:graphicFrameMk id="5" creationId="{2A362993-6B74-42DA-ACA1-2FA7ECBCF11A}"/>
          </ac:graphicFrameMkLst>
        </pc:graphicFrameChg>
      </pc:sldChg>
      <pc:sldChg chg="modSp mod">
        <pc:chgData name="ABISHA M" userId="ae7ffb738ab06d68" providerId="LiveId" clId="{2A25F7B1-DFBE-4DA5-91D9-71D6981188C2}" dt="2021-03-23T11:20:42.204" v="508" actId="20577"/>
        <pc:sldMkLst>
          <pc:docMk/>
          <pc:sldMk cId="3830166856" sldId="278"/>
        </pc:sldMkLst>
        <pc:spChg chg="mod">
          <ac:chgData name="ABISHA M" userId="ae7ffb738ab06d68" providerId="LiveId" clId="{2A25F7B1-DFBE-4DA5-91D9-71D6981188C2}" dt="2021-03-23T11:20:42.204" v="508" actId="20577"/>
          <ac:spMkLst>
            <pc:docMk/>
            <pc:sldMk cId="3830166856" sldId="278"/>
            <ac:spMk id="3" creationId="{95779763-BFD0-498C-BCDF-13FB4546E37C}"/>
          </ac:spMkLst>
        </pc:spChg>
      </pc:sldChg>
      <pc:sldChg chg="modSp mod">
        <pc:chgData name="ABISHA M" userId="ae7ffb738ab06d68" providerId="LiveId" clId="{2A25F7B1-DFBE-4DA5-91D9-71D6981188C2}" dt="2021-03-23T10:43:28.400" v="159" actId="1076"/>
        <pc:sldMkLst>
          <pc:docMk/>
          <pc:sldMk cId="313568050" sldId="279"/>
        </pc:sldMkLst>
        <pc:spChg chg="mod">
          <ac:chgData name="ABISHA M" userId="ae7ffb738ab06d68" providerId="LiveId" clId="{2A25F7B1-DFBE-4DA5-91D9-71D6981188C2}" dt="2021-03-23T10:43:28.400" v="159" actId="1076"/>
          <ac:spMkLst>
            <pc:docMk/>
            <pc:sldMk cId="313568050" sldId="279"/>
            <ac:spMk id="3" creationId="{393765F2-C233-4610-9122-B0DF560D8F0E}"/>
          </ac:spMkLst>
        </pc:spChg>
      </pc:sldChg>
      <pc:sldChg chg="modSp new mod">
        <pc:chgData name="ABISHA M" userId="ae7ffb738ab06d68" providerId="LiveId" clId="{2A25F7B1-DFBE-4DA5-91D9-71D6981188C2}" dt="2021-03-23T10:45:54.144" v="171" actId="1076"/>
        <pc:sldMkLst>
          <pc:docMk/>
          <pc:sldMk cId="3164281082" sldId="280"/>
        </pc:sldMkLst>
        <pc:spChg chg="mod">
          <ac:chgData name="ABISHA M" userId="ae7ffb738ab06d68" providerId="LiveId" clId="{2A25F7B1-DFBE-4DA5-91D9-71D6981188C2}" dt="2021-03-23T10:35:20.280" v="90" actId="1076"/>
          <ac:spMkLst>
            <pc:docMk/>
            <pc:sldMk cId="3164281082" sldId="280"/>
            <ac:spMk id="2" creationId="{8637C5D8-C9AA-4837-BA96-14EE60247267}"/>
          </ac:spMkLst>
        </pc:spChg>
        <pc:spChg chg="mod">
          <ac:chgData name="ABISHA M" userId="ae7ffb738ab06d68" providerId="LiveId" clId="{2A25F7B1-DFBE-4DA5-91D9-71D6981188C2}" dt="2021-03-23T10:45:54.144" v="171" actId="1076"/>
          <ac:spMkLst>
            <pc:docMk/>
            <pc:sldMk cId="3164281082" sldId="280"/>
            <ac:spMk id="3" creationId="{542B3B5D-9AC6-47B1-AD83-075FA2FD2D39}"/>
          </ac:spMkLst>
        </pc:spChg>
      </pc:sldChg>
      <pc:sldChg chg="addSp delSp modSp new mod">
        <pc:chgData name="ABISHA M" userId="ae7ffb738ab06d68" providerId="LiveId" clId="{2A25F7B1-DFBE-4DA5-91D9-71D6981188C2}" dt="2021-03-23T11:15:33.789" v="491" actId="1076"/>
        <pc:sldMkLst>
          <pc:docMk/>
          <pc:sldMk cId="1960582436" sldId="281"/>
        </pc:sldMkLst>
        <pc:spChg chg="del">
          <ac:chgData name="ABISHA M" userId="ae7ffb738ab06d68" providerId="LiveId" clId="{2A25F7B1-DFBE-4DA5-91D9-71D6981188C2}" dt="2021-03-23T10:58:31.390" v="272" actId="21"/>
          <ac:spMkLst>
            <pc:docMk/>
            <pc:sldMk cId="1960582436" sldId="281"/>
            <ac:spMk id="2" creationId="{69461357-4C14-473A-8585-D7A283285ACE}"/>
          </ac:spMkLst>
        </pc:spChg>
        <pc:spChg chg="del">
          <ac:chgData name="ABISHA M" userId="ae7ffb738ab06d68" providerId="LiveId" clId="{2A25F7B1-DFBE-4DA5-91D9-71D6981188C2}" dt="2021-03-23T10:58:40.276" v="273" actId="21"/>
          <ac:spMkLst>
            <pc:docMk/>
            <pc:sldMk cId="1960582436" sldId="281"/>
            <ac:spMk id="3" creationId="{3C9BF79C-826A-473B-9F94-3011847C1026}"/>
          </ac:spMkLst>
        </pc:spChg>
        <pc:graphicFrameChg chg="add mod modGraphic">
          <ac:chgData name="ABISHA M" userId="ae7ffb738ab06d68" providerId="LiveId" clId="{2A25F7B1-DFBE-4DA5-91D9-71D6981188C2}" dt="2021-03-23T11:15:33.789" v="491" actId="1076"/>
          <ac:graphicFrameMkLst>
            <pc:docMk/>
            <pc:sldMk cId="1960582436" sldId="281"/>
            <ac:graphicFrameMk id="4" creationId="{4C47748C-278F-4B8B-97D1-1144A80512C5}"/>
          </ac:graphicFrameMkLst>
        </pc:graphicFrameChg>
      </pc:sldChg>
      <pc:sldChg chg="addSp delSp modSp new mod chgLayout">
        <pc:chgData name="ABISHA M" userId="ae7ffb738ab06d68" providerId="LiveId" clId="{2A25F7B1-DFBE-4DA5-91D9-71D6981188C2}" dt="2021-03-23T11:25:19.699" v="567" actId="12"/>
        <pc:sldMkLst>
          <pc:docMk/>
          <pc:sldMk cId="4075263299" sldId="282"/>
        </pc:sldMkLst>
        <pc:spChg chg="del">
          <ac:chgData name="ABISHA M" userId="ae7ffb738ab06d68" providerId="LiveId" clId="{2A25F7B1-DFBE-4DA5-91D9-71D6981188C2}" dt="2021-03-23T11:16:31.870" v="494" actId="21"/>
          <ac:spMkLst>
            <pc:docMk/>
            <pc:sldMk cId="4075263299" sldId="282"/>
            <ac:spMk id="2" creationId="{F81C121F-0929-4F6F-8677-2AEB511F2224}"/>
          </ac:spMkLst>
        </pc:spChg>
        <pc:spChg chg="mod ord">
          <ac:chgData name="ABISHA M" userId="ae7ffb738ab06d68" providerId="LiveId" clId="{2A25F7B1-DFBE-4DA5-91D9-71D6981188C2}" dt="2021-03-23T11:25:19.699" v="567" actId="12"/>
          <ac:spMkLst>
            <pc:docMk/>
            <pc:sldMk cId="4075263299" sldId="282"/>
            <ac:spMk id="3" creationId="{0C5E5C4B-093E-470D-9A29-71C6C2F3A71E}"/>
          </ac:spMkLst>
        </pc:spChg>
        <pc:spChg chg="add del mod ord">
          <ac:chgData name="ABISHA M" userId="ae7ffb738ab06d68" providerId="LiveId" clId="{2A25F7B1-DFBE-4DA5-91D9-71D6981188C2}" dt="2021-03-23T11:23:00.027" v="515" actId="21"/>
          <ac:spMkLst>
            <pc:docMk/>
            <pc:sldMk cId="4075263299" sldId="282"/>
            <ac:spMk id="4" creationId="{B8DDECCB-CFE3-463B-832A-27BD733504AA}"/>
          </ac:spMkLst>
        </pc:spChg>
      </pc:sldChg>
      <pc:sldChg chg="new">
        <pc:chgData name="ABISHA M" userId="ae7ffb738ab06d68" providerId="LiveId" clId="{2A25F7B1-DFBE-4DA5-91D9-71D6981188C2}" dt="2021-03-23T11:16:20.951" v="493" actId="680"/>
        <pc:sldMkLst>
          <pc:docMk/>
          <pc:sldMk cId="213990981" sldId="283"/>
        </pc:sldMkLst>
      </pc:sldChg>
      <pc:sldChg chg="modSp new mod ord">
        <pc:chgData name="ABISHA M" userId="ae7ffb738ab06d68" providerId="LiveId" clId="{2A25F7B1-DFBE-4DA5-91D9-71D6981188C2}" dt="2021-03-23T11:31:37.684" v="652" actId="1076"/>
        <pc:sldMkLst>
          <pc:docMk/>
          <pc:sldMk cId="4010087384" sldId="284"/>
        </pc:sldMkLst>
        <pc:spChg chg="mod">
          <ac:chgData name="ABISHA M" userId="ae7ffb738ab06d68" providerId="LiveId" clId="{2A25F7B1-DFBE-4DA5-91D9-71D6981188C2}" dt="2021-03-23T11:31:37.684" v="652" actId="1076"/>
          <ac:spMkLst>
            <pc:docMk/>
            <pc:sldMk cId="4010087384" sldId="284"/>
            <ac:spMk id="2" creationId="{D306F184-2BD3-40D4-A983-B3DAEBDC5074}"/>
          </ac:spMkLst>
        </pc:spChg>
        <pc:spChg chg="mod">
          <ac:chgData name="ABISHA M" userId="ae7ffb738ab06d68" providerId="LiveId" clId="{2A25F7B1-DFBE-4DA5-91D9-71D6981188C2}" dt="2021-03-23T11:30:55.134" v="620" actId="27636"/>
          <ac:spMkLst>
            <pc:docMk/>
            <pc:sldMk cId="4010087384" sldId="284"/>
            <ac:spMk id="3" creationId="{CA93EAA7-2E99-4A9E-ABD1-9F20D822BE73}"/>
          </ac:spMkLst>
        </pc:spChg>
      </pc:sldChg>
      <pc:sldChg chg="modSp new mod ord">
        <pc:chgData name="ABISHA M" userId="ae7ffb738ab06d68" providerId="LiveId" clId="{2A25F7B1-DFBE-4DA5-91D9-71D6981188C2}" dt="2021-03-23T11:30:15.282" v="618" actId="1076"/>
        <pc:sldMkLst>
          <pc:docMk/>
          <pc:sldMk cId="91358999" sldId="285"/>
        </pc:sldMkLst>
        <pc:spChg chg="mod">
          <ac:chgData name="ABISHA M" userId="ae7ffb738ab06d68" providerId="LiveId" clId="{2A25F7B1-DFBE-4DA5-91D9-71D6981188C2}" dt="2021-03-23T11:30:00.904" v="615" actId="1076"/>
          <ac:spMkLst>
            <pc:docMk/>
            <pc:sldMk cId="91358999" sldId="285"/>
            <ac:spMk id="2" creationId="{0C8EF1F0-9CF7-417B-9FD7-55520023D60D}"/>
          </ac:spMkLst>
        </pc:spChg>
        <pc:spChg chg="mod">
          <ac:chgData name="ABISHA M" userId="ae7ffb738ab06d68" providerId="LiveId" clId="{2A25F7B1-DFBE-4DA5-91D9-71D6981188C2}" dt="2021-03-23T11:30:15.282" v="618" actId="1076"/>
          <ac:spMkLst>
            <pc:docMk/>
            <pc:sldMk cId="91358999" sldId="285"/>
            <ac:spMk id="3" creationId="{8341F875-EF0D-4A31-A9EC-E6129EA7845D}"/>
          </ac:spMkLst>
        </pc:spChg>
      </pc:sldChg>
      <pc:sldChg chg="delSp modSp new mod">
        <pc:chgData name="ABISHA M" userId="ae7ffb738ab06d68" providerId="LiveId" clId="{2A25F7B1-DFBE-4DA5-91D9-71D6981188C2}" dt="2021-03-23T11:27:46.230" v="585" actId="12"/>
        <pc:sldMkLst>
          <pc:docMk/>
          <pc:sldMk cId="1019953337" sldId="286"/>
        </pc:sldMkLst>
        <pc:spChg chg="del mod">
          <ac:chgData name="ABISHA M" userId="ae7ffb738ab06d68" providerId="LiveId" clId="{2A25F7B1-DFBE-4DA5-91D9-71D6981188C2}" dt="2021-03-23T11:27:18.210" v="579" actId="21"/>
          <ac:spMkLst>
            <pc:docMk/>
            <pc:sldMk cId="1019953337" sldId="286"/>
            <ac:spMk id="2" creationId="{A6964E03-A2BB-46DF-A675-705E38A33442}"/>
          </ac:spMkLst>
        </pc:spChg>
        <pc:spChg chg="mod">
          <ac:chgData name="ABISHA M" userId="ae7ffb738ab06d68" providerId="LiveId" clId="{2A25F7B1-DFBE-4DA5-91D9-71D6981188C2}" dt="2021-03-23T11:27:46.230" v="585" actId="12"/>
          <ac:spMkLst>
            <pc:docMk/>
            <pc:sldMk cId="1019953337" sldId="286"/>
            <ac:spMk id="3" creationId="{E1200AE9-EF9A-4CF8-8E09-F772F1E0C32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0E215-02B9-48F1-8706-A81B0B982A03}" type="datetimeFigureOut">
              <a:rPr lang="en-IN" smtClean="0"/>
              <a:t>23-03-2021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EE8443-7DE8-4553-B17A-4577AEB878DF}" type="slidenum">
              <a:rPr lang="en-IN" smtClean="0"/>
              <a:t>‹#›</a:t>
            </a:fld>
            <a:endParaRPr lang="en-IN"/>
          </a:p>
        </p:txBody>
      </p:sp>
    </p:spTree>
    <p:extLst>
      <p:ext uri="{BB962C8B-B14F-4D97-AF65-F5344CB8AC3E}">
        <p14:creationId xmlns:p14="http://schemas.microsoft.com/office/powerpoint/2010/main" val="2785089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EE8443-7DE8-4553-B17A-4577AEB878DF}" type="slidenum">
              <a:rPr lang="en-IN" smtClean="0"/>
              <a:t>2</a:t>
            </a:fld>
            <a:endParaRPr lang="en-IN"/>
          </a:p>
        </p:txBody>
      </p:sp>
    </p:spTree>
    <p:extLst>
      <p:ext uri="{BB962C8B-B14F-4D97-AF65-F5344CB8AC3E}">
        <p14:creationId xmlns:p14="http://schemas.microsoft.com/office/powerpoint/2010/main" val="1891107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58BCF36-F067-4036-BF2F-AA212C558174}" type="datetimeFigureOut">
              <a:rPr lang="en-US" smtClean="0"/>
              <a:pPr/>
              <a:t>3/23/2021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E08E784-0C42-472A-80A6-5748E8D1EA90}"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8BCF36-F067-4036-BF2F-AA212C558174}"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8BCF36-F067-4036-BF2F-AA212C558174}"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8BCF36-F067-4036-BF2F-AA212C558174}"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58BCF36-F067-4036-BF2F-AA212C558174}"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9E08E784-0C42-472A-80A6-5748E8D1EA9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8BCF36-F067-4036-BF2F-AA212C558174}"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58BCF36-F067-4036-BF2F-AA212C558174}" type="datetimeFigureOut">
              <a:rPr lang="en-US" smtClean="0"/>
              <a:pPr/>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58BCF36-F067-4036-BF2F-AA212C558174}" type="datetimeFigureOut">
              <a:rPr lang="en-US" smtClean="0"/>
              <a:pPr/>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BCF36-F067-4036-BF2F-AA212C558174}" type="datetimeFigureOut">
              <a:rPr lang="en-US" smtClean="0"/>
              <a:pPr/>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8BCF36-F067-4036-BF2F-AA212C558174}"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8BCF36-F067-4036-BF2F-AA212C558174}"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8BCF36-F067-4036-BF2F-AA212C558174}" type="datetimeFigureOut">
              <a:rPr lang="en-US" smtClean="0"/>
              <a:pPr/>
              <a:t>3/23/2021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E08E784-0C42-472A-80A6-5748E8D1EA9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7696200" cy="1752600"/>
          </a:xfrm>
        </p:spPr>
        <p:txBody>
          <a:bodyPr>
            <a:normAutofit fontScale="90000"/>
          </a:bodyPr>
          <a:lstStyle/>
          <a:p>
            <a:r>
              <a:rPr lang="en-US" dirty="0"/>
              <a:t>LUNGS CANCER DETECTION BASED ON CT SCAN IMAGE BY USING DEEP TRANSFER LEARNING</a:t>
            </a:r>
            <a:br>
              <a:rPr lang="en-US" dirty="0"/>
            </a:br>
            <a:br>
              <a:rPr lang="en-US" dirty="0"/>
            </a:br>
            <a:endParaRPr lang="en-US" dirty="0"/>
          </a:p>
        </p:txBody>
      </p:sp>
      <p:sp>
        <p:nvSpPr>
          <p:cNvPr id="3" name="Subtitle 2"/>
          <p:cNvSpPr>
            <a:spLocks noGrp="1"/>
          </p:cNvSpPr>
          <p:nvPr>
            <p:ph sz="half" idx="1"/>
          </p:nvPr>
        </p:nvSpPr>
        <p:spPr>
          <a:xfrm>
            <a:off x="0" y="2743200"/>
            <a:ext cx="4800600" cy="3276600"/>
          </a:xfrm>
        </p:spPr>
        <p:txBody>
          <a:bodyPr>
            <a:normAutofit fontScale="32500" lnSpcReduction="20000"/>
          </a:bodyPr>
          <a:lstStyle/>
          <a:p>
            <a:pPr marL="137160" indent="0" algn="l">
              <a:buNone/>
            </a:pPr>
            <a:endParaRPr lang="en-US" sz="5100" b="1" dirty="0"/>
          </a:p>
          <a:p>
            <a:pPr marL="137160" indent="0" algn="l">
              <a:buNone/>
            </a:pPr>
            <a:r>
              <a:rPr lang="en-US" sz="8000" b="1" dirty="0"/>
              <a:t>GUIDED BY:</a:t>
            </a:r>
          </a:p>
          <a:p>
            <a:pPr marL="137160" indent="0" algn="l">
              <a:buNone/>
            </a:pPr>
            <a:r>
              <a:rPr lang="en-US" sz="8000" dirty="0" err="1"/>
              <a:t>Cypto.M.E</a:t>
            </a:r>
            <a:r>
              <a:rPr lang="en-US" sz="8000" dirty="0"/>
              <a:t> </a:t>
            </a:r>
          </a:p>
          <a:p>
            <a:pPr marL="137160" indent="0" algn="l">
              <a:buNone/>
            </a:pPr>
            <a:r>
              <a:rPr lang="en-US" sz="8000" dirty="0"/>
              <a:t>Assistant professor</a:t>
            </a:r>
          </a:p>
          <a:p>
            <a:pPr marL="137160" indent="0" algn="l">
              <a:buNone/>
            </a:pPr>
            <a:r>
              <a:rPr lang="en-US" sz="8000" dirty="0"/>
              <a:t>Department of CSE</a:t>
            </a:r>
          </a:p>
          <a:p>
            <a:pPr marL="137160" indent="0" algn="l">
              <a:buNone/>
            </a:pPr>
            <a:r>
              <a:rPr lang="en-US" sz="8000" dirty="0"/>
              <a:t>DMICE</a:t>
            </a:r>
          </a:p>
          <a:p>
            <a:pPr marL="137160" indent="0" algn="l">
              <a:buNone/>
            </a:pPr>
            <a:endParaRPr lang="en-US" dirty="0"/>
          </a:p>
          <a:p>
            <a:pPr marL="137160" indent="0" algn="l">
              <a:buNone/>
            </a:pPr>
            <a:r>
              <a:rPr lang="en-US" dirty="0"/>
              <a:t>	                           			</a:t>
            </a:r>
          </a:p>
          <a:p>
            <a:pPr marL="457200" indent="-457200">
              <a:buFont typeface="Arial" panose="020B0604020202020204" pitchFamily="34" charset="0"/>
              <a:buChar char="•"/>
            </a:pPr>
            <a:endParaRPr lang="en-US" dirty="0"/>
          </a:p>
          <a:p>
            <a:r>
              <a:rPr lang="en-US" b="1" dirty="0"/>
              <a:t>                                                                             </a:t>
            </a:r>
            <a:endParaRPr lang="en-US" dirty="0"/>
          </a:p>
          <a:p>
            <a:endParaRPr lang="en-US" dirty="0"/>
          </a:p>
        </p:txBody>
      </p:sp>
      <p:sp>
        <p:nvSpPr>
          <p:cNvPr id="5" name="Content Placeholder 4">
            <a:extLst>
              <a:ext uri="{FF2B5EF4-FFF2-40B4-BE49-F238E27FC236}">
                <a16:creationId xmlns:a16="http://schemas.microsoft.com/office/drawing/2014/main" id="{5C2628C8-A0D4-461D-BDD5-79478E223D6B}"/>
              </a:ext>
            </a:extLst>
          </p:cNvPr>
          <p:cNvSpPr>
            <a:spLocks noGrp="1"/>
          </p:cNvSpPr>
          <p:nvPr>
            <p:ph sz="half" idx="2"/>
          </p:nvPr>
        </p:nvSpPr>
        <p:spPr>
          <a:xfrm>
            <a:off x="4648200" y="2895600"/>
            <a:ext cx="4343400" cy="3048000"/>
          </a:xfrm>
        </p:spPr>
        <p:txBody>
          <a:bodyPr>
            <a:normAutofit fontScale="32500" lnSpcReduction="20000"/>
          </a:bodyPr>
          <a:lstStyle/>
          <a:p>
            <a:pPr marL="137160" indent="0">
              <a:buNone/>
            </a:pPr>
            <a:r>
              <a:rPr lang="en-US" sz="7000" b="1" dirty="0"/>
              <a:t>SUBMITTED BY:</a:t>
            </a:r>
          </a:p>
          <a:p>
            <a:pPr marL="137160" indent="0">
              <a:buNone/>
            </a:pPr>
            <a:r>
              <a:rPr lang="en-US" sz="7000" b="1" dirty="0"/>
              <a:t>                   </a:t>
            </a:r>
            <a:r>
              <a:rPr lang="en-US" sz="7000" b="1" dirty="0" err="1"/>
              <a:t>M.Jayalakshmi</a:t>
            </a:r>
            <a:endParaRPr lang="en-US" sz="7000" b="1" dirty="0"/>
          </a:p>
          <a:p>
            <a:pPr marL="137160" indent="0">
              <a:buNone/>
            </a:pPr>
            <a:r>
              <a:rPr lang="en-US" sz="7000" b="1" dirty="0"/>
              <a:t>                   </a:t>
            </a:r>
            <a:r>
              <a:rPr lang="en-US" sz="7000" b="1" dirty="0" err="1"/>
              <a:t>J.Jenifer</a:t>
            </a:r>
            <a:endParaRPr lang="en-US" sz="7000" b="1" dirty="0"/>
          </a:p>
          <a:p>
            <a:pPr marL="137160" indent="0">
              <a:buNone/>
            </a:pPr>
            <a:r>
              <a:rPr lang="en-US" sz="7000" dirty="0"/>
              <a:t>                   </a:t>
            </a:r>
            <a:r>
              <a:rPr lang="en-US" sz="7000" dirty="0" err="1"/>
              <a:t>R.Gayathri</a:t>
            </a:r>
            <a:endParaRPr lang="en-IN" sz="7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8FA5B-E56D-4C22-94AB-FE22699DF8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6B33A4-9C23-4410-A184-E3DF863BCF1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3990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200AE9-EF9A-4CF8-8E09-F772F1E0C328}"/>
              </a:ext>
            </a:extLst>
          </p:cNvPr>
          <p:cNvSpPr>
            <a:spLocks noGrp="1"/>
          </p:cNvSpPr>
          <p:nvPr>
            <p:ph idx="1"/>
          </p:nvPr>
        </p:nvSpPr>
        <p:spPr>
          <a:xfrm>
            <a:off x="457200" y="152400"/>
            <a:ext cx="8229600" cy="5257800"/>
          </a:xfrm>
        </p:spPr>
        <p:txBody>
          <a:bodyPr>
            <a:normAutofit/>
          </a:bodyPr>
          <a:lstStyle/>
          <a:p>
            <a:pPr>
              <a:buFont typeface="Wingdings" panose="05000000000000000000" pitchFamily="2" charset="2"/>
              <a:buChar char="v"/>
            </a:pPr>
            <a:r>
              <a:rPr lang="en-US" dirty="0">
                <a:latin typeface="Times New Roman" pitchFamily="18" charset="0"/>
                <a:cs typeface="Times New Roman" pitchFamily="18" charset="0"/>
              </a:rPr>
              <a:t>For model training, 2600 images were selected from the normal fundus images dataset for the healthy class, and 330 images were selected from each of the remaining four classes and put in the unhealthy class.</a:t>
            </a:r>
          </a:p>
          <a:p>
            <a:pPr>
              <a:buFont typeface="Wingdings" panose="05000000000000000000" pitchFamily="2" charset="2"/>
              <a:buChar char="v"/>
            </a:pPr>
            <a:r>
              <a:rPr lang="en-US" dirty="0">
                <a:latin typeface="Times New Roman" pitchFamily="18" charset="0"/>
                <a:cs typeface="Times New Roman" pitchFamily="18" charset="0"/>
              </a:rPr>
              <a:t> For model testing, 732 fundus images were selected from the normal dataset for healthy class and for the unhealthy class</a:t>
            </a:r>
            <a:endParaRPr lang="en-IN" dirty="0"/>
          </a:p>
        </p:txBody>
      </p:sp>
    </p:spTree>
    <p:extLst>
      <p:ext uri="{BB962C8B-B14F-4D97-AF65-F5344CB8AC3E}">
        <p14:creationId xmlns:p14="http://schemas.microsoft.com/office/powerpoint/2010/main" val="1019953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F1F0-9CF7-417B-9FD7-55520023D60D}"/>
              </a:ext>
            </a:extLst>
          </p:cNvPr>
          <p:cNvSpPr>
            <a:spLocks noGrp="1"/>
          </p:cNvSpPr>
          <p:nvPr>
            <p:ph type="title"/>
          </p:nvPr>
        </p:nvSpPr>
        <p:spPr>
          <a:xfrm>
            <a:off x="-609600" y="205740"/>
            <a:ext cx="6248400" cy="685800"/>
          </a:xfrm>
        </p:spPr>
        <p:txBody>
          <a:bodyPr>
            <a:normAutofit fontScale="90000"/>
          </a:bodyPr>
          <a:lstStyle/>
          <a:p>
            <a:r>
              <a:rPr lang="en-US" dirty="0">
                <a:solidFill>
                  <a:schemeClr val="bg1"/>
                </a:solidFill>
              </a:rPr>
              <a:t>IMAGE PREPROCESSING</a:t>
            </a:r>
            <a:r>
              <a:rPr lang="en-US" dirty="0"/>
              <a:t>:</a:t>
            </a:r>
            <a:endParaRPr lang="en-IN" dirty="0"/>
          </a:p>
        </p:txBody>
      </p:sp>
      <p:sp>
        <p:nvSpPr>
          <p:cNvPr id="3" name="Content Placeholder 2">
            <a:extLst>
              <a:ext uri="{FF2B5EF4-FFF2-40B4-BE49-F238E27FC236}">
                <a16:creationId xmlns:a16="http://schemas.microsoft.com/office/drawing/2014/main" id="{8341F875-EF0D-4A31-A9EC-E6129EA7845D}"/>
              </a:ext>
            </a:extLst>
          </p:cNvPr>
          <p:cNvSpPr>
            <a:spLocks noGrp="1"/>
          </p:cNvSpPr>
          <p:nvPr>
            <p:ph idx="1"/>
          </p:nvPr>
        </p:nvSpPr>
        <p:spPr>
          <a:xfrm>
            <a:off x="381000" y="1074420"/>
            <a:ext cx="8229600" cy="4709160"/>
          </a:xfrm>
        </p:spPr>
        <p:txBody>
          <a:bodyPr/>
          <a:lstStyle/>
          <a:p>
            <a:r>
              <a:rPr lang="en-US" dirty="0">
                <a:latin typeface="Times New Roman" pitchFamily="18" charset="0"/>
                <a:cs typeface="Times New Roman" pitchFamily="18" charset="0"/>
              </a:rPr>
              <a:t>The fundus photographs were cropped from the center snap shots to do away with the black surrounding pixels using </a:t>
            </a:r>
            <a:r>
              <a:rPr lang="en-US" dirty="0" err="1">
                <a:latin typeface="Times New Roman" pitchFamily="18" charset="0"/>
                <a:cs typeface="Times New Roman" pitchFamily="18" charset="0"/>
              </a:rPr>
              <a:t>Opencv</a:t>
            </a:r>
            <a:r>
              <a:rPr lang="en-US" dirty="0">
                <a:latin typeface="Times New Roman" pitchFamily="18" charset="0"/>
                <a:cs typeface="Times New Roman" pitchFamily="18" charset="0"/>
              </a:rPr>
              <a:t> Python. After cropping, the pics have been resized to 300x300. </a:t>
            </a:r>
          </a:p>
          <a:p>
            <a:r>
              <a:rPr lang="en-US" dirty="0">
                <a:latin typeface="Times New Roman" pitchFamily="18" charset="0"/>
                <a:cs typeface="Times New Roman" pitchFamily="18" charset="0"/>
              </a:rPr>
              <a:t>The neighborhood average was subtracted from each pixel.</a:t>
            </a:r>
          </a:p>
          <a:p>
            <a:r>
              <a:rPr lang="en-US" dirty="0">
                <a:latin typeface="Times New Roman" pitchFamily="18" charset="0"/>
                <a:cs typeface="Times New Roman" pitchFamily="18" charset="0"/>
              </a:rPr>
              <a:t> A sample end result of the photograph preprocessing performed at the fundus pics may be visible.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IDE was used for picture preprocessing.</a:t>
            </a:r>
          </a:p>
          <a:p>
            <a:endParaRPr lang="en-IN" dirty="0"/>
          </a:p>
        </p:txBody>
      </p:sp>
    </p:spTree>
    <p:extLst>
      <p:ext uri="{BB962C8B-B14F-4D97-AF65-F5344CB8AC3E}">
        <p14:creationId xmlns:p14="http://schemas.microsoft.com/office/powerpoint/2010/main" val="91358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F184-2BD3-40D4-A983-B3DAEBDC5074}"/>
              </a:ext>
            </a:extLst>
          </p:cNvPr>
          <p:cNvSpPr>
            <a:spLocks noGrp="1"/>
          </p:cNvSpPr>
          <p:nvPr>
            <p:ph type="title"/>
          </p:nvPr>
        </p:nvSpPr>
        <p:spPr>
          <a:xfrm>
            <a:off x="-990600" y="457200"/>
            <a:ext cx="8229600" cy="1143000"/>
          </a:xfrm>
        </p:spPr>
        <p:txBody>
          <a:bodyPr/>
          <a:lstStyle/>
          <a:p>
            <a:r>
              <a:rPr lang="en-US" sz="3200" dirty="0">
                <a:solidFill>
                  <a:schemeClr val="bg1"/>
                </a:solidFill>
              </a:rPr>
              <a:t>CONVOLUTION NEURAL NETWORK</a:t>
            </a:r>
            <a:r>
              <a:rPr lang="en-US" dirty="0"/>
              <a:t>:</a:t>
            </a:r>
            <a:endParaRPr lang="en-IN" dirty="0"/>
          </a:p>
        </p:txBody>
      </p:sp>
      <p:sp>
        <p:nvSpPr>
          <p:cNvPr id="3" name="Content Placeholder 2">
            <a:extLst>
              <a:ext uri="{FF2B5EF4-FFF2-40B4-BE49-F238E27FC236}">
                <a16:creationId xmlns:a16="http://schemas.microsoft.com/office/drawing/2014/main" id="{CA93EAA7-2E99-4A9E-ABD1-9F20D822BE73}"/>
              </a:ext>
            </a:extLst>
          </p:cNvPr>
          <p:cNvSpPr>
            <a:spLocks noGrp="1"/>
          </p:cNvSpPr>
          <p:nvPr>
            <p:ph idx="1"/>
          </p:nvPr>
        </p:nvSpPr>
        <p:spPr/>
        <p:txBody>
          <a:bodyPr>
            <a:normAutofit fontScale="77500" lnSpcReduction="20000"/>
          </a:bodyPr>
          <a:lstStyle/>
          <a:p>
            <a:r>
              <a:rPr lang="en-US" sz="2800" dirty="0">
                <a:latin typeface="Times New Roman" pitchFamily="18" charset="0"/>
                <a:cs typeface="Times New Roman" pitchFamily="18" charset="0"/>
              </a:rPr>
              <a:t>Any neural network is divided into three layers.</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First layer being the input layer, the second as the hidden layer and the third layer is the output layer.</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Each layer consists of several nodes and this .number is generally in the power of 2 to maintain the symmetry of the entire model.</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The nodes of one layer are connected to the nodes of another layer by means of an edge. And this edge is assigned with a weight which signifies the importance of that node in the outcome of the network.</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At every node, the outcome is calculated by the summation of the product of the input nodes and the weights assigned to them.</a:t>
            </a:r>
          </a:p>
          <a:p>
            <a:endParaRPr lang="en-IN" dirty="0"/>
          </a:p>
        </p:txBody>
      </p:sp>
    </p:spTree>
    <p:extLst>
      <p:ext uri="{BB962C8B-B14F-4D97-AF65-F5344CB8AC3E}">
        <p14:creationId xmlns:p14="http://schemas.microsoft.com/office/powerpoint/2010/main" val="4010087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87DB-852B-471E-B432-7AABB7D6CC38}"/>
              </a:ext>
            </a:extLst>
          </p:cNvPr>
          <p:cNvSpPr>
            <a:spLocks noGrp="1"/>
          </p:cNvSpPr>
          <p:nvPr>
            <p:ph type="title"/>
          </p:nvPr>
        </p:nvSpPr>
        <p:spPr>
          <a:xfrm>
            <a:off x="0" y="274638"/>
            <a:ext cx="3048000" cy="715962"/>
          </a:xfrm>
        </p:spPr>
        <p:txBody>
          <a:bodyPr>
            <a:normAutofit fontScale="90000"/>
          </a:bodyPr>
          <a:lstStyle/>
          <a:p>
            <a:r>
              <a:rPr lang="en-IN" dirty="0">
                <a:solidFill>
                  <a:schemeClr val="bg1"/>
                </a:solidFill>
              </a:rPr>
              <a:t>CONCLUSION:</a:t>
            </a:r>
          </a:p>
        </p:txBody>
      </p:sp>
      <p:sp>
        <p:nvSpPr>
          <p:cNvPr id="3" name="Content Placeholder 2">
            <a:extLst>
              <a:ext uri="{FF2B5EF4-FFF2-40B4-BE49-F238E27FC236}">
                <a16:creationId xmlns:a16="http://schemas.microsoft.com/office/drawing/2014/main" id="{393765F2-C233-4610-9122-B0DF560D8F0E}"/>
              </a:ext>
            </a:extLst>
          </p:cNvPr>
          <p:cNvSpPr>
            <a:spLocks noGrp="1"/>
          </p:cNvSpPr>
          <p:nvPr>
            <p:ph idx="1"/>
          </p:nvPr>
        </p:nvSpPr>
        <p:spPr>
          <a:xfrm>
            <a:off x="0" y="990600"/>
            <a:ext cx="8229600" cy="4709160"/>
          </a:xfrm>
        </p:spPr>
        <p:txBody>
          <a:bodyPr>
            <a:normAutofit fontScale="92500" lnSpcReduction="20000"/>
          </a:bodyPr>
          <a:lstStyle/>
          <a:p>
            <a:pPr>
              <a:buFont typeface="Arial" panose="020B0604020202020204" pitchFamily="34" charset="0"/>
              <a:buChar char="•"/>
            </a:pPr>
            <a:r>
              <a:rPr lang="en-US" dirty="0">
                <a:effectLst/>
                <a:latin typeface="Arial Rounded MT Bold" panose="020F0704030504030204" pitchFamily="34" charset="0"/>
                <a:ea typeface="Calibri" panose="020F0502020204030204" pitchFamily="34" charset="0"/>
                <a:cs typeface="Times New Roman" panose="02020603050405020304" pitchFamily="18" charset="0"/>
              </a:rPr>
              <a:t>A convolutional neural network based system was implemented to detect the malignancy tissues present in the input lung CT image. </a:t>
            </a:r>
          </a:p>
          <a:p>
            <a:pPr>
              <a:buFont typeface="Arial" panose="020B0604020202020204" pitchFamily="34" charset="0"/>
              <a:buChar char="•"/>
            </a:pPr>
            <a:r>
              <a:rPr lang="en-US" dirty="0">
                <a:effectLst/>
                <a:latin typeface="Arial Rounded MT Bold" panose="020F0704030504030204" pitchFamily="34" charset="0"/>
                <a:ea typeface="Calibri" panose="020F0502020204030204" pitchFamily="34" charset="0"/>
                <a:cs typeface="Times New Roman" panose="02020603050405020304" pitchFamily="18" charset="0"/>
              </a:rPr>
              <a:t>Lung image with different shape, size of the cancerous tissues has been fed at the input for training the </a:t>
            </a:r>
            <a:r>
              <a:rPr lang="en-US" dirty="0" err="1">
                <a:effectLst/>
                <a:latin typeface="Arial Rounded MT Bold" panose="020F0704030504030204" pitchFamily="34" charset="0"/>
                <a:ea typeface="Calibri" panose="020F0502020204030204" pitchFamily="34" charset="0"/>
                <a:cs typeface="Times New Roman" panose="02020603050405020304" pitchFamily="18" charset="0"/>
              </a:rPr>
              <a:t>system.It</a:t>
            </a:r>
            <a:r>
              <a:rPr lang="en-US" dirty="0">
                <a:effectLst/>
                <a:latin typeface="Arial Rounded MT Bold" panose="020F0704030504030204" pitchFamily="34" charset="0"/>
                <a:ea typeface="Calibri" panose="020F0502020204030204" pitchFamily="34" charset="0"/>
                <a:cs typeface="Times New Roman" panose="02020603050405020304" pitchFamily="18" charset="0"/>
              </a:rPr>
              <a:t> was used to detect the cancer in the lungs.</a:t>
            </a:r>
            <a:r>
              <a:rPr lang="en-US" dirty="0">
                <a:effectLst/>
                <a:latin typeface="Arial Rounded MT Bold" panose="020F0704030504030204" pitchFamily="34" charset="0"/>
                <a:ea typeface="Calibri" panose="020F0502020204030204" pitchFamily="34" charset="0"/>
                <a:cs typeface="Arial" panose="020B0604020202020204" pitchFamily="34" charset="0"/>
              </a:rPr>
              <a:t> </a:t>
            </a:r>
          </a:p>
          <a:p>
            <a:pPr>
              <a:buFont typeface="Arial" panose="020B0604020202020204" pitchFamily="34" charset="0"/>
              <a:buChar char="•"/>
            </a:pPr>
            <a:r>
              <a:rPr lang="en-US" dirty="0">
                <a:effectLst/>
                <a:latin typeface="Arial Rounded MT Bold" panose="020F0704030504030204" pitchFamily="34" charset="0"/>
                <a:ea typeface="Calibri" panose="020F0502020204030204" pitchFamily="34" charset="0"/>
                <a:cs typeface="Arial" panose="020B0604020202020204" pitchFamily="34" charset="0"/>
              </a:rPr>
              <a:t>We got an accuracy of 0.86  which is good measure for a </a:t>
            </a:r>
            <a:r>
              <a:rPr lang="en-US" dirty="0" err="1">
                <a:effectLst/>
                <a:latin typeface="Arial Rounded MT Bold" panose="020F0704030504030204" pitchFamily="34" charset="0"/>
                <a:ea typeface="Calibri" panose="020F0502020204030204" pitchFamily="34" charset="0"/>
                <a:cs typeface="Arial" panose="020B0604020202020204" pitchFamily="34" charset="0"/>
              </a:rPr>
              <a:t>ConvolutionNeural</a:t>
            </a:r>
            <a:r>
              <a:rPr lang="en-US" dirty="0">
                <a:effectLst/>
                <a:latin typeface="Arial Rounded MT Bold" panose="020F0704030504030204" pitchFamily="34" charset="0"/>
                <a:ea typeface="Calibri" panose="020F0502020204030204" pitchFamily="34" charset="0"/>
                <a:cs typeface="Arial" panose="020B0604020202020204" pitchFamily="34" charset="0"/>
              </a:rPr>
              <a:t> Network. </a:t>
            </a:r>
          </a:p>
          <a:p>
            <a:pPr>
              <a:buFont typeface="Arial" panose="020B0604020202020204" pitchFamily="34" charset="0"/>
              <a:buChar char="•"/>
            </a:pPr>
            <a:r>
              <a:rPr lang="en-US" dirty="0">
                <a:effectLst/>
                <a:latin typeface="Arial Rounded MT Bold" panose="020F0704030504030204" pitchFamily="34" charset="0"/>
                <a:ea typeface="Calibri" panose="020F0502020204030204" pitchFamily="34" charset="0"/>
                <a:cs typeface="Arial" panose="020B0604020202020204" pitchFamily="34" charset="0"/>
              </a:rPr>
              <a:t>The Model predicts the lungs affected or not  with good efficiency.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37160" indent="0">
              <a:lnSpc>
                <a:spcPct val="115000"/>
              </a:lnSpc>
              <a:spcAft>
                <a:spcPts val="1000"/>
              </a:spcAft>
              <a:buNone/>
              <a:tabLst>
                <a:tab pos="4845050" algn="l"/>
              </a:tabLst>
            </a:pPr>
            <a:r>
              <a:rPr lang="en-US" b="1" dirty="0">
                <a:effectLst/>
                <a:latin typeface="Arial Rounded MT Bold" panose="020F0704030504030204" pitchFamily="34"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37160" indent="0">
              <a:buNone/>
            </a:pPr>
            <a:endParaRPr lang="en-IN" dirty="0"/>
          </a:p>
        </p:txBody>
      </p:sp>
    </p:spTree>
    <p:extLst>
      <p:ext uri="{BB962C8B-B14F-4D97-AF65-F5344CB8AC3E}">
        <p14:creationId xmlns:p14="http://schemas.microsoft.com/office/powerpoint/2010/main" val="313568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C5D8-C9AA-4837-BA96-14EE60247267}"/>
              </a:ext>
            </a:extLst>
          </p:cNvPr>
          <p:cNvSpPr>
            <a:spLocks noGrp="1"/>
          </p:cNvSpPr>
          <p:nvPr>
            <p:ph type="title"/>
          </p:nvPr>
        </p:nvSpPr>
        <p:spPr>
          <a:xfrm>
            <a:off x="-8206" y="0"/>
            <a:ext cx="4495800" cy="715962"/>
          </a:xfrm>
        </p:spPr>
        <p:txBody>
          <a:bodyPr>
            <a:normAutofit fontScale="90000"/>
          </a:bodyPr>
          <a:lstStyle/>
          <a:p>
            <a:r>
              <a:rPr lang="en-US" sz="3200" dirty="0">
                <a:solidFill>
                  <a:schemeClr val="bg1"/>
                </a:solidFill>
              </a:rPr>
              <a:t>FEATURE ENHANCEMENT</a:t>
            </a:r>
            <a:r>
              <a:rPr lang="en-US" dirty="0"/>
              <a:t>:</a:t>
            </a:r>
            <a:endParaRPr lang="en-IN" dirty="0"/>
          </a:p>
        </p:txBody>
      </p:sp>
      <p:sp>
        <p:nvSpPr>
          <p:cNvPr id="3" name="Content Placeholder 2">
            <a:extLst>
              <a:ext uri="{FF2B5EF4-FFF2-40B4-BE49-F238E27FC236}">
                <a16:creationId xmlns:a16="http://schemas.microsoft.com/office/drawing/2014/main" id="{542B3B5D-9AC6-47B1-AD83-075FA2FD2D39}"/>
              </a:ext>
            </a:extLst>
          </p:cNvPr>
          <p:cNvSpPr>
            <a:spLocks noGrp="1"/>
          </p:cNvSpPr>
          <p:nvPr>
            <p:ph idx="1"/>
          </p:nvPr>
        </p:nvSpPr>
        <p:spPr>
          <a:xfrm>
            <a:off x="3517" y="152400"/>
            <a:ext cx="8229600" cy="4709160"/>
          </a:xfrm>
        </p:spPr>
        <p:txBody>
          <a:bodyPr/>
          <a:lstStyle/>
          <a:p>
            <a:pPr marL="13716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Arial" panose="020B0604020202020204" pitchFamily="34" charset="0"/>
              <a:buChar char="•"/>
            </a:pPr>
            <a:r>
              <a:rPr lang="en-US" sz="18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US" dirty="0">
                <a:effectLst/>
                <a:latin typeface="Arial Rounded MT Bold" panose="020F0704030504030204" pitchFamily="34" charset="0"/>
                <a:ea typeface="Calibri" panose="020F0502020204030204" pitchFamily="34" charset="0"/>
                <a:cs typeface="Times New Roman" panose="02020603050405020304" pitchFamily="18" charset="0"/>
              </a:rPr>
              <a:t>Future scope is Lung Cancer Detection </a:t>
            </a:r>
            <a:r>
              <a:rPr lang="en-US" dirty="0">
                <a:effectLst/>
                <a:latin typeface="Arial Rounded MT Bold" panose="020F0704030504030204" pitchFamily="34" charset="0"/>
                <a:ea typeface="Calibri" panose="020F0502020204030204" pitchFamily="34" charset="0"/>
                <a:cs typeface="Arial" panose="020B0604020202020204" pitchFamily="34" charset="0"/>
              </a:rPr>
              <a:t>using convolutional neural network minimizes the time of predicting the lungs is affected by cancer or not.</a:t>
            </a:r>
            <a:r>
              <a:rPr lang="en-US" dirty="0"/>
              <a:t> </a:t>
            </a:r>
          </a:p>
          <a:p>
            <a:pPr>
              <a:lnSpc>
                <a:spcPct val="115000"/>
              </a:lnSpc>
              <a:spcAft>
                <a:spcPts val="1000"/>
              </a:spcAft>
              <a:buFont typeface="Arial" panose="020B0604020202020204" pitchFamily="34" charset="0"/>
              <a:buChar char="•"/>
            </a:pPr>
            <a:r>
              <a:rPr lang="en-US" sz="3200" dirty="0"/>
              <a:t>These networks classify the CT scan images as benign or malignant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137160" indent="0">
              <a:buNone/>
            </a:pPr>
            <a:endParaRPr lang="en-IN" dirty="0"/>
          </a:p>
        </p:txBody>
      </p:sp>
    </p:spTree>
    <p:extLst>
      <p:ext uri="{BB962C8B-B14F-4D97-AF65-F5344CB8AC3E}">
        <p14:creationId xmlns:p14="http://schemas.microsoft.com/office/powerpoint/2010/main" val="3164281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C82D-6E81-4E4C-A431-5668E038042E}"/>
              </a:ext>
            </a:extLst>
          </p:cNvPr>
          <p:cNvSpPr>
            <a:spLocks noGrp="1"/>
          </p:cNvSpPr>
          <p:nvPr>
            <p:ph type="ctrTitle"/>
          </p:nvPr>
        </p:nvSpPr>
        <p:spPr>
          <a:xfrm>
            <a:off x="152400" y="304800"/>
            <a:ext cx="8499230" cy="609600"/>
          </a:xfrm>
        </p:spPr>
        <p:txBody>
          <a:bodyPr>
            <a:normAutofit/>
          </a:bodyPr>
          <a:lstStyle/>
          <a:p>
            <a:pPr algn="l"/>
            <a:r>
              <a:rPr lang="en-US" sz="3200" dirty="0">
                <a:solidFill>
                  <a:schemeClr val="bg1"/>
                </a:solidFill>
              </a:rPr>
              <a:t>REFERENCE:</a:t>
            </a:r>
            <a:endParaRPr lang="en-IN" sz="3200" dirty="0">
              <a:solidFill>
                <a:schemeClr val="bg1"/>
              </a:solidFill>
            </a:endParaRPr>
          </a:p>
        </p:txBody>
      </p:sp>
      <p:sp>
        <p:nvSpPr>
          <p:cNvPr id="3" name="Subtitle 2">
            <a:extLst>
              <a:ext uri="{FF2B5EF4-FFF2-40B4-BE49-F238E27FC236}">
                <a16:creationId xmlns:a16="http://schemas.microsoft.com/office/drawing/2014/main" id="{2FB30C51-8272-43C5-A777-0AA4E9E25527}"/>
              </a:ext>
            </a:extLst>
          </p:cNvPr>
          <p:cNvSpPr>
            <a:spLocks noGrp="1"/>
          </p:cNvSpPr>
          <p:nvPr>
            <p:ph type="subTitle" idx="1"/>
          </p:nvPr>
        </p:nvSpPr>
        <p:spPr>
          <a:xfrm>
            <a:off x="342900" y="990600"/>
            <a:ext cx="8839200" cy="4419600"/>
          </a:xfrm>
        </p:spPr>
        <p:txBody>
          <a:bodyPr>
            <a:normAutofit fontScale="92500" lnSpcReduction="10000"/>
          </a:bodyPr>
          <a:lstStyle/>
          <a:p>
            <a:pPr marL="285750" indent="-285750" algn="l">
              <a:buFont typeface="Arial" panose="020B0604020202020204" pitchFamily="34" charset="0"/>
              <a:buChar char="•"/>
            </a:pPr>
            <a:r>
              <a:rPr lang="en-IN" sz="3000" dirty="0"/>
              <a:t>Jiang, H., Qian, W., Gao, M., Li, Y. (2018). An automatic detection system of lung nodule based on multigroup patch-based deep learning network. </a:t>
            </a:r>
          </a:p>
          <a:p>
            <a:pPr marL="285750" indent="-285750" algn="l">
              <a:buFont typeface="Arial" panose="020B0604020202020204" pitchFamily="34" charset="0"/>
              <a:buChar char="•"/>
            </a:pPr>
            <a:r>
              <a:rPr lang="en-IN" sz="3000" dirty="0"/>
              <a:t>Yang, H., Yu, H., Wang, G. (2016). Deep learning for the classification of lung nodules. </a:t>
            </a:r>
          </a:p>
          <a:p>
            <a:pPr marL="285750" indent="-285750" algn="l">
              <a:buFont typeface="Arial" panose="020B0604020202020204" pitchFamily="34" charset="0"/>
              <a:buChar char="•"/>
            </a:pPr>
            <a:r>
              <a:rPr lang="en-IN" sz="3000" dirty="0"/>
              <a:t>Fan, L., Xia, Z., Zhang, X., Feng, X. (2017). Lung nodule detection based on convolutional neural networks. </a:t>
            </a:r>
          </a:p>
          <a:p>
            <a:pPr marL="285750" indent="-285750" algn="l">
              <a:buFont typeface="Arial" panose="020B0604020202020204" pitchFamily="34" charset="0"/>
              <a:buChar char="•"/>
            </a:pPr>
            <a:r>
              <a:rPr lang="en-IN" sz="3000" dirty="0" err="1"/>
              <a:t>Jin</a:t>
            </a:r>
            <a:r>
              <a:rPr lang="en-IN" sz="3000" dirty="0"/>
              <a:t>, X., Zhang, Y., </a:t>
            </a:r>
            <a:r>
              <a:rPr lang="en-IN" sz="3000" dirty="0" err="1"/>
              <a:t>Jin</a:t>
            </a:r>
            <a:r>
              <a:rPr lang="en-IN" sz="3000" dirty="0"/>
              <a:t>, Q. (2016). Pulmonary nodule detection based on CT images using Convolution neural network. </a:t>
            </a:r>
          </a:p>
          <a:p>
            <a:pPr algn="l"/>
            <a:endParaRPr lang="en-IN" sz="1800" dirty="0"/>
          </a:p>
          <a:p>
            <a:pPr marL="285750" indent="-285750" algn="l">
              <a:buFont typeface="Arial" panose="020B0604020202020204" pitchFamily="34" charset="0"/>
              <a:buChar char="•"/>
            </a:pPr>
            <a:endParaRPr lang="en-IN" sz="1800" dirty="0"/>
          </a:p>
        </p:txBody>
      </p:sp>
    </p:spTree>
    <p:extLst>
      <p:ext uri="{BB962C8B-B14F-4D97-AF65-F5344CB8AC3E}">
        <p14:creationId xmlns:p14="http://schemas.microsoft.com/office/powerpoint/2010/main" val="622000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AB710-6939-4469-8F0B-F21490BC7A46}"/>
              </a:ext>
            </a:extLst>
          </p:cNvPr>
          <p:cNvSpPr>
            <a:spLocks noGrp="1"/>
          </p:cNvSpPr>
          <p:nvPr>
            <p:ph idx="1"/>
          </p:nvPr>
        </p:nvSpPr>
        <p:spPr>
          <a:xfrm>
            <a:off x="0" y="228600"/>
            <a:ext cx="8686800" cy="6080760"/>
          </a:xfrm>
        </p:spPr>
        <p:txBody>
          <a:bodyPr/>
          <a:lstStyle/>
          <a:p>
            <a:pPr marL="285750" indent="-285750" algn="l">
              <a:buFont typeface="Arial" panose="020B0604020202020204" pitchFamily="34" charset="0"/>
              <a:buChar char="•"/>
            </a:pPr>
            <a:r>
              <a:rPr lang="en-IN" sz="2800" dirty="0"/>
              <a:t> A. Chon, N. </a:t>
            </a:r>
            <a:r>
              <a:rPr lang="en-IN" sz="2800" dirty="0" err="1"/>
              <a:t>Balachandar</a:t>
            </a:r>
            <a:r>
              <a:rPr lang="en-IN" sz="2800" dirty="0"/>
              <a:t>, and P. Lu, “Deep convolutional neural networks for lung cancer detection. </a:t>
            </a:r>
          </a:p>
          <a:p>
            <a:pPr marL="285750" indent="-285750" algn="l">
              <a:buFont typeface="Arial" panose="020B0604020202020204" pitchFamily="34" charset="0"/>
              <a:buChar char="•"/>
            </a:pPr>
            <a:r>
              <a:rPr lang="en-IN" sz="2800" dirty="0"/>
              <a:t>G. Wu, M. Kim, Q. Wang, Y. Gao, S. Liao, and D. Shen, “Unsupervised deep </a:t>
            </a:r>
            <a:r>
              <a:rPr lang="en-IN" sz="2800" dirty="0" err="1"/>
              <a:t>featu</a:t>
            </a:r>
            <a:r>
              <a:rPr lang="en-IN" sz="2800" dirty="0"/>
              <a:t> Y. Xu, T. Mo, Q. Feng, P. Zhong, M. Lai, and E. I. Chang, “Deep learning of feature representation with multiple instance learning for medical image analysis.</a:t>
            </a:r>
          </a:p>
          <a:p>
            <a:pPr marL="285750" indent="-285750">
              <a:buFont typeface="Arial" panose="020B0604020202020204" pitchFamily="34" charset="0"/>
              <a:buChar char="•"/>
            </a:pPr>
            <a:r>
              <a:rPr lang="en-IN" sz="2800" dirty="0"/>
              <a:t> R. Golan, C. Jacob, and J. </a:t>
            </a:r>
            <a:r>
              <a:rPr lang="en-IN" sz="2800" dirty="0" err="1"/>
              <a:t>Denzinger</a:t>
            </a:r>
            <a:r>
              <a:rPr lang="en-IN" sz="2800" dirty="0"/>
              <a:t>, “Lung nodule detection in </a:t>
            </a:r>
            <a:r>
              <a:rPr lang="en-IN" sz="2800" dirty="0" err="1"/>
              <a:t>ct</a:t>
            </a:r>
            <a:r>
              <a:rPr lang="en-IN" sz="2800" dirty="0"/>
              <a:t> images using deep convolutional neural networks</a:t>
            </a:r>
            <a:r>
              <a:rPr lang="en-IN" sz="1600" dirty="0"/>
              <a:t>.</a:t>
            </a:r>
          </a:p>
          <a:p>
            <a:pPr marL="285750" indent="-285750">
              <a:buFont typeface="Arial" panose="020B0604020202020204" pitchFamily="34" charset="0"/>
              <a:buChar char="•"/>
            </a:pPr>
            <a:r>
              <a:rPr lang="en-IN" dirty="0"/>
              <a:t> </a:t>
            </a:r>
            <a:r>
              <a:rPr lang="en-IN" dirty="0" err="1"/>
              <a:t>Lyu</a:t>
            </a:r>
            <a:r>
              <a:rPr lang="en-IN" dirty="0"/>
              <a:t>, J., Ling, S.H. (2018). Using multi-level convolutional neural network for classification of lung nodules on CT images. </a:t>
            </a:r>
          </a:p>
          <a:p>
            <a:pPr marL="285750" indent="-285750" algn="l">
              <a:buFont typeface="Arial" panose="020B0604020202020204" pitchFamily="34" charset="0"/>
              <a:buChar char="•"/>
            </a:pPr>
            <a:endParaRPr lang="en-IN" dirty="0"/>
          </a:p>
          <a:p>
            <a:pPr marL="0" indent="0" algn="l">
              <a:buNone/>
            </a:pPr>
            <a:endParaRPr lang="en-IN" sz="1600" dirty="0"/>
          </a:p>
          <a:p>
            <a:pPr marL="137160" indent="0">
              <a:buNone/>
            </a:pPr>
            <a:endParaRPr lang="en-IN" dirty="0"/>
          </a:p>
        </p:txBody>
      </p:sp>
    </p:spTree>
    <p:extLst>
      <p:ext uri="{BB962C8B-B14F-4D97-AF65-F5344CB8AC3E}">
        <p14:creationId xmlns:p14="http://schemas.microsoft.com/office/powerpoint/2010/main" val="4236532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922" y="3124200"/>
            <a:ext cx="4552592" cy="769441"/>
          </a:xfrm>
          <a:prstGeom prst="rect">
            <a:avLst/>
          </a:prstGeom>
        </p:spPr>
        <p:txBody>
          <a:bodyPr wrap="none">
            <a:spAutoFit/>
          </a:bodyPr>
          <a:lstStyle/>
          <a:p>
            <a:pPr algn="ctr"/>
            <a:r>
              <a:rPr lang="en-US" sz="4400" b="1" dirty="0">
                <a:solidFill>
                  <a:schemeClr val="bg1"/>
                </a:solidFill>
                <a:latin typeface="Arial" pitchFamily="34" charset="0"/>
                <a:cs typeface="Arial" pitchFamily="34" charset="0"/>
              </a:rPr>
              <a:t>	THANK YOU</a:t>
            </a:r>
          </a:p>
        </p:txBody>
      </p:sp>
    </p:spTree>
    <p:extLst>
      <p:ext uri="{BB962C8B-B14F-4D97-AF65-F5344CB8AC3E}">
        <p14:creationId xmlns:p14="http://schemas.microsoft.com/office/powerpoint/2010/main" val="2522789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4068" y="259378"/>
            <a:ext cx="91440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759200" algn="l"/>
              </a:tabLst>
            </a:pPr>
            <a:r>
              <a:rPr lang="en-US" sz="2800" b="1" u="sng" dirty="0">
                <a:solidFill>
                  <a:srgbClr val="000000"/>
                </a:solidFill>
                <a:latin typeface="Calibri" pitchFamily="34" charset="0"/>
                <a:ea typeface="Calibri" pitchFamily="34" charset="0"/>
                <a:cs typeface="Cambria" pitchFamily="18" charset="0"/>
              </a:rPr>
              <a:t>ABSTRACT :</a:t>
            </a: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q"/>
              <a:tabLst>
                <a:tab pos="3759200" algn="l"/>
              </a:tabLst>
            </a:pPr>
            <a:r>
              <a:rPr lang="en-US" sz="2400" b="0" i="0" u="none" strike="noStrike" baseline="0" dirty="0">
                <a:latin typeface="Times New Roman" panose="02020603050405020304" pitchFamily="18" charset="0"/>
              </a:rPr>
              <a:t>Lung cancer is the world’s leading cause of cancer death. The convolutional neural network (CNN) has been proved able to classify between malignant and benign tissues on CT scan images. In this paper, a deep neural network is designed based on </a:t>
            </a:r>
            <a:r>
              <a:rPr lang="en-US" sz="2400" b="0" i="0" u="none" strike="noStrike" baseline="0" dirty="0" err="1">
                <a:latin typeface="Times New Roman" panose="02020603050405020304" pitchFamily="18" charset="0"/>
              </a:rPr>
              <a:t>GoogleNet</a:t>
            </a:r>
            <a:r>
              <a:rPr lang="en-US" sz="2400" b="0" i="0" u="none" strike="noStrike" baseline="0" dirty="0">
                <a:latin typeface="Times New Roman" panose="02020603050405020304" pitchFamily="18" charset="0"/>
              </a:rPr>
              <a:t>, a pre-trained CNN. To reduce the computing cost and avoid overfitting in network learning, the densely connected architecture of the proposed network was </a:t>
            </a:r>
            <a:r>
              <a:rPr lang="en-US" sz="2400" b="0" i="0" u="none" strike="noStrike" baseline="0" dirty="0" err="1">
                <a:latin typeface="Times New Roman" panose="02020603050405020304" pitchFamily="18" charset="0"/>
              </a:rPr>
              <a:t>sparsified</a:t>
            </a:r>
            <a:r>
              <a:rPr lang="en-US" sz="2400" b="0" i="0" u="none" strike="noStrike" baseline="0" dirty="0">
                <a:latin typeface="Times New Roman" panose="02020603050405020304" pitchFamily="18" charset="0"/>
              </a:rPr>
              <a:t>, with 60 % of all neurons deployed on dropout layers. The performance of the proposed network was verified through a simulation on a pre-processed CT scan image dataset: The Lung Image Database Consortium (LIDC) dataset, and compared with that of several pre-trained CNNs, namely, </a:t>
            </a:r>
            <a:r>
              <a:rPr lang="en-US" sz="2400" b="0" i="0" u="none" strike="noStrike" baseline="0" dirty="0" err="1">
                <a:latin typeface="Times New Roman" panose="02020603050405020304" pitchFamily="18" charset="0"/>
              </a:rPr>
              <a:t>AlexNet</a:t>
            </a:r>
            <a:r>
              <a:rPr lang="en-US" sz="2400" b="0" i="0" u="none" strike="noStrike" baseline="0" dirty="0">
                <a:latin typeface="Times New Roman" panose="02020603050405020304" pitchFamily="18" charset="0"/>
              </a:rPr>
              <a:t>, </a:t>
            </a:r>
            <a:r>
              <a:rPr lang="en-US" sz="2400" b="0" i="0" u="none" strike="noStrike" baseline="0" dirty="0" err="1">
                <a:latin typeface="Times New Roman" panose="02020603050405020304" pitchFamily="18" charset="0"/>
              </a:rPr>
              <a:t>GoogleNet</a:t>
            </a:r>
            <a:r>
              <a:rPr lang="en-US" sz="2400" b="0" i="0" u="none" strike="noStrike" baseline="0" dirty="0">
                <a:latin typeface="Times New Roman" panose="02020603050405020304" pitchFamily="18" charset="0"/>
              </a:rPr>
              <a:t> and ResNet50. The results show that our network achieved better classification accuracy than the contrastive networks 	</a:t>
            </a:r>
          </a:p>
          <a:p>
            <a:pPr marL="0" marR="0" lvl="0" indent="0" algn="l" defTabSz="914400" rtl="0" eaLnBrk="1" fontAlgn="base" latinLnBrk="0" hangingPunct="1">
              <a:lnSpc>
                <a:spcPct val="100000"/>
              </a:lnSpc>
              <a:spcBef>
                <a:spcPct val="0"/>
              </a:spcBef>
              <a:spcAft>
                <a:spcPct val="0"/>
              </a:spcAft>
              <a:buClrTx/>
              <a:buSzTx/>
              <a:buFontTx/>
              <a:buNone/>
              <a:tabLst>
                <a:tab pos="3759200" algn="l"/>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229600" cy="4955203"/>
          </a:xfrm>
          <a:prstGeom prst="rect">
            <a:avLst/>
          </a:prstGeom>
        </p:spPr>
        <p:txBody>
          <a:bodyPr wrap="square">
            <a:spAutoFit/>
          </a:bodyPr>
          <a:lstStyle/>
          <a:p>
            <a:r>
              <a:rPr lang="en-US" sz="2800" u="sng" dirty="0">
                <a:solidFill>
                  <a:schemeClr val="bg1"/>
                </a:solidFill>
                <a:latin typeface="+mj-lt"/>
              </a:rPr>
              <a:t>INTRODUCTION :</a:t>
            </a:r>
          </a:p>
          <a:p>
            <a:pPr marL="342900" indent="-342900">
              <a:buFont typeface="Arial" panose="020B0604020202020204" pitchFamily="34" charset="0"/>
              <a:buChar char="•"/>
            </a:pPr>
            <a:r>
              <a:rPr lang="en-US" sz="2400" dirty="0">
                <a:latin typeface="Times New Roman" panose="02020603050405020304" pitchFamily="18" charset="0"/>
              </a:rPr>
              <a:t>An Automatic </a:t>
            </a:r>
            <a:r>
              <a:rPr lang="en-US" sz="2400" b="0" i="0" u="none" strike="noStrike" baseline="0" dirty="0">
                <a:latin typeface="Times New Roman" panose="02020603050405020304" pitchFamily="18" charset="0"/>
              </a:rPr>
              <a:t>Detection System of Lung Nodules based on Multi-group Patch-Based Deep Learning Network ,LIDC dataset is used where the input is multi-group 2D Lung CT Images. </a:t>
            </a:r>
          </a:p>
          <a:p>
            <a:pPr marL="285750" indent="-285750">
              <a:buFont typeface="Arial" panose="020B0604020202020204" pitchFamily="34" charset="0"/>
              <a:buChar char="•"/>
            </a:pPr>
            <a:r>
              <a:rPr lang="en-US" sz="2400" b="0" i="0" u="none" strike="noStrike" baseline="0" dirty="0">
                <a:latin typeface="Times New Roman" panose="02020603050405020304" pitchFamily="18" charset="0"/>
              </a:rPr>
              <a:t>It involves three steps. Lung contours are repaired using a slope analysis method. Later, the vessel-like structure in a CT image is eliminated by applying the </a:t>
            </a:r>
            <a:r>
              <a:rPr lang="en-US" sz="2400" b="0" i="0" u="none" strike="noStrike" baseline="0" dirty="0" err="1">
                <a:latin typeface="Times New Roman" panose="02020603050405020304" pitchFamily="18" charset="0"/>
              </a:rPr>
              <a:t>Frangi</a:t>
            </a:r>
            <a:r>
              <a:rPr lang="en-US" sz="2400" b="0" i="0" u="none" strike="noStrike" baseline="0" dirty="0">
                <a:latin typeface="Times New Roman" panose="02020603050405020304" pitchFamily="18" charset="0"/>
              </a:rPr>
              <a:t> Filter.</a:t>
            </a:r>
          </a:p>
          <a:p>
            <a:pPr marL="285750" indent="-285750">
              <a:buFont typeface="Arial" panose="020B0604020202020204" pitchFamily="34" charset="0"/>
              <a:buChar char="•"/>
            </a:pPr>
            <a:r>
              <a:rPr lang="en-US" sz="2400" b="0" i="0" u="none" strike="noStrike" baseline="0" dirty="0">
                <a:latin typeface="Times New Roman" panose="02020603050405020304" pitchFamily="18" charset="0"/>
              </a:rPr>
              <a:t> After that, the CNN structure is verified on two groups of images, one group contains original images, and the second group contains binary images generated through complex binarization processing to classify whether the nodule is cancerous or not. </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8365D-5AEC-4441-83F7-A74673395725}"/>
              </a:ext>
            </a:extLst>
          </p:cNvPr>
          <p:cNvSpPr>
            <a:spLocks noGrp="1"/>
          </p:cNvSpPr>
          <p:nvPr>
            <p:ph idx="1"/>
          </p:nvPr>
        </p:nvSpPr>
        <p:spPr>
          <a:xfrm>
            <a:off x="0" y="0"/>
            <a:ext cx="8991600" cy="6858000"/>
          </a:xfrm>
        </p:spPr>
        <p:txBody>
          <a:bodyPr>
            <a:normAutofit/>
          </a:bodyPr>
          <a:lstStyle/>
          <a:p>
            <a:pPr marL="137160" indent="0">
              <a:buNone/>
            </a:pPr>
            <a:endParaRPr lang="en-IN" sz="2400" dirty="0">
              <a:solidFill>
                <a:srgbClr val="000000"/>
              </a:solidFill>
              <a:latin typeface="Times New Roman" panose="02020603050405020304" pitchFamily="18" charset="0"/>
            </a:endParaRPr>
          </a:p>
          <a:p>
            <a:pPr>
              <a:buFont typeface="Arial" panose="020B0604020202020204" pitchFamily="34" charset="0"/>
              <a:buChar char="•"/>
            </a:pPr>
            <a:r>
              <a:rPr lang="en-US" b="0" i="0" u="none" strike="noStrike" baseline="0" dirty="0">
                <a:latin typeface="Times New Roman" panose="02020603050405020304" pitchFamily="18" charset="0"/>
              </a:rPr>
              <a:t>Based on the centroid location of the malignant nodules, the researchers cropped the original images into smaller patches and used them as the cancer cases used Convolution Neural Networks.</a:t>
            </a:r>
          </a:p>
          <a:p>
            <a:pPr>
              <a:buFont typeface="Arial" panose="020B0604020202020204" pitchFamily="34" charset="0"/>
              <a:buChar char="•"/>
            </a:pPr>
            <a:r>
              <a:rPr lang="en-US" dirty="0">
                <a:solidFill>
                  <a:srgbClr val="000000"/>
                </a:solidFill>
                <a:latin typeface="Times New Roman" panose="02020603050405020304" pitchFamily="18" charset="0"/>
              </a:rPr>
              <a:t> </a:t>
            </a:r>
            <a:r>
              <a:rPr lang="en-US" b="0" i="0" u="none" strike="noStrike" baseline="0" dirty="0">
                <a:latin typeface="Times New Roman" panose="02020603050405020304" pitchFamily="18" charset="0"/>
              </a:rPr>
              <a:t>proposed a method to detect nodules of lung CT Images using 3D Convolution Neural Networks along with traditional processing methods.</a:t>
            </a:r>
          </a:p>
          <a:p>
            <a:pPr>
              <a:buFont typeface="Arial" panose="020B0604020202020204" pitchFamily="34" charset="0"/>
              <a:buChar char="•"/>
            </a:pPr>
            <a:r>
              <a:rPr lang="en-US" b="0" i="0" u="none" strike="noStrike" baseline="0" dirty="0">
                <a:latin typeface="Times New Roman" panose="02020603050405020304" pitchFamily="18" charset="0"/>
              </a:rPr>
              <a:t> The image is transferred from grayscale to color (RGB). </a:t>
            </a:r>
          </a:p>
          <a:p>
            <a:pPr>
              <a:buFont typeface="Arial" panose="020B0604020202020204" pitchFamily="34" charset="0"/>
              <a:buChar char="•"/>
            </a:pPr>
            <a:r>
              <a:rPr lang="en-US" b="0" i="0" u="none" strike="noStrike" baseline="0" dirty="0">
                <a:latin typeface="Times New Roman" panose="02020603050405020304" pitchFamily="18" charset="0"/>
              </a:rPr>
              <a:t>Later, a series of morphological operations are performed. </a:t>
            </a:r>
          </a:p>
          <a:p>
            <a:pPr>
              <a:buFont typeface="Arial" panose="020B0604020202020204" pitchFamily="34" charset="0"/>
              <a:buChar char="•"/>
            </a:pPr>
            <a:r>
              <a:rPr lang="en-US" b="0" i="0" u="none" strike="noStrike" baseline="0" dirty="0">
                <a:latin typeface="Times New Roman" panose="02020603050405020304" pitchFamily="18" charset="0"/>
              </a:rPr>
              <a:t>Finally, the connected area is the mask of the CT image. </a:t>
            </a:r>
          </a:p>
          <a:p>
            <a:pPr>
              <a:buFont typeface="Arial" panose="020B0604020202020204" pitchFamily="34" charset="0"/>
              <a:buChar char="•"/>
            </a:pPr>
            <a:r>
              <a:rPr lang="en-US" b="0" i="0" u="none" strike="noStrike" baseline="0" dirty="0">
                <a:latin typeface="Times New Roman" panose="02020603050405020304" pitchFamily="18" charset="0"/>
              </a:rPr>
              <a:t>The researchers applied CNN and obtained 67.7 % accuracy</a:t>
            </a:r>
            <a:r>
              <a:rPr lang="en-US" sz="2400" b="0" i="0" u="none" strike="noStrike" baseline="0" dirty="0">
                <a:latin typeface="Times New Roman" panose="02020603050405020304" pitchFamily="18" charset="0"/>
              </a:rPr>
              <a:t>. </a:t>
            </a:r>
            <a:endParaRPr lang="en-IN" sz="2400" dirty="0"/>
          </a:p>
        </p:txBody>
      </p:sp>
    </p:spTree>
    <p:extLst>
      <p:ext uri="{BB962C8B-B14F-4D97-AF65-F5344CB8AC3E}">
        <p14:creationId xmlns:p14="http://schemas.microsoft.com/office/powerpoint/2010/main" val="217043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0DBF-F142-4321-B1C8-824C422EE8E1}"/>
              </a:ext>
            </a:extLst>
          </p:cNvPr>
          <p:cNvSpPr>
            <a:spLocks noGrp="1"/>
          </p:cNvSpPr>
          <p:nvPr>
            <p:ph type="title"/>
          </p:nvPr>
        </p:nvSpPr>
        <p:spPr/>
        <p:txBody>
          <a:bodyPr>
            <a:normAutofit/>
          </a:bodyPr>
          <a:lstStyle/>
          <a:p>
            <a:pPr algn="l"/>
            <a:r>
              <a:rPr lang="en-US" sz="2800" dirty="0">
                <a:solidFill>
                  <a:schemeClr val="bg1"/>
                </a:solidFill>
              </a:rPr>
              <a:t>DATA FLOW DIAGRAM</a:t>
            </a:r>
            <a:r>
              <a:rPr lang="en-US" sz="2400" dirty="0">
                <a:solidFill>
                  <a:schemeClr val="bg1"/>
                </a:solidFill>
              </a:rPr>
              <a:t>:</a:t>
            </a:r>
            <a:endParaRPr lang="en-IN" sz="2400" dirty="0">
              <a:solidFill>
                <a:schemeClr val="bg1"/>
              </a:solidFill>
            </a:endParaRPr>
          </a:p>
        </p:txBody>
      </p:sp>
      <p:pic>
        <p:nvPicPr>
          <p:cNvPr id="8" name="Content Placeholder 7">
            <a:extLst>
              <a:ext uri="{FF2B5EF4-FFF2-40B4-BE49-F238E27FC236}">
                <a16:creationId xmlns:a16="http://schemas.microsoft.com/office/drawing/2014/main" id="{F7CE11A5-5966-4EB9-952E-09BE1CD0A8ED}"/>
              </a:ext>
            </a:extLst>
          </p:cNvPr>
          <p:cNvPicPr>
            <a:picLocks noGrp="1"/>
          </p:cNvPicPr>
          <p:nvPr>
            <p:ph idx="1"/>
          </p:nvPr>
        </p:nvPicPr>
        <p:blipFill>
          <a:blip r:embed="rId2"/>
          <a:stretch>
            <a:fillRect/>
          </a:stretch>
        </p:blipFill>
        <p:spPr bwMode="auto">
          <a:xfrm>
            <a:off x="0" y="1600200"/>
            <a:ext cx="9144000" cy="5257800"/>
          </a:xfrm>
          <a:prstGeom prst="rect">
            <a:avLst/>
          </a:prstGeom>
          <a:noFill/>
          <a:ln w="9525">
            <a:noFill/>
            <a:miter lim="800000"/>
            <a:headEnd/>
            <a:tailEnd/>
          </a:ln>
        </p:spPr>
      </p:pic>
    </p:spTree>
    <p:extLst>
      <p:ext uri="{BB962C8B-B14F-4D97-AF65-F5344CB8AC3E}">
        <p14:creationId xmlns:p14="http://schemas.microsoft.com/office/powerpoint/2010/main" val="206341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2F39-B238-4AB1-A0C0-0BFA42967C05}"/>
              </a:ext>
            </a:extLst>
          </p:cNvPr>
          <p:cNvSpPr>
            <a:spLocks noGrp="1"/>
          </p:cNvSpPr>
          <p:nvPr>
            <p:ph type="ctrTitle"/>
          </p:nvPr>
        </p:nvSpPr>
        <p:spPr>
          <a:xfrm>
            <a:off x="304800" y="-304800"/>
            <a:ext cx="8229600" cy="1066800"/>
          </a:xfrm>
        </p:spPr>
        <p:txBody>
          <a:bodyPr>
            <a:normAutofit/>
          </a:bodyPr>
          <a:lstStyle/>
          <a:p>
            <a:pPr algn="l"/>
            <a:r>
              <a:rPr lang="en-US" sz="2400" dirty="0">
                <a:solidFill>
                  <a:schemeClr val="bg1"/>
                </a:solidFill>
              </a:rPr>
              <a:t>LITERATURE SERVEY:</a:t>
            </a:r>
            <a:endParaRPr lang="en-IN" sz="2400" dirty="0">
              <a:solidFill>
                <a:schemeClr val="bg1"/>
              </a:solidFill>
            </a:endParaRPr>
          </a:p>
        </p:txBody>
      </p:sp>
      <p:graphicFrame>
        <p:nvGraphicFramePr>
          <p:cNvPr id="5" name="Table 5">
            <a:extLst>
              <a:ext uri="{FF2B5EF4-FFF2-40B4-BE49-F238E27FC236}">
                <a16:creationId xmlns:a16="http://schemas.microsoft.com/office/drawing/2014/main" id="{2A362993-6B74-42DA-ACA1-2FA7ECBCF11A}"/>
              </a:ext>
            </a:extLst>
          </p:cNvPr>
          <p:cNvGraphicFramePr>
            <a:graphicFrameLocks noGrp="1"/>
          </p:cNvGraphicFramePr>
          <p:nvPr>
            <p:extLst>
              <p:ext uri="{D42A27DB-BD31-4B8C-83A1-F6EECF244321}">
                <p14:modId xmlns:p14="http://schemas.microsoft.com/office/powerpoint/2010/main" val="3376529880"/>
              </p:ext>
            </p:extLst>
          </p:nvPr>
        </p:nvGraphicFramePr>
        <p:xfrm>
          <a:off x="76200" y="1143000"/>
          <a:ext cx="9067800" cy="5277507"/>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241986007"/>
                    </a:ext>
                  </a:extLst>
                </a:gridCol>
                <a:gridCol w="1828800">
                  <a:extLst>
                    <a:ext uri="{9D8B030D-6E8A-4147-A177-3AD203B41FA5}">
                      <a16:colId xmlns:a16="http://schemas.microsoft.com/office/drawing/2014/main" val="2924966415"/>
                    </a:ext>
                  </a:extLst>
                </a:gridCol>
                <a:gridCol w="1828800">
                  <a:extLst>
                    <a:ext uri="{9D8B030D-6E8A-4147-A177-3AD203B41FA5}">
                      <a16:colId xmlns:a16="http://schemas.microsoft.com/office/drawing/2014/main" val="3668685272"/>
                    </a:ext>
                  </a:extLst>
                </a:gridCol>
                <a:gridCol w="1828800">
                  <a:extLst>
                    <a:ext uri="{9D8B030D-6E8A-4147-A177-3AD203B41FA5}">
                      <a16:colId xmlns:a16="http://schemas.microsoft.com/office/drawing/2014/main" val="4263456019"/>
                    </a:ext>
                  </a:extLst>
                </a:gridCol>
                <a:gridCol w="1828800">
                  <a:extLst>
                    <a:ext uri="{9D8B030D-6E8A-4147-A177-3AD203B41FA5}">
                      <a16:colId xmlns:a16="http://schemas.microsoft.com/office/drawing/2014/main" val="223477562"/>
                    </a:ext>
                  </a:extLst>
                </a:gridCol>
              </a:tblGrid>
              <a:tr h="725214">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DESCRIPTION</a:t>
                      </a:r>
                      <a:endParaRPr lang="en-IN" dirty="0"/>
                    </a:p>
                  </a:txBody>
                  <a:tcPr/>
                </a:tc>
                <a:tc>
                  <a:txBody>
                    <a:bodyPr/>
                    <a:lstStyle/>
                    <a:p>
                      <a:r>
                        <a:rPr lang="en-US" dirty="0"/>
                        <a:t>ADVANTAGE</a:t>
                      </a:r>
                      <a:endParaRPr lang="en-IN" dirty="0"/>
                    </a:p>
                  </a:txBody>
                  <a:tcPr/>
                </a:tc>
                <a:tc>
                  <a:txBody>
                    <a:bodyPr/>
                    <a:lstStyle/>
                    <a:p>
                      <a:r>
                        <a:rPr lang="en-US" dirty="0"/>
                        <a:t>DISADVANTAGE</a:t>
                      </a:r>
                      <a:endParaRPr lang="en-IN" dirty="0"/>
                    </a:p>
                  </a:txBody>
                  <a:tcPr/>
                </a:tc>
                <a:extLst>
                  <a:ext uri="{0D108BD9-81ED-4DB2-BD59-A6C34878D82A}">
                    <a16:rowId xmlns:a16="http://schemas.microsoft.com/office/drawing/2014/main" val="666763060"/>
                  </a:ext>
                </a:extLst>
              </a:tr>
              <a:tr h="2266293">
                <a:tc>
                  <a:txBody>
                    <a:bodyPr/>
                    <a:lstStyle/>
                    <a:p>
                      <a:r>
                        <a:rPr lang="en-IN" sz="1800" dirty="0"/>
                        <a:t>1.An automatic detection system of lung nodule based on multigroup patch-based deep learning network. </a:t>
                      </a:r>
                      <a:endParaRPr lang="en-IN" dirty="0"/>
                    </a:p>
                  </a:txBody>
                  <a:tcPr/>
                </a:tc>
                <a:tc>
                  <a:txBody>
                    <a:bodyPr/>
                    <a:lstStyle/>
                    <a:p>
                      <a:r>
                        <a:rPr lang="en-IN" sz="1800" dirty="0"/>
                        <a:t>Jiang, H., Qian, W., Gao, M., Li, Y. (2018). </a:t>
                      </a:r>
                      <a:endParaRPr lang="en-IN" dirty="0"/>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effectLst/>
                          <a:latin typeface="+mn-lt"/>
                          <a:ea typeface="+mn-ea"/>
                          <a:cs typeface="+mn-cs"/>
                        </a:rPr>
                        <a:t> Early detection of cancer greatly increases the chances for successful treatment. </a:t>
                      </a:r>
                      <a:endParaRPr kumimoji="0" lang="en-IN" sz="1800" kern="1200" dirty="0">
                        <a:solidFill>
                          <a:schemeClr val="dk1"/>
                        </a:solidFill>
                        <a:effectLst/>
                        <a:latin typeface="+mn-lt"/>
                        <a:ea typeface="+mn-ea"/>
                        <a:cs typeface="+mn-cs"/>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effectLst/>
                          <a:latin typeface="+mn-lt"/>
                          <a:ea typeface="+mn-ea"/>
                          <a:cs typeface="+mn-cs"/>
                        </a:rPr>
                        <a:t>The input image must have clarity to predict the correct output.</a:t>
                      </a:r>
                      <a:endParaRPr kumimoji="0"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2334386365"/>
                  </a:ext>
                </a:extLst>
              </a:tr>
              <a:tr h="2266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IN" sz="1800" dirty="0"/>
                        <a:t> Deep learning for the classification of lung nodules. </a:t>
                      </a:r>
                    </a:p>
                    <a:p>
                      <a:endParaRPr lang="en-IN" dirty="0"/>
                    </a:p>
                  </a:txBody>
                  <a:tcPr/>
                </a:tc>
                <a:tc>
                  <a:txBody>
                    <a:bodyPr/>
                    <a:lstStyle/>
                    <a:p>
                      <a:r>
                        <a:rPr lang="en-IN" sz="1800" dirty="0"/>
                        <a:t>Yang, H., Yu, H., Wang, G. (2016).</a:t>
                      </a:r>
                      <a:endParaRPr lang="en-IN" dirty="0"/>
                    </a:p>
                  </a:txBody>
                  <a:tcPr/>
                </a:tc>
                <a:tc>
                  <a:txBody>
                    <a:bodyPr/>
                    <a:lstStyle/>
                    <a:p>
                      <a:endParaRPr lang="en-IN"/>
                    </a:p>
                  </a:txBody>
                  <a:tcPr/>
                </a:tc>
                <a:tc>
                  <a:txBody>
                    <a:bodyPr/>
                    <a:lstStyle/>
                    <a:p>
                      <a:r>
                        <a:rPr kumimoji="0" lang="en-US" sz="1800" kern="1200" dirty="0">
                          <a:solidFill>
                            <a:schemeClr val="dk1"/>
                          </a:solidFill>
                          <a:effectLst/>
                          <a:latin typeface="+mn-lt"/>
                          <a:ea typeface="+mn-ea"/>
                          <a:cs typeface="+mn-cs"/>
                        </a:rPr>
                        <a:t> With the use of this treatment is often simpler and more likely to be effective.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effectLst/>
                          <a:latin typeface="+mn-lt"/>
                          <a:ea typeface="+mn-ea"/>
                          <a:cs typeface="+mn-cs"/>
                        </a:rPr>
                        <a:t>High computational cost.</a:t>
                      </a:r>
                      <a:endParaRPr kumimoji="0"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242980835"/>
                  </a:ext>
                </a:extLst>
              </a:tr>
            </a:tbl>
          </a:graphicData>
        </a:graphic>
      </p:graphicFrame>
    </p:spTree>
    <p:extLst>
      <p:ext uri="{BB962C8B-B14F-4D97-AF65-F5344CB8AC3E}">
        <p14:creationId xmlns:p14="http://schemas.microsoft.com/office/powerpoint/2010/main" val="316751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C47748C-278F-4B8B-97D1-1144A80512C5}"/>
              </a:ext>
            </a:extLst>
          </p:cNvPr>
          <p:cNvGraphicFramePr>
            <a:graphicFrameLocks noGrp="1"/>
          </p:cNvGraphicFramePr>
          <p:nvPr>
            <p:extLst>
              <p:ext uri="{D42A27DB-BD31-4B8C-83A1-F6EECF244321}">
                <p14:modId xmlns:p14="http://schemas.microsoft.com/office/powerpoint/2010/main" val="617353075"/>
              </p:ext>
            </p:extLst>
          </p:nvPr>
        </p:nvGraphicFramePr>
        <p:xfrm>
          <a:off x="0" y="25400"/>
          <a:ext cx="9144000" cy="6639418"/>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016184234"/>
                    </a:ext>
                  </a:extLst>
                </a:gridCol>
                <a:gridCol w="1828800">
                  <a:extLst>
                    <a:ext uri="{9D8B030D-6E8A-4147-A177-3AD203B41FA5}">
                      <a16:colId xmlns:a16="http://schemas.microsoft.com/office/drawing/2014/main" val="1763111137"/>
                    </a:ext>
                  </a:extLst>
                </a:gridCol>
                <a:gridCol w="1828800">
                  <a:extLst>
                    <a:ext uri="{9D8B030D-6E8A-4147-A177-3AD203B41FA5}">
                      <a16:colId xmlns:a16="http://schemas.microsoft.com/office/drawing/2014/main" val="464937262"/>
                    </a:ext>
                  </a:extLst>
                </a:gridCol>
                <a:gridCol w="1828800">
                  <a:extLst>
                    <a:ext uri="{9D8B030D-6E8A-4147-A177-3AD203B41FA5}">
                      <a16:colId xmlns:a16="http://schemas.microsoft.com/office/drawing/2014/main" val="848798413"/>
                    </a:ext>
                  </a:extLst>
                </a:gridCol>
                <a:gridCol w="1828800">
                  <a:extLst>
                    <a:ext uri="{9D8B030D-6E8A-4147-A177-3AD203B41FA5}">
                      <a16:colId xmlns:a16="http://schemas.microsoft.com/office/drawing/2014/main" val="2562122253"/>
                    </a:ext>
                  </a:extLst>
                </a:gridCol>
              </a:tblGrid>
              <a:tr h="639441">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DESCRIPTION</a:t>
                      </a:r>
                      <a:endParaRPr lang="en-IN" dirty="0"/>
                    </a:p>
                  </a:txBody>
                  <a:tcPr/>
                </a:tc>
                <a:tc>
                  <a:txBody>
                    <a:bodyPr/>
                    <a:lstStyle/>
                    <a:p>
                      <a:r>
                        <a:rPr lang="en-US" dirty="0"/>
                        <a:t>ADVANTAGE</a:t>
                      </a:r>
                      <a:endParaRPr lang="en-IN" dirty="0"/>
                    </a:p>
                  </a:txBody>
                  <a:tcPr/>
                </a:tc>
                <a:tc>
                  <a:txBody>
                    <a:bodyPr/>
                    <a:lstStyle/>
                    <a:p>
                      <a:r>
                        <a:rPr lang="en-US" dirty="0"/>
                        <a:t>DISADVANTAGE</a:t>
                      </a:r>
                      <a:endParaRPr lang="en-IN" dirty="0"/>
                    </a:p>
                  </a:txBody>
                  <a:tcPr/>
                </a:tc>
                <a:extLst>
                  <a:ext uri="{0D108BD9-81ED-4DB2-BD59-A6C34878D82A}">
                    <a16:rowId xmlns:a16="http://schemas.microsoft.com/office/drawing/2014/main" val="926191201"/>
                  </a:ext>
                </a:extLst>
              </a:tr>
              <a:tr h="1534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3.Lung nodule detection based on convolutional neural networks. </a:t>
                      </a:r>
                    </a:p>
                    <a:p>
                      <a:endParaRPr lang="en-IN" dirty="0"/>
                    </a:p>
                  </a:txBody>
                  <a:tcPr/>
                </a:tc>
                <a:tc>
                  <a:txBody>
                    <a:bodyPr/>
                    <a:lstStyle/>
                    <a:p>
                      <a:r>
                        <a:rPr lang="en-IN" sz="1800" dirty="0"/>
                        <a:t>Fan, L., Xia, Z., Zhang, X., Feng, X. (2017). </a:t>
                      </a:r>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17691580"/>
                  </a:ext>
                </a:extLst>
              </a:tr>
              <a:tr h="15533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4.Pulmonary nodule detection based on CT images using Convolution neural network. </a:t>
                      </a:r>
                    </a:p>
                    <a:p>
                      <a:endParaRPr lang="en-IN" dirty="0"/>
                    </a:p>
                  </a:txBody>
                  <a:tcPr/>
                </a:tc>
                <a:tc>
                  <a:txBody>
                    <a:bodyPr/>
                    <a:lstStyle/>
                    <a:p>
                      <a:r>
                        <a:rPr lang="en-IN" sz="1800" dirty="0" err="1"/>
                        <a:t>Jin</a:t>
                      </a:r>
                      <a:r>
                        <a:rPr lang="en-IN" sz="1800" dirty="0"/>
                        <a:t>, X., Zhang, Y., </a:t>
                      </a:r>
                      <a:r>
                        <a:rPr lang="en-IN" sz="1800" dirty="0" err="1"/>
                        <a:t>Jin</a:t>
                      </a:r>
                      <a:r>
                        <a:rPr lang="en-IN" sz="1800" dirty="0"/>
                        <a:t>, Q. (2016). </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177938380"/>
                  </a:ext>
                </a:extLst>
              </a:tr>
              <a:tr h="226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a:t>
                      </a:r>
                      <a:r>
                        <a:rPr lang="en-IN" sz="1100" dirty="0"/>
                        <a:t> </a:t>
                      </a:r>
                      <a:r>
                        <a:rPr lang="en-IN" sz="1800" dirty="0"/>
                        <a:t>Deep learning of feature representation with multiple instance learning for medical image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dirty="0"/>
                    </a:p>
                    <a:p>
                      <a:endParaRPr lang="en-IN" dirty="0"/>
                    </a:p>
                  </a:txBody>
                  <a:tcPr/>
                </a:tc>
                <a:tc>
                  <a:txBody>
                    <a:bodyPr/>
                    <a:lstStyle/>
                    <a:p>
                      <a:r>
                        <a:rPr lang="en-IN" sz="1800" dirty="0"/>
                        <a:t>G. Wu, M. Kim, Q. Wang, Y. Gao, S. Liao, and D. Shen, “Unsupervised deep </a:t>
                      </a:r>
                      <a:r>
                        <a:rPr lang="en-IN" sz="1800" dirty="0" err="1"/>
                        <a:t>featu</a:t>
                      </a:r>
                      <a:r>
                        <a:rPr lang="en-IN" sz="1800" dirty="0"/>
                        <a:t> Y. Xu, T. Mo, Q. Feng, P. Zhong.</a:t>
                      </a:r>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3477962"/>
                  </a:ext>
                </a:extLst>
              </a:tr>
            </a:tbl>
          </a:graphicData>
        </a:graphic>
      </p:graphicFrame>
    </p:spTree>
    <p:extLst>
      <p:ext uri="{BB962C8B-B14F-4D97-AF65-F5344CB8AC3E}">
        <p14:creationId xmlns:p14="http://schemas.microsoft.com/office/powerpoint/2010/main" val="1960582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8775-E68B-40A1-BCBF-2A9BC8DEBAAA}"/>
              </a:ext>
            </a:extLst>
          </p:cNvPr>
          <p:cNvSpPr>
            <a:spLocks noGrp="1"/>
          </p:cNvSpPr>
          <p:nvPr>
            <p:ph type="title"/>
          </p:nvPr>
        </p:nvSpPr>
        <p:spPr>
          <a:xfrm>
            <a:off x="0" y="274638"/>
            <a:ext cx="4191000" cy="715962"/>
          </a:xfrm>
        </p:spPr>
        <p:txBody>
          <a:bodyPr>
            <a:normAutofit fontScale="90000"/>
          </a:bodyPr>
          <a:lstStyle/>
          <a:p>
            <a:r>
              <a:rPr lang="en-IN" dirty="0">
                <a:solidFill>
                  <a:schemeClr val="bg1"/>
                </a:solidFill>
              </a:rPr>
              <a:t>MODULES SPLIT UP:</a:t>
            </a:r>
          </a:p>
        </p:txBody>
      </p:sp>
      <p:sp>
        <p:nvSpPr>
          <p:cNvPr id="3" name="Content Placeholder 2">
            <a:extLst>
              <a:ext uri="{FF2B5EF4-FFF2-40B4-BE49-F238E27FC236}">
                <a16:creationId xmlns:a16="http://schemas.microsoft.com/office/drawing/2014/main" id="{95779763-BFD0-498C-BCDF-13FB4546E37C}"/>
              </a:ext>
            </a:extLst>
          </p:cNvPr>
          <p:cNvSpPr>
            <a:spLocks noGrp="1"/>
          </p:cNvSpPr>
          <p:nvPr>
            <p:ph idx="1"/>
          </p:nvPr>
        </p:nvSpPr>
        <p:spPr/>
        <p:txBody>
          <a:bodyPr/>
          <a:lstStyle/>
          <a:p>
            <a:pPr marL="137160" lvl="0" indent="0" algn="l">
              <a:buNone/>
            </a:pPr>
            <a:r>
              <a:rPr lang="en-US" dirty="0">
                <a:latin typeface="Times New Roman" pitchFamily="18" charset="0"/>
                <a:cs typeface="Times New Roman" pitchFamily="18" charset="0"/>
              </a:rPr>
              <a:t>Data Collection and Preparation </a:t>
            </a:r>
          </a:p>
          <a:p>
            <a:pPr lvl="0" algn="l"/>
            <a:endParaRPr lang="en-US" dirty="0">
              <a:latin typeface="Times New Roman" pitchFamily="18" charset="0"/>
              <a:cs typeface="Times New Roman" pitchFamily="18" charset="0"/>
            </a:endParaRPr>
          </a:p>
          <a:p>
            <a:pPr marL="137160" lvl="0" indent="0" algn="l">
              <a:buNone/>
            </a:pPr>
            <a:r>
              <a:rPr lang="en-US" dirty="0">
                <a:latin typeface="Times New Roman" pitchFamily="18" charset="0"/>
                <a:cs typeface="Times New Roman" pitchFamily="18" charset="0"/>
              </a:rPr>
              <a:t>Image Pre-Processing</a:t>
            </a:r>
          </a:p>
          <a:p>
            <a:pPr marL="137160" lvl="0" indent="0" algn="l">
              <a:buNone/>
            </a:pPr>
            <a:endParaRPr lang="en-US" dirty="0">
              <a:latin typeface="Times New Roman" pitchFamily="18" charset="0"/>
              <a:cs typeface="Times New Roman" pitchFamily="18" charset="0"/>
            </a:endParaRPr>
          </a:p>
          <a:p>
            <a:pPr marL="137160" lvl="0" indent="0" algn="l">
              <a:buNone/>
            </a:pPr>
            <a:r>
              <a:rPr lang="en-US" dirty="0">
                <a:latin typeface="Times New Roman" pitchFamily="18" charset="0"/>
                <a:cs typeface="Times New Roman" pitchFamily="18" charset="0"/>
              </a:rPr>
              <a:t>Convolution Neural network algorithm</a:t>
            </a:r>
          </a:p>
          <a:p>
            <a:pPr marL="137160" indent="0">
              <a:buNone/>
            </a:pPr>
            <a:endParaRPr lang="en-IN" dirty="0"/>
          </a:p>
        </p:txBody>
      </p:sp>
    </p:spTree>
    <p:extLst>
      <p:ext uri="{BB962C8B-B14F-4D97-AF65-F5344CB8AC3E}">
        <p14:creationId xmlns:p14="http://schemas.microsoft.com/office/powerpoint/2010/main" val="383016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E5C4B-093E-470D-9A29-71C6C2F3A71E}"/>
              </a:ext>
            </a:extLst>
          </p:cNvPr>
          <p:cNvSpPr>
            <a:spLocks noGrp="1"/>
          </p:cNvSpPr>
          <p:nvPr>
            <p:ph idx="1"/>
          </p:nvPr>
        </p:nvSpPr>
        <p:spPr>
          <a:xfrm>
            <a:off x="0" y="762000"/>
            <a:ext cx="8991600" cy="5943600"/>
          </a:xfrm>
        </p:spPr>
        <p:txBody>
          <a:bodyPr>
            <a:normAutofit/>
          </a:bodyPr>
          <a:lstStyle/>
          <a:p>
            <a:pPr marL="137160" indent="0">
              <a:buNone/>
            </a:pPr>
            <a:r>
              <a:rPr lang="en-US" sz="2800" dirty="0">
                <a:solidFill>
                  <a:schemeClr val="bg1"/>
                </a:solidFill>
                <a:latin typeface="Times New Roman" pitchFamily="18" charset="0"/>
                <a:cs typeface="Times New Roman" pitchFamily="18" charset="0"/>
              </a:rPr>
              <a:t>DATA COLLECTION AND PREPARATION:</a:t>
            </a:r>
            <a:endParaRPr lang="en-US" dirty="0">
              <a:solidFill>
                <a:schemeClr val="bg1"/>
              </a:solidFill>
              <a:latin typeface="Times New Roman" pitchFamily="18" charset="0"/>
              <a:cs typeface="Times New Roman" pitchFamily="18" charset="0"/>
            </a:endParaRPr>
          </a:p>
          <a:p>
            <a:pPr>
              <a:buFont typeface="Wingdings" panose="05000000000000000000" pitchFamily="2" charset="2"/>
              <a:buChar char="v"/>
            </a:pPr>
            <a:r>
              <a:rPr lang="en-US" dirty="0">
                <a:latin typeface="Times New Roman" pitchFamily="18" charset="0"/>
                <a:cs typeface="Times New Roman" pitchFamily="18" charset="0"/>
              </a:rPr>
              <a:t>The Kaggle DR Detection mission dataset includes color</a:t>
            </a:r>
          </a:p>
          <a:p>
            <a:pPr marL="137160" indent="0">
              <a:buNone/>
            </a:pPr>
            <a:r>
              <a:rPr lang="en-US" dirty="0">
                <a:latin typeface="Times New Roman" pitchFamily="18" charset="0"/>
                <a:cs typeface="Times New Roman" pitchFamily="18" charset="0"/>
              </a:rPr>
              <a:t>fundus photographs which can be categorized zero, one, two, three or four for ordinary, slight, mild, extreme and prolific DR, consecutively.</a:t>
            </a:r>
          </a:p>
          <a:p>
            <a:pPr>
              <a:buFont typeface="Wingdings" panose="05000000000000000000" pitchFamily="2" charset="2"/>
              <a:buChar char="v"/>
            </a:pPr>
            <a:r>
              <a:rPr lang="en-US" dirty="0">
                <a:latin typeface="Times New Roman" pitchFamily="18" charset="0"/>
                <a:cs typeface="Times New Roman" pitchFamily="18" charset="0"/>
              </a:rPr>
              <a:t> We have reduced the DR classification into binary lessons.</a:t>
            </a:r>
          </a:p>
          <a:p>
            <a:pPr>
              <a:buFont typeface="Wingdings" panose="05000000000000000000" pitchFamily="2" charset="2"/>
              <a:buChar char="v"/>
            </a:pPr>
            <a:r>
              <a:rPr lang="en-US" dirty="0">
                <a:latin typeface="Times New Roman" pitchFamily="18" charset="0"/>
                <a:cs typeface="Times New Roman" pitchFamily="18" charset="0"/>
              </a:rPr>
              <a:t>  A smaller subset, of size 3662 fundus images, of the publicly available </a:t>
            </a:r>
            <a:r>
              <a:rPr lang="en-US" dirty="0" err="1">
                <a:latin typeface="Times New Roman" pitchFamily="18" charset="0"/>
                <a:cs typeface="Times New Roman" pitchFamily="18" charset="0"/>
              </a:rPr>
              <a:t>EyePacs</a:t>
            </a:r>
            <a:r>
              <a:rPr lang="en-US" dirty="0">
                <a:latin typeface="Times New Roman" pitchFamily="18" charset="0"/>
                <a:cs typeface="Times New Roman" pitchFamily="18" charset="0"/>
              </a:rPr>
              <a:t> dataset that is uploaded on Kaggle DR Detection challenge was used for model training and testing. </a:t>
            </a:r>
          </a:p>
          <a:p>
            <a:pPr marL="137160" indent="0">
              <a:buNone/>
            </a:pPr>
            <a:endParaRPr lang="en-IN" dirty="0">
              <a:solidFill>
                <a:schemeClr val="bg1"/>
              </a:solidFill>
            </a:endParaRPr>
          </a:p>
        </p:txBody>
      </p:sp>
    </p:spTree>
    <p:extLst>
      <p:ext uri="{BB962C8B-B14F-4D97-AF65-F5344CB8AC3E}">
        <p14:creationId xmlns:p14="http://schemas.microsoft.com/office/powerpoint/2010/main" val="4075263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TotalTime>
  <Words>1402</Words>
  <Application>Microsoft Office PowerPoint</Application>
  <PresentationFormat>On-screen Show (4:3)</PresentationFormat>
  <Paragraphs>103</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Rounded MT Bold</vt:lpstr>
      <vt:lpstr>Calibri</vt:lpstr>
      <vt:lpstr>Times New Roman</vt:lpstr>
      <vt:lpstr>Wingdings</vt:lpstr>
      <vt:lpstr>Wingdings 2</vt:lpstr>
      <vt:lpstr>Wingdings 3</vt:lpstr>
      <vt:lpstr>Apex</vt:lpstr>
      <vt:lpstr>LUNGS CANCER DETECTION BASED ON CT SCAN IMAGE BY USING DEEP TRANSFER LEARNING  </vt:lpstr>
      <vt:lpstr>PowerPoint Presentation</vt:lpstr>
      <vt:lpstr>PowerPoint Presentation</vt:lpstr>
      <vt:lpstr>PowerPoint Presentation</vt:lpstr>
      <vt:lpstr>DATA FLOW DIAGRAM:</vt:lpstr>
      <vt:lpstr>LITERATURE SERVEY:</vt:lpstr>
      <vt:lpstr>PowerPoint Presentation</vt:lpstr>
      <vt:lpstr>MODULES SPLIT UP:</vt:lpstr>
      <vt:lpstr>PowerPoint Presentation</vt:lpstr>
      <vt:lpstr>PowerPoint Presentation</vt:lpstr>
      <vt:lpstr>PowerPoint Presentation</vt:lpstr>
      <vt:lpstr>IMAGE PREPROCESSING:</vt:lpstr>
      <vt:lpstr>CONVOLUTION NEURAL NETWORK:</vt:lpstr>
      <vt:lpstr>CONCLUSION:</vt:lpstr>
      <vt:lpstr>FEATURE ENHANCEMENT:</vt:lpstr>
      <vt:lpstr>REFERENCE:</vt:lpstr>
      <vt:lpstr>PowerPoint Presentation</vt:lpstr>
      <vt:lpstr>PowerPoint Presentation</vt:lpstr>
    </vt:vector>
  </TitlesOfParts>
  <Company>HEAVEN KILLERS RELEASE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Detection Using Deep CNN    Project Report</dc:title>
  <dc:creator>test</dc:creator>
  <cp:lastModifiedBy>ABISHA M</cp:lastModifiedBy>
  <cp:revision>45</cp:revision>
  <dcterms:created xsi:type="dcterms:W3CDTF">2020-07-08T05:53:00Z</dcterms:created>
  <dcterms:modified xsi:type="dcterms:W3CDTF">2021-03-23T11:31:44Z</dcterms:modified>
</cp:coreProperties>
</file>