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1"/>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05" r:id="rId18"/>
    <p:sldId id="320" r:id="rId19"/>
    <p:sldId id="322" r:id="rId20"/>
    <p:sldId id="321" r:id="rId21"/>
    <p:sldId id="317" r:id="rId22"/>
    <p:sldId id="316" r:id="rId23"/>
    <p:sldId id="332" r:id="rId24"/>
    <p:sldId id="333" r:id="rId25"/>
    <p:sldId id="330" r:id="rId26"/>
    <p:sldId id="331" r:id="rId27"/>
    <p:sldId id="334" r:id="rId28"/>
    <p:sldId id="335" r:id="rId29"/>
    <p:sldId id="336" r:id="rId30"/>
    <p:sldId id="337" r:id="rId31"/>
    <p:sldId id="338" r:id="rId32"/>
    <p:sldId id="339" r:id="rId33"/>
    <p:sldId id="340" r:id="rId34"/>
    <p:sldId id="341" r:id="rId35"/>
    <p:sldId id="319" r:id="rId36"/>
    <p:sldId id="342" r:id="rId37"/>
    <p:sldId id="343"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42088" autoAdjust="0"/>
  </p:normalViewPr>
  <p:slideViewPr>
    <p:cSldViewPr snapToGrid="0">
      <p:cViewPr varScale="1">
        <p:scale>
          <a:sx n="50" d="100"/>
          <a:sy n="50" d="100"/>
        </p:scale>
        <p:origin x="828" y="4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5. Minimize the number of disparate services they use across ingest, transformation, querying and storage, so that teams of data engineers, data scientists and database administrators can master one tool, and can build shared best practices for development, management and monitoring.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Work within a single collaborative environment.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Concerned about performance, must make sure core approaches for best performance of the solution are well understood.</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8. Need a solution that provides a consistent security model across all components.</a:t>
            </a:r>
          </a:p>
          <a:p>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 Azure Synapse Pipelines containing the Copy Data activity, which lands the data in Azure Data Lake Gen2.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At this stage Mapping Data Flows, which are Pipeline activities just like the Copy Data activity, can be created using the graphical designer to perform some data preparation tasks.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a:t>
            </a:r>
            <a:r>
              <a:rPr lang="en-US" sz="1200" b="0" kern="1200" dirty="0" err="1">
                <a:solidFill>
                  <a:schemeClr val="tx1"/>
                </a:solidFill>
                <a:effectLst/>
                <a:latin typeface="+mn-lt"/>
                <a:ea typeface="+mn-ea"/>
                <a:cs typeface="+mn-cs"/>
              </a:rPr>
              <a:t>bursty</a:t>
            </a:r>
            <a:r>
              <a:rPr lang="en-US" sz="1200" b="0" kern="1200" dirty="0">
                <a:solidFill>
                  <a:schemeClr val="tx1"/>
                </a:solidFill>
                <a:effectLst/>
                <a:latin typeface="+mn-lt"/>
                <a:ea typeface="+mn-ea"/>
                <a:cs typeface="+mn-cs"/>
              </a:rPr>
              <a:t>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Pools and the Azure Synapse SQL serverless endpoint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Pools to provide pre-provisioned compute capacity to serve both data from the relational data warehouse or data sourced from the data lake. Additionally, the serving layer can use Azure Synapse SQL serverless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a:t>
            </a:r>
            <a:r>
              <a:rPr lang="en-US" sz="1200" b="0" kern="1200" dirty="0" err="1">
                <a:solidFill>
                  <a:schemeClr val="tx1"/>
                </a:solidFill>
                <a:effectLst/>
                <a:latin typeface="+mn-lt"/>
                <a:ea typeface="+mn-ea"/>
                <a:cs typeface="+mn-cs"/>
              </a:rPr>
              <a:t>WebJob</a:t>
            </a:r>
            <a:r>
              <a:rPr lang="en-US" sz="1200" b="0" kern="1200" dirty="0">
                <a:solidFill>
                  <a:schemeClr val="tx1"/>
                </a:solidFill>
                <a:effectLst/>
                <a:latin typeface="+mn-lt"/>
                <a:ea typeface="+mn-ea"/>
                <a:cs typeface="+mn-cs"/>
              </a:rPr>
              <a:t>. This </a:t>
            </a:r>
            <a:r>
              <a:rPr lang="en-US" sz="1200" b="0" kern="1200" dirty="0" err="1">
                <a:solidFill>
                  <a:schemeClr val="tx1"/>
                </a:solidFill>
                <a:effectLst/>
                <a:latin typeface="+mn-lt"/>
                <a:ea typeface="+mn-ea"/>
                <a:cs typeface="+mn-cs"/>
              </a:rPr>
              <a:t>WebJob</a:t>
            </a:r>
            <a:r>
              <a:rPr lang="en-US" sz="1200" b="0" kern="1200" dirty="0">
                <a:solidFill>
                  <a:schemeClr val="tx1"/>
                </a:solidFill>
                <a:effectLst/>
                <a:latin typeface="+mn-lt"/>
                <a:ea typeface="+mn-ea"/>
                <a:cs typeface="+mn-cs"/>
              </a:rPr>
              <a:t> would load the tweets into Event Hubs so that they could be processed reliably using Stream Analytics. Stream Analytics can be used both to archive all tweets to the data lake for offline or batch analysis using Azure Synapse SQL Pools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225165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58372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 the solution you recommend, what specific approach would you say to WWI is the most efficient way for moving flat file data from the ingest storage locations to the data lake?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follow the pattern of landing data in the data lake first, then ingest from the flat files into relational tables within the data warehouse. They can create pipelines that extract the source data and store in Azure Data Lake Store Gen2 as Parquet files.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storage service would you recommend they use and how would you recommend they structure the folders so they can manage the data at the various levels of refinement?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Azure Data Lake Store (ADLS) Gen2 (Azure Storage with hierarchical file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ADLS, it is a best practice to have a dedicated Storage Account for production, and a separate Storage Account for dev and test workloads. This will ensure that dev or test workloads never interfere with production.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ingesting raw data in batch from new data sources, what data formats could they support with your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CSV, Parquet, ORC, JSON</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will you ingest streaming data from the in-store IoT devices?</a:t>
            </a:r>
          </a:p>
          <a:p>
            <a:endParaRPr lang="en-US" sz="1200" b="1" i="0" u="none" strike="noStrike" kern="1200" dirty="0">
              <a:solidFill>
                <a:schemeClr val="tx1"/>
              </a:solidFill>
              <a:effectLst/>
              <a:latin typeface="+mn-lt"/>
              <a:ea typeface="+mn-ea"/>
              <a:cs typeface="+mn-cs"/>
            </a:endParaRP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collect messages in Event Hub or IoT Hub and process them with Stream Analytics.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2968821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a:t>
            </a:r>
            <a:r>
              <a:rPr lang="en-US" sz="1200" b="0" i="0" u="none" strike="noStrike" kern="1200" dirty="0" err="1">
                <a:solidFill>
                  <a:schemeClr val="tx1"/>
                </a:solidFill>
                <a:effectLst/>
                <a:latin typeface="+mn-lt"/>
                <a:ea typeface="+mn-ea"/>
                <a:cs typeface="+mn-cs"/>
              </a:rPr>
              <a:t>DataFrame</a:t>
            </a:r>
            <a:r>
              <a:rPr lang="en-US" sz="1200" b="0" i="0" u="none" strike="noStrike" kern="1200" dirty="0">
                <a:solidFill>
                  <a:schemeClr val="tx1"/>
                </a:solidFill>
                <a:effectLst/>
                <a:latin typeface="+mn-lt"/>
                <a:ea typeface="+mn-ea"/>
                <a:cs typeface="+mn-cs"/>
              </a:rPr>
              <a:t>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Parquet. There is industry alignment around the Parquet format for sharing data at the storage layer (e.g., across Hadoop, Databricks, and SQL engine scenarios). Parquet is a high-performance, column oriented format optimized for big data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could use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a:t>
            </a:r>
            <a:r>
              <a:rPr lang="en-US" sz="1200" b="0" i="0" u="none" strike="noStrike" kern="1200" dirty="0" err="1">
                <a:solidFill>
                  <a:schemeClr val="tx1"/>
                </a:solidFill>
                <a:effectLst/>
                <a:latin typeface="+mn-lt"/>
                <a:ea typeface="+mn-ea"/>
                <a:cs typeface="+mn-cs"/>
              </a:rPr>
              <a:t>DataFrames</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supports open source Apache Spark and the execution of Python, Scala and (in the near future) R code. Their data team would be able to use the familiar </a:t>
            </a:r>
            <a:r>
              <a:rPr lang="en-US" sz="1200" b="0" i="0" u="none" strike="noStrike" kern="1200" dirty="0" err="1">
                <a:solidFill>
                  <a:schemeClr val="tx1"/>
                </a:solidFill>
                <a:effectLst/>
                <a:latin typeface="+mn-lt"/>
                <a:ea typeface="+mn-ea"/>
                <a:cs typeface="+mn-cs"/>
              </a:rPr>
              <a:t>Jupyter</a:t>
            </a:r>
            <a:r>
              <a:rPr lang="en-US" sz="1200" b="0" i="0" u="none" strike="noStrike" kern="1200" dirty="0">
                <a:solidFill>
                  <a:schemeClr val="tx1"/>
                </a:solidFill>
                <a:effectLst/>
                <a:latin typeface="+mn-lt"/>
                <a:ea typeface="+mn-ea"/>
                <a:cs typeface="+mn-cs"/>
              </a:rPr>
              <a:t> notebooks and leverage their favorite libraries.</a:t>
            </a:r>
          </a:p>
          <a:p>
            <a:pPr lvl="1"/>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Does your solution allow their data engineers and data scientists to work within </a:t>
            </a:r>
            <a:r>
              <a:rPr lang="en-US" sz="1200" b="1" i="0" u="none" strike="noStrike" kern="1200" dirty="0" err="1">
                <a:solidFill>
                  <a:schemeClr val="tx1"/>
                </a:solidFill>
                <a:effectLst/>
                <a:latin typeface="+mn-lt"/>
                <a:ea typeface="+mn-ea"/>
                <a:cs typeface="+mn-cs"/>
              </a:rPr>
              <a:t>Jupyter</a:t>
            </a:r>
            <a:r>
              <a:rPr lang="en-US" sz="1200" b="1" i="0" u="none" strike="noStrike" kern="1200" dirty="0">
                <a:solidFill>
                  <a:schemeClr val="tx1"/>
                </a:solidFill>
                <a:effectLst/>
                <a:latin typeface="+mn-lt"/>
                <a:ea typeface="+mn-ea"/>
                <a:cs typeface="+mn-cs"/>
              </a:rPr>
              <a:t>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3739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Indexes. As they offer the highest level of data compression and best overall query performance,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would you suggest for their larger lookup tables that are used just for point lookups that retrieve only a single row? How could they makes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tables when a single row needs to be quickly retrieved. For queries where a single or a very few number of rows to lookup is required to perform with extreme speed, consider a cluster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154370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1994599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Azure Synapse SQL serverless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a:t>
            </a:r>
            <a:r>
              <a:rPr lang="en-US" sz="1200" b="0" i="0" u="none" strike="noStrike" kern="1200" dirty="0" err="1">
                <a:solidFill>
                  <a:schemeClr val="tx1"/>
                </a:solidFill>
                <a:effectLst/>
                <a:latin typeface="+mn-lt"/>
                <a:ea typeface="+mn-ea"/>
                <a:cs typeface="+mn-cs"/>
              </a:rPr>
              <a:t>HyperLogLog</a:t>
            </a:r>
            <a:r>
              <a:rPr lang="en-US" sz="1200" b="0" i="0" u="none" strike="noStrike" kern="1200" dirty="0">
                <a:solidFill>
                  <a:schemeClr val="tx1"/>
                </a:solidFill>
                <a:effectLst/>
                <a:latin typeface="+mn-lt"/>
                <a:ea typeface="+mn-ea"/>
                <a:cs typeface="+mn-cs"/>
              </a:rPr>
              <a:t>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3815634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they only need to load the data into Azure Storage. Using Azure Synapse SQL serverless and Power BI they can create reports against the data directly.</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888691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does your solution provide to WWI to help them identify issues such as suboptimal table distribution, data skew, cache misses, </a:t>
            </a:r>
            <a:r>
              <a:rPr lang="en-US" sz="1200" b="1" i="0" u="none" strike="noStrike" kern="1200" dirty="0" err="1">
                <a:solidFill>
                  <a:schemeClr val="tx1"/>
                </a:solidFill>
                <a:effectLst/>
                <a:latin typeface="+mn-lt"/>
                <a:ea typeface="+mn-ea"/>
                <a:cs typeface="+mn-cs"/>
              </a:rPr>
              <a:t>tempdb</a:t>
            </a:r>
            <a:r>
              <a:rPr lang="en-US" sz="1200" b="1" i="0" u="none" strike="noStrike" kern="1200" dirty="0">
                <a:solidFill>
                  <a:schemeClr val="tx1"/>
                </a:solidFill>
                <a:effectLst/>
                <a:latin typeface="+mn-lt"/>
                <a:ea typeface="+mn-ea"/>
                <a:cs typeface="+mn-cs"/>
              </a:rPr>
              <a:t>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1842677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Gen2 or ADLS Gen2).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is access to data authorized for data stored in Azure Data Lake Store Gen2?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a:t>
            </a:r>
            <a:r>
              <a:rPr lang="en-US" sz="1200" b="0" i="0" u="none" strike="noStrike" kern="1200" dirty="0" err="1">
                <a:solidFill>
                  <a:schemeClr val="tx1"/>
                </a:solidFill>
                <a:effectLst/>
                <a:latin typeface="+mn-lt"/>
                <a:ea typeface="+mn-ea"/>
                <a:cs typeface="+mn-cs"/>
              </a:rPr>
              <a:t>contol</a:t>
            </a:r>
            <a:r>
              <a:rPr lang="en-US" sz="1200" b="0" i="0" u="none" strike="noStrike" kern="1200" dirty="0">
                <a:solidFill>
                  <a:schemeClr val="tx1"/>
                </a:solidFill>
                <a:effectLst/>
                <a:latin typeface="+mn-lt"/>
                <a:ea typeface="+mn-ea"/>
                <a:cs typeface="+mn-cs"/>
              </a:rPr>
              <a:t>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1952098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a:t>
            </a:r>
            <a:r>
              <a:rPr lang="en-US" sz="1200" b="0" i="0" u="none" strike="noStrike" kern="1200" dirty="0" err="1">
                <a:solidFill>
                  <a:schemeClr val="tx1"/>
                </a:solidFill>
                <a:effectLst/>
                <a:latin typeface="+mn-lt"/>
                <a:ea typeface="+mn-ea"/>
                <a:cs typeface="+mn-cs"/>
              </a:rPr>
              <a:t>users's</a:t>
            </a:r>
            <a:r>
              <a:rPr lang="en-US" sz="1200" b="0" i="0" u="none" strike="noStrike" kern="1200" dirty="0">
                <a:solidFill>
                  <a:schemeClr val="tx1"/>
                </a:solidFill>
                <a:effectLst/>
                <a:latin typeface="+mn-lt"/>
                <a:ea typeface="+mn-ea"/>
                <a:cs typeface="+mn-cs"/>
              </a:rPr>
              <a:t>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361513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 and then use managed private endpoints to establish a private link to Azure resources. By using a private link, traffic between their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 and Azure Synapse Analytics workspace traverses entirely over the Microsoft backbone network, which protects against data exfiltration risks. You establish a private link to a resource by creating a private endpoint. Private endpoint uses a private IP address from the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 to effectively bring the service "into" the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 Azure Synapse Analytics creates two Managed private endpoints automatically when the Azure Synapse workspace is created within a managed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3559580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WWI understands that Azure offers several services with overlapping capabilities.  They do not want to spend the time stitching them together to get to the desired analytics solution.</a:t>
            </a:r>
            <a:br>
              <a:rPr lang="en-US" sz="1200" b="1" i="0" u="none" strike="noStrike" kern="1200" dirty="0">
                <a:solidFill>
                  <a:schemeClr val="tx1"/>
                </a:solidFill>
                <a:effectLst/>
                <a:latin typeface="+mn-lt"/>
                <a:ea typeface="+mn-ea"/>
                <a:cs typeface="+mn-cs"/>
              </a:rPr>
            </a:br>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heard of serverless querying, does Azure offer this? Does it support querying the data at the scale of WWI and what formats does it support? Would this be appropriate for supporting WWI dashboards or reports?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 serverless querying via the serverless SQL endpoint.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SQL serverless is an always available SQL endpoint that provides T-SQL querying over high scale data in Azure Storage, and is ideal for ad hoc or </a:t>
            </a:r>
            <a:r>
              <a:rPr lang="en-US" sz="1200" b="0" i="0" u="none" strike="noStrike" kern="1200" dirty="0" err="1">
                <a:solidFill>
                  <a:schemeClr val="tx1"/>
                </a:solidFill>
                <a:effectLst/>
                <a:latin typeface="+mn-lt"/>
                <a:ea typeface="+mn-ea"/>
                <a:cs typeface="+mn-cs"/>
              </a:rPr>
              <a:t>bursty</a:t>
            </a:r>
            <a:r>
              <a:rPr lang="en-US" sz="1200" b="0" i="0" u="none" strike="noStrike" kern="1200" dirty="0">
                <a:solidFill>
                  <a:schemeClr val="tx1"/>
                </a:solidFill>
                <a:effectLst/>
                <a:latin typeface="+mn-lt"/>
                <a:ea typeface="+mn-ea"/>
                <a:cs typeface="+mn-cs"/>
              </a:rPr>
              <a:t> workloads.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Supports data in various formats (Parquet, CSV, JSON)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207936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If Azure provides serverless querying, does selecting serverless remove the option of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also have serverless querying using the Azure Synapse SQL serverless endpoint.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data be protected at rest and are there controls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a:p>
        </p:txBody>
      </p:sp>
    </p:spTree>
    <p:extLst>
      <p:ext uri="{BB962C8B-B14F-4D97-AF65-F5344CB8AC3E}">
        <p14:creationId xmlns:p14="http://schemas.microsoft.com/office/powerpoint/2010/main" val="1681056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4/16/2020 5:32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Wide World Importers (WWI) has hundreds of brick and mortar stores and an online store where they sell a variety of products.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WWI believes that data is the oxygen of retail. Retail has never been short of data, but they have not been able to maximize the value of this data. They struggle with fragmented data and a lack of understanding of customer behavior and expectations and believe that a successful customer experience strategy is founded upon the effective use of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understand that using analytics on top of retail data has the potential to unlock ways for them to improve personalized, omni-channel campaigns that engage potential and existing customers across their buying journey.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holistically drive growth across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are looking to use historical campaign and customer analytics data and make decisions for the present. Beyond these large historical data sets, they would like to use streaming tweet data from Twitter as well as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According to Peter Guerin, Chief Technical Officer (CTO), Wide World Importers has over 5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integrate, query over and analyze the data from all of these sources. Additionally, regardless of the volume, they want to be able to execute queries across such data with results returning in seconds.</a:t>
            </a:r>
          </a:p>
          <a:p>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addition to those data sources, they have in-store IoT sensors producing telemetry data that tracks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 time, allowing them to quickly identify patterns that can be shared between stores. For example, as stores open on the East Coast, patterns detected in early buying behavior could inform last minute offers and in store product placement of products in their West Coast stores that have yet to open.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end-to-end solution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r>
              <a:rPr lang="en-US" sz="2800" dirty="0">
                <a:solidFill>
                  <a:schemeClr val="tx1"/>
                </a:solidFill>
                <a:latin typeface="+mj-lt"/>
              </a:rPr>
              <a:t>Minimize the number of services used to ingest, transform, query and store data.</a:t>
            </a:r>
          </a:p>
          <a:p>
            <a:r>
              <a:rPr lang="en-US" sz="2800" dirty="0">
                <a:solidFill>
                  <a:schemeClr val="tx1"/>
                </a:solidFill>
              </a:rPr>
              <a:t>Work within a single collaborative environment.</a:t>
            </a:r>
          </a:p>
          <a:p>
            <a:r>
              <a:rPr lang="en-US" sz="2800" dirty="0">
                <a:solidFill>
                  <a:schemeClr val="tx1"/>
                </a:solidFill>
              </a:rPr>
              <a:t>Concerned about performance, must make sure core approaches for best performance of the solution are well understood.</a:t>
            </a:r>
          </a:p>
          <a:p>
            <a:r>
              <a:rPr lang="en-US" sz="2800" dirty="0">
                <a:solidFill>
                  <a:schemeClr val="tx1"/>
                </a:solidFill>
              </a:rPr>
              <a:t>Need a solution that provides a consistent security model across all components.</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4622804"/>
          </a:xfrm>
        </p:spPr>
        <p:txBody>
          <a:bodyPr/>
          <a:lstStyle/>
          <a:p>
            <a:r>
              <a:rPr lang="en-US" sz="2800" dirty="0"/>
              <a:t>WWI understands that Azure offers several services with overlapping capabilities.  They do not want to spend the time stitching them together to get to the desired analytics solution.</a:t>
            </a:r>
          </a:p>
          <a:p>
            <a:r>
              <a:rPr lang="en-US" sz="2800" dirty="0"/>
              <a:t>WWI have seen demos from competing systems that claim to load massive datasets in seconds. Does Azure offer such a solution?</a:t>
            </a:r>
          </a:p>
          <a:p>
            <a:r>
              <a:rPr lang="en-US" sz="2800" dirty="0"/>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p:txBody>
      </p:sp>
      <p:pic>
        <p:nvPicPr>
          <p:cNvPr id="4" name="Graphic 3" descr="Questions">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3459409"/>
          </a:xfrm>
        </p:spPr>
        <p:txBody>
          <a:bodyPr/>
          <a:lstStyle/>
          <a:p>
            <a:r>
              <a:rPr lang="en-US" sz="2800" dirty="0"/>
              <a:t>WWI have heard of serverless querying, does Azure offer this? Does it support querying the data at the scale of WWI and what formats does it support? Would this be appropriate for supporting WWI dashboards or reports?</a:t>
            </a:r>
          </a:p>
          <a:p>
            <a:r>
              <a:rPr lang="en-US" sz="2800" dirty="0"/>
              <a:t>If Azure provides serverless querying, does selecting serverless remove the option of using pre-allocated query resources?</a:t>
            </a:r>
          </a:p>
          <a:p>
            <a:r>
              <a:rPr lang="en-US" sz="2800" dirty="0"/>
              <a:t>Would data be protected at rest and are there controls over the keys used to encrypt it?</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Overview of Azure Synapse Analytics features and capabilities. Showing how one solution provides the user experience with Azure Synapse Studio, a platform for processing data with SQL and Spark, and integrated management of the data lake.">
            <a:extLst>
              <a:ext uri="{FF2B5EF4-FFF2-40B4-BE49-F238E27FC236}">
                <a16:creationId xmlns:a16="http://schemas.microsoft.com/office/drawing/2014/main" id="{F7761FDD-1C22-494C-B895-4A02D9FDBE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4962" y="1228813"/>
            <a:ext cx="10262076" cy="520222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lnSpcReduction="10000"/>
          </a:bodyPr>
          <a:lstStyle/>
          <a:p>
            <a:pPr lvl="1"/>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9" name="Picture 8" descr="Diagram of the cold path as described in the speaker notes.">
            <a:extLst>
              <a:ext uri="{FF2B5EF4-FFF2-40B4-BE49-F238E27FC236}">
                <a16:creationId xmlns:a16="http://schemas.microsoft.com/office/drawing/2014/main" id="{A6C40F34-5393-4FB3-AA5C-EDD5B6B783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92188" y="1205168"/>
            <a:ext cx="9926608" cy="527599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Diagram of the hot path as described in the speaker notes.">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244688"/>
            <a:ext cx="10515600" cy="5242026"/>
          </a:xfrm>
          <a:prstGeom prst="rect">
            <a:avLst/>
          </a:prstGeom>
        </p:spPr>
      </p:pic>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
        <p:nvSpPr>
          <p:cNvPr id="5" name="TextBox 4">
            <a:extLst>
              <a:ext uri="{FF2B5EF4-FFF2-40B4-BE49-F238E27FC236}">
                <a16:creationId xmlns:a16="http://schemas.microsoft.com/office/drawing/2014/main" id="{14863F9F-12C3-4104-AF05-EE6350D14EEC}"/>
              </a:ext>
            </a:extLst>
          </p:cNvPr>
          <p:cNvSpPr txBox="1"/>
          <p:nvPr/>
        </p:nvSpPr>
        <p:spPr>
          <a:xfrm>
            <a:off x="568586" y="1657350"/>
            <a:ext cx="7355243" cy="4438138"/>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In this whiteboard design session, you will work in a group to look at the process of designing an end-to-end solution using Azure Synapse Analytics. The design session will cover data loading, data preparation, data transformation and data serving, along with performing machine learning and handling of both batch and real-time data.</a:t>
            </a:r>
          </a:p>
          <a:p>
            <a:pPr>
              <a:lnSpc>
                <a:spcPct val="90000"/>
              </a:lnSpc>
              <a:spcAft>
                <a:spcPts val="600"/>
              </a:spcAft>
            </a:pPr>
            <a:endParaRPr lang="en-US" sz="2400">
              <a:gradFill>
                <a:gsLst>
                  <a:gs pos="2917">
                    <a:schemeClr val="tx1"/>
                  </a:gs>
                  <a:gs pos="30000">
                    <a:schemeClr val="tx1"/>
                  </a:gs>
                </a:gsLst>
                <a:lin ang="5400000" scaled="0"/>
              </a:gradFill>
            </a:endParaRPr>
          </a:p>
          <a:p>
            <a:pPr>
              <a:lnSpc>
                <a:spcPct val="90000"/>
              </a:lnSpc>
              <a:spcAft>
                <a:spcPts val="600"/>
              </a:spcAft>
            </a:pPr>
            <a:r>
              <a:rPr lang="en-US" sz="2400">
                <a:gradFill>
                  <a:gsLst>
                    <a:gs pos="2917">
                      <a:schemeClr val="tx1"/>
                    </a:gs>
                    <a:gs pos="30000">
                      <a:schemeClr val="tx1"/>
                    </a:gs>
                  </a:gsLst>
                  <a:lin ang="5400000" scaled="0"/>
                </a:gradFill>
              </a:rPr>
              <a:t>At the end of this whiteboard design session, you will be better able to design and build a complete end-to-end advanced analytics solution using Azure Synapse Analytics.</a:t>
            </a: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Diagram of the machine learning approach as described in the speaker notes.">
            <a:extLst>
              <a:ext uri="{FF2B5EF4-FFF2-40B4-BE49-F238E27FC236}">
                <a16:creationId xmlns:a16="http://schemas.microsoft.com/office/drawing/2014/main" id="{0B073527-11B4-4999-AED7-2169F68094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36161" y="1378269"/>
            <a:ext cx="7791610" cy="5026124"/>
          </a:xfrm>
          <a:prstGeom prst="rect">
            <a:avLst/>
          </a:prstGeom>
        </p:spPr>
      </p:pic>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4019562"/>
          </a:xfrm>
        </p:spPr>
        <p:txBody>
          <a:bodyPr/>
          <a:lstStyle/>
          <a:p>
            <a:r>
              <a:rPr lang="en-US" sz="2800" dirty="0"/>
              <a:t>Flat file data will land in Azure Data Lake Storage and be translated into relational tables within the data warehouse.</a:t>
            </a:r>
          </a:p>
          <a:p>
            <a:r>
              <a:rPr lang="en-US" sz="2800" dirty="0"/>
              <a:t>Provide a separate storage account for each environment: dev, test, and production.</a:t>
            </a:r>
          </a:p>
          <a:p>
            <a:r>
              <a:rPr lang="en-US" sz="2800" dirty="0"/>
              <a:t>Establish a common folder structure to organize data by degree of refinement. </a:t>
            </a:r>
          </a:p>
          <a:p>
            <a:r>
              <a:rPr lang="en-US" sz="2800" dirty="0"/>
              <a:t>Batch raw data ingestion supported data formats are CSV, Parquet, ORC, and JSON.</a:t>
            </a:r>
          </a:p>
          <a:p>
            <a:r>
              <a:rPr lang="en-US" sz="2800" dirty="0"/>
              <a:t>Streaming data ingested via Event Hub or IoT Hub.</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55312"/>
          </a:xfrm>
        </p:spPr>
        <p:txBody>
          <a:bodyPr/>
          <a:lstStyle/>
          <a:p>
            <a:r>
              <a:rPr lang="en-US" sz="2800" dirty="0"/>
              <a:t>Raw data is easily explored using Azure Synapse Studio.</a:t>
            </a:r>
          </a:p>
          <a:p>
            <a:r>
              <a:rPr lang="en-US" sz="2800" dirty="0"/>
              <a:t>The Parquet data format is recommended for storing refined versions of data to benefit from interoperability and high performance.</a:t>
            </a:r>
          </a:p>
          <a:p>
            <a:r>
              <a:rPr lang="en-US" sz="2800" dirty="0"/>
              <a:t>Azure Synapse Studio provides a code-free graphical design surface to create Data Flows that run at scale on Spark. Engineers can also use code if they prefer.</a:t>
            </a:r>
          </a:p>
          <a:p>
            <a:r>
              <a:rPr lang="en-US" sz="2800" dirty="0"/>
              <a:t>Azure Synapse Analytics supports open source Apache Spark and the execution of Python, Scala, (and soon) R code.</a:t>
            </a:r>
          </a:p>
          <a:p>
            <a:r>
              <a:rPr lang="en-US" sz="2800" dirty="0"/>
              <a:t>Azure Synapse Spark pools allow for the importing of libraries to leverage within attached Jupyter notebooks.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463262"/>
          </a:xfrm>
        </p:spPr>
        <p:txBody>
          <a:bodyPr/>
          <a:lstStyle/>
          <a:p>
            <a:r>
              <a:rPr lang="en-US" sz="2800" dirty="0"/>
              <a:t>Clustered </a:t>
            </a:r>
            <a:r>
              <a:rPr lang="en-US" sz="2800" dirty="0" err="1"/>
              <a:t>Columnstore</a:t>
            </a:r>
            <a:r>
              <a:rPr lang="en-US" sz="2800" dirty="0"/>
              <a:t> indexes offer the highest level of data compression with the best overall query performance for tables with over 100 million rows.</a:t>
            </a:r>
          </a:p>
          <a:p>
            <a:r>
              <a:rPr lang="en-US" sz="2800" dirty="0"/>
              <a:t>Heap tables are recommended for tables with less than 100 million rows.</a:t>
            </a:r>
          </a:p>
          <a:p>
            <a:r>
              <a:rPr lang="en-US" sz="2800" dirty="0"/>
              <a:t>Clustered Indexes may outperform clustered </a:t>
            </a:r>
            <a:r>
              <a:rPr lang="en-US" sz="2800" dirty="0" err="1"/>
              <a:t>columnstore</a:t>
            </a:r>
            <a:r>
              <a:rPr lang="en-US" sz="2800" dirty="0"/>
              <a:t> when very few rows need to be retrieved quickly.</a:t>
            </a:r>
          </a:p>
          <a:p>
            <a:pPr lvl="1"/>
            <a:r>
              <a:rPr lang="en-US" sz="2400" dirty="0"/>
              <a:t>Queries using Clustered Indexes will only see benefits by using a highly selective filter on the clustered index column – non-clustered secondary indexes can be added to improve this performance.</a:t>
            </a:r>
          </a:p>
          <a:p>
            <a:pPr lvl="1"/>
            <a:r>
              <a:rPr lang="en-US" sz="2400" dirty="0"/>
              <a:t>Each additional index that is added to a table adds both space and processing time to data loads.</a:t>
            </a:r>
          </a:p>
          <a:p>
            <a:r>
              <a:rPr lang="en-US" sz="2800" dirty="0"/>
              <a:t>For faster loading performance, Heap tables and Temporary tables can be used as staging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55312"/>
          </a:xfrm>
        </p:spPr>
        <p:txBody>
          <a:bodyPr/>
          <a:lstStyle/>
          <a:p>
            <a:r>
              <a:rPr lang="en-US" sz="2800" b="1" dirty="0"/>
              <a:t>Distributed</a:t>
            </a:r>
            <a:r>
              <a:rPr lang="en-US" sz="2800" dirty="0"/>
              <a:t> table design recommendations</a:t>
            </a:r>
          </a:p>
          <a:p>
            <a:pPr lvl="1"/>
            <a:r>
              <a:rPr lang="en-US" sz="2800" dirty="0"/>
              <a:t>Small fact tables exceeding several GBs with frequent inserts should use a hash distribution.</a:t>
            </a:r>
          </a:p>
          <a:p>
            <a:pPr lvl="1"/>
            <a:r>
              <a:rPr lang="en-US" sz="2800" dirty="0"/>
              <a:t>Potentially useful tables created from raw input should use round-robin distribution.</a:t>
            </a:r>
          </a:p>
          <a:p>
            <a:pPr lvl="1"/>
            <a:r>
              <a:rPr lang="en-US" sz="2800" dirty="0"/>
              <a:t>Temporary staging tables used in data preparation should use a round-robin distributed table.</a:t>
            </a:r>
          </a:p>
          <a:p>
            <a:pPr lvl="1"/>
            <a:r>
              <a:rPr lang="en-US" sz="2800" dirty="0"/>
              <a:t>Lookup tables that range from several hundred MBs to 1.5 GBs in size should be considered for replication. (This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708981"/>
          </a:xfrm>
        </p:spPr>
        <p:txBody>
          <a:bodyPr/>
          <a:lstStyle/>
          <a:p>
            <a:r>
              <a:rPr lang="en-US" sz="2800" dirty="0"/>
              <a:t>JSON formatted data columns are </a:t>
            </a:r>
            <a:r>
              <a:rPr lang="en-US" sz="2800" dirty="0" err="1"/>
              <a:t>queryable</a:t>
            </a:r>
            <a:r>
              <a:rPr lang="en-US" sz="2800" dirty="0"/>
              <a:t> using Azure Synapse SQL serverless in conjunction with T-SQL OPENJSON, JSON_VALUE, and </a:t>
            </a:r>
            <a:r>
              <a:rPr lang="en-US" sz="2800" dirty="0" err="1"/>
              <a:t>JSON_Query</a:t>
            </a:r>
            <a:r>
              <a:rPr lang="en-US" sz="2800" dirty="0"/>
              <a:t> statements. JSON data is updateable via the JSON_MODIFY command.</a:t>
            </a:r>
          </a:p>
          <a:p>
            <a:r>
              <a:rPr lang="en-US" sz="2800" dirty="0"/>
              <a:t>APPROXIMATE_COUNT_DISTINCT provides better count query performance with an average 2% accuracy of the true cardinality.</a:t>
            </a:r>
          </a:p>
          <a:p>
            <a:r>
              <a:rPr lang="en-US" sz="2800" dirty="0"/>
              <a:t>When the same queries are executed repeatedly against mainly static data; result-set caching can be used to improve performance – this cache is invalidated and refreshed when underlying table data changes or the query code changes.</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493538"/>
          </a:xfrm>
        </p:spPr>
        <p:txBody>
          <a:bodyPr/>
          <a:lstStyle/>
          <a:p>
            <a:r>
              <a:rPr lang="en-US" sz="2800" dirty="0"/>
              <a:t>The Azure Synapse Studio provides the ability to create Power BI reports.</a:t>
            </a:r>
          </a:p>
          <a:p>
            <a:r>
              <a:rPr lang="en-US" sz="2800" dirty="0"/>
              <a:t>Power BI Desktop can also be used to publish both datasets and reports to the Azure Synapse Studio.</a:t>
            </a:r>
          </a:p>
          <a:p>
            <a:r>
              <a:rPr lang="en-US" sz="2800" dirty="0"/>
              <a:t>Power BI supports the creation of dashboards that query both batch and streaming data into a single view.</a:t>
            </a:r>
          </a:p>
          <a:p>
            <a:r>
              <a:rPr lang="en-US" sz="2800" dirty="0"/>
              <a:t>Power BI with Azure Synapse SQL serverless they can create reports with data residing in Azure Storage that hasn’t yet been moved 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290953"/>
          </a:xfrm>
        </p:spPr>
        <p:txBody>
          <a:bodyPr/>
          <a:lstStyle/>
          <a:p>
            <a:r>
              <a:rPr lang="en-US" sz="2800" dirty="0"/>
              <a:t>Resource contention can be mitigated by applying Workload Management in Azure Synapse Analytics.</a:t>
            </a:r>
          </a:p>
          <a:p>
            <a:pPr lvl="1"/>
            <a:r>
              <a:rPr lang="en-US" sz="2400" dirty="0"/>
              <a:t>Assign a request to a workload group and set importance levels through </a:t>
            </a:r>
            <a:r>
              <a:rPr lang="en-US" sz="2400" b="1" dirty="0"/>
              <a:t>Workload Classification</a:t>
            </a:r>
            <a:r>
              <a:rPr lang="en-US" sz="2400" dirty="0"/>
              <a:t>.</a:t>
            </a:r>
          </a:p>
          <a:p>
            <a:pPr lvl="1"/>
            <a:r>
              <a:rPr lang="en-US" sz="2400" dirty="0"/>
              <a:t>Influence the order in which a request gets access to resources through </a:t>
            </a:r>
            <a:r>
              <a:rPr lang="en-US" sz="2400" b="1" dirty="0"/>
              <a:t>Workload Importance</a:t>
            </a:r>
            <a:r>
              <a:rPr lang="en-US" sz="2400" dirty="0"/>
              <a:t>.</a:t>
            </a:r>
          </a:p>
          <a:p>
            <a:pPr lvl="1"/>
            <a:r>
              <a:rPr lang="en-US" sz="2400" dirty="0"/>
              <a:t>Reserve resources for a workload group through </a:t>
            </a:r>
            <a:r>
              <a:rPr lang="en-US" sz="2400" b="1" dirty="0"/>
              <a:t>Workload Isolation</a:t>
            </a:r>
            <a:r>
              <a:rPr lang="en-US" sz="2400" dirty="0"/>
              <a:t>.</a:t>
            </a:r>
          </a:p>
          <a:p>
            <a:r>
              <a:rPr lang="en-US" sz="2800" dirty="0"/>
              <a:t>Leverage Azure Advisor recommendations to identify suboptimal table distribution, data skew, cache misses, </a:t>
            </a:r>
            <a:r>
              <a:rPr lang="en-US" sz="2800" dirty="0" err="1"/>
              <a:t>tempdb</a:t>
            </a:r>
            <a:r>
              <a:rPr lang="en-US" sz="2800" dirty="0"/>
              <a:t> contention, and suboptimal plan selection.</a:t>
            </a:r>
          </a:p>
          <a:p>
            <a:r>
              <a:rPr lang="en-US" sz="2800" dirty="0"/>
              <a:t>Avoid disruptive system downtime attributed to system upgrades by setting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019562"/>
          </a:xfrm>
        </p:spPr>
        <p:txBody>
          <a:bodyPr/>
          <a:lstStyle/>
          <a:p>
            <a:r>
              <a:rPr lang="en-US" sz="2800" dirty="0"/>
              <a:t>Azure Synapse Analytics utilizes Azure Active Directory (AAD) as its authentication mechanism.</a:t>
            </a:r>
          </a:p>
          <a:p>
            <a:r>
              <a:rPr lang="en-US" sz="2800" dirty="0"/>
              <a:t>Azure Data Lake Store Gen2 authorization provides container level security via AAD roles. Fine-grained access control is enabled by setting POSIX ACLs at the folder level.</a:t>
            </a:r>
          </a:p>
          <a:p>
            <a:r>
              <a:rPr lang="en-US" sz="2800" dirty="0"/>
              <a:t>Database permissions (including object level security for tables, views, stored procedures, and functions) are based on AAD groups and users.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92245"/>
          </a:xfrm>
        </p:spPr>
        <p:txBody>
          <a:bodyPr/>
          <a:lstStyle/>
          <a:p>
            <a:r>
              <a:rPr lang="en-US" sz="2800" dirty="0"/>
              <a:t>Fine-grained data security can be achieved via:</a:t>
            </a:r>
          </a:p>
          <a:p>
            <a:pPr lvl="1"/>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r>
              <a:rPr lang="en-US" sz="2000" b="1" dirty="0"/>
              <a:t>Column Level Security </a:t>
            </a:r>
            <a:r>
              <a:rPr lang="en-US" sz="2000" dirty="0"/>
              <a:t>– controls access to specific columns in SQL Pool database tables based on a user’s group membership or execution context</a:t>
            </a:r>
          </a:p>
          <a:p>
            <a:pPr lvl="1"/>
            <a:r>
              <a:rPr lang="en-US" sz="2000" b="1" dirty="0"/>
              <a:t>Dynamic Data Masking </a:t>
            </a:r>
            <a:r>
              <a:rPr lang="en-US" sz="2000" dirty="0"/>
              <a:t>– obfuscates sensitive data based on a user’s group membership.</a:t>
            </a:r>
          </a:p>
          <a:p>
            <a:r>
              <a:rPr lang="en-US" sz="2800" dirty="0"/>
              <a:t>SQL Vulnerability Assessment is an automated tool used to discover, track, and remediate database vulnerabilities that also gives you the ability to set a security baseline that will customize scan results to suit your environment.</a:t>
            </a:r>
          </a:p>
          <a:p>
            <a:r>
              <a:rPr lang="en-US" sz="2800" dirty="0"/>
              <a:t>SQL Threat Detection allows you to respond to and remediate unusual and harmful attempts to breach your database. </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3459409"/>
          </a:xfrm>
        </p:spPr>
        <p:txBody>
          <a:bodyPr/>
          <a:lstStyle/>
          <a:p>
            <a:r>
              <a:rPr lang="en-US" sz="2800" dirty="0"/>
              <a:t>SQL Data Discovery and Classification automatically discovers columns containing potentially sensitive data and provides recommendations for labeling this data via metadata attributes.</a:t>
            </a:r>
          </a:p>
          <a:p>
            <a:r>
              <a:rPr lang="en-US" sz="2800" dirty="0"/>
              <a:t>From a network perspective, Azure Synapse Analytics workspaces can be deployed in a Virtual Network that exposes managed private endpoints. This way all traffic between the </a:t>
            </a:r>
            <a:r>
              <a:rPr lang="en-US" sz="2800" dirty="0" err="1"/>
              <a:t>VNet</a:t>
            </a:r>
            <a:r>
              <a:rPr lang="en-US" sz="2800" dirty="0"/>
              <a:t>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a:bodyPr>
          <a:lstStyle/>
          <a:p>
            <a:r>
              <a:rPr lang="en-US" sz="2800" dirty="0">
                <a:solidFill>
                  <a:schemeClr val="tx1"/>
                </a:solidFill>
              </a:rPr>
              <a:t>WWI understands that Azure offers several services with overlapping capabilities.  They do not want to spend the time stitching them together to get to the desired analytics solution.</a:t>
            </a:r>
            <a:br>
              <a:rPr lang="en-US" sz="2800" dirty="0">
                <a:solidFill>
                  <a:schemeClr val="tx1"/>
                </a:solidFill>
              </a:rPr>
            </a:br>
            <a:endParaRPr lang="en-US" sz="2400" dirty="0">
              <a:solidFill>
                <a:schemeClr val="tx1"/>
              </a:solidFill>
            </a:endParaRPr>
          </a:p>
          <a:p>
            <a:pPr marL="336145" lvl="1" indent="0">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buNone/>
            </a:pPr>
            <a:endParaRPr lang="en-US" sz="2032" dirty="0">
              <a:solidFill>
                <a:schemeClr val="tx1"/>
              </a:solidFill>
            </a:endParaRPr>
          </a:p>
          <a:p>
            <a:r>
              <a:rPr lang="en-US" sz="2800" dirty="0">
                <a:solidFill>
                  <a:schemeClr val="tx1"/>
                </a:solidFill>
              </a:rPr>
              <a:t>WWI have seen demos from competing systems that claim to load massive datasets in seconds. Does Azure offer such a solution?</a:t>
            </a:r>
          </a:p>
          <a:p>
            <a:pPr marL="336145" lvl="1" indent="0">
              <a:buNone/>
            </a:pPr>
            <a:endParaRPr lang="en-US" sz="2400" dirty="0">
              <a:solidFill>
                <a:schemeClr val="tx1"/>
              </a:solidFill>
            </a:endParaRPr>
          </a:p>
          <a:p>
            <a:pPr marL="336145" lvl="1" indent="0">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fontScale="70000" lnSpcReduction="20000"/>
          </a:bodyPr>
          <a:lstStyle/>
          <a:p>
            <a:pPr>
              <a:lnSpc>
                <a:spcPct val="120000"/>
              </a:lnSpc>
            </a:pPr>
            <a:r>
              <a:rPr lang="en-US" sz="3600" dirty="0">
                <a:solidFill>
                  <a:schemeClr val="tx1"/>
                </a:solidFill>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pPr marL="336145" lvl="1" indent="0">
              <a:buNone/>
            </a:pPr>
            <a:endParaRPr lang="en-US" sz="2400" dirty="0">
              <a:solidFill>
                <a:schemeClr val="tx1"/>
              </a:solidFill>
              <a:latin typeface="+mj-lt"/>
            </a:endParaRPr>
          </a:p>
          <a:p>
            <a:pPr marL="336145" lvl="1" indent="0">
              <a:buNone/>
            </a:pPr>
            <a:r>
              <a:rPr lang="en-US" sz="2600" dirty="0">
                <a:solidFill>
                  <a:schemeClr val="tx1"/>
                </a:solidFill>
                <a:latin typeface="+mj-lt"/>
              </a:rPr>
              <a:t>Azure Synapse Analytics provides an integrated environment that does exactly this.</a:t>
            </a:r>
          </a:p>
          <a:p>
            <a:pPr marL="336145" lvl="1" indent="0">
              <a:buNone/>
            </a:pPr>
            <a:endParaRPr lang="en-US" sz="2032" dirty="0">
              <a:solidFill>
                <a:schemeClr val="tx1"/>
              </a:solidFill>
              <a:latin typeface="+mj-lt"/>
            </a:endParaRPr>
          </a:p>
          <a:p>
            <a:pPr>
              <a:lnSpc>
                <a:spcPct val="120000"/>
              </a:lnSpc>
            </a:pPr>
            <a:r>
              <a:rPr lang="en-US" sz="3600" dirty="0">
                <a:solidFill>
                  <a:schemeClr val="tx1"/>
                </a:solidFill>
              </a:rPr>
              <a:t>WWI have heard of serverless querying, does Azure offer this? Does it support querying the data at the scale of WWI and what formats does it support? Would this be appropriate for supporting WWI dashboards or reports?</a:t>
            </a:r>
          </a:p>
          <a:p>
            <a:pPr marL="336145" lvl="1" indent="0">
              <a:lnSpc>
                <a:spcPct val="120000"/>
              </a:lnSpc>
              <a:buNone/>
            </a:pPr>
            <a:endParaRPr lang="en-US" sz="23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fontScale="92500" lnSpcReduction="20000"/>
          </a:bodyPr>
          <a:lstStyle/>
          <a:p>
            <a:r>
              <a:rPr lang="en-US" sz="3000" dirty="0">
                <a:solidFill>
                  <a:schemeClr val="tx1"/>
                </a:solidFill>
              </a:rPr>
              <a:t>If Azure provides serverless querying, does selecting serverless remove the option of using pre-allocated query resources?</a:t>
            </a:r>
          </a:p>
          <a:p>
            <a:pPr marL="336145" lvl="1" indent="0">
              <a:buNone/>
            </a:pPr>
            <a:endParaRPr lang="en-US" sz="2400" dirty="0">
              <a:solidFill>
                <a:schemeClr val="tx1"/>
              </a:solidFill>
              <a:latin typeface="+mj-lt"/>
            </a:endParaRPr>
          </a:p>
          <a:p>
            <a:pPr marL="336145" lvl="1" indent="0">
              <a:lnSpc>
                <a:spcPct val="110000"/>
              </a:lnSpc>
              <a:buNone/>
            </a:pPr>
            <a:r>
              <a:rPr lang="en-US" sz="2400" dirty="0">
                <a:solidFill>
                  <a:schemeClr val="tx1"/>
                </a:solidFill>
                <a:latin typeface="+mj-lt"/>
              </a:rPr>
              <a:t>No. This is a unique differentiator of Azure Synapse Analytics. Within one Azure Synapse Analytics workspace, they can have pre-provisioned Azure Synapse SQL Pools, and also have serverless querying using the Azure Synapse SQL serverless endpoint.</a:t>
            </a:r>
          </a:p>
          <a:p>
            <a:pPr marL="336145" lvl="1" indent="0">
              <a:buNone/>
            </a:pPr>
            <a:endParaRPr lang="en-US" sz="2032" dirty="0">
              <a:solidFill>
                <a:schemeClr val="tx1"/>
              </a:solidFill>
              <a:latin typeface="+mj-lt"/>
            </a:endParaRPr>
          </a:p>
          <a:p>
            <a:r>
              <a:rPr lang="en-US" sz="3000" dirty="0">
                <a:solidFill>
                  <a:schemeClr val="tx1"/>
                </a:solidFill>
              </a:rPr>
              <a:t>Would data be protected at rest and are there controls over the keys used to encrypt it?</a:t>
            </a:r>
          </a:p>
          <a:p>
            <a:pPr marL="336145" lvl="1" indent="0">
              <a:buNone/>
            </a:pPr>
            <a:endParaRPr lang="en-US" sz="2400" dirty="0">
              <a:solidFill>
                <a:schemeClr val="tx1"/>
              </a:solidFill>
              <a:latin typeface="+mj-lt"/>
            </a:endParaRPr>
          </a:p>
          <a:p>
            <a:pPr marL="336145" lvl="1" indent="0">
              <a:lnSpc>
                <a:spcPct val="110000"/>
              </a:lnSpc>
              <a:buNone/>
            </a:pPr>
            <a:r>
              <a:rPr lang="en-US" sz="2400" dirty="0">
                <a:solidFill>
                  <a:schemeClr val="tx1"/>
                </a:solidFill>
                <a:latin typeface="+mj-lt"/>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endParaRPr lang="en-US" sz="3600" dirty="0">
              <a:solidFill>
                <a:schemeClr val="tx1"/>
              </a:solidFill>
              <a:latin typeface="+mj-lt"/>
            </a:endParaRP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spcAft>
                <a:spcPts val="882"/>
              </a:spcAft>
              <a:buNone/>
            </a:pPr>
            <a:r>
              <a:rPr lang="en-US" sz="2800" dirty="0">
                <a:solidFill>
                  <a:schemeClr val="tx1"/>
                </a:solidFill>
              </a:rPr>
              <a:t>Peter Guerin, Chief Technical Officer (CTO), World Wide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has hundreds of brick and mortar stores. </a:t>
            </a:r>
            <a:r>
              <a:rPr lang="en-US" sz="2800" dirty="0">
                <a:solidFill>
                  <a:schemeClr val="tx1"/>
                </a:solidFill>
              </a:rPr>
              <a:t>Over their years of operation, they have amassed large amounts of historical data stored in disparate systems.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2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a:lnSpc>
                <a:spcPct val="120000"/>
              </a:lnSpc>
            </a:pPr>
            <a:r>
              <a:rPr lang="en-US" sz="2800" dirty="0">
                <a:solidFill>
                  <a:schemeClr val="tx1"/>
                </a:solidFill>
              </a:rPr>
              <a:t>They need a solution that allows them to query across and analyze the data from all these sources. Regardless of volume, they want these queries to return in seconds.</a:t>
            </a:r>
          </a:p>
          <a:p>
            <a:pPr marL="0" indent="0">
              <a:spcAft>
                <a:spcPts val="882"/>
              </a:spcAft>
              <a:buNone/>
            </a:pPr>
            <a:endParaRPr lang="en-US" sz="2800" dirty="0">
              <a:solidFill>
                <a:schemeClr val="tx1"/>
              </a:solidFill>
            </a:endParaRPr>
          </a:p>
        </p:txBody>
      </p:sp>
      <p:grpSp>
        <p:nvGrpSpPr>
          <p:cNvPr id="4" name="Group 3" descr="Magnifying glass searching a database.">
            <a:extLst>
              <a:ext uri="{FF2B5EF4-FFF2-40B4-BE49-F238E27FC236}">
                <a16:creationId xmlns:a16="http://schemas.microsoft.com/office/drawing/2014/main" id="{FFE1681D-AD93-4C4C-BCDE-926841B6FC7E}"/>
              </a:ext>
            </a:extLst>
          </p:cNvPr>
          <p:cNvGrpSpPr/>
          <p:nvPr/>
        </p:nvGrpSpPr>
        <p:grpSpPr>
          <a:xfrm>
            <a:off x="9713976" y="4380437"/>
            <a:ext cx="2478024" cy="2478024"/>
            <a:chOff x="9713976" y="4380437"/>
            <a:chExt cx="2478024" cy="2478024"/>
          </a:xfrm>
        </p:grpSpPr>
        <p:pic>
          <p:nvPicPr>
            <p:cNvPr id="5" name="Graphic 4" descr="Database">
              <a:extLst>
                <a:ext uri="{FF2B5EF4-FFF2-40B4-BE49-F238E27FC236}">
                  <a16:creationId xmlns:a16="http://schemas.microsoft.com/office/drawing/2014/main" id="{A58634F1-F885-4C54-9CB9-B2AB33E14F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descr="Research">
              <a:extLst>
                <a:ext uri="{FF2B5EF4-FFF2-40B4-BE49-F238E27FC236}">
                  <a16:creationId xmlns:a16="http://schemas.microsoft.com/office/drawing/2014/main" id="{93FBA86C-3611-4776-BF5D-FB13DD459B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2597634"/>
          </a:xfrm>
        </p:spPr>
        <p:txBody>
          <a:bodyPr/>
          <a:lstStyle/>
          <a:p>
            <a:r>
              <a:rPr lang="en-US" sz="2800" dirty="0"/>
              <a:t>WWI has 100 stores each equipped with 50 IoT sensors that monitor customer behavior in the store aisles.</a:t>
            </a:r>
          </a:p>
          <a:p>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2597634"/>
          </a:xfrm>
        </p:spPr>
        <p:txBody>
          <a:bodyPr/>
          <a:lstStyle/>
          <a:p>
            <a:r>
              <a:rPr lang="en-US" sz="2800" dirty="0"/>
              <a:t>When ingesting data and creating data transformation pipelines, WWI would like their specialists to take advantage of a graphical user interface, but still retain the ability to drop down to code should the need arise.</a:t>
            </a:r>
          </a:p>
          <a:p>
            <a:r>
              <a:rPr lang="en-US" sz="2800" dirty="0"/>
              <a:t>They want the ability to quickly explore raw ingested data prior to any preliminary data analysis.</a:t>
            </a:r>
          </a:p>
        </p:txBody>
      </p:sp>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pic>
        <p:nvPicPr>
          <p:cNvPr id="5" name="Graphic 4" descr="Application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10398760" cy="2985433"/>
          </a:xfrm>
        </p:spPr>
        <p:txBody>
          <a:bodyPr/>
          <a:lstStyle/>
          <a:p>
            <a:r>
              <a:rPr lang="en-US" sz="2800" dirty="0"/>
              <a:t>To bring their entire operation into perspective, WWI would like to create a dashboard where they can see their KPIs derived from historical data, and near real-time data streams. </a:t>
            </a:r>
          </a:p>
          <a:p>
            <a:r>
              <a:rPr lang="en-US" sz="2800" dirty="0"/>
              <a:t>They want to make up to the minute key product recommendations generated with the help of machine learning models.</a:t>
            </a:r>
          </a:p>
        </p:txBody>
      </p:sp>
      <p:pic>
        <p:nvPicPr>
          <p:cNvPr id="7" name="Graphic 6" descr="Statistics">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r>
              <a:rPr lang="en-US" sz="2800" dirty="0">
                <a:solidFill>
                  <a:schemeClr val="tx1"/>
                </a:solidFill>
                <a:cs typeface="Segoe UI Semilight" panose="020B0402040204020203" pitchFamily="34" charset="0"/>
              </a:rPr>
              <a:t>Have a unified approach to handling structured and unstructured data sources.</a:t>
            </a:r>
          </a:p>
          <a:p>
            <a:r>
              <a:rPr lang="en-US" sz="2800" dirty="0">
                <a:solidFill>
                  <a:schemeClr val="tx1"/>
                </a:solidFill>
                <a:cs typeface="Segoe UI Semilight" panose="020B0402040204020203" pitchFamily="34" charset="0"/>
              </a:rPr>
              <a:t>Enable data engineers and data scientists with the ability to run complex queries over petabytes of structured and unstructured enterprise operational data.</a:t>
            </a:r>
          </a:p>
          <a:p>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schemas.openxmlformats.org/package/2006/metadata/core-properties"/>
    <ds:schemaRef ds:uri="http://purl.org/dc/elements/1.1/"/>
    <ds:schemaRef ds:uri="http://schemas.microsoft.com/office/infopath/2007/PartnerControls"/>
    <ds:schemaRef ds:uri="2023ac63-7b75-4916-a9ee-591457758eee"/>
    <ds:schemaRef ds:uri="http://schemas.microsoft.com/office/2006/metadata/properties"/>
    <ds:schemaRef ds:uri="http://purl.org/dc/terms/"/>
    <ds:schemaRef ds:uri="http://schemas.microsoft.com/sharepoint/v3"/>
    <ds:schemaRef ds:uri="http://schemas.microsoft.com/office/2006/documentManagement/types"/>
    <ds:schemaRef ds:uri="d9c797ad-d7c3-4982-82b7-81352a75e4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6345</TotalTime>
  <Words>6350</Words>
  <Application>Microsoft Office PowerPoint</Application>
  <PresentationFormat>Widescreen</PresentationFormat>
  <Paragraphs>492</Paragraphs>
  <Slides>35</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end-to-end solution</vt:lpstr>
      <vt:lpstr>Abstract and learning objectives</vt:lpstr>
      <vt:lpstr>Step 1: Review the customer case study</vt:lpstr>
      <vt:lpstr>Customer situation </vt:lpstr>
      <vt:lpstr>Customer situation - 2 </vt:lpstr>
      <vt:lpstr>Customer situation - 3</vt:lpstr>
      <vt:lpstr>Customer situation - 4</vt:lpstr>
      <vt:lpstr>Customer Situation - 5</vt:lpstr>
      <vt:lpstr>Customer needs </vt:lpstr>
      <vt:lpstr>Customer needs - 2 </vt:lpstr>
      <vt:lpstr>Customer objections </vt:lpstr>
      <vt:lpstr>Customer objections - 2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objections handling </vt:lpstr>
      <vt:lpstr>Preferred objections handling - 2 </vt:lpstr>
      <vt:lpstr>Preferred objections handling - 3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Zoiner Tejada</cp:lastModifiedBy>
  <cp:revision>207</cp:revision>
  <dcterms:created xsi:type="dcterms:W3CDTF">2016-01-21T23:17:09Z</dcterms:created>
  <dcterms:modified xsi:type="dcterms:W3CDTF">2020-04-16T13:32:36Z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