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54"/>
  </p:notesMasterIdLst>
  <p:sldIdLst>
    <p:sldId id="300" r:id="rId6"/>
    <p:sldId id="345" r:id="rId7"/>
    <p:sldId id="323" r:id="rId8"/>
    <p:sldId id="302" r:id="rId9"/>
    <p:sldId id="347" r:id="rId10"/>
    <p:sldId id="259" r:id="rId11"/>
    <p:sldId id="324" r:id="rId12"/>
    <p:sldId id="325" r:id="rId13"/>
    <p:sldId id="326" r:id="rId14"/>
    <p:sldId id="327" r:id="rId15"/>
    <p:sldId id="348" r:id="rId16"/>
    <p:sldId id="303" r:id="rId17"/>
    <p:sldId id="328" r:id="rId18"/>
    <p:sldId id="349" r:id="rId19"/>
    <p:sldId id="304" r:id="rId20"/>
    <p:sldId id="329" r:id="rId21"/>
    <p:sldId id="350" r:id="rId22"/>
    <p:sldId id="305" r:id="rId23"/>
    <p:sldId id="320" r:id="rId24"/>
    <p:sldId id="322" r:id="rId25"/>
    <p:sldId id="321" r:id="rId26"/>
    <p:sldId id="351" r:id="rId27"/>
    <p:sldId id="317" r:id="rId28"/>
    <p:sldId id="352" r:id="rId29"/>
    <p:sldId id="316" r:id="rId30"/>
    <p:sldId id="353" r:id="rId31"/>
    <p:sldId id="332" r:id="rId32"/>
    <p:sldId id="354" r:id="rId33"/>
    <p:sldId id="333" r:id="rId34"/>
    <p:sldId id="355" r:id="rId35"/>
    <p:sldId id="330" r:id="rId36"/>
    <p:sldId id="331" r:id="rId37"/>
    <p:sldId id="334" r:id="rId38"/>
    <p:sldId id="335" r:id="rId39"/>
    <p:sldId id="336" r:id="rId40"/>
    <p:sldId id="337" r:id="rId41"/>
    <p:sldId id="338" r:id="rId42"/>
    <p:sldId id="339" r:id="rId43"/>
    <p:sldId id="340" r:id="rId44"/>
    <p:sldId id="341" r:id="rId45"/>
    <p:sldId id="356" r:id="rId46"/>
    <p:sldId id="319" r:id="rId47"/>
    <p:sldId id="342" r:id="rId48"/>
    <p:sldId id="343" r:id="rId49"/>
    <p:sldId id="344" r:id="rId50"/>
    <p:sldId id="357" r:id="rId51"/>
    <p:sldId id="318" r:id="rId52"/>
    <p:sldId id="31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92" d="100"/>
          <a:sy n="92" d="100"/>
        </p:scale>
        <p:origin x="2856" y="90"/>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 Mapping Data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4/17/2020 7:06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end-to-end solution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What are some of their specific needs?</a:t>
            </a:r>
          </a:p>
        </p:txBody>
      </p:sp>
    </p:spTree>
    <p:extLst>
      <p:ext uri="{BB962C8B-B14F-4D97-AF65-F5344CB8AC3E}">
        <p14:creationId xmlns:p14="http://schemas.microsoft.com/office/powerpoint/2010/main" val="22398720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Nabeel, did they raise any other objections or concerns?</a:t>
            </a:r>
          </a:p>
        </p:txBody>
      </p:sp>
    </p:spTree>
    <p:extLst>
      <p:ext uri="{BB962C8B-B14F-4D97-AF65-F5344CB8AC3E}">
        <p14:creationId xmlns:p14="http://schemas.microsoft.com/office/powerpoint/2010/main" val="35414150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Zoiner, can you please give them a hint on how to approach this?</a:t>
            </a:r>
          </a:p>
        </p:txBody>
      </p:sp>
    </p:spTree>
    <p:extLst>
      <p:ext uri="{BB962C8B-B14F-4D97-AF65-F5344CB8AC3E}">
        <p14:creationId xmlns:p14="http://schemas.microsoft.com/office/powerpoint/2010/main" val="21374903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Join your break out room using the Teams invites you received. </a:t>
            </a:r>
            <a:br>
              <a:rPr lang="en-US" sz="2400" dirty="0">
                <a:latin typeface="Segoe UI Semilight" panose="020B0402040204020203" pitchFamily="34" charset="0"/>
                <a:cs typeface="Segoe UI Semilight" panose="020B0402040204020203" pitchFamily="34" charset="0"/>
              </a:rPr>
            </a:br>
            <a:r>
              <a:rPr lang="en-US" sz="2400" dirty="0">
                <a:latin typeface="Segoe UI Semilight" panose="020B0402040204020203" pitchFamily="34" charset="0"/>
                <a:cs typeface="Segoe UI Semilight" panose="020B0402040204020203" pitchFamily="34" charset="0"/>
              </a:rPr>
              <a:t>Design a solution in your break out room.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60573115"/>
              </p:ext>
            </p:extLst>
          </p:nvPr>
        </p:nvGraphicFramePr>
        <p:xfrm>
          <a:off x="3234906" y="3791921"/>
          <a:ext cx="7900793" cy="2420452"/>
        </p:xfrm>
        <a:graphic>
          <a:graphicData uri="http://schemas.openxmlformats.org/drawingml/2006/table">
            <a:tbl>
              <a:tblPr firstRow="1" bandRow="1">
                <a:tableStyleId>{69CF1AB2-1976-4502-BF36-3FF5EA218861}</a:tableStyleId>
              </a:tblPr>
              <a:tblGrid>
                <a:gridCol w="1619339">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short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Can you please talk about the abstract and learning objectives?</a:t>
            </a:r>
          </a:p>
        </p:txBody>
      </p:sp>
    </p:spTree>
    <p:extLst>
      <p:ext uri="{BB962C8B-B14F-4D97-AF65-F5344CB8AC3E}">
        <p14:creationId xmlns:p14="http://schemas.microsoft.com/office/powerpoint/2010/main" val="5999381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34163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your customer (SME) in your break out room.</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mj-lt"/>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Before we get into the technical solution, who should our field sellers by targeting?</a:t>
            </a:r>
          </a:p>
        </p:txBody>
      </p:sp>
    </p:spTree>
    <p:extLst>
      <p:ext uri="{BB962C8B-B14F-4D97-AF65-F5344CB8AC3E}">
        <p14:creationId xmlns:p14="http://schemas.microsoft.com/office/powerpoint/2010/main" val="36748230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Matt, this scenario has a LOT of details! Can you talk us thru it at a high level?</a:t>
            </a:r>
          </a:p>
        </p:txBody>
      </p:sp>
    </p:spTree>
    <p:extLst>
      <p:ext uri="{BB962C8B-B14F-4D97-AF65-F5344CB8AC3E}">
        <p14:creationId xmlns:p14="http://schemas.microsoft.com/office/powerpoint/2010/main" val="27278289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OK, we understand the cold path, but what about the Twitter data?</a:t>
            </a:r>
          </a:p>
        </p:txBody>
      </p:sp>
    </p:spTree>
    <p:extLst>
      <p:ext uri="{BB962C8B-B14F-4D97-AF65-F5344CB8AC3E}">
        <p14:creationId xmlns:p14="http://schemas.microsoft.com/office/powerpoint/2010/main" val="38627756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That makes sense. Zoiner, what about how they should handle machine learning?</a:t>
            </a:r>
          </a:p>
        </p:txBody>
      </p:sp>
    </p:spTree>
    <p:extLst>
      <p:ext uri="{BB962C8B-B14F-4D97-AF65-F5344CB8AC3E}">
        <p14:creationId xmlns:p14="http://schemas.microsoft.com/office/powerpoint/2010/main" val="8560554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That’s helpful. I know there were a lot of details, can you talk us thru them in a Q&amp;A fashion?</a:t>
            </a:r>
          </a:p>
        </p:txBody>
      </p:sp>
    </p:spTree>
    <p:extLst>
      <p:ext uri="{BB962C8B-B14F-4D97-AF65-F5344CB8AC3E}">
        <p14:creationId xmlns:p14="http://schemas.microsoft.com/office/powerpoint/2010/main" val="36733001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Thanks guys. I recall Nabeel had captured several concerns and objections from the customer? Can you guys walk us thru handling those?</a:t>
            </a:r>
          </a:p>
        </p:txBody>
      </p:sp>
    </p:spTree>
    <p:extLst>
      <p:ext uri="{BB962C8B-B14F-4D97-AF65-F5344CB8AC3E}">
        <p14:creationId xmlns:p14="http://schemas.microsoft.com/office/powerpoint/2010/main" val="204884387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Very insightful. Do we have any closing words?</a:t>
            </a:r>
          </a:p>
        </p:txBody>
      </p:sp>
    </p:spTree>
    <p:extLst>
      <p:ext uri="{BB962C8B-B14F-4D97-AF65-F5344CB8AC3E}">
        <p14:creationId xmlns:p14="http://schemas.microsoft.com/office/powerpoint/2010/main" val="321224057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4D6BB-F715-4317-9F82-5CB9D45871F2}"/>
              </a:ext>
            </a:extLst>
          </p:cNvPr>
          <p:cNvSpPr>
            <a:spLocks noGrp="1"/>
          </p:cNvSpPr>
          <p:nvPr>
            <p:ph type="title"/>
          </p:nvPr>
        </p:nvSpPr>
        <p:spPr>
          <a:xfrm>
            <a:off x="268080" y="2681775"/>
            <a:ext cx="11655840" cy="899665"/>
          </a:xfrm>
        </p:spPr>
        <p:txBody>
          <a:bodyPr/>
          <a:lstStyle/>
          <a:p>
            <a:r>
              <a:rPr lang="en-US" dirty="0"/>
              <a:t>Can you tell us a little about the customer scenario?</a:t>
            </a:r>
          </a:p>
        </p:txBody>
      </p:sp>
    </p:spTree>
    <p:extLst>
      <p:ext uri="{BB962C8B-B14F-4D97-AF65-F5344CB8AC3E}">
        <p14:creationId xmlns:p14="http://schemas.microsoft.com/office/powerpoint/2010/main" val="17111474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6639</TotalTime>
  <Words>6527</Words>
  <Application>Microsoft Office PowerPoint</Application>
  <PresentationFormat>Widescreen</PresentationFormat>
  <Paragraphs>523</Paragraphs>
  <Slides>48</Slides>
  <Notes>36</Notes>
  <HiddenSlides>13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end-to-end solution</vt:lpstr>
      <vt:lpstr>Can you please talk about the abstract and learning objectives?</vt:lpstr>
      <vt:lpstr>Abstract and learning objectives</vt:lpstr>
      <vt:lpstr>Step 1: Review the customer case study</vt:lpstr>
      <vt:lpstr>Can you tell us a little about the customer scenario?</vt:lpstr>
      <vt:lpstr>Customer situation </vt:lpstr>
      <vt:lpstr>Customer situation - 2 </vt:lpstr>
      <vt:lpstr>Customer situation - 3</vt:lpstr>
      <vt:lpstr>Customer situation - 4</vt:lpstr>
      <vt:lpstr>Customer Situation - 5</vt:lpstr>
      <vt:lpstr>What are some of their specific needs?</vt:lpstr>
      <vt:lpstr>Customer needs </vt:lpstr>
      <vt:lpstr>Customer needs - 2 </vt:lpstr>
      <vt:lpstr>Nabeel, did they raise any other objections or concerns?</vt:lpstr>
      <vt:lpstr>Customer objections </vt:lpstr>
      <vt:lpstr>Customer objections - 2 </vt:lpstr>
      <vt:lpstr>Zoiner, can you please give them a hint on how to approach this?</vt:lpstr>
      <vt:lpstr>Common scenarios </vt:lpstr>
      <vt:lpstr>Step 2: Design the solution</vt:lpstr>
      <vt:lpstr>Step 3: Present the solution</vt:lpstr>
      <vt:lpstr>Wrap-up</vt:lpstr>
      <vt:lpstr>Before we get into the technical solution, who should our field sellers by targeting?</vt:lpstr>
      <vt:lpstr>Preferred target audience </vt:lpstr>
      <vt:lpstr>Matt, this scenario has a LOT of details! Can you talk us thru it at a high level?</vt:lpstr>
      <vt:lpstr>Preferred solution – Cold Path </vt:lpstr>
      <vt:lpstr>OK, we understand the cold path, but what about the Twitter data?</vt:lpstr>
      <vt:lpstr>Preferred solution – Hot Path </vt:lpstr>
      <vt:lpstr>That makes sense. Zoiner, what about how they should handle machine learning?</vt:lpstr>
      <vt:lpstr>Preferred solution – Machine Learning </vt:lpstr>
      <vt:lpstr>That’s helpful. I know there were a lot of details, can you talk us thru them in a Q&amp;A fashion?</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Thanks guys. I recall Nabeel had captured several concerns and objections from the customer? Can you guys walk us thru handling those?</vt:lpstr>
      <vt:lpstr>Preferred objections handling </vt:lpstr>
      <vt:lpstr>Preferred objections handling - 2 </vt:lpstr>
      <vt:lpstr>Preferred objections handling - 3 </vt:lpstr>
      <vt:lpstr>Preferred objections handling - 4 </vt:lpstr>
      <vt:lpstr>Very insightful. Do we have any closing words?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273</cp:revision>
  <dcterms:created xsi:type="dcterms:W3CDTF">2016-01-21T23:17:09Z</dcterms:created>
  <dcterms:modified xsi:type="dcterms:W3CDTF">2020-04-17T14:07:02Z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