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1"/>
  </p:notesMasterIdLst>
  <p:sldIdLst>
    <p:sldId id="300" r:id="rId6"/>
    <p:sldId id="323" r:id="rId7"/>
    <p:sldId id="302" r:id="rId8"/>
    <p:sldId id="259" r:id="rId9"/>
    <p:sldId id="324" r:id="rId10"/>
    <p:sldId id="325" r:id="rId11"/>
    <p:sldId id="326" r:id="rId12"/>
    <p:sldId id="327" r:id="rId13"/>
    <p:sldId id="303" r:id="rId14"/>
    <p:sldId id="328" r:id="rId15"/>
    <p:sldId id="304" r:id="rId16"/>
    <p:sldId id="329" r:id="rId17"/>
    <p:sldId id="305" r:id="rId18"/>
    <p:sldId id="320" r:id="rId19"/>
    <p:sldId id="322" r:id="rId20"/>
    <p:sldId id="321" r:id="rId21"/>
    <p:sldId id="317" r:id="rId22"/>
    <p:sldId id="316" r:id="rId23"/>
    <p:sldId id="332" r:id="rId24"/>
    <p:sldId id="333" r:id="rId25"/>
    <p:sldId id="330" r:id="rId26"/>
    <p:sldId id="331" r:id="rId27"/>
    <p:sldId id="334" r:id="rId28"/>
    <p:sldId id="335" r:id="rId29"/>
    <p:sldId id="336" r:id="rId30"/>
    <p:sldId id="337" r:id="rId31"/>
    <p:sldId id="338" r:id="rId32"/>
    <p:sldId id="339" r:id="rId33"/>
    <p:sldId id="340" r:id="rId34"/>
    <p:sldId id="341" r:id="rId35"/>
    <p:sldId id="319" r:id="rId36"/>
    <p:sldId id="342" r:id="rId37"/>
    <p:sldId id="343" r:id="rId38"/>
    <p:sldId id="318"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53836" autoAdjust="0"/>
  </p:normalViewPr>
  <p:slideViewPr>
    <p:cSldViewPr snapToGrid="0">
      <p:cViewPr varScale="1">
        <p:scale>
          <a:sx n="57" d="100"/>
          <a:sy n="57" d="100"/>
        </p:scale>
        <p:origin x="588" y="6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4/16/2020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5. Minimize the number of disparate services they use across ingest, transformation, querying and storage, so that teams of data engineers, data scientists and database administrators can master one tool, and can build shared best practices for development, management and monitoring.</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6. Work within a single collaborative environment.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7. Concerned about performance, must make sure core approaches for best performance of the solution are well understood.</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8. Create a solution that provides a consistent security model across all components.</a:t>
            </a:r>
          </a:p>
          <a:p>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4087978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409803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diagram illustrates the high level process for the "cold path" of the data pipeline architecture. It begins with ingesting the data from the Oracle, SAP Hana and Teradata sources. This can be done within Azure Synapse Analytics using a Azure Synapse Pipelines containing the Copy Data activity, which lands the data in Azure Data Lake Gen2. When performing initial exploration of the data in the data lake, the data can be readily explored using Azure Synapse SQL to explore it with T-SQL or using Azure Synapse Spark to explore it within notebooks.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At this stage Mapping Data Flows, which are Pipeline activities just like the Copy Data activity, can be created using the graphical designer to perform some data preparation tasks.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Next, the data can be transformed and enriched in several ways.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offers both serverless and provisioned resource models, offering consumption and billing options to fit the customer's needs. For predictable performance and cost, provision pools to reserve processing power for data stored in SQL tables. For ad hoc or bursty workloads, use the serverless, always-available SQL endpoint.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Pools and the Azure Synapse SQL serverless endpoint can be used to apply transformations using T-SQL, as can notebooks running in Azure Synapse Spark. A Pipeline is also commonly used at this stage to define a repeatable process for cleaning, joining, enriching and ultimately loading the data into the Azure Synapse SQL that functions as the serving database.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serving layer can consist of dedicated Azure Synapse SQL Pools to provide pre-provisioned compute capacity to serve both data from the relational data warehouse or data sourced from the data lake. Additionally, the serving layer can use Azure Synapse SQL serverless to provide ad-hoc compute capacity for querying data stored in the data lake. Either of these serving options can be used by Power BI reports created within Azure Synapse Analytics, or by external applications. The important take away from this architecture is that all of the components shown are completely managed within Azure Synapse Analytics.</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diagram illustrates how they could handle the streaming data, the "hot path". Twitter tweet data needs to be pulled using a WebJob. This WebJob would load the tweets into Event Hubs so that they could be processed reliably using Stream Analytics. Stream Analytics can be used both to archive all tweets to the data lake for offline or batch analysis using Azure Synapse SQL Pools within Azure Synapse Analytics, as well as to send live data to Power BI reports for real-time dashboards and reports. The in-store IoT sensors could ingest their data into IoT Hub directly, and by integrating with IoT Hub also benefit from the device management capabilities that IoT Hub enables. Ultimately this data would also be processed by another Stream Analytics job and served in the same was as the tweets.</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25165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illustrates the approach the Azure Synapse Analytics enables for WWI with regards to machine learning. WWI could train their machine learning models using notebooks run within Azure Machine Learning or Azure Synapse Spark. They could use their machine learning framework of choice to do so. Within this notebook they would convert the model into the ONNX format and then upload the model to Azure Storage. From there, they would run a T-SQL script in Azure Synapse SQL to load the model into a table in the database. After this, they can use the model within T-SQL scripts running Azure Synapse SQL by loading the model from the table, and using it with the Predict function to score data sourced from a table in the database. The scored results could then be used directly or be inserted into a target table for later querying of the predictions.</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58372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For the solution you recommend, what specific approach would you say to WWI is the most efficient way for moving flat file data from the ingest storage locations to the data lake?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follow the pattern of landing data in the data lake first, then ingest from the flat files into relational tables within the data warehouse. They can create pipelines that extract the source data and store in Azure Data Lake Store Gen2 as Parquet files.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storage service would you recommend they use and how would you recommend they structure the folders so they can manage the data at the various levels of refinement?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Azure Data Lake Store (ADLS) Gen2 (Azure Storage with hierarchical file systems).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ADLS, it is a best practice to have a dedicated Storage Account for production, and a separate Storage Account for dev and test workloads. This will ensure that dev or test workloads never interfere with production.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One common folder structure is to organize the data in separate folders by degree of refinement. For example a bronze folder contains the raw data, silver contains the cleaned, prepared and integrated data and gold contains data ready to support analytics, which might include final refinements such as pre-computed aggregates.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ingesting raw data in batch from new data sources, what data formats could they support with your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CSV, Parquet, ORC, JSON</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will you ingest streaming data from the in-store IoT devices?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collect messages in Event Hub or IoT Hub and process them with Stream Analytics.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968821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Before building transformation pipelines or loading it into the data warehouse, how can WWI quickly explore the raw ingested data to understand its contents?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Using Azure Synapse Studio, for any parquet files stored in ADLS, they can right click on a parquet file to query as SQL or as DataFrame in a notebook.</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storing refined versions of the data for possible querying, what data format would you recommend they use?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Parquet. There is industry alignment around the Parquet format for sharing data at the storage layer (e.g., across Hadoop, Databricks, and SQL engine scenarios). Parquet is a high-performance, column oriented format optimized for big data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Regarding the service you recommend they use for preparing, merging and transforming the data, in which situations can they use the graphical designer and which situations would require code?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could use Data Flows that they graphically design in Azure Synapse Studio. These code-free data flows provide for scalable execution. Data Flows define a domain specific language for transformation and convert that into code that runs on Spark, which runs at scale and provides elasticity for handling growing volumes of data.</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code when their data engineers prefer to use Spark to transform the data via DataFrames.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team is accustomed to leveraging open source packages that help them quickly pre-process the data, as well as enable their data scientists to train machine learning models using both Spark and Python. Explain how your solution would enable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supports open source Apache Spark and the execution of Python, Scala and (in the near future) R code. Their data team would be able to use the familiar Jupyter notebooks and leverage their favorite libraries.</a:t>
            </a:r>
          </a:p>
          <a:p>
            <a:pPr lvl="1"/>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Does your solution allow their data engineers and data scientists to work within Jupyter notebooks? How are libraries managed?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Spark pools allow the importing of libraries during creation.</a:t>
            </a:r>
          </a:p>
          <a:p>
            <a:r>
              <a:rPr lang="en-US" sz="1200" b="0" i="0" u="none" strike="noStrike" kern="1200" dirty="0">
                <a:solidFill>
                  <a:schemeClr val="tx1"/>
                </a:solidFill>
                <a:effectLst/>
                <a:latin typeface="+mn-lt"/>
                <a:ea typeface="+mn-ea"/>
                <a:cs typeface="+mn-cs"/>
              </a:rPr>
              <a:t>These dependencies are specified using a PIP freeze formatted text document listing the desired library names and versions.</a:t>
            </a:r>
          </a:p>
          <a:p>
            <a:r>
              <a:rPr lang="en-US" sz="1200" b="0" i="0" u="none" strike="noStrike" kern="1200" dirty="0">
                <a:solidFill>
                  <a:schemeClr val="tx1"/>
                </a:solidFill>
                <a:effectLst/>
                <a:latin typeface="+mn-lt"/>
                <a:ea typeface="+mn-ea"/>
                <a:cs typeface="+mn-cs"/>
              </a:rPr>
              <a:t>The data team can then launch notebooks attached to the Spark pool and author the code that uses their favorite libraries.</a:t>
            </a: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739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Their sales transaction dataset exceeds a billion rows. For their downstream reporting queries, they need to be able to join, project and filter these rows in no longer than 10s of seconds. WWI is concerned their data is just too big to do this.</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specific indexing techniques should they use to reach this kind of performance for their fact tables?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Clustered Columnstore Indexes. As they offer the highest level of data compression and best overall query performance, columnstore indexes are usually the best choice for large tables such as fact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Would you recommend the same approach for tables they have with less than 100 million rows?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For "small" tables with less than 100 million rows, they should consider Heap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should they configure indexes on their smaller lookup tables (e.g., those that contain store names and addresses)?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Heap tables. For small lookup tables, less than 100 million rows, often heap tables make sense. Cluster columnstore tables begin to achieve optimal compression once there is more than 100 million rows.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would you suggest for their larger lookup tables that are used just for point lookups that retrieve only a single row? How could they makes these more flexible so that queries filtering against different sets of columns would still yield efficient lookups?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Use clustered indexes. Clustered indexes may outperform clustered columnstore tables when a single row needs to be quickly retrieved. For queries where a single or a very few number of rows to lookup is required to perform with extreme speed, consider a clustered index or non-clustered secondary index.</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disadvantage to using a clustered index is that the only queries that benefit are the ones that use a highly selective filter on the clustered index column. To improve filter performance on other columns, a non-clustered index can be added to other columns.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However, be aware that each index which is added to a table adds both space and processing time to data loads.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should they use for the fastest loading of staging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heap table. If you are loading data only to stage it before running more transformations, loading the table to heap table is much faster than loading the data to a clustered columnstore table.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temporary table. Loading data to a temporary table loads faster than loading a table to permanent storage.</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154370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are the typical issues they should look out for with regards to distributed table design for the following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smallest fact table exceeds several GB’s and by their nature experiences frequent inserts.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hash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hash-distributed table distributes table rows across the Compute nodes by using a deterministic hash function to assign each row to one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Since identical values always hash to the same distribution, the data warehouse has built-in knowledge of the row locations. SQL Data Warehouse uses this knowledge to minimize data movement during queries, which improves query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Hash-distributed tables work well for large fact tables in a star schema. They can have very large numbers of rows and still achieve high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a hash-distributed table when:</a:t>
            </a:r>
          </a:p>
          <a:p>
            <a:r>
              <a:rPr lang="en-US" sz="1200" b="0" i="0" u="none" strike="noStrike" kern="1200" dirty="0">
                <a:solidFill>
                  <a:schemeClr val="tx1"/>
                </a:solidFill>
                <a:effectLst/>
                <a:latin typeface="+mn-lt"/>
                <a:ea typeface="+mn-ea"/>
                <a:cs typeface="+mn-cs"/>
              </a:rPr>
              <a:t>	The table size on disk is more than 2 GB.</a:t>
            </a:r>
          </a:p>
          <a:p>
            <a:pPr lvl="2"/>
            <a:r>
              <a:rPr lang="en-US" sz="1200" b="0" i="0" u="none" strike="noStrike" kern="1200" dirty="0">
                <a:solidFill>
                  <a:schemeClr val="tx1"/>
                </a:solidFill>
                <a:effectLst/>
                <a:latin typeface="+mn-lt"/>
                <a:ea typeface="+mn-ea"/>
                <a:cs typeface="+mn-cs"/>
              </a:rPr>
              <a:t>The table has frequent insert, update, and delete operations.</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As they develop the data warehouse, the WWI data team identified some tables created from the raw input that might be useful, but they don’t currently join to other tables and they are not sure of the best columns they should use for distributing the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round-robin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round-robin distributed table distributes table rows evenly across all distributions. The assignment of rows to distributions is random. Unlike hash-distributed tables, rows with equal values are not guaranteed to be assigned to the same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As a result, the system sometimes needs to invoke a data movement operation to better organize your data before it can resolve a query. This extra step can slow down your queries. For example, joining a round-robin table usually requires reshuffling the rows, which is a performance hit.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the round-robin distribution for your table in the following scenarios:</a:t>
            </a:r>
          </a:p>
          <a:p>
            <a:pPr lvl="2"/>
            <a:r>
              <a:rPr lang="en-US" sz="1200" b="0" i="0" u="none" strike="noStrike" kern="1200" dirty="0">
                <a:solidFill>
                  <a:schemeClr val="tx1"/>
                </a:solidFill>
                <a:effectLst/>
                <a:latin typeface="+mn-lt"/>
                <a:ea typeface="+mn-ea"/>
                <a:cs typeface="+mn-cs"/>
              </a:rPr>
              <a:t>When getting started as a simple starting point since it is the default</a:t>
            </a:r>
          </a:p>
          <a:p>
            <a:pPr lvl="2"/>
            <a:r>
              <a:rPr lang="en-US" sz="1200" b="0" i="0" u="none" strike="noStrike" kern="1200" dirty="0">
                <a:solidFill>
                  <a:schemeClr val="tx1"/>
                </a:solidFill>
                <a:effectLst/>
                <a:latin typeface="+mn-lt"/>
                <a:ea typeface="+mn-ea"/>
                <a:cs typeface="+mn-cs"/>
              </a:rPr>
              <a:t>If there is no obvious joining key</a:t>
            </a:r>
          </a:p>
          <a:p>
            <a:pPr lvl="2"/>
            <a:r>
              <a:rPr lang="en-US" sz="1200" b="0" i="0" u="none" strike="noStrike" kern="1200" dirty="0">
                <a:solidFill>
                  <a:schemeClr val="tx1"/>
                </a:solidFill>
                <a:effectLst/>
                <a:latin typeface="+mn-lt"/>
                <a:ea typeface="+mn-ea"/>
                <a:cs typeface="+mn-cs"/>
              </a:rPr>
              <a:t>If there is not good candidate column for hash distributing the table</a:t>
            </a:r>
          </a:p>
          <a:p>
            <a:pPr lvl="2"/>
            <a:r>
              <a:rPr lang="en-US" sz="1200" b="0" i="0" u="none" strike="noStrike" kern="1200" dirty="0">
                <a:solidFill>
                  <a:schemeClr val="tx1"/>
                </a:solidFill>
                <a:effectLst/>
                <a:latin typeface="+mn-lt"/>
                <a:ea typeface="+mn-ea"/>
                <a:cs typeface="+mn-cs"/>
              </a:rPr>
              <a:t>If the table does not share a common join key with other tables</a:t>
            </a:r>
          </a:p>
          <a:p>
            <a:pPr lvl="2"/>
            <a:r>
              <a:rPr lang="en-US" sz="1200" b="0" i="0" u="none" strike="noStrike" kern="1200" dirty="0">
                <a:solidFill>
                  <a:schemeClr val="tx1"/>
                </a:solidFill>
                <a:effectLst/>
                <a:latin typeface="+mn-lt"/>
                <a:ea typeface="+mn-ea"/>
                <a:cs typeface="+mn-cs"/>
              </a:rPr>
              <a:t>If the join is less significant than other joins in the query</a:t>
            </a:r>
          </a:p>
          <a:p>
            <a:pPr lvl="2"/>
            <a:r>
              <a:rPr lang="en-US" sz="1200" b="0" i="0" u="none" strike="noStrike" kern="1200" dirty="0">
                <a:solidFill>
                  <a:schemeClr val="tx1"/>
                </a:solidFill>
                <a:effectLst/>
                <a:latin typeface="+mn-lt"/>
                <a:ea typeface="+mn-ea"/>
                <a:cs typeface="+mn-cs"/>
              </a:rPr>
              <a:t>When the table is a temporary staging table</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engineers sometimes use temporary staging tables in their data preparation.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round-robin distributed table.</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They have lookup tables that range from several hundred MBs to 1.5 GBs.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replicated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replicated table has a full copy of the table accessible on each Compute node. Replicating a table removes the need to transfer data among Compute nodes before a join or aggregation. Since the table has multiple copies, replicated tables work best when the table size is less than 2 GB compressed.</a:t>
            </a:r>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994599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Some of their data contains columns in the JSON format, how could they flatten these hierarchical fields to a tabular structure?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Azure Synapse SQL serverless along with the T-SQL OPENJSON, JSON_VALUE, and JSON_QUERY statements.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approach can they use to update the JSON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JSON_MODIFY with the UPDATE statement.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In some of their queries, they are OK trading off speed of returning counts for a small reduction in accuracy. How might they do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the APPROXIMATE_COUNT_DISTINCT statement which uses the HyperLogLog to return a result with an average 2% accuracy of the true cardinality. For example, if COUNT(DISTINCT) returns 1,000,000, then with approximate execution you will get a value between 999,736 to 1,016,234.</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downstream reports are used by many users, which often means the same query is being executed repeatedly against data that does not change that often. What can WWI to improve the performance of these types of queries? How does this approach work when the underlying data changes?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result-set caching.</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Cache the results of a query in provisioned Azure Synapse SQL Pool storage. This enables interactive response times for repetitive queries against tables with infrequent data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result-set cache persists even if SQL pool is paused and resumed later.</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Query cache is invalidated and refreshed when underlying table data or query code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Result cache is evicted regularly based on a time-aware least recently used algorithm (TLRU).</a:t>
            </a:r>
          </a:p>
        </p:txBody>
      </p:sp>
      <p:sp>
        <p:nvSpPr>
          <p:cNvPr id="4" name="Slide Number Placeholder 3"/>
          <p:cNvSpPr>
            <a:spLocks noGrp="1"/>
          </p:cNvSpPr>
          <p:nvPr>
            <p:ph type="sldNum" sz="quarter" idx="5"/>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815634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product can WWI use to visualize their retail transaction data? Is it a separate tool that they need to install?</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Power BI. They can create, edit and view Power BI reports directly within the Azure Synapse Studio. They can also use Power BI Desktop to create and publish both datasets and reports that are then available within Azure Synapse Studio.</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they use this same tool to visualize both the batch and streaming data in a single dashboard view?</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Power BI can be used to create dashboards that visualize both kinds of data.</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With the product you recommend, do they need to load all the data into the data warehouse before they can create reports against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they only need to load the data into Azure Storage. Using Azure Synapse SQL serverless and Power BI they can create reports against the data directly.</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888691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In previous efforts, WWI systems struggled with their popularity. Exploratory queries that were not time sensitive would saturate the available resources and delay the execution of higher priority queries supporting critical reports. Explain how your solution helps to resolve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configure Workload Management in Azure Synapse Analytics which serves to prevent this situation.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manages resources, ensures highly efficient resource utilization, and maximizes return on investment (ROI).</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three pillars of Workload Management are: </a:t>
            </a:r>
          </a:p>
          <a:p>
            <a:pPr lvl="2"/>
            <a:r>
              <a:rPr lang="en-US" sz="1200" b="0" i="0" u="none" strike="noStrike" kern="1200" dirty="0">
                <a:solidFill>
                  <a:schemeClr val="tx1"/>
                </a:solidFill>
                <a:effectLst/>
                <a:latin typeface="+mn-lt"/>
                <a:ea typeface="+mn-ea"/>
                <a:cs typeface="+mn-cs"/>
              </a:rPr>
              <a:t>Workload Classification – To assign a request to a workload group and set importance levels.</a:t>
            </a:r>
          </a:p>
          <a:p>
            <a:pPr lvl="2"/>
            <a:r>
              <a:rPr lang="en-US" sz="1200" b="0" i="0" u="none" strike="noStrike" kern="1200" dirty="0">
                <a:solidFill>
                  <a:schemeClr val="tx1"/>
                </a:solidFill>
                <a:effectLst/>
                <a:latin typeface="+mn-lt"/>
                <a:ea typeface="+mn-ea"/>
                <a:cs typeface="+mn-cs"/>
              </a:rPr>
              <a:t>Workload Importance – To influence the order in which a request gets access to resources.</a:t>
            </a:r>
          </a:p>
          <a:p>
            <a:pPr lvl="2"/>
            <a:r>
              <a:rPr lang="en-US" sz="1200" b="0" i="0" u="none" strike="noStrike" kern="1200" dirty="0">
                <a:solidFill>
                  <a:schemeClr val="tx1"/>
                </a:solidFill>
                <a:effectLst/>
                <a:latin typeface="+mn-lt"/>
                <a:ea typeface="+mn-ea"/>
                <a:cs typeface="+mn-cs"/>
              </a:rPr>
              <a:t>Workload Isolation – To reserve resources for a workload group.</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does your solution provide to WWI to help them identify issues such as suboptimal table distribution, data skew, cache misses, tempdb contention and suboptimal plan selection?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leverage the Azure Advisor recommendations.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recognizes there is a balance between the data warehouse software staying up to date and when they can afford downtime that might result. How can they establish their preferences with your solution, so they are never caught off guard with an upgrade?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leverage maintenance windows, a feature of Azure Synapse Analytics. Within this they can: </a:t>
            </a:r>
          </a:p>
          <a:p>
            <a:pPr lvl="2"/>
            <a:r>
              <a:rPr lang="en-US" sz="1200" b="0" i="0" u="none" strike="noStrike" kern="1200" dirty="0">
                <a:solidFill>
                  <a:schemeClr val="tx1"/>
                </a:solidFill>
                <a:effectLst/>
                <a:latin typeface="+mn-lt"/>
                <a:ea typeface="+mn-ea"/>
                <a:cs typeface="+mn-cs"/>
              </a:rPr>
              <a:t>Choose a time window for upgrades.</a:t>
            </a:r>
          </a:p>
          <a:p>
            <a:pPr lvl="2"/>
            <a:r>
              <a:rPr lang="en-US" sz="1200" b="0" i="0" u="none" strike="noStrike" kern="1200" dirty="0">
                <a:solidFill>
                  <a:schemeClr val="tx1"/>
                </a:solidFill>
                <a:effectLst/>
                <a:latin typeface="+mn-lt"/>
                <a:ea typeface="+mn-ea"/>
                <a:cs typeface="+mn-cs"/>
              </a:rPr>
              <a:t>Select a primary and secondary window within a seven-day period, where windows can be from 3 to 8 hours.</a:t>
            </a:r>
          </a:p>
          <a:p>
            <a:pPr lvl="2"/>
            <a:r>
              <a:rPr lang="en-US" sz="1200" b="0" i="0" u="none" strike="noStrike" kern="1200" dirty="0">
                <a:solidFill>
                  <a:schemeClr val="tx1"/>
                </a:solidFill>
                <a:effectLst/>
                <a:latin typeface="+mn-lt"/>
                <a:ea typeface="+mn-ea"/>
                <a:cs typeface="+mn-cs"/>
              </a:rPr>
              <a:t>Receive 24-hour advance notification for maintenance events.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842677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How does your solution provide unified authentication, such as across SQL and Spark workloads?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uses Azure Active Directory (AAD) as its authentication mechanism. When a user logs into an Azure Synapse Analytics workspace, the active user's AAD credential is implicitly used to execute T-SQL queries on a SQL Pool, to run notebooks in a Spark Pool and to access Power BI reports. This same AAD credential is also utilized in controlling access to the data stored within SQL Pool Databases or stored within a hierarchical file system in Azure Storage (Azure Data Lake Store Gen2 or ADLS Gen2). By leveraging AAD, Azure Synapse Analytics allows for the centralized management of user identities.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is access to data authorized for data stored in Azure Data Lake Store Gen2? In SQL Pool databases?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ADLS gen2</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From an authorization standpoint, course grained access control can be applied at the container level in Azure Storage by specifying AAD roles. Furthermore, fine grained access control is enabled by setting POSIX ACLs at the folder level.</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databases</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Management of database permissions is performed by setting access permissions on Azure Active Directory groups and users, which are external to the database. Object level security allows you to control permissions on tables, views, stored procedures and functions.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952098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One of WWI's challenges is that while multiple departments might be able to query a given table, what data they should be allowed to see depends on their department or role within the company. How could your solution support this? You should suggest three options.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could achieve this in several ways using either Row Level Security, Column Level Security or Dynamic Data Masking. They might even benefit from all three being applied to the same table depending on their needs.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Row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Azure Synapse Analytics, tables in SQL Pool databases support Row Level Security (RLS). RLS enables you to implement restrictions on data row access. The access restriction logic is located in the database tier rather than away from the data in another application tier. The database system applies the access restrictions every time that data access is attempted from any tier. Think of RLS as effectively filtering out rows the user is not authorized to select, update or delete. This makes your security system more reliable and robust by reducing the surface area of your security system.</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Columns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addition, tables in SQL Pool databases support Column Level Security (CLS). CLS enables you to control access to specific columns in a database table based on a user's group membership or execution context.</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Dynamic Data Masking</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Alternately, if parts only parts of a field need to be displayed according to the users' group membership (such as displaying only a few characters of an email address), then WWI could use Dynamic Data Masking.</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 solution help WWI discover, track and remediate security misconfigurations and detect threats? How?</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There are two primary ways: using the SQL Vulnerability Assessment and with SQL Threat Detection.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SQL Vulnerability Assessment is an easy to use service that can help you discover, track, and remediate potential database vulnerabilities. It provides visibility into your database security state and allows constant improvements. In short, it: </a:t>
            </a:r>
          </a:p>
          <a:p>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Runs a set of security checks that identify security misconfigurations.</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Allows setting a security baseline that customize the results to suit your environment.</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clear report which is very helpful for security audits.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SQL Vulnerability Assessment is run from the Azure Portal. It takes a few seconds to run and is entirely read-only. It does not make any changes to your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When the scan completes, you will presented with a report. The report presents an overview of your security state; how many issues were found, and their respective severities. Results include warnings on deviations from best practices, as well as a snapshot of your security-related settings, such as database principals and roles and their associated permissions. The scan report also provides a map of sensitive data discovered in your database, and includes recommendations of the built-in methods available to protect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From the report you can drill-down to each failed result to understand the impact of the finding, and why each security check failed. You can use the actionable remediation information provided by the report to resolve the issue, for example, by running a generated remediation script in a new query editor window.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you review your assessment results, you can mark specific results as being an acceptable Baseline in your environment. The baseline is essentially a customization of how the results are reported. Results that match the baseline are considered as passing in subsequent scans.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SQL Threat Detection allows you to respond to unusual and harmful attempts to breach your database, including detecting potential SQL injection attacks, unusual access and data exfiltration activities and emailing actionable alerts to investigate and remediate. It is configured in the Azure Portal.</a:t>
            </a:r>
          </a:p>
          <a:p>
            <a:pPr lvl="1"/>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615131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Can WWI use this same solution to monitor for sensitive information by enabling them to discover, classify and protect and track access to such data?</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Yes, by using SQL Data Discovery and Classification, which: </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Automatically discovers columns containing potentially sensitive data.</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simple way to review and apply the classification recommendations through the Azure portal.</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Persists sensitive data labels in the database (as metadata attributes), audits and detects access to the sensitive data. It includes a built-in set of labels and information types; however users can choose to define custom labels across Azure tenant using Azure Security Center.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This feature is accessed using the Azure Portal.</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From a network security standpoint, how should your solution be secured?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deploy their Azure Synapse Analytics workspace within a managed workspace Virtual Network (VNet), and then use managed private endpoints to establish a private link to Azure resources. By using a private link, traffic between their VNet and Azure Synapse Analytics workspace traverses entirely over the Microsoft backbone network, which protects against data exfiltration risks. You establish a private link to a resource by creating a private endpoint. Private endpoint uses a private IP address from the VNet to effectively bring the service "into" the VNet. Azure Synapse Analytics creates two Managed private endpoints automatically when the Azure Synapse workspace is created within a managed VNet.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5595807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WWI understands that Azure offers several services with overlapping capabilities.  They do not want to spend the time stitching them together to get to the desired analytics solution.</a:t>
            </a:r>
            <a:br>
              <a:rPr lang="en-US" sz="1200" b="1" i="0" u="none" strike="noStrike" kern="1200" dirty="0">
                <a:solidFill>
                  <a:schemeClr val="tx1"/>
                </a:solidFill>
                <a:effectLst/>
                <a:latin typeface="+mn-lt"/>
                <a:ea typeface="+mn-ea"/>
                <a:cs typeface="+mn-cs"/>
              </a:rPr>
            </a:br>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was designed to address exactly this situation and enables customers to quickly get to creating business value from their analytics instead of spending time on plumbing infrastructure connecting disparate services.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have seen demos from competing systems that claim to load massive datasets in seconds. Does Azure offer such a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is Microsoft's answer to this challenge and is designed for supporting fast loads of massive datasets.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Azure Synapse Analytics provides an integrated environment that does exactly this.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have heard of serverless querying, does Azure offer this? Does it support querying the data at the scale of WWI and what formats does it support? Would this be appropriate for supporting WWI dashboards or reports?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 serverless querying via the serverless SQL endpoint.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SQL serverless is an always available SQL endpoint that provides T-SQL querying over high scale data in Azure Storage, and is ideal for ad hoc or bursty workloads.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Supports data in various formats (Parquet, CSV, JSON)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079363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If Azure provides serverless querying, does selecting serverless remove the option of using pre-allocated query resources?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This is a unique differentiator of Azure Synapse Analytics. Within one Azure Synapse Analytics workspace, they can have pre-provisioned Azure Synapse SQL Pools, and also have serverless querying using the Azure Synapse SQL serverless endpoint.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Would data be protected at rest and are there controls over the keys used to encrypt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16810561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4/16/2020 11:24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Wide World Importers (WWI) has hundreds of brick and mortar stores and an online store where they sell a variety of products.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WWI believes that data is the oxygen of retail. Retail has never been short of data, but they have not been able to maximize the value of this data. They struggle with fragmented data and a lack of understanding of customer behavior and expectations and believe that a successful customer experience strategy is founded upon the effective use of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understand that using analytics on top of retail data has the potential to unlock ways for them to improve personalized, omni-channel campaigns that engage potential and existing customers across their buying journey.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would like to combine their retail lifecycle data including customer data, operations data, sourcing and supplier data as well as transaction data with analytics to reduce churn, enhance loyalty, advance customer journeys, enable the ability to conduct contextual marketing, measure attribution and provide insights across their enterprise to holistically drive growth across the organization.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are looking to use historical campaign and customer analytics data and make decisions for the present. Beyond these large historical data sets, they would like to use streaming tweet data from Twitter as well as telemetry from IoT sensors in their brick and mortar locations. In effect, they would like to use data from the present moment to inform decisions for the next moment. WWI sees an opportunity to use their data to predict the future, initially by making product recommendations.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According to Peter Guerin, Chief Technical Officer (CTO), Wide World Importers has over 5 years of sales transaction data from Oracle, consisting of more than 30 billion rows. But that is not their only enterprise data source. They have finance data stored in SAP Hana, marketing data in Teradata and social media data coming in from Twitter. They need a solution that allows them to integrate, query over and analyze the data from all of these sources. Additionally, regardless of the volume, they want to be able to execute queries across such data with results returning in seconds.</a:t>
            </a:r>
          </a:p>
          <a:p>
            <a:br>
              <a:rPr lang="en-US" sz="1200" b="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95638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In addition to those data sources, they have in-store IoT sensors producing telemetry data that tracks the traffic patterns of customers walking the aisles. Each store has 50 sensors, and they have 100 stores equipped to provide this real-time data. Using this data they want to understand in which departments (or groups of aisles) people are spending most of their time, and which of those they are not. They would like a solution to ensure that this data gets ingested and processed in near real time, allowing them to quickly identify patterns that can be shared between stores. For example, as stores open on the East Coast, patterns detected in early buying behavior could inform last minute offers and in store product placement of products in their West Coast stores that have yet to open.</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5418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WWI would like the option to enable their specialists to create data ingest and data transformation pipelines with or without code. They would like to accomplish this using tools that simplify the building of these transformation pipelines using a graphical designer, while also allowing their team to implement with code when preferred by their team.</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Peter (CTO)  also mentioned that, in his experience, a point of frustration with the tools was how much setup was required before any preliminary exploratory data analysis could be performed. So he would prefer a solution that allows WWI to quickly explore the raw ingested data to understand its contents.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855956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bring their entire operation into perspective, Wide World Importers would like to create a dashboard where they can see their KPI's derived from historical data, real-time twitter sentiment and IoT sensor data, and key product recommendations generated using machine learning.</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331600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1. Gain business insights using a combination of historical, real-time, and predictive analytics.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Have a unified approach to handling their structured and unstructured data sources.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Enable their team of data engineers and data scientists to bring in and run complex queries over petabytes of structured data with billions of rows and unstructured enterprise operational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4. Enable business analysts and data science/data engineering teams to share a single source of truth.</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29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2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Synapse Analytics end-to-end solution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pPr>
              <a:lnSpc>
                <a:spcPct val="100000"/>
              </a:lnSpc>
            </a:pPr>
            <a:r>
              <a:rPr lang="en-US" sz="2800" dirty="0">
                <a:solidFill>
                  <a:schemeClr val="tx1"/>
                </a:solidFill>
                <a:latin typeface="+mj-lt"/>
              </a:rPr>
              <a:t>Minimize the number of services used to ingest, transform, query and store data.</a:t>
            </a:r>
          </a:p>
          <a:p>
            <a:pPr>
              <a:lnSpc>
                <a:spcPct val="100000"/>
              </a:lnSpc>
            </a:pPr>
            <a:r>
              <a:rPr lang="en-US" sz="2800" dirty="0">
                <a:solidFill>
                  <a:schemeClr val="tx1"/>
                </a:solidFill>
              </a:rPr>
              <a:t>Work within a single collaborative environment.</a:t>
            </a:r>
          </a:p>
          <a:p>
            <a:pPr>
              <a:lnSpc>
                <a:spcPct val="100000"/>
              </a:lnSpc>
            </a:pPr>
            <a:r>
              <a:rPr lang="en-US" sz="2800" dirty="0">
                <a:solidFill>
                  <a:schemeClr val="tx1"/>
                </a:solidFill>
              </a:rPr>
              <a:t>Concerned about performance, must make sure core approaches for best performance of the solution are well understood.</a:t>
            </a:r>
          </a:p>
          <a:p>
            <a:pPr>
              <a:lnSpc>
                <a:spcPct val="100000"/>
              </a:lnSpc>
            </a:pPr>
            <a:r>
              <a:rPr lang="en-US" sz="2800" dirty="0">
                <a:solidFill>
                  <a:schemeClr val="tx1"/>
                </a:solidFill>
              </a:rPr>
              <a:t>Create a solution that provides a consistent security model across all components.</a:t>
            </a:r>
          </a:p>
        </p:txBody>
      </p:sp>
    </p:spTree>
    <p:extLst>
      <p:ext uri="{BB962C8B-B14F-4D97-AF65-F5344CB8AC3E}">
        <p14:creationId xmlns:p14="http://schemas.microsoft.com/office/powerpoint/2010/main" val="2140919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0134943" cy="5096780"/>
          </a:xfrm>
        </p:spPr>
        <p:txBody>
          <a:bodyPr/>
          <a:lstStyle/>
          <a:p>
            <a:pPr>
              <a:lnSpc>
                <a:spcPct val="100000"/>
              </a:lnSpc>
            </a:pPr>
            <a:r>
              <a:rPr lang="en-US" sz="2800" dirty="0"/>
              <a:t>WWI understands that Azure offers several services with overlapping capabilities.  They do not want to spend the time stitching them together to get to the desired analytics solution.</a:t>
            </a:r>
          </a:p>
          <a:p>
            <a:pPr>
              <a:lnSpc>
                <a:spcPct val="100000"/>
              </a:lnSpc>
            </a:pPr>
            <a:r>
              <a:rPr lang="en-US" sz="2800" dirty="0"/>
              <a:t>WWI have seen demos from competing systems that claim to load massive datasets in seconds. Does Azure offer such a solution?</a:t>
            </a:r>
          </a:p>
          <a:p>
            <a:pPr>
              <a:lnSpc>
                <a:spcPct val="100000"/>
              </a:lnSpc>
            </a:pPr>
            <a:r>
              <a:rPr lang="en-US" sz="2800" dirty="0"/>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p:txBody>
      </p:sp>
      <p:pic>
        <p:nvPicPr>
          <p:cNvPr id="4" name="Graphic 3" descr="Questions ">
            <a:extLst>
              <a:ext uri="{FF2B5EF4-FFF2-40B4-BE49-F238E27FC236}">
                <a16:creationId xmlns:a16="http://schemas.microsoft.com/office/drawing/2014/main" id="{9036810E-39F2-4230-809A-EABA88D8AC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9111" y="4157120"/>
            <a:ext cx="2385969" cy="2385969"/>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1653523" cy="3804118"/>
          </a:xfrm>
        </p:spPr>
        <p:txBody>
          <a:bodyPr/>
          <a:lstStyle/>
          <a:p>
            <a:pPr>
              <a:lnSpc>
                <a:spcPct val="100000"/>
              </a:lnSpc>
            </a:pPr>
            <a:r>
              <a:rPr lang="en-US" sz="2800" dirty="0"/>
              <a:t>WWI have heard of serverless querying, does Azure offer this? Does it support querying the data at the scale of WWI and what formats does it support? Would this be appropriate for supporting WWI dashboards or reports?</a:t>
            </a:r>
          </a:p>
          <a:p>
            <a:pPr>
              <a:lnSpc>
                <a:spcPct val="100000"/>
              </a:lnSpc>
            </a:pPr>
            <a:r>
              <a:rPr lang="en-US" sz="2800" dirty="0"/>
              <a:t>If Azure provides serverless querying, does selecting serverless remove the option of using pre-allocated query resources?</a:t>
            </a:r>
          </a:p>
          <a:p>
            <a:pPr>
              <a:lnSpc>
                <a:spcPct val="100000"/>
              </a:lnSpc>
            </a:pPr>
            <a:r>
              <a:rPr lang="en-US" sz="2800" dirty="0"/>
              <a:t>Would data be protected at rest and are there controls over the keys used to encrypt it?</a:t>
            </a:r>
          </a:p>
        </p:txBody>
      </p:sp>
    </p:spTree>
    <p:extLst>
      <p:ext uri="{BB962C8B-B14F-4D97-AF65-F5344CB8AC3E}">
        <p14:creationId xmlns:p14="http://schemas.microsoft.com/office/powerpoint/2010/main" val="2043666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Overview of Azure Synapse Analytics features and capabilities. Showing how one solution provides the user experience with Azure Synapse Studio, a platform for processing data with SQL and Spark, and integrated management of the data lake.">
            <a:extLst>
              <a:ext uri="{FF2B5EF4-FFF2-40B4-BE49-F238E27FC236}">
                <a16:creationId xmlns:a16="http://schemas.microsoft.com/office/drawing/2014/main" id="{F7761FDD-1C22-494C-B895-4A02D9FDBE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4962" y="1228813"/>
            <a:ext cx="10262076" cy="5202226"/>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D4ACB14-D89A-411C-BD4E-3F4960E0CD86}"/>
              </a:ext>
            </a:extLst>
          </p:cNvPr>
          <p:cNvSpPr>
            <a:spLocks noGrp="1"/>
          </p:cNvSpPr>
          <p:nvPr>
            <p:ph type="body" sz="quarter" idx="10"/>
          </p:nvPr>
        </p:nvSpPr>
        <p:spPr>
          <a:xfrm>
            <a:off x="269239" y="1189176"/>
            <a:ext cx="11653523" cy="4335643"/>
          </a:xfrm>
        </p:spPr>
        <p:txBody>
          <a:bodyPr>
            <a:normAutofit fontScale="92500" lnSpcReduction="20000"/>
          </a:bodyPr>
          <a:lstStyle/>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Peter Guerin, Chief Technical Officer (CTO), Wide World Importers.</a:t>
            </a:r>
          </a:p>
          <a:p>
            <a:pPr lvl="1">
              <a:lnSpc>
                <a:spcPct val="110000"/>
              </a:lnSpc>
            </a:pPr>
            <a:endParaRPr lang="en-US" sz="2800" dirty="0">
              <a:solidFill>
                <a:schemeClr val="tx1"/>
              </a:solidFill>
              <a:latin typeface="Segoe UI Semilight" panose="020B0402040204020203" pitchFamily="34" charset="0"/>
              <a:cs typeface="Segoe UI Semilight" panose="020B0402040204020203" pitchFamily="34" charset="0"/>
            </a:endParaRPr>
          </a:p>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lnSpc>
                <a:spcPct val="110000"/>
              </a:lnSpc>
            </a:pPr>
            <a:endParaRPr lang="en-US" sz="2800" dirty="0">
              <a:solidFill>
                <a:schemeClr val="tx1"/>
              </a:solidFill>
              <a:latin typeface="Segoe UI Semilight" panose="020B0402040204020203" pitchFamily="34" charset="0"/>
              <a:cs typeface="Segoe UI Semilight" panose="020B0402040204020203" pitchFamily="34" charset="0"/>
            </a:endParaRPr>
          </a:p>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chief information officers (CIOs), or to application sponsors (like a Vice President [VP] Line of Business [LOB], or Chief Marketing Officer), or to those that represent the business unit IT or developers that report to application sponsors.</a:t>
            </a:r>
            <a:endParaRPr lang="en-US" sz="2800" dirty="0">
              <a:solidFill>
                <a:schemeClr val="tx1"/>
              </a:solidFill>
            </a:endParaRPr>
          </a:p>
        </p:txBody>
      </p:sp>
      <p:pic>
        <p:nvPicPr>
          <p:cNvPr id="7" name="Picture 6" descr="An icon showing a group of people around a circular table.&#10;">
            <a:extLst>
              <a:ext uri="{FF2B5EF4-FFF2-40B4-BE49-F238E27FC236}">
                <a16:creationId xmlns:a16="http://schemas.microsoft.com/office/drawing/2014/main" id="{F10FCCC4-C9D9-4F5B-B8B3-74AF68286FAC}"/>
              </a:ext>
            </a:extLst>
          </p:cNvPr>
          <p:cNvPicPr>
            <a:picLocks noChangeAspect="1"/>
          </p:cNvPicPr>
          <p:nvPr/>
        </p:nvPicPr>
        <p:blipFill>
          <a:blip r:embed="rId3"/>
          <a:stretch>
            <a:fillRect/>
          </a:stretch>
        </p:blipFill>
        <p:spPr>
          <a:xfrm>
            <a:off x="4882791" y="4805310"/>
            <a:ext cx="2426418" cy="2426418"/>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Cold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9" name="Picture 8" descr="Diagram of the cold path as described in the speaker notes.">
            <a:extLst>
              <a:ext uri="{FF2B5EF4-FFF2-40B4-BE49-F238E27FC236}">
                <a16:creationId xmlns:a16="http://schemas.microsoft.com/office/drawing/2014/main" id="{A6C40F34-5393-4FB3-AA5C-EDD5B6B783A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92188" y="1205168"/>
            <a:ext cx="9926608" cy="5275992"/>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Hot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Diagram of the hot path as described in the speaker notes.">
            <a:extLst>
              <a:ext uri="{FF2B5EF4-FFF2-40B4-BE49-F238E27FC236}">
                <a16:creationId xmlns:a16="http://schemas.microsoft.com/office/drawing/2014/main" id="{7F6CF8AC-7212-4F8C-A1F4-BD3B9334C23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8200" y="1244688"/>
            <a:ext cx="10515600" cy="5242026"/>
          </a:xfrm>
          <a:prstGeom prst="rect">
            <a:avLst/>
          </a:prstGeom>
        </p:spPr>
      </p:pic>
    </p:spTree>
    <p:extLst>
      <p:ext uri="{BB962C8B-B14F-4D97-AF65-F5344CB8AC3E}">
        <p14:creationId xmlns:p14="http://schemas.microsoft.com/office/powerpoint/2010/main" val="4039753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66674"/>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Box 4">
            <a:extLst>
              <a:ext uri="{FF2B5EF4-FFF2-40B4-BE49-F238E27FC236}">
                <a16:creationId xmlns:a16="http://schemas.microsoft.com/office/drawing/2014/main" id="{14863F9F-12C3-4104-AF05-EE6350D14EEC}"/>
              </a:ext>
            </a:extLst>
          </p:cNvPr>
          <p:cNvSpPr txBox="1"/>
          <p:nvPr/>
        </p:nvSpPr>
        <p:spPr>
          <a:xfrm>
            <a:off x="568586" y="1094646"/>
            <a:ext cx="7355243" cy="4881336"/>
          </a:xfrm>
          <a:prstGeom prst="rect">
            <a:avLst/>
          </a:prstGeom>
          <a:noFill/>
        </p:spPr>
        <p:txBody>
          <a:bodyPr wrap="square" lIns="182880" tIns="146304" rIns="182880" bIns="146304" rtlCol="0">
            <a:spAutoFit/>
          </a:bodyPr>
          <a:lstStyle/>
          <a:p>
            <a:pPr>
              <a:spcAft>
                <a:spcPts val="600"/>
              </a:spcAft>
            </a:pPr>
            <a:r>
              <a:rPr lang="en-US" sz="2400" dirty="0">
                <a:gradFill>
                  <a:gsLst>
                    <a:gs pos="2917">
                      <a:schemeClr val="tx1"/>
                    </a:gs>
                    <a:gs pos="30000">
                      <a:schemeClr val="tx1"/>
                    </a:gs>
                  </a:gsLst>
                  <a:lin ang="5400000" scaled="0"/>
                </a:gradFill>
              </a:rPr>
              <a:t>In this whiteboard design session, you will work in a group to look at the process of designing an end-to-end solution using Azure Synapse Analytics. The design session will cover data loading, data preparation, data transformation and data serving, along with performing machine learning and handling of both batch and real-time data.</a:t>
            </a:r>
          </a:p>
          <a:p>
            <a:pPr>
              <a:spcAft>
                <a:spcPts val="600"/>
              </a:spcAft>
            </a:pPr>
            <a:endParaRPr lang="en-US" sz="2400" dirty="0">
              <a:gradFill>
                <a:gsLst>
                  <a:gs pos="2917">
                    <a:schemeClr val="tx1"/>
                  </a:gs>
                  <a:gs pos="30000">
                    <a:schemeClr val="tx1"/>
                  </a:gs>
                </a:gsLst>
                <a:lin ang="5400000" scaled="0"/>
              </a:gradFill>
            </a:endParaRPr>
          </a:p>
          <a:p>
            <a:pPr>
              <a:spcAft>
                <a:spcPts val="600"/>
              </a:spcAft>
            </a:pPr>
            <a:r>
              <a:rPr lang="en-US" sz="2400" dirty="0">
                <a:gradFill>
                  <a:gsLst>
                    <a:gs pos="2917">
                      <a:schemeClr val="tx1"/>
                    </a:gs>
                    <a:gs pos="30000">
                      <a:schemeClr val="tx1"/>
                    </a:gs>
                  </a:gsLst>
                  <a:lin ang="5400000" scaled="0"/>
                </a:gradFill>
              </a:rPr>
              <a:t>At the end of this whiteboard design session, you will be better able to design and build a complete end-to-end advanced analytics solution using Azure Synapse Analytics.</a:t>
            </a:r>
          </a:p>
        </p:txBody>
      </p:sp>
      <p:pic>
        <p:nvPicPr>
          <p:cNvPr id="3" name="Picture 2" descr="Icon representation of a presenter waving at a whiteboard.">
            <a:extLst>
              <a:ext uri="{FF2B5EF4-FFF2-40B4-BE49-F238E27FC236}">
                <a16:creationId xmlns:a16="http://schemas.microsoft.com/office/drawing/2014/main" id="{90670106-9F72-4C69-AC97-2303D33801DD}"/>
              </a:ext>
            </a:extLst>
          </p:cNvPr>
          <p:cNvPicPr>
            <a:picLocks noChangeAspect="1"/>
          </p:cNvPicPr>
          <p:nvPr/>
        </p:nvPicPr>
        <p:blipFill>
          <a:blip r:embed="rId3"/>
          <a:stretch>
            <a:fillRect/>
          </a:stretch>
        </p:blipFill>
        <p:spPr>
          <a:xfrm>
            <a:off x="7945793" y="1828661"/>
            <a:ext cx="3200677" cy="3200677"/>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Machine Learning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Diagram of the machine learning approach as described in the speaker notes.">
            <a:extLst>
              <a:ext uri="{FF2B5EF4-FFF2-40B4-BE49-F238E27FC236}">
                <a16:creationId xmlns:a16="http://schemas.microsoft.com/office/drawing/2014/main" id="{0B073527-11B4-4999-AED7-2169F68094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36161" y="1378269"/>
            <a:ext cx="7791610" cy="5026124"/>
          </a:xfrm>
          <a:prstGeom prst="rect">
            <a:avLst/>
          </a:prstGeom>
        </p:spPr>
      </p:pic>
    </p:spTree>
    <p:extLst>
      <p:ext uri="{BB962C8B-B14F-4D97-AF65-F5344CB8AC3E}">
        <p14:creationId xmlns:p14="http://schemas.microsoft.com/office/powerpoint/2010/main" val="527418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p:txBody>
          <a:bodyPr/>
          <a:lstStyle/>
          <a:p>
            <a:r>
              <a:rPr lang="en-US" dirty="0"/>
              <a:t>Preferred solution – Ingest and Store</a:t>
            </a:r>
          </a:p>
        </p:txBody>
      </p:sp>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9239" y="1189177"/>
            <a:ext cx="11653523" cy="3200876"/>
          </a:xfrm>
        </p:spPr>
        <p:txBody>
          <a:bodyPr/>
          <a:lstStyle/>
          <a:p>
            <a:pPr>
              <a:lnSpc>
                <a:spcPct val="100000"/>
              </a:lnSpc>
            </a:pPr>
            <a:r>
              <a:rPr lang="en-US" sz="2800" dirty="0"/>
              <a:t>Ingest flat file data into Azure Storage (Azure Data Lake Store Gen2) </a:t>
            </a:r>
          </a:p>
          <a:p>
            <a:pPr>
              <a:lnSpc>
                <a:spcPct val="100000"/>
              </a:lnSpc>
            </a:pPr>
            <a:r>
              <a:rPr lang="en-US" sz="2800" dirty="0"/>
              <a:t>Load from flat file as relational tables within the data warehouse</a:t>
            </a:r>
          </a:p>
          <a:p>
            <a:pPr>
              <a:lnSpc>
                <a:spcPct val="100000"/>
              </a:lnSpc>
            </a:pPr>
            <a:r>
              <a:rPr lang="en-US" sz="2800" dirty="0"/>
              <a:t>Separate storage accounts for each environment: dev, test, &amp; production.</a:t>
            </a:r>
          </a:p>
          <a:p>
            <a:pPr>
              <a:lnSpc>
                <a:spcPct val="100000"/>
              </a:lnSpc>
            </a:pPr>
            <a:r>
              <a:rPr lang="en-US" sz="2800" dirty="0"/>
              <a:t>Use a common folder structure to organize data by degree of refinement. </a:t>
            </a:r>
          </a:p>
          <a:p>
            <a:pPr>
              <a:lnSpc>
                <a:spcPct val="100000"/>
              </a:lnSpc>
            </a:pPr>
            <a:r>
              <a:rPr lang="en-US" sz="2800" dirty="0"/>
              <a:t>Azure Synapse Analytics supports CSV, Parquet, ORC, and JSON formats.</a:t>
            </a:r>
          </a:p>
          <a:p>
            <a:pPr>
              <a:lnSpc>
                <a:spcPct val="100000"/>
              </a:lnSpc>
            </a:pPr>
            <a:r>
              <a:rPr lang="en-US" sz="2800" dirty="0"/>
              <a:t>Ingest streaming data via Event Hub or IoT Hub.</a:t>
            </a:r>
          </a:p>
        </p:txBody>
      </p:sp>
    </p:spTree>
    <p:extLst>
      <p:ext uri="{BB962C8B-B14F-4D97-AF65-F5344CB8AC3E}">
        <p14:creationId xmlns:p14="http://schemas.microsoft.com/office/powerpoint/2010/main" val="32917506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829288"/>
          </a:xfrm>
        </p:spPr>
        <p:txBody>
          <a:bodyPr/>
          <a:lstStyle/>
          <a:p>
            <a:pPr>
              <a:lnSpc>
                <a:spcPct val="100000"/>
              </a:lnSpc>
            </a:pPr>
            <a:r>
              <a:rPr lang="en-US" sz="2800" dirty="0"/>
              <a:t>Explore raw flat file data easily using Azure Synapse Studio.</a:t>
            </a:r>
          </a:p>
          <a:p>
            <a:pPr>
              <a:lnSpc>
                <a:spcPct val="100000"/>
              </a:lnSpc>
            </a:pPr>
            <a:r>
              <a:rPr lang="en-US" sz="2800" dirty="0"/>
              <a:t>Azure Synapse Studio provides a code-free graphical design surface to create Mapping Data Flows that run at scale on Spark. Engineers can also use code in notebooks if they prefer.</a:t>
            </a:r>
          </a:p>
          <a:p>
            <a:pPr>
              <a:lnSpc>
                <a:spcPct val="100000"/>
              </a:lnSpc>
            </a:pPr>
            <a:r>
              <a:rPr lang="en-US" sz="2800" dirty="0"/>
              <a:t>Notebook support open source Apache Spark and the execution of Python, Scala, (and soon) R code.</a:t>
            </a:r>
          </a:p>
          <a:p>
            <a:pPr>
              <a:lnSpc>
                <a:spcPct val="100000"/>
              </a:lnSpc>
            </a:pPr>
            <a:r>
              <a:rPr lang="en-US" sz="2800" dirty="0"/>
              <a:t>Libraries need by notebook are imported to Azure Synapse Spark pools and used within attached notebooks.</a:t>
            </a:r>
          </a:p>
          <a:p>
            <a:pPr>
              <a:lnSpc>
                <a:spcPct val="100000"/>
              </a:lnSpc>
            </a:pPr>
            <a:r>
              <a:rPr lang="en-US" sz="2800" dirty="0"/>
              <a:t>Parquet format recommended for storing transformed data.</a:t>
            </a:r>
          </a:p>
          <a:p>
            <a:endParaRPr lang="en-US" sz="2800" dirty="0"/>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Transform</a:t>
            </a:r>
          </a:p>
        </p:txBody>
      </p:sp>
    </p:spTree>
    <p:extLst>
      <p:ext uri="{BB962C8B-B14F-4D97-AF65-F5344CB8AC3E}">
        <p14:creationId xmlns:p14="http://schemas.microsoft.com/office/powerpoint/2010/main" val="248539012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7709483"/>
          </a:xfrm>
        </p:spPr>
        <p:txBody>
          <a:bodyPr/>
          <a:lstStyle/>
          <a:p>
            <a:pPr>
              <a:lnSpc>
                <a:spcPct val="100000"/>
              </a:lnSpc>
            </a:pPr>
            <a:r>
              <a:rPr lang="en-US" sz="2800" dirty="0"/>
              <a:t>Clustered Columnstore indexes (CCI) are best for fact tables. </a:t>
            </a:r>
          </a:p>
          <a:p>
            <a:pPr>
              <a:lnSpc>
                <a:spcPct val="100000"/>
              </a:lnSpc>
            </a:pPr>
            <a:r>
              <a:rPr lang="en-US" sz="2800" dirty="0"/>
              <a:t>CCI offer the highest level of data compression and best query performance for tables with over 100 million rows. </a:t>
            </a:r>
          </a:p>
          <a:p>
            <a:pPr>
              <a:lnSpc>
                <a:spcPct val="100000"/>
              </a:lnSpc>
            </a:pPr>
            <a:r>
              <a:rPr lang="en-US" sz="2800" dirty="0"/>
              <a:t>Heap tables are best for small lookup tables and recommended for tables with less than 100 million rows.</a:t>
            </a:r>
          </a:p>
          <a:p>
            <a:pPr>
              <a:lnSpc>
                <a:spcPct val="100000"/>
              </a:lnSpc>
            </a:pPr>
            <a:r>
              <a:rPr lang="en-US" sz="2800" dirty="0"/>
              <a:t>Clustered Indexes may outperform CCI when very few rows need to be retrieved quickly.</a:t>
            </a:r>
          </a:p>
          <a:p>
            <a:pPr lvl="1">
              <a:lnSpc>
                <a:spcPct val="100000"/>
              </a:lnSpc>
            </a:pPr>
            <a:r>
              <a:rPr lang="en-US" sz="2400" dirty="0"/>
              <a:t>Add non-clustered indexes to improve performance for less selective queries. </a:t>
            </a:r>
          </a:p>
          <a:p>
            <a:pPr lvl="1">
              <a:lnSpc>
                <a:spcPct val="100000"/>
              </a:lnSpc>
            </a:pPr>
            <a:r>
              <a:rPr lang="en-US" sz="2400" dirty="0"/>
              <a:t>Each additional index added to a table increases storage space required and processing time during data loads.</a:t>
            </a:r>
          </a:p>
          <a:p>
            <a:pPr>
              <a:lnSpc>
                <a:spcPct val="100000"/>
              </a:lnSpc>
            </a:pPr>
            <a:r>
              <a:rPr lang="en-US" sz="2800" dirty="0"/>
              <a:t>Speed load performance by staging data in heap tables and temporary tables prior to running transformations.</a:t>
            </a:r>
          </a:p>
          <a:p>
            <a:endParaRPr lang="en-US" sz="3968" dirty="0"/>
          </a:p>
          <a:p>
            <a:pPr lvl="1"/>
            <a:r>
              <a:rPr lang="en-US" sz="200" dirty="0"/>
              <a:t>as</a:t>
            </a:r>
          </a:p>
          <a:p>
            <a:endParaRPr lang="en-US" sz="4000" dirty="0"/>
          </a:p>
          <a:p>
            <a:endParaRPr lang="en-US"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a:t>
            </a:r>
          </a:p>
        </p:txBody>
      </p:sp>
    </p:spTree>
    <p:extLst>
      <p:ext uri="{BB962C8B-B14F-4D97-AF65-F5344CB8AC3E}">
        <p14:creationId xmlns:p14="http://schemas.microsoft.com/office/powerpoint/2010/main" val="2493655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634491"/>
          </a:xfrm>
        </p:spPr>
        <p:txBody>
          <a:bodyPr/>
          <a:lstStyle/>
          <a:p>
            <a:pPr>
              <a:lnSpc>
                <a:spcPct val="100000"/>
              </a:lnSpc>
            </a:pPr>
            <a:r>
              <a:rPr lang="en-US" sz="2800" dirty="0"/>
              <a:t>Distributed table design recommendations</a:t>
            </a:r>
          </a:p>
          <a:p>
            <a:pPr lvl="1">
              <a:lnSpc>
                <a:spcPct val="100000"/>
              </a:lnSpc>
            </a:pPr>
            <a:r>
              <a:rPr lang="en-US" sz="2800" dirty="0"/>
              <a:t>Hash Distribution: </a:t>
            </a:r>
          </a:p>
          <a:p>
            <a:pPr lvl="2">
              <a:lnSpc>
                <a:spcPct val="100000"/>
              </a:lnSpc>
            </a:pPr>
            <a:r>
              <a:rPr lang="en-US" sz="2408" dirty="0"/>
              <a:t>Small fact tables exceeding several GBs with frequent inserts should use a hash distribution.</a:t>
            </a:r>
          </a:p>
          <a:p>
            <a:pPr lvl="1">
              <a:lnSpc>
                <a:spcPct val="100000"/>
              </a:lnSpc>
            </a:pPr>
            <a:r>
              <a:rPr lang="en-US" sz="2800" dirty="0"/>
              <a:t>Round Robin Distribution: </a:t>
            </a:r>
          </a:p>
          <a:p>
            <a:pPr lvl="2">
              <a:lnSpc>
                <a:spcPct val="100000"/>
              </a:lnSpc>
            </a:pPr>
            <a:r>
              <a:rPr lang="en-US" sz="2408" dirty="0"/>
              <a:t>Potentially useful tables created from raw input. </a:t>
            </a:r>
          </a:p>
          <a:p>
            <a:pPr lvl="2">
              <a:lnSpc>
                <a:spcPct val="100000"/>
              </a:lnSpc>
            </a:pPr>
            <a:r>
              <a:rPr lang="en-US" sz="2408" dirty="0"/>
              <a:t>Temporary staging tables used in data preparation.</a:t>
            </a:r>
          </a:p>
          <a:p>
            <a:pPr lvl="1">
              <a:lnSpc>
                <a:spcPct val="100000"/>
              </a:lnSpc>
            </a:pPr>
            <a:r>
              <a:rPr lang="en-US" sz="2800" dirty="0"/>
              <a:t>Replicated Tables: </a:t>
            </a:r>
          </a:p>
          <a:p>
            <a:pPr lvl="2">
              <a:lnSpc>
                <a:spcPct val="100000"/>
              </a:lnSpc>
            </a:pPr>
            <a:r>
              <a:rPr lang="en-US" sz="2408" dirty="0"/>
              <a:t>Lookup tables that range in size from 100’s MBs to 1.5 GBs should be replicated. Works best when table size is less than 2 GB compressed.</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- 2</a:t>
            </a:r>
          </a:p>
        </p:txBody>
      </p:sp>
    </p:spTree>
    <p:extLst>
      <p:ext uri="{BB962C8B-B14F-4D97-AF65-F5344CB8AC3E}">
        <p14:creationId xmlns:p14="http://schemas.microsoft.com/office/powerpoint/2010/main" val="319037040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398401"/>
          </a:xfrm>
        </p:spPr>
        <p:txBody>
          <a:bodyPr/>
          <a:lstStyle/>
          <a:p>
            <a:pPr>
              <a:lnSpc>
                <a:spcPct val="100000"/>
              </a:lnSpc>
            </a:pPr>
            <a:r>
              <a:rPr lang="en-US" sz="2800" dirty="0"/>
              <a:t>Query JSON using Azure Synapse SQL in conjunction with T-SQL OPENJSON, JSON_VALUE, and JSON_Query statements. </a:t>
            </a:r>
          </a:p>
          <a:p>
            <a:pPr>
              <a:lnSpc>
                <a:spcPct val="100000"/>
              </a:lnSpc>
            </a:pPr>
            <a:r>
              <a:rPr lang="en-US" sz="2800" dirty="0"/>
              <a:t>Modify JSON data during UPDATE using the JSON_MODIFY statement.</a:t>
            </a:r>
          </a:p>
          <a:p>
            <a:pPr>
              <a:lnSpc>
                <a:spcPct val="100000"/>
              </a:lnSpc>
            </a:pPr>
            <a:r>
              <a:rPr lang="en-US" sz="2800" dirty="0"/>
              <a:t>Use APPROXIMATE_COUNT_DISTINCT for better count query performance- results within average 2% accuracy of the true count.</a:t>
            </a:r>
          </a:p>
          <a:p>
            <a:pPr>
              <a:lnSpc>
                <a:spcPct val="100000"/>
              </a:lnSpc>
            </a:pPr>
            <a:r>
              <a:rPr lang="en-US" sz="2800" dirty="0"/>
              <a:t>Use result-set caching to improve query performance when the same queries are executed repeatedly against mainly static data. </a:t>
            </a:r>
          </a:p>
          <a:p>
            <a:pPr>
              <a:lnSpc>
                <a:spcPct val="100000"/>
              </a:lnSpc>
            </a:pPr>
            <a:r>
              <a:rPr lang="en-US" sz="2800" dirty="0"/>
              <a:t>Result-set cache is invalidated and refreshed when underlying table data changes or the query code changes</a:t>
            </a:r>
          </a:p>
          <a:p>
            <a:pPr>
              <a:lnSpc>
                <a:spcPct val="100000"/>
              </a:lnSpc>
            </a:pPr>
            <a:r>
              <a:rPr lang="en-US" sz="2800" dirty="0"/>
              <a:t>Result-set cache persists when SQL Pool is paused and resumed.</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- 3</a:t>
            </a:r>
          </a:p>
        </p:txBody>
      </p:sp>
    </p:spTree>
    <p:extLst>
      <p:ext uri="{BB962C8B-B14F-4D97-AF65-F5344CB8AC3E}">
        <p14:creationId xmlns:p14="http://schemas.microsoft.com/office/powerpoint/2010/main" val="290374665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38248"/>
          </a:xfrm>
        </p:spPr>
        <p:txBody>
          <a:bodyPr/>
          <a:lstStyle/>
          <a:p>
            <a:pPr>
              <a:lnSpc>
                <a:spcPct val="100000"/>
              </a:lnSpc>
            </a:pPr>
            <a:r>
              <a:rPr lang="en-US" sz="2800" dirty="0"/>
              <a:t>Azure Synapse Studio provides the ability to create Power BI reports.</a:t>
            </a:r>
          </a:p>
          <a:p>
            <a:pPr>
              <a:lnSpc>
                <a:spcPct val="100000"/>
              </a:lnSpc>
            </a:pPr>
            <a:r>
              <a:rPr lang="en-US" sz="2800" dirty="0"/>
              <a:t>Power BI Desktop can also be used to publish datasets and reports to Azure Synapse Studio.</a:t>
            </a:r>
          </a:p>
          <a:p>
            <a:pPr>
              <a:lnSpc>
                <a:spcPct val="100000"/>
              </a:lnSpc>
            </a:pPr>
            <a:r>
              <a:rPr lang="en-US" sz="2800" dirty="0"/>
              <a:t>Power BI supports the creation of dashboards that query both batch and streaming data in a single view.</a:t>
            </a:r>
          </a:p>
          <a:p>
            <a:pPr>
              <a:lnSpc>
                <a:spcPct val="100000"/>
              </a:lnSpc>
            </a:pPr>
            <a:r>
              <a:rPr lang="en-US" sz="2800" dirty="0"/>
              <a:t>Use Power BI with Azure Synapse SQL serverless to create reports with data residing in Azure Storage that has yet to move into the data warehouse.</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Visualize</a:t>
            </a:r>
          </a:p>
        </p:txBody>
      </p:sp>
    </p:spTree>
    <p:extLst>
      <p:ext uri="{BB962C8B-B14F-4D97-AF65-F5344CB8AC3E}">
        <p14:creationId xmlns:p14="http://schemas.microsoft.com/office/powerpoint/2010/main" val="160819153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6389441"/>
          </a:xfrm>
        </p:spPr>
        <p:txBody>
          <a:bodyPr/>
          <a:lstStyle/>
          <a:p>
            <a:pPr>
              <a:lnSpc>
                <a:spcPct val="100000"/>
              </a:lnSpc>
            </a:pPr>
            <a:r>
              <a:rPr lang="en-US" sz="2800" dirty="0"/>
              <a:t>Resource contention can be mitigated by applying Workload Management in Azure Synapse Analytics.</a:t>
            </a:r>
          </a:p>
          <a:p>
            <a:pPr lvl="1">
              <a:lnSpc>
                <a:spcPct val="100000"/>
              </a:lnSpc>
            </a:pPr>
            <a:r>
              <a:rPr lang="en-US" sz="2400" b="1" dirty="0"/>
              <a:t>Workload Classification: </a:t>
            </a:r>
            <a:r>
              <a:rPr lang="en-US" sz="2400" dirty="0">
                <a:latin typeface="Segoe UI Semilight" panose="020B0402040204020203" pitchFamily="34" charset="0"/>
                <a:cs typeface="Segoe UI Semilight" panose="020B0402040204020203" pitchFamily="34" charset="0"/>
              </a:rPr>
              <a:t>Assign a request to a workload group and set importance levels.</a:t>
            </a:r>
          </a:p>
          <a:p>
            <a:pPr lvl="1">
              <a:lnSpc>
                <a:spcPct val="100000"/>
              </a:lnSpc>
            </a:pPr>
            <a:r>
              <a:rPr lang="en-US" sz="2400" b="1" dirty="0"/>
              <a:t>Workload Importance: </a:t>
            </a:r>
            <a:r>
              <a:rPr lang="en-US" sz="2400" dirty="0"/>
              <a:t>Influence the order in which a request gets access to resources.</a:t>
            </a:r>
          </a:p>
          <a:p>
            <a:pPr lvl="1">
              <a:lnSpc>
                <a:spcPct val="100000"/>
              </a:lnSpc>
            </a:pPr>
            <a:r>
              <a:rPr lang="en-US" sz="2400" b="1" dirty="0"/>
              <a:t>Workload Isolation: </a:t>
            </a:r>
            <a:r>
              <a:rPr lang="en-US" sz="2400" dirty="0"/>
              <a:t>Reserve resources for a workload group.</a:t>
            </a:r>
          </a:p>
          <a:p>
            <a:pPr>
              <a:lnSpc>
                <a:spcPct val="100000"/>
              </a:lnSpc>
            </a:pPr>
            <a:r>
              <a:rPr lang="en-US" sz="2800" dirty="0"/>
              <a:t>Use Azure Advisor recommendations to identify suboptimal table distribution, data skew, cache misses, tempdb contention, and suboptimal plan selection.</a:t>
            </a:r>
          </a:p>
          <a:p>
            <a:pPr>
              <a:lnSpc>
                <a:spcPct val="100000"/>
              </a:lnSpc>
            </a:pPr>
            <a:r>
              <a:rPr lang="en-US" sz="2800" dirty="0"/>
              <a:t>Avoid disruptive system downtime due to system upgrades by configuring maintenance windows and notifications in Azure Synapse Analytics.</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Manage</a:t>
            </a:r>
          </a:p>
        </p:txBody>
      </p:sp>
    </p:spTree>
    <p:extLst>
      <p:ext uri="{BB962C8B-B14F-4D97-AF65-F5344CB8AC3E}">
        <p14:creationId xmlns:p14="http://schemas.microsoft.com/office/powerpoint/2010/main" val="410640185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81336"/>
          </a:xfrm>
        </p:spPr>
        <p:txBody>
          <a:bodyPr>
            <a:noAutofit/>
          </a:bodyPr>
          <a:lstStyle/>
          <a:p>
            <a:pPr>
              <a:lnSpc>
                <a:spcPct val="100000"/>
              </a:lnSpc>
            </a:pPr>
            <a:r>
              <a:rPr lang="en-US" sz="2800" dirty="0"/>
              <a:t>Azure Synapse Analytics utilizes Azure Active Directory (AAD) as its authentication mechanism.</a:t>
            </a:r>
          </a:p>
          <a:p>
            <a:pPr>
              <a:lnSpc>
                <a:spcPct val="100000"/>
              </a:lnSpc>
            </a:pPr>
            <a:r>
              <a:rPr lang="en-US" sz="2800" dirty="0"/>
              <a:t>Different authorization mechanisms apply depending on datastore:</a:t>
            </a:r>
          </a:p>
          <a:p>
            <a:pPr lvl="1">
              <a:lnSpc>
                <a:spcPct val="100000"/>
              </a:lnSpc>
            </a:pPr>
            <a:r>
              <a:rPr lang="en-US" sz="2400" dirty="0"/>
              <a:t>Azure Data Lake Store Gen2 authorization provides course grained container level (aka file system level) security via built-in roles assigned to AAD security principals. Fine-grained access control is enabled by setting POSIX ACLs at the folder level.</a:t>
            </a:r>
          </a:p>
          <a:p>
            <a:pPr lvl="1">
              <a:lnSpc>
                <a:spcPct val="100000"/>
              </a:lnSpc>
            </a:pPr>
            <a:r>
              <a:rPr lang="en-US" sz="2400" dirty="0"/>
              <a:t>Database permissions (including object level security for tables, views, stored procedures, and functions) are based on AAD group and user security principals. </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a:t>
            </a:r>
          </a:p>
        </p:txBody>
      </p:sp>
    </p:spTree>
    <p:extLst>
      <p:ext uri="{BB962C8B-B14F-4D97-AF65-F5344CB8AC3E}">
        <p14:creationId xmlns:p14="http://schemas.microsoft.com/office/powerpoint/2010/main" val="405070102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964710"/>
          </a:xfrm>
        </p:spPr>
        <p:txBody>
          <a:bodyPr/>
          <a:lstStyle/>
          <a:p>
            <a:pPr>
              <a:lnSpc>
                <a:spcPct val="100000"/>
              </a:lnSpc>
            </a:pPr>
            <a:r>
              <a:rPr lang="en-US" sz="2800" dirty="0"/>
              <a:t>Fine-grained data security can be achieved via:</a:t>
            </a:r>
          </a:p>
          <a:p>
            <a:pPr lvl="1">
              <a:lnSpc>
                <a:spcPct val="100000"/>
              </a:lnSpc>
            </a:pPr>
            <a:r>
              <a:rPr lang="en-US" sz="2000" b="1" dirty="0"/>
              <a:t>Row Level Security </a:t>
            </a:r>
            <a:r>
              <a:rPr lang="en-US" sz="2000" dirty="0"/>
              <a:t>– access restriction logic resides in the database tier. This logic filters out rows the user is not authorized to select, update, or delete in SQL Pool database tables. This approach makes your security system more reliable and robust by reducing the surface area.</a:t>
            </a:r>
          </a:p>
          <a:p>
            <a:pPr lvl="1">
              <a:lnSpc>
                <a:spcPct val="100000"/>
              </a:lnSpc>
            </a:pPr>
            <a:r>
              <a:rPr lang="en-US" sz="2000" b="1" dirty="0"/>
              <a:t>Column Level Security </a:t>
            </a:r>
            <a:r>
              <a:rPr lang="en-US" sz="2000" dirty="0"/>
              <a:t>– controls access to specific columns in SQL Pool database tables based on a user’s group membership or execution context</a:t>
            </a:r>
          </a:p>
          <a:p>
            <a:pPr lvl="1">
              <a:lnSpc>
                <a:spcPct val="100000"/>
              </a:lnSpc>
            </a:pPr>
            <a:r>
              <a:rPr lang="en-US" sz="2000" b="1" dirty="0"/>
              <a:t>Dynamic Data Masking </a:t>
            </a:r>
            <a:r>
              <a:rPr lang="en-US" sz="2000" dirty="0"/>
              <a:t>– obfuscates sensitive data based on a user’s group membership.</a:t>
            </a:r>
          </a:p>
          <a:p>
            <a:pPr>
              <a:lnSpc>
                <a:spcPct val="100000"/>
              </a:lnSpc>
            </a:pPr>
            <a:r>
              <a:rPr lang="en-US" sz="2800" dirty="0"/>
              <a:t>Discover, track, and remediate database vulnerabilities using SQL Vulnerability Assessment (SQL VA).</a:t>
            </a:r>
          </a:p>
          <a:p>
            <a:pPr>
              <a:lnSpc>
                <a:spcPct val="100000"/>
              </a:lnSpc>
            </a:pPr>
            <a:r>
              <a:rPr lang="en-US" sz="2800" dirty="0"/>
              <a:t>SQL VA is automated tool that also gives you the ability to set a security baseline that will customize scan results to suit your environment.</a:t>
            </a:r>
          </a:p>
          <a:p>
            <a:pPr>
              <a:lnSpc>
                <a:spcPct val="100000"/>
              </a:lnSpc>
            </a:pPr>
            <a:r>
              <a:rPr lang="en-US" sz="2800" dirty="0"/>
              <a:t>Detect and respond to database security threats using SQL Threat Detection.</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- 2</a:t>
            </a:r>
          </a:p>
        </p:txBody>
      </p:sp>
    </p:spTree>
    <p:extLst>
      <p:ext uri="{BB962C8B-B14F-4D97-AF65-F5344CB8AC3E}">
        <p14:creationId xmlns:p14="http://schemas.microsoft.com/office/powerpoint/2010/main" val="10952203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139869"/>
          </a:xfrm>
        </p:spPr>
        <p:txBody>
          <a:bodyPr/>
          <a:lstStyle/>
          <a:p>
            <a:pPr>
              <a:lnSpc>
                <a:spcPct val="100000"/>
              </a:lnSpc>
            </a:pPr>
            <a:r>
              <a:rPr lang="en-US" sz="2800" dirty="0"/>
              <a:t>Monitor and discover sensitive data using SQL Data Discovery and Classification. It automatically discovers columns containing potentially sensitive data and provides recommendations for labeling this data via metadata attributes.</a:t>
            </a:r>
          </a:p>
          <a:p>
            <a:pPr>
              <a:lnSpc>
                <a:spcPct val="100000"/>
              </a:lnSpc>
            </a:pPr>
            <a:r>
              <a:rPr lang="en-US" sz="2800" dirty="0"/>
              <a:t>Prevent data exfiltration using Azure Synapse Analytics with managed private endpoints. </a:t>
            </a:r>
          </a:p>
          <a:p>
            <a:pPr>
              <a:lnSpc>
                <a:spcPct val="100000"/>
              </a:lnSpc>
            </a:pPr>
            <a:r>
              <a:rPr lang="en-US" sz="2800" dirty="0"/>
              <a:t>Azure Synapse Analytics workspaces can be deployed in a Virtual Network that exposes managed private endpoints to data sources. All traffic between the Virtual Network and Azure Synapse Analytics traverses only over the Microsoft backbone network.</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- 3</a:t>
            </a:r>
          </a:p>
        </p:txBody>
      </p:sp>
    </p:spTree>
    <p:extLst>
      <p:ext uri="{BB962C8B-B14F-4D97-AF65-F5344CB8AC3E}">
        <p14:creationId xmlns:p14="http://schemas.microsoft.com/office/powerpoint/2010/main" val="66559444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95932"/>
          </a:xfrm>
        </p:spPr>
        <p:txBody>
          <a:bodyPr>
            <a:normAutofit lnSpcReduction="10000"/>
          </a:bodyPr>
          <a:lstStyle/>
          <a:p>
            <a:pPr>
              <a:lnSpc>
                <a:spcPct val="100000"/>
              </a:lnSpc>
            </a:pPr>
            <a:r>
              <a:rPr lang="en-US" sz="2800" dirty="0">
                <a:solidFill>
                  <a:schemeClr val="tx1"/>
                </a:solidFill>
              </a:rPr>
              <a:t>WWI understands that Azure offers several services with overlapping capabilities.  They do not want to spend the time stitching them together to get to the desired analytics solution.</a:t>
            </a:r>
            <a:br>
              <a:rPr lang="en-US" sz="2800" dirty="0">
                <a:solidFill>
                  <a:schemeClr val="tx1"/>
                </a:solidFill>
              </a:rPr>
            </a:br>
            <a:endParaRPr lang="en-US" sz="2400" dirty="0">
              <a:solidFill>
                <a:schemeClr val="tx1"/>
              </a:solidFill>
            </a:endParaRPr>
          </a:p>
          <a:p>
            <a:pPr marL="336145" lvl="1" indent="0">
              <a:lnSpc>
                <a:spcPct val="100000"/>
              </a:lnSpc>
              <a:buNone/>
            </a:pPr>
            <a:r>
              <a:rPr lang="en-US" sz="2400" dirty="0">
                <a:solidFill>
                  <a:schemeClr val="tx1"/>
                </a:solidFill>
              </a:rPr>
              <a:t>Azure Synapse Analytics was designed to address exactly this situation and enables customers to quickly get to creating business value from their analytics instead of spending time on plumbing infrastructure connecting disparate services</a:t>
            </a:r>
          </a:p>
          <a:p>
            <a:pPr marL="336145" lvl="1" indent="0">
              <a:lnSpc>
                <a:spcPct val="100000"/>
              </a:lnSpc>
              <a:buNone/>
            </a:pPr>
            <a:endParaRPr lang="en-US" sz="2032" dirty="0">
              <a:solidFill>
                <a:schemeClr val="tx1"/>
              </a:solidFill>
            </a:endParaRPr>
          </a:p>
          <a:p>
            <a:pPr>
              <a:lnSpc>
                <a:spcPct val="100000"/>
              </a:lnSpc>
            </a:pPr>
            <a:r>
              <a:rPr lang="en-US" sz="2800" dirty="0">
                <a:solidFill>
                  <a:schemeClr val="tx1"/>
                </a:solidFill>
              </a:rPr>
              <a:t>WWI have seen demos from competing systems that claim to load massive datasets in seconds. Does Azure offer such a solution?</a:t>
            </a:r>
          </a:p>
          <a:p>
            <a:pPr marL="336145" lvl="1" indent="0">
              <a:lnSpc>
                <a:spcPct val="100000"/>
              </a:lnSpc>
              <a:buNone/>
            </a:pPr>
            <a:endParaRPr lang="en-US" sz="2400" dirty="0">
              <a:solidFill>
                <a:schemeClr val="tx1"/>
              </a:solidFill>
            </a:endParaRPr>
          </a:p>
          <a:p>
            <a:pPr marL="336145" lvl="1" indent="0">
              <a:lnSpc>
                <a:spcPct val="100000"/>
              </a:lnSpc>
              <a:buNone/>
            </a:pPr>
            <a:r>
              <a:rPr lang="en-US" sz="2400" dirty="0">
                <a:solidFill>
                  <a:schemeClr val="tx1"/>
                </a:solidFill>
              </a:rPr>
              <a:t>Azure Synapse Analytics is Microsoft's answer to this challenge and is designed for supporting fast loads of massive datasets.</a:t>
            </a:r>
            <a:endParaRPr lang="en-US" sz="2032" dirty="0">
              <a:solidFill>
                <a:schemeClr val="tx1"/>
              </a:solidFill>
            </a:endParaRP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09500"/>
          </a:xfrm>
        </p:spPr>
        <p:txBody>
          <a:bodyPr>
            <a:normAutofit fontScale="70000" lnSpcReduction="20000"/>
          </a:bodyPr>
          <a:lstStyle/>
          <a:p>
            <a:pPr>
              <a:lnSpc>
                <a:spcPct val="120000"/>
              </a:lnSpc>
            </a:pPr>
            <a:r>
              <a:rPr lang="en-US" sz="3600" dirty="0">
                <a:solidFill>
                  <a:schemeClr val="tx1"/>
                </a:solidFill>
              </a:rPr>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pPr marL="336145" lvl="1" indent="0">
              <a:lnSpc>
                <a:spcPct val="120000"/>
              </a:lnSpc>
              <a:buNone/>
            </a:pPr>
            <a:endParaRPr lang="en-US" sz="1400" dirty="0">
              <a:solidFill>
                <a:schemeClr val="tx1"/>
              </a:solidFill>
              <a:latin typeface="+mj-lt"/>
            </a:endParaRPr>
          </a:p>
          <a:p>
            <a:pPr marL="336145" lvl="1" indent="0">
              <a:lnSpc>
                <a:spcPct val="120000"/>
              </a:lnSpc>
              <a:buNone/>
            </a:pPr>
            <a:r>
              <a:rPr lang="en-US" sz="2600" dirty="0">
                <a:solidFill>
                  <a:schemeClr val="tx1"/>
                </a:solidFill>
                <a:latin typeface="+mj-lt"/>
              </a:rPr>
              <a:t>Azure Synapse Analytics provides an integrated environment that does exactly this.</a:t>
            </a:r>
          </a:p>
          <a:p>
            <a:pPr marL="336145" lvl="1" indent="0">
              <a:lnSpc>
                <a:spcPct val="120000"/>
              </a:lnSpc>
              <a:buNone/>
            </a:pPr>
            <a:endParaRPr lang="en-US" sz="2032" dirty="0">
              <a:solidFill>
                <a:schemeClr val="tx1"/>
              </a:solidFill>
              <a:latin typeface="+mj-lt"/>
            </a:endParaRPr>
          </a:p>
          <a:p>
            <a:pPr>
              <a:lnSpc>
                <a:spcPct val="120000"/>
              </a:lnSpc>
            </a:pPr>
            <a:r>
              <a:rPr lang="en-US" sz="3600" dirty="0">
                <a:solidFill>
                  <a:schemeClr val="tx1"/>
                </a:solidFill>
              </a:rPr>
              <a:t>WWI have heard of serverless querying, does Azure offer this? Does it support querying the data at the scale of WWI and what formats does it support? Would this be appropriate for supporting WWI dashboards or reports?</a:t>
            </a:r>
          </a:p>
          <a:p>
            <a:pPr marL="336145" lvl="1" indent="0">
              <a:lnSpc>
                <a:spcPct val="120000"/>
              </a:lnSpc>
              <a:buNone/>
            </a:pPr>
            <a:endParaRPr lang="en-US" sz="1600" dirty="0">
              <a:solidFill>
                <a:schemeClr val="tx1"/>
              </a:solidFill>
              <a:latin typeface="+mj-lt"/>
            </a:endParaRPr>
          </a:p>
          <a:p>
            <a:pPr marL="336145" lvl="1" indent="0">
              <a:lnSpc>
                <a:spcPct val="120000"/>
              </a:lnSpc>
              <a:buNone/>
            </a:pPr>
            <a:r>
              <a:rPr lang="en-US" sz="2600" dirty="0">
                <a:solidFill>
                  <a:schemeClr val="tx1"/>
                </a:solidFill>
                <a:latin typeface="+mj-lt"/>
              </a:rPr>
              <a:t>Azure Synapse Analytics supports serverless querying via Azure Synapse SQL serverless allowing for interactive queries that utilize T-SQL queries over high scale data in Azure storage. It supports data in various formats including Parquet, CSV, and JSON. 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1953069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fontScale="85000" lnSpcReduction="20000"/>
          </a:bodyPr>
          <a:lstStyle/>
          <a:p>
            <a:pPr>
              <a:lnSpc>
                <a:spcPct val="120000"/>
              </a:lnSpc>
            </a:pPr>
            <a:r>
              <a:rPr lang="en-US" sz="3000" dirty="0">
                <a:solidFill>
                  <a:schemeClr val="tx1"/>
                </a:solidFill>
              </a:rPr>
              <a:t>If Azure provides serverless querying, does selecting serverless remove the option of using pre-allocated query resources?</a:t>
            </a:r>
          </a:p>
          <a:p>
            <a:pPr marL="336145" lvl="1" indent="0">
              <a:lnSpc>
                <a:spcPct val="120000"/>
              </a:lnSpc>
              <a:buNone/>
            </a:pPr>
            <a:endParaRPr lang="en-US" sz="1400" dirty="0">
              <a:solidFill>
                <a:schemeClr val="tx1"/>
              </a:solidFill>
              <a:latin typeface="+mj-lt"/>
            </a:endParaRPr>
          </a:p>
          <a:p>
            <a:pPr marL="336145" lvl="1" indent="0">
              <a:lnSpc>
                <a:spcPct val="120000"/>
              </a:lnSpc>
              <a:buNone/>
            </a:pPr>
            <a:r>
              <a:rPr lang="en-US" sz="2400" dirty="0">
                <a:solidFill>
                  <a:schemeClr val="tx1"/>
                </a:solidFill>
                <a:latin typeface="+mj-lt"/>
              </a:rPr>
              <a:t>No. This is a unique differentiator of Azure Synapse Analytics. Within one Azure Synapse Analytics workspace, they can have pre-provisioned Azure Synapse SQL Pools, and also have serverless querying using the Azure Synapse SQL serverless endpoint.</a:t>
            </a:r>
          </a:p>
          <a:p>
            <a:pPr marL="336145" lvl="1" indent="0">
              <a:lnSpc>
                <a:spcPct val="120000"/>
              </a:lnSpc>
              <a:buNone/>
            </a:pPr>
            <a:endParaRPr lang="en-US" sz="2032" dirty="0">
              <a:solidFill>
                <a:schemeClr val="tx1"/>
              </a:solidFill>
              <a:latin typeface="+mj-lt"/>
            </a:endParaRPr>
          </a:p>
          <a:p>
            <a:pPr>
              <a:lnSpc>
                <a:spcPct val="120000"/>
              </a:lnSpc>
            </a:pPr>
            <a:r>
              <a:rPr lang="en-US" sz="3000" dirty="0">
                <a:solidFill>
                  <a:schemeClr val="tx1"/>
                </a:solidFill>
              </a:rPr>
              <a:t>Would data be protected at rest and are there controls over the keys used to encrypt it?</a:t>
            </a:r>
          </a:p>
          <a:p>
            <a:pPr marL="336145" lvl="1" indent="0">
              <a:lnSpc>
                <a:spcPct val="120000"/>
              </a:lnSpc>
              <a:buNone/>
            </a:pPr>
            <a:endParaRPr lang="en-US" sz="1800" dirty="0">
              <a:solidFill>
                <a:schemeClr val="tx1"/>
              </a:solidFill>
              <a:latin typeface="+mj-lt"/>
            </a:endParaRPr>
          </a:p>
          <a:p>
            <a:pPr marL="336145" lvl="1" indent="0">
              <a:lnSpc>
                <a:spcPct val="120000"/>
              </a:lnSpc>
              <a:buNone/>
            </a:pPr>
            <a:r>
              <a:rPr lang="en-US" sz="2400" dirty="0">
                <a:solidFill>
                  <a:schemeClr val="tx1"/>
                </a:solidFill>
                <a:latin typeface="+mj-lt"/>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endParaRPr lang="en-US" sz="3600" dirty="0">
              <a:solidFill>
                <a:schemeClr val="tx1"/>
              </a:solidFill>
              <a:latin typeface="+mj-lt"/>
            </a:endParaRPr>
          </a:p>
          <a:p>
            <a:endParaRPr lang="en-US" sz="3600" dirty="0">
              <a:solidFill>
                <a:schemeClr val="tx1"/>
              </a:solidFill>
            </a:endParaRPr>
          </a:p>
        </p:txBody>
      </p:sp>
    </p:spTree>
    <p:extLst>
      <p:ext uri="{BB962C8B-B14F-4D97-AF65-F5344CB8AC3E}">
        <p14:creationId xmlns:p14="http://schemas.microsoft.com/office/powerpoint/2010/main" val="2807529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lnSpc>
                <a:spcPct val="100000"/>
              </a:lnSpc>
              <a:spcAft>
                <a:spcPts val="882"/>
              </a:spcAft>
              <a:buNone/>
            </a:pPr>
            <a:r>
              <a:rPr lang="en-US" sz="2800" dirty="0">
                <a:solidFill>
                  <a:schemeClr val="tx1"/>
                </a:solidFill>
              </a:rPr>
              <a:t>“Microsoft really hit the mark with Azure Synapse Analytics- it gave us the integrated, scalable and performant analytics solution that we sought, and has enabled us to deliver impressive improvements to the business across all of our stores.”</a:t>
            </a:r>
          </a:p>
          <a:p>
            <a:pPr marL="0" indent="0">
              <a:lnSpc>
                <a:spcPct val="100000"/>
              </a:lnSpc>
              <a:spcAft>
                <a:spcPts val="882"/>
              </a:spcAft>
              <a:buNone/>
            </a:pPr>
            <a:r>
              <a:rPr lang="en-US" sz="2800" dirty="0">
                <a:solidFill>
                  <a:schemeClr val="tx1"/>
                </a:solidFill>
              </a:rPr>
              <a:t>Peter Guerin, Chief Technical Officer (CTO), World Wide Importers.</a:t>
            </a:r>
          </a:p>
        </p:txBody>
      </p:sp>
      <p:pic>
        <p:nvPicPr>
          <p:cNvPr id="4" name="Picture 3" descr="Logo of Wide World Importers.">
            <a:extLst>
              <a:ext uri="{FF2B5EF4-FFF2-40B4-BE49-F238E27FC236}">
                <a16:creationId xmlns:a16="http://schemas.microsoft.com/office/drawing/2014/main" id="{BF6F37F8-AE35-4EE2-86D3-F8A6C79D797A}"/>
              </a:ext>
            </a:extLst>
          </p:cNvPr>
          <p:cNvPicPr>
            <a:picLocks noChangeAspect="1"/>
          </p:cNvPicPr>
          <p:nvPr/>
        </p:nvPicPr>
        <p:blipFill>
          <a:blip r:embed="rId3"/>
          <a:stretch>
            <a:fillRect/>
          </a:stretch>
        </p:blipFill>
        <p:spPr>
          <a:xfrm>
            <a:off x="4983245" y="4494092"/>
            <a:ext cx="2225509" cy="2212533"/>
          </a:xfrm>
          <a:prstGeom prst="rect">
            <a:avLst/>
          </a:prstGeom>
        </p:spPr>
      </p:pic>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7522370" cy="5449828"/>
          </a:xfrm>
        </p:spPr>
        <p:txBody>
          <a:bodyPr>
            <a:normAutofit/>
          </a:bodyPr>
          <a:lstStyle/>
          <a:p>
            <a:r>
              <a:rPr lang="en-US" sz="2800" dirty="0">
                <a:solidFill>
                  <a:schemeClr val="tx1"/>
                </a:solidFill>
                <a:latin typeface="+mj-lt"/>
              </a:rPr>
              <a:t>Wide World Importers (WWI) has hundreds of brick and mortar stores. </a:t>
            </a:r>
            <a:r>
              <a:rPr lang="en-US" sz="2800" dirty="0">
                <a:solidFill>
                  <a:schemeClr val="tx1"/>
                </a:solidFill>
              </a:rPr>
              <a:t>Over their years of operation, they have amassed large amounts of historical data stored in disparate systems.</a:t>
            </a:r>
          </a:p>
          <a:p>
            <a:pPr marL="0" indent="0">
              <a:buNone/>
            </a:pPr>
            <a:r>
              <a:rPr lang="en-US" sz="2800" dirty="0">
                <a:solidFill>
                  <a:schemeClr val="tx1"/>
                </a:solidFill>
              </a:rPr>
              <a:t> </a:t>
            </a:r>
          </a:p>
          <a:p>
            <a:r>
              <a:rPr lang="en-US" sz="2800" dirty="0">
                <a:solidFill>
                  <a:schemeClr val="tx1"/>
                </a:solidFill>
              </a:rPr>
              <a:t>They wish to combine their historic data and tie it together with near real-time data streams to produce dashboard KPIs and machine learning models that enable them to make informed up to the minute decisions.</a:t>
            </a:r>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800" dirty="0">
              <a:solidFill>
                <a:schemeClr val="tx1"/>
              </a:solidFill>
            </a:endParaRPr>
          </a:p>
        </p:txBody>
      </p:sp>
      <p:pic>
        <p:nvPicPr>
          <p:cNvPr id="4" name="Picture 3" descr="Logo of Wide World Importers.">
            <a:extLst>
              <a:ext uri="{FF2B5EF4-FFF2-40B4-BE49-F238E27FC236}">
                <a16:creationId xmlns:a16="http://schemas.microsoft.com/office/drawing/2014/main" id="{83CC0415-C07A-484F-A129-46775733BBF1}"/>
              </a:ext>
            </a:extLst>
          </p:cNvPr>
          <p:cNvPicPr>
            <a:picLocks noChangeAspect="1"/>
          </p:cNvPicPr>
          <p:nvPr/>
        </p:nvPicPr>
        <p:blipFill>
          <a:blip r:embed="rId3"/>
          <a:stretch>
            <a:fillRect/>
          </a:stretch>
        </p:blipFill>
        <p:spPr>
          <a:xfrm>
            <a:off x="7740542" y="1350084"/>
            <a:ext cx="4182218" cy="41578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249126" cy="5449828"/>
          </a:xfrm>
        </p:spPr>
        <p:txBody>
          <a:bodyPr>
            <a:normAutofit/>
          </a:bodyPr>
          <a:lstStyle/>
          <a:p>
            <a:pPr>
              <a:lnSpc>
                <a:spcPct val="100000"/>
              </a:lnSpc>
            </a:pPr>
            <a:r>
              <a:rPr lang="en-US" sz="2800" dirty="0">
                <a:solidFill>
                  <a:schemeClr val="tx1"/>
                </a:solidFill>
              </a:rPr>
              <a:t>WWI has over 5 years and 30 billion rows of transactional sales data in Oracle, finance data stored in SAP Hana, and marketing data in Teradata. They also monitor the data coming in from their social media Twitter account.</a:t>
            </a:r>
          </a:p>
          <a:p>
            <a:pPr marL="0" indent="0">
              <a:lnSpc>
                <a:spcPct val="100000"/>
              </a:lnSpc>
              <a:buNone/>
            </a:pPr>
            <a:endParaRPr lang="en-US" sz="1600" dirty="0">
              <a:solidFill>
                <a:schemeClr val="tx1"/>
              </a:solidFill>
            </a:endParaRPr>
          </a:p>
          <a:p>
            <a:pPr>
              <a:lnSpc>
                <a:spcPct val="100000"/>
              </a:lnSpc>
            </a:pPr>
            <a:r>
              <a:rPr lang="en-US" sz="2800" dirty="0">
                <a:solidFill>
                  <a:schemeClr val="tx1"/>
                </a:solidFill>
              </a:rPr>
              <a:t>They need a solution that allows them to query across and analyze the data from all these sources. Regardless of volume, they want these queries to return in seconds.</a:t>
            </a:r>
          </a:p>
          <a:p>
            <a:pPr marL="0" indent="0">
              <a:spcAft>
                <a:spcPts val="882"/>
              </a:spcAft>
              <a:buNone/>
            </a:pPr>
            <a:endParaRPr lang="en-US" sz="2800" dirty="0">
              <a:solidFill>
                <a:schemeClr val="tx1"/>
              </a:solidFill>
            </a:endParaRPr>
          </a:p>
        </p:txBody>
      </p:sp>
      <p:grpSp>
        <p:nvGrpSpPr>
          <p:cNvPr id="4" name="Group 3" descr="Magnifying glass searching a database.">
            <a:extLst>
              <a:ext uri="{FF2B5EF4-FFF2-40B4-BE49-F238E27FC236}">
                <a16:creationId xmlns:a16="http://schemas.microsoft.com/office/drawing/2014/main" id="{FFE1681D-AD93-4C4C-BCDE-926841B6FC7E}"/>
              </a:ext>
            </a:extLst>
          </p:cNvPr>
          <p:cNvGrpSpPr/>
          <p:nvPr/>
        </p:nvGrpSpPr>
        <p:grpSpPr>
          <a:xfrm>
            <a:off x="9713976" y="4380437"/>
            <a:ext cx="2478024" cy="2478024"/>
            <a:chOff x="9713976" y="4380437"/>
            <a:chExt cx="2478024" cy="2478024"/>
          </a:xfrm>
        </p:grpSpPr>
        <p:pic>
          <p:nvPicPr>
            <p:cNvPr id="5" name="Graphic 4">
              <a:extLst>
                <a:ext uri="{FF2B5EF4-FFF2-40B4-BE49-F238E27FC236}">
                  <a16:creationId xmlns:a16="http://schemas.microsoft.com/office/drawing/2014/main" id="{A58634F1-F885-4C54-9CB9-B2AB33E14FC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13976" y="4380437"/>
              <a:ext cx="2478024" cy="2478024"/>
            </a:xfrm>
            <a:prstGeom prst="rect">
              <a:avLst/>
            </a:prstGeom>
          </p:spPr>
        </p:pic>
        <p:pic>
          <p:nvPicPr>
            <p:cNvPr id="7" name="Graphic 6">
              <a:extLst>
                <a:ext uri="{FF2B5EF4-FFF2-40B4-BE49-F238E27FC236}">
                  <a16:creationId xmlns:a16="http://schemas.microsoft.com/office/drawing/2014/main" id="{93FBA86C-3611-4776-BF5D-FB13DD459B12}"/>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80840" y="5798673"/>
              <a:ext cx="914400" cy="914400"/>
            </a:xfrm>
            <a:prstGeom prst="rect">
              <a:avLst/>
            </a:prstGeom>
          </p:spPr>
        </p:pic>
      </p:grpSp>
    </p:spTree>
    <p:extLst>
      <p:ext uri="{BB962C8B-B14F-4D97-AF65-F5344CB8AC3E}">
        <p14:creationId xmlns:p14="http://schemas.microsoft.com/office/powerpoint/2010/main" val="3427919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44EFF1-EC56-4DA0-8C9E-A54DA8DCC3A3}"/>
              </a:ext>
            </a:extLst>
          </p:cNvPr>
          <p:cNvSpPr>
            <a:spLocks noGrp="1"/>
          </p:cNvSpPr>
          <p:nvPr>
            <p:ph type="body" sz="quarter" idx="10"/>
          </p:nvPr>
        </p:nvSpPr>
        <p:spPr>
          <a:xfrm>
            <a:off x="266920" y="1089285"/>
            <a:ext cx="10859561" cy="3225498"/>
          </a:xfrm>
        </p:spPr>
        <p:txBody>
          <a:bodyPr/>
          <a:lstStyle/>
          <a:p>
            <a:pPr>
              <a:lnSpc>
                <a:spcPct val="100000"/>
              </a:lnSpc>
            </a:pPr>
            <a:r>
              <a:rPr lang="en-US" sz="2800" dirty="0"/>
              <a:t>WWI has 100 stores each equipped with 50 IoT sensors that monitor customer behavior in the store aisles.</a:t>
            </a:r>
          </a:p>
          <a:p>
            <a:pPr>
              <a:lnSpc>
                <a:spcPct val="100000"/>
              </a:lnSpc>
            </a:pPr>
            <a:endParaRPr lang="en-US" sz="1800" dirty="0"/>
          </a:p>
          <a:p>
            <a:pPr>
              <a:lnSpc>
                <a:spcPct val="100000"/>
              </a:lnSpc>
            </a:pPr>
            <a:r>
              <a:rPr lang="en-US" sz="2800" dirty="0"/>
              <a:t>They need to ingest sensor data in near real time to allow them to quickly identify patterns that can be shared between stores in an aim to improve sales with last minute offers and improved product placement.</a:t>
            </a:r>
          </a:p>
        </p:txBody>
      </p:sp>
      <p:sp>
        <p:nvSpPr>
          <p:cNvPr id="3" name="Title 2">
            <a:extLst>
              <a:ext uri="{FF2B5EF4-FFF2-40B4-BE49-F238E27FC236}">
                <a16:creationId xmlns:a16="http://schemas.microsoft.com/office/drawing/2014/main" id="{DB51EFDE-B495-4CB2-9540-21C92FC787D3}"/>
              </a:ext>
            </a:extLst>
          </p:cNvPr>
          <p:cNvSpPr>
            <a:spLocks noGrp="1"/>
          </p:cNvSpPr>
          <p:nvPr>
            <p:ph type="title"/>
          </p:nvPr>
        </p:nvSpPr>
        <p:spPr/>
        <p:txBody>
          <a:bodyPr/>
          <a:lstStyle/>
          <a:p>
            <a:r>
              <a:rPr lang="en-US" dirty="0"/>
              <a:t>Customer situation - 3</a:t>
            </a:r>
          </a:p>
        </p:txBody>
      </p:sp>
      <p:pic>
        <p:nvPicPr>
          <p:cNvPr id="5" name="Graphic 4" descr="City icon">
            <a:extLst>
              <a:ext uri="{FF2B5EF4-FFF2-40B4-BE49-F238E27FC236}">
                <a16:creationId xmlns:a16="http://schemas.microsoft.com/office/drawing/2014/main" id="{DF1778BB-5152-4226-9986-A614E96A40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05669" y="4052716"/>
            <a:ext cx="2615184" cy="2615184"/>
          </a:xfrm>
          <a:prstGeom prst="rect">
            <a:avLst/>
          </a:prstGeom>
        </p:spPr>
      </p:pic>
    </p:spTree>
    <p:extLst>
      <p:ext uri="{BB962C8B-B14F-4D97-AF65-F5344CB8AC3E}">
        <p14:creationId xmlns:p14="http://schemas.microsoft.com/office/powerpoint/2010/main" val="40486874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55DF27-299A-4AD6-BE8E-8FEE3A9B42E7}"/>
              </a:ext>
            </a:extLst>
          </p:cNvPr>
          <p:cNvSpPr>
            <a:spLocks noGrp="1"/>
          </p:cNvSpPr>
          <p:nvPr>
            <p:ph type="title"/>
          </p:nvPr>
        </p:nvSpPr>
        <p:spPr/>
        <p:txBody>
          <a:bodyPr/>
          <a:lstStyle/>
          <a:p>
            <a:r>
              <a:rPr lang="en-US" dirty="0"/>
              <a:t>Customer situation - 4</a:t>
            </a:r>
          </a:p>
        </p:txBody>
      </p:sp>
      <p:sp>
        <p:nvSpPr>
          <p:cNvPr id="2" name="Text Placeholder 1">
            <a:extLst>
              <a:ext uri="{FF2B5EF4-FFF2-40B4-BE49-F238E27FC236}">
                <a16:creationId xmlns:a16="http://schemas.microsoft.com/office/drawing/2014/main" id="{CA2B7A85-C830-4E37-804A-6E42FEACAA18}"/>
              </a:ext>
            </a:extLst>
          </p:cNvPr>
          <p:cNvSpPr>
            <a:spLocks noGrp="1"/>
          </p:cNvSpPr>
          <p:nvPr>
            <p:ph type="body" sz="quarter" idx="10"/>
          </p:nvPr>
        </p:nvSpPr>
        <p:spPr>
          <a:xfrm>
            <a:off x="269239" y="1004760"/>
            <a:ext cx="10035049" cy="3225498"/>
          </a:xfrm>
        </p:spPr>
        <p:txBody>
          <a:bodyPr/>
          <a:lstStyle/>
          <a:p>
            <a:pPr>
              <a:lnSpc>
                <a:spcPct val="100000"/>
              </a:lnSpc>
            </a:pPr>
            <a:r>
              <a:rPr lang="en-US" sz="2800" dirty="0"/>
              <a:t>When ingesting data and creating data transformation pipelines, WWI would like their specialists to take advantage of a graphical user interface, but still retain the ability to drop down to code should the need arise.</a:t>
            </a:r>
          </a:p>
          <a:p>
            <a:pPr>
              <a:lnSpc>
                <a:spcPct val="100000"/>
              </a:lnSpc>
            </a:pPr>
            <a:endParaRPr lang="en-US" sz="1800" dirty="0"/>
          </a:p>
          <a:p>
            <a:pPr>
              <a:lnSpc>
                <a:spcPct val="100000"/>
              </a:lnSpc>
            </a:pPr>
            <a:r>
              <a:rPr lang="en-US" sz="2800" dirty="0"/>
              <a:t>They want the ability to quickly explore raw ingested data prior to any preliminary data analysis.</a:t>
            </a:r>
          </a:p>
        </p:txBody>
      </p:sp>
      <p:pic>
        <p:nvPicPr>
          <p:cNvPr id="5" name="Graphic 4" descr="Application window">
            <a:extLst>
              <a:ext uri="{FF2B5EF4-FFF2-40B4-BE49-F238E27FC236}">
                <a16:creationId xmlns:a16="http://schemas.microsoft.com/office/drawing/2014/main" id="{8BF88304-B585-40B0-B9A9-749AAFC083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0856" y="4168980"/>
            <a:ext cx="2554224" cy="2554224"/>
          </a:xfrm>
          <a:prstGeom prst="rect">
            <a:avLst/>
          </a:prstGeom>
        </p:spPr>
      </p:pic>
    </p:spTree>
    <p:extLst>
      <p:ext uri="{BB962C8B-B14F-4D97-AF65-F5344CB8AC3E}">
        <p14:creationId xmlns:p14="http://schemas.microsoft.com/office/powerpoint/2010/main" val="10990293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984DA0-6E05-4483-9781-6661D38DA8DA}"/>
              </a:ext>
            </a:extLst>
          </p:cNvPr>
          <p:cNvSpPr>
            <a:spLocks noGrp="1"/>
          </p:cNvSpPr>
          <p:nvPr>
            <p:ph type="title"/>
          </p:nvPr>
        </p:nvSpPr>
        <p:spPr/>
        <p:txBody>
          <a:bodyPr/>
          <a:lstStyle/>
          <a:p>
            <a:r>
              <a:rPr lang="en-US" dirty="0"/>
              <a:t>Customer Situation - 5</a:t>
            </a:r>
          </a:p>
        </p:txBody>
      </p:sp>
      <p:sp>
        <p:nvSpPr>
          <p:cNvPr id="2" name="Text Placeholder 1">
            <a:extLst>
              <a:ext uri="{FF2B5EF4-FFF2-40B4-BE49-F238E27FC236}">
                <a16:creationId xmlns:a16="http://schemas.microsoft.com/office/drawing/2014/main" id="{70014F08-7FD5-45F1-B973-F4EB12097E59}"/>
              </a:ext>
            </a:extLst>
          </p:cNvPr>
          <p:cNvSpPr>
            <a:spLocks noGrp="1"/>
          </p:cNvSpPr>
          <p:nvPr>
            <p:ph type="body" sz="quarter" idx="10"/>
          </p:nvPr>
        </p:nvSpPr>
        <p:spPr>
          <a:xfrm>
            <a:off x="269240" y="1189177"/>
            <a:ext cx="10398760" cy="3225498"/>
          </a:xfrm>
        </p:spPr>
        <p:txBody>
          <a:bodyPr/>
          <a:lstStyle/>
          <a:p>
            <a:pPr>
              <a:lnSpc>
                <a:spcPct val="100000"/>
              </a:lnSpc>
            </a:pPr>
            <a:r>
              <a:rPr lang="en-US" sz="2800" dirty="0"/>
              <a:t>To bring their entire operation into perspective, WWI would like to create a dashboard where they can see their KPIs derived from historical data, and near real-time data streams. </a:t>
            </a:r>
          </a:p>
          <a:p>
            <a:pPr>
              <a:lnSpc>
                <a:spcPct val="100000"/>
              </a:lnSpc>
            </a:pPr>
            <a:endParaRPr lang="en-US" sz="1600" dirty="0"/>
          </a:p>
          <a:p>
            <a:pPr>
              <a:lnSpc>
                <a:spcPct val="100000"/>
              </a:lnSpc>
            </a:pPr>
            <a:r>
              <a:rPr lang="en-US" sz="2800" dirty="0"/>
              <a:t>They want to make up to the minute key product recommendations generated with the help of machine learning models.</a:t>
            </a:r>
          </a:p>
        </p:txBody>
      </p:sp>
      <p:pic>
        <p:nvPicPr>
          <p:cNvPr id="7" name="Graphic 6" descr="Statistics icon">
            <a:extLst>
              <a:ext uri="{FF2B5EF4-FFF2-40B4-BE49-F238E27FC236}">
                <a16:creationId xmlns:a16="http://schemas.microsoft.com/office/drawing/2014/main" id="{5340270E-0CC4-4292-AE42-BD0C772097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82912" y="4336000"/>
            <a:ext cx="2342168" cy="2342168"/>
          </a:xfrm>
          <a:prstGeom prst="rect">
            <a:avLst/>
          </a:prstGeom>
        </p:spPr>
      </p:pic>
    </p:spTree>
    <p:extLst>
      <p:ext uri="{BB962C8B-B14F-4D97-AF65-F5344CB8AC3E}">
        <p14:creationId xmlns:p14="http://schemas.microsoft.com/office/powerpoint/2010/main" val="27324023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pPr>
              <a:lnSpc>
                <a:spcPct val="100000"/>
              </a:lnSpc>
            </a:pPr>
            <a:r>
              <a:rPr lang="en-US" sz="2800" dirty="0">
                <a:solidFill>
                  <a:schemeClr val="tx1"/>
                </a:solidFill>
              </a:rPr>
              <a:t>G</a:t>
            </a:r>
            <a:r>
              <a:rPr lang="en-US" sz="2800" dirty="0">
                <a:solidFill>
                  <a:schemeClr val="tx1"/>
                </a:solidFill>
                <a:latin typeface="+mj-lt"/>
              </a:rPr>
              <a:t>ain business insights using a combination of historical, real-time, and predictive analysis.</a:t>
            </a:r>
          </a:p>
          <a:p>
            <a:pPr>
              <a:lnSpc>
                <a:spcPct val="100000"/>
              </a:lnSpc>
            </a:pPr>
            <a:r>
              <a:rPr lang="en-US" sz="2800" dirty="0">
                <a:solidFill>
                  <a:schemeClr val="tx1"/>
                </a:solidFill>
                <a:cs typeface="Segoe UI Semilight" panose="020B0402040204020203" pitchFamily="34" charset="0"/>
              </a:rPr>
              <a:t>Have a unified approach to handling structured and unstructured data sources.</a:t>
            </a:r>
          </a:p>
          <a:p>
            <a:pPr>
              <a:lnSpc>
                <a:spcPct val="100000"/>
              </a:lnSpc>
            </a:pPr>
            <a:r>
              <a:rPr lang="en-US" sz="2800" dirty="0">
                <a:solidFill>
                  <a:schemeClr val="tx1"/>
                </a:solidFill>
                <a:cs typeface="Segoe UI Semilight" panose="020B0402040204020203" pitchFamily="34" charset="0"/>
              </a:rPr>
              <a:t>Enable data engineers and data scientists with the ability to run complex queries over petabytes of structured and unstructured enterprise operational data.</a:t>
            </a:r>
          </a:p>
          <a:p>
            <a:pPr>
              <a:lnSpc>
                <a:spcPct val="100000"/>
              </a:lnSpc>
            </a:pPr>
            <a:r>
              <a:rPr lang="en-US" sz="2800" dirty="0">
                <a:solidFill>
                  <a:schemeClr val="tx1"/>
                </a:solidFill>
                <a:cs typeface="Segoe UI Semilight" panose="020B0402040204020203" pitchFamily="34" charset="0"/>
              </a:rPr>
              <a:t>Enable business analysts and data science/data engineering teams to share a single source of truth.</a:t>
            </a:r>
            <a:endParaRPr lang="en-US" sz="2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F7D529-36AB-45DA-B239-2F912F2D1610}">
  <ds:schemaRefs>
    <ds:schemaRef ds:uri="http://purl.org/dc/terms/"/>
    <ds:schemaRef ds:uri="http://schemas.openxmlformats.org/package/2006/metadata/core-properties"/>
    <ds:schemaRef ds:uri="http://purl.org/dc/dcmitype/"/>
    <ds:schemaRef ds:uri="http://schemas.microsoft.com/office/infopath/2007/PartnerControls"/>
    <ds:schemaRef ds:uri="2023ac63-7b75-4916-a9ee-591457758eee"/>
    <ds:schemaRef ds:uri="http://purl.org/dc/elements/1.1/"/>
    <ds:schemaRef ds:uri="http://schemas.microsoft.com/office/2006/metadata/properties"/>
    <ds:schemaRef ds:uri="http://schemas.microsoft.com/office/2006/documentManagement/types"/>
    <ds:schemaRef ds:uri="http://schemas.microsoft.com/sharepoint/v3"/>
    <ds:schemaRef ds:uri="d9c797ad-d7c3-4982-82b7-81352a75e4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6438</TotalTime>
  <Words>6376</Words>
  <Application>Microsoft Office PowerPoint</Application>
  <PresentationFormat>Widescreen</PresentationFormat>
  <Paragraphs>507</Paragraphs>
  <Slides>35</Slides>
  <Notes>35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Arial</vt:lpstr>
      <vt:lpstr>Calibri</vt:lpstr>
      <vt:lpstr>Consolas</vt:lpstr>
      <vt:lpstr>Segoe UI</vt:lpstr>
      <vt:lpstr>Segoe UI Light</vt:lpstr>
      <vt:lpstr>Segoe UI Semilight</vt:lpstr>
      <vt:lpstr>Wingdings</vt:lpstr>
      <vt:lpstr>2_Server and Cloud 2013</vt:lpstr>
      <vt:lpstr>C+E Readiness Template</vt:lpstr>
      <vt:lpstr>Azure Synapse Analytics end-to-end solution</vt:lpstr>
      <vt:lpstr>Abstract and learning objectives</vt:lpstr>
      <vt:lpstr>Step 1: Review the customer case study</vt:lpstr>
      <vt:lpstr>Customer situation </vt:lpstr>
      <vt:lpstr>Customer situation - 2 </vt:lpstr>
      <vt:lpstr>Customer situation - 3</vt:lpstr>
      <vt:lpstr>Customer situation - 4</vt:lpstr>
      <vt:lpstr>Customer Situation - 5</vt:lpstr>
      <vt:lpstr>Customer needs </vt:lpstr>
      <vt:lpstr>Customer needs - 2 </vt:lpstr>
      <vt:lpstr>Customer objections </vt:lpstr>
      <vt:lpstr>Customer objections - 2 </vt:lpstr>
      <vt:lpstr>Common scenarios </vt:lpstr>
      <vt:lpstr>Step 2: Design the solution</vt:lpstr>
      <vt:lpstr>Step 3: Present the solution</vt:lpstr>
      <vt:lpstr>Wrap-up</vt:lpstr>
      <vt:lpstr>Preferred target audience </vt:lpstr>
      <vt:lpstr>Preferred solution – Cold Path </vt:lpstr>
      <vt:lpstr>Preferred solution – Hot Path </vt:lpstr>
      <vt:lpstr>Preferred solution – Machine Learning </vt:lpstr>
      <vt:lpstr>Preferred solution – Ingest and Store</vt:lpstr>
      <vt:lpstr>Preferred solution - Transform</vt:lpstr>
      <vt:lpstr>Preferred solution - Query</vt:lpstr>
      <vt:lpstr>Preferred solution – Query - 2</vt:lpstr>
      <vt:lpstr>Preferred solution – Query - 3</vt:lpstr>
      <vt:lpstr>Preferred solution – Visualize</vt:lpstr>
      <vt:lpstr>Preferred solution – Manage</vt:lpstr>
      <vt:lpstr>Preferred solution – Secure</vt:lpstr>
      <vt:lpstr>Preferred solution – Secure - 2</vt:lpstr>
      <vt:lpstr>Preferred solution – Secure - 3</vt:lpstr>
      <vt:lpstr>Preferred objections handling </vt:lpstr>
      <vt:lpstr>Preferred objections handling - 2 </vt:lpstr>
      <vt:lpstr>Preferred objections handling - 3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Zoiner Tejada</cp:lastModifiedBy>
  <cp:revision>244</cp:revision>
  <dcterms:created xsi:type="dcterms:W3CDTF">2016-01-21T23:17:09Z</dcterms:created>
  <dcterms:modified xsi:type="dcterms:W3CDTF">2020-04-16T18:25:57Z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