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6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5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7095" autoAdjust="0"/>
  </p:normalViewPr>
  <p:slideViewPr>
    <p:cSldViewPr>
      <p:cViewPr varScale="1">
        <p:scale>
          <a:sx n="182" d="100"/>
          <a:sy n="18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F578F8-515F-441A-90DE-DD9B13E6EA99}" type="datetimeFigureOut">
              <a:rPr lang="en-US"/>
              <a:pPr>
                <a:defRPr/>
              </a:pPr>
              <a:t>6/1/14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8F0C40-F5E7-4340-85B9-091627FAE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7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162825-A69A-476D-8C09-B1471D3F6B6E}" type="datetimeFigureOut">
              <a:rPr lang="en-US"/>
              <a:pPr>
                <a:defRPr/>
              </a:pPr>
              <a:t>6/1/14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CEF51B-8417-44D1-9CC5-62F3BC9CB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SzPct val="150000"/>
              <a:buFont typeface="Wingdings" pitchFamily="2" charset="2"/>
              <a:buChar char="§"/>
              <a:defRPr/>
            </a:lvl1pPr>
            <a:lvl2pPr>
              <a:buSzPct val="175000"/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54FAB1-8F7F-44C8-A6F7-58B63B049C62}" type="datetimeFigureOut">
              <a:rPr lang="en-US"/>
              <a:pPr>
                <a:defRPr/>
              </a:pPr>
              <a:t>6/1/14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389680-DB96-4EC4-89E8-5568EA440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823201-5BBA-4B8D-AC11-DEF555243977}" type="datetimeFigureOut">
              <a:rPr lang="en-US"/>
              <a:pPr>
                <a:defRPr/>
              </a:pPr>
              <a:t>6/1/14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E8729B-0A47-446B-A7E7-A13299B3D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85725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4478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sdzsdf</a:t>
            </a:r>
            <a:r>
              <a:rPr lang="en-US" dirty="0" smtClean="0"/>
              <a:t> </a:t>
            </a:r>
            <a:r>
              <a:rPr lang="en-US" dirty="0" err="1" smtClean="0"/>
              <a:t>asdf</a:t>
            </a:r>
            <a:r>
              <a:rPr lang="en-US" dirty="0" smtClean="0"/>
              <a:t> </a:t>
            </a:r>
            <a:r>
              <a:rPr lang="en-US" dirty="0" err="1" smtClean="0"/>
              <a:t>gadsfg</a:t>
            </a:r>
            <a:r>
              <a:rPr lang="en-US" dirty="0" smtClean="0"/>
              <a:t> </a:t>
            </a:r>
            <a:r>
              <a:rPr lang="en-US" dirty="0" err="1" smtClean="0"/>
              <a:t>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Sdfasfd</a:t>
            </a:r>
            <a:r>
              <a:rPr lang="en-US" dirty="0" smtClean="0"/>
              <a:t> </a:t>
            </a:r>
            <a:r>
              <a:rPr lang="en-US" dirty="0" err="1" smtClean="0"/>
              <a:t>sdfsdfgdf</a:t>
            </a:r>
            <a:r>
              <a:rPr lang="en-US" dirty="0" smtClean="0"/>
              <a:t> </a:t>
            </a:r>
            <a:r>
              <a:rPr lang="en-US" dirty="0" err="1" smtClean="0"/>
              <a:t>dsfgdfgdg</a:t>
            </a:r>
            <a:r>
              <a:rPr lang="en-US" dirty="0" smtClean="0"/>
              <a:t> </a:t>
            </a:r>
            <a:r>
              <a:rPr lang="en-US" dirty="0" err="1" smtClean="0"/>
              <a:t>sfdfgdfg</a:t>
            </a:r>
            <a:r>
              <a:rPr lang="en-US" dirty="0" smtClean="0"/>
              <a:t> </a:t>
            </a:r>
            <a:r>
              <a:rPr lang="en-US" dirty="0" err="1" smtClean="0"/>
              <a:t>sdfgfdg</a:t>
            </a:r>
            <a:r>
              <a:rPr lang="en-US" dirty="0" smtClean="0"/>
              <a:t> </a:t>
            </a:r>
            <a:r>
              <a:rPr lang="en-US" dirty="0" err="1" smtClean="0"/>
              <a:t>sdfg</a:t>
            </a:r>
            <a:r>
              <a:rPr lang="en-US" dirty="0" smtClean="0"/>
              <a:t> </a:t>
            </a:r>
            <a:r>
              <a:rPr lang="en-US" dirty="0" err="1" smtClean="0"/>
              <a:t>sdfsdg</a:t>
            </a:r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leveldfg</a:t>
            </a:r>
            <a:r>
              <a:rPr lang="en-US" dirty="0" smtClean="0"/>
              <a:t> </a:t>
            </a:r>
            <a:r>
              <a:rPr lang="en-US" dirty="0" err="1" smtClean="0"/>
              <a:t>dfgdsfg</a:t>
            </a:r>
            <a:r>
              <a:rPr lang="en-US" dirty="0" smtClean="0"/>
              <a:t> </a:t>
            </a:r>
            <a:r>
              <a:rPr lang="en-US" dirty="0" err="1" smtClean="0"/>
              <a:t>dsfgdsfgg</a:t>
            </a:r>
            <a:r>
              <a:rPr lang="en-US" dirty="0" smtClean="0"/>
              <a:t> </a:t>
            </a:r>
            <a:r>
              <a:rPr lang="en-US" dirty="0" err="1" smtClean="0"/>
              <a:t>dsfgdgf</a:t>
            </a:r>
            <a:r>
              <a:rPr lang="en-US" dirty="0" smtClean="0"/>
              <a:t> </a:t>
            </a:r>
            <a:r>
              <a:rPr lang="en-US" dirty="0" err="1" smtClean="0"/>
              <a:t>dsdfgdfgdfgdfg</a:t>
            </a:r>
            <a:r>
              <a:rPr lang="en-US" dirty="0" smtClean="0"/>
              <a:t>  </a:t>
            </a:r>
            <a:r>
              <a:rPr lang="en-US" dirty="0" err="1" smtClean="0"/>
              <a:t>dfg</a:t>
            </a:r>
            <a:endParaRPr lang="en-US" dirty="0" smtClean="0"/>
          </a:p>
          <a:p>
            <a:pPr lvl="1"/>
            <a:r>
              <a:rPr lang="en-US" dirty="0" err="1" smtClean="0"/>
              <a:t>Dfgsdgf</a:t>
            </a:r>
            <a:r>
              <a:rPr lang="en-US" dirty="0" smtClean="0"/>
              <a:t> </a:t>
            </a:r>
            <a:r>
              <a:rPr lang="en-US" dirty="0" err="1" smtClean="0"/>
              <a:t>dsfgfdgdfgfdg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dfgdfg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0922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5" y="10668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1025" y="10668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244475" y="6243638"/>
            <a:ext cx="58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D161B2-48E3-49EC-B5DB-9E3CCF7654AC}" type="slidenum">
              <a:rPr lang="en-US" sz="1050">
                <a:latin typeface="Calibri"/>
                <a:cs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5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4" r:id="rId2"/>
    <p:sldLayoutId id="2147483896" r:id="rId3"/>
    <p:sldLayoutId id="214748389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ts val="600"/>
        </a:spcAft>
        <a:buClr>
          <a:schemeClr val="accent2"/>
        </a:buClr>
        <a:buSzPct val="150000"/>
        <a:buFont typeface="Wingdings" pitchFamily="2" charset="2"/>
        <a:buChar char="§"/>
        <a:defRPr sz="26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9763" indent="-273050" algn="l" rtl="0" eaLnBrk="0" fontAlgn="base" hangingPunct="0">
        <a:spcBef>
          <a:spcPts val="550"/>
        </a:spcBef>
        <a:spcAft>
          <a:spcPts val="500"/>
        </a:spcAft>
        <a:buClr>
          <a:schemeClr val="accent1"/>
        </a:buClr>
        <a:buSzPct val="177000"/>
        <a:buFont typeface="Arial" pitchFamily="34" charset="0"/>
        <a:buChar char="•"/>
        <a:defRPr sz="22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H="1">
            <a:off x="4616740" y="4443579"/>
            <a:ext cx="526909" cy="336047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Test user-defined MPCs</a:t>
            </a:r>
          </a:p>
        </p:txBody>
      </p:sp>
      <p:pic>
        <p:nvPicPr>
          <p:cNvPr id="2" name="Picture 1" descr="imag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t="31442" r="29893" b="32740"/>
          <a:stretch/>
        </p:blipFill>
        <p:spPr>
          <a:xfrm>
            <a:off x="4724400" y="1752600"/>
            <a:ext cx="2937135" cy="357752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161036" y="4437686"/>
            <a:ext cx="2874999" cy="816470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23784" y="1676400"/>
            <a:ext cx="38628" cy="2760133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96767" y="5016500"/>
            <a:ext cx="34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4572000"/>
            <a:ext cx="3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z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1447800"/>
            <a:ext cx="36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endParaRPr lang="en-US" i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5270500"/>
            <a:ext cx="647700" cy="1270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5616928"/>
            <a:ext cx="6350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5969155"/>
            <a:ext cx="762000" cy="1270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76400"/>
            <a:ext cx="2438400" cy="1397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7239000" y="29718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31242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9000" y="32766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39000" y="34290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39000" y="35814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39000" y="42672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39000" y="44196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39000" y="45720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39000" y="47244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39000" y="4876800"/>
            <a:ext cx="381000" cy="108200"/>
          </a:xfrm>
          <a:prstGeom prst="straightConnector1">
            <a:avLst/>
          </a:prstGeom>
          <a:ln w="9525">
            <a:solidFill>
              <a:srgbClr val="008000"/>
            </a:solidFill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72400" y="3276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libri"/>
                <a:cs typeface="Calibri"/>
              </a:rPr>
              <a:t>uniform axial stress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72400" y="44196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libri"/>
                <a:cs typeface="Calibri"/>
              </a:rPr>
              <a:t>uniform axial stress</a:t>
            </a:r>
            <a:endParaRPr lang="en-US" sz="1100" dirty="0">
              <a:latin typeface="Calibri"/>
              <a:cs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600" y="1600200"/>
            <a:ext cx="4255409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ambria"/>
                <a:cs typeface="Cambria"/>
              </a:rPr>
              <a:t>Nodes 1, 17 tie </a:t>
            </a:r>
            <a:r>
              <a:rPr lang="en-US" sz="1100" i="1" dirty="0" smtClean="0">
                <a:latin typeface="Cambria"/>
                <a:cs typeface="Cambria"/>
              </a:rPr>
              <a:t>u</a:t>
            </a:r>
            <a:r>
              <a:rPr lang="en-US" sz="1100" dirty="0" smtClean="0">
                <a:latin typeface="Cambria"/>
                <a:cs typeface="Cambria"/>
              </a:rPr>
              <a:t>, </a:t>
            </a:r>
            <a:r>
              <a:rPr lang="en-US" sz="1100" i="1" dirty="0" smtClean="0">
                <a:latin typeface="Cambria"/>
                <a:cs typeface="Cambria"/>
              </a:rPr>
              <a:t>v</a:t>
            </a:r>
            <a:r>
              <a:rPr lang="en-US" sz="1100" dirty="0" smtClean="0">
                <a:latin typeface="Cambria"/>
                <a:cs typeface="Cambria"/>
              </a:rPr>
              <a:t>,</a:t>
            </a:r>
            <a:r>
              <a:rPr lang="en-US" sz="1100" i="1" dirty="0" smtClean="0">
                <a:latin typeface="Cambria"/>
                <a:cs typeface="Cambria"/>
              </a:rPr>
              <a:t> w</a:t>
            </a:r>
            <a:r>
              <a:rPr lang="en-US" sz="1100" dirty="0" smtClean="0">
                <a:latin typeface="Cambria"/>
                <a:cs typeface="Cambria"/>
              </a:rPr>
              <a:t> to nodes 29, 25, 30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dirty="0" smtClean="0">
                <a:latin typeface="Cambria"/>
                <a:cs typeface="Cambria"/>
              </a:rPr>
              <a:t>Nodes 5, 21 </a:t>
            </a:r>
            <a:r>
              <a:rPr lang="en-US" sz="1100" dirty="0">
                <a:latin typeface="Cambria"/>
                <a:cs typeface="Cambria"/>
              </a:rPr>
              <a:t>tie </a:t>
            </a:r>
            <a:r>
              <a:rPr lang="en-US" sz="1100" i="1" dirty="0">
                <a:latin typeface="Cambria"/>
                <a:cs typeface="Cambria"/>
              </a:rPr>
              <a:t>u</a:t>
            </a:r>
            <a:r>
              <a:rPr lang="en-US" sz="1100" dirty="0">
                <a:latin typeface="Cambria"/>
                <a:cs typeface="Cambria"/>
              </a:rPr>
              <a:t>, </a:t>
            </a:r>
            <a:r>
              <a:rPr lang="en-US" sz="1100" i="1" dirty="0" smtClean="0">
                <a:latin typeface="Cambria"/>
                <a:cs typeface="Cambria"/>
              </a:rPr>
              <a:t>v</a:t>
            </a:r>
            <a:r>
              <a:rPr lang="en-US" sz="1100" dirty="0" smtClean="0">
                <a:latin typeface="Cambria"/>
                <a:cs typeface="Cambria"/>
              </a:rPr>
              <a:t> </a:t>
            </a:r>
            <a:r>
              <a:rPr lang="en-US" sz="1100" dirty="0">
                <a:latin typeface="Cambria"/>
                <a:cs typeface="Cambria"/>
              </a:rPr>
              <a:t>to nodes </a:t>
            </a:r>
            <a:r>
              <a:rPr lang="en-US" sz="1100" dirty="0" smtClean="0">
                <a:latin typeface="Cambria"/>
                <a:cs typeface="Cambria"/>
              </a:rPr>
              <a:t>31, 26, 32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dirty="0" smtClean="0">
                <a:latin typeface="Cambria"/>
                <a:cs typeface="Cambria"/>
              </a:rPr>
              <a:t>Node 11 tie </a:t>
            </a:r>
            <a:r>
              <a:rPr lang="en-US" sz="1100" i="1" dirty="0">
                <a:latin typeface="Cambria"/>
                <a:cs typeface="Cambria"/>
              </a:rPr>
              <a:t>u</a:t>
            </a:r>
            <a:r>
              <a:rPr lang="en-US" sz="1100" dirty="0">
                <a:latin typeface="Cambria"/>
                <a:cs typeface="Cambria"/>
              </a:rPr>
              <a:t>, </a:t>
            </a:r>
            <a:r>
              <a:rPr lang="en-US" sz="1100" i="1" dirty="0">
                <a:latin typeface="Cambria"/>
                <a:cs typeface="Cambria"/>
              </a:rPr>
              <a:t>v</a:t>
            </a:r>
            <a:r>
              <a:rPr lang="en-US" sz="1100" dirty="0">
                <a:latin typeface="Cambria"/>
                <a:cs typeface="Cambria"/>
              </a:rPr>
              <a:t>,</a:t>
            </a:r>
            <a:r>
              <a:rPr lang="en-US" sz="1100" i="1" dirty="0">
                <a:latin typeface="Cambria"/>
                <a:cs typeface="Cambria"/>
              </a:rPr>
              <a:t> w</a:t>
            </a:r>
            <a:r>
              <a:rPr lang="en-US" sz="1100" dirty="0">
                <a:latin typeface="Cambria"/>
                <a:cs typeface="Cambria"/>
              </a:rPr>
              <a:t> to nodes </a:t>
            </a:r>
            <a:r>
              <a:rPr lang="en-US" sz="1100" dirty="0" smtClean="0">
                <a:latin typeface="Cambria"/>
                <a:cs typeface="Cambria"/>
              </a:rPr>
              <a:t>29, 27, 31 25, 26, 30, 28, 32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dirty="0" smtClean="0">
                <a:latin typeface="Cambria"/>
                <a:cs typeface="Cambria"/>
              </a:rPr>
              <a:t>Solution: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dirty="0" smtClean="0">
                <a:latin typeface="Cambria"/>
                <a:cs typeface="Cambria"/>
              </a:rPr>
              <a:t>All 3 elements should have identical uniform </a:t>
            </a:r>
            <a:r>
              <a:rPr lang="en-US" sz="1100" i="1" dirty="0" smtClean="0">
                <a:latin typeface="Cambria"/>
                <a:cs typeface="Cambria"/>
              </a:rPr>
              <a:t>x</a:t>
            </a:r>
            <a:r>
              <a:rPr lang="en-US" sz="1100" dirty="0" smtClean="0">
                <a:latin typeface="Cambria"/>
                <a:cs typeface="Cambria"/>
              </a:rPr>
              <a:t>-stress </a:t>
            </a:r>
          </a:p>
          <a:p>
            <a:r>
              <a:rPr lang="en-US" sz="1100" dirty="0" smtClean="0">
                <a:latin typeface="Cambria"/>
                <a:cs typeface="Cambria"/>
              </a:rPr>
              <a:t>with other stresses = 0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i="1" dirty="0" smtClean="0">
                <a:latin typeface="Cambria"/>
                <a:cs typeface="Cambria"/>
              </a:rPr>
              <a:t>u</a:t>
            </a:r>
            <a:r>
              <a:rPr lang="en-US" sz="1100" dirty="0" smtClean="0">
                <a:latin typeface="Cambria"/>
                <a:cs typeface="Cambria"/>
              </a:rPr>
              <a:t>-displacement on all </a:t>
            </a:r>
            <a:r>
              <a:rPr lang="en-US" sz="1100" i="1" dirty="0" smtClean="0">
                <a:latin typeface="Cambria"/>
                <a:cs typeface="Cambria"/>
              </a:rPr>
              <a:t>x </a:t>
            </a:r>
            <a:r>
              <a:rPr lang="en-US" sz="1100" dirty="0" smtClean="0">
                <a:latin typeface="Cambria"/>
                <a:cs typeface="Cambria"/>
              </a:rPr>
              <a:t>= 1 nodes should be identical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dirty="0" smtClean="0">
                <a:latin typeface="Cambria"/>
                <a:cs typeface="Cambria"/>
              </a:rPr>
              <a:t>Solution here is a very small amount off. MPC constraint multipliers</a:t>
            </a:r>
          </a:p>
          <a:p>
            <a:r>
              <a:rPr lang="en-US" sz="1100" dirty="0" smtClean="0">
                <a:latin typeface="Cambria"/>
                <a:cs typeface="Cambria"/>
              </a:rPr>
              <a:t>computed from shape functions assuming nodes 1, 5, 17, 21</a:t>
            </a:r>
          </a:p>
          <a:p>
            <a:r>
              <a:rPr lang="en-US" sz="1100" dirty="0" smtClean="0">
                <a:latin typeface="Cambria"/>
                <a:cs typeface="Cambria"/>
              </a:rPr>
              <a:t>are on eta = -0.5 and -0.5 in parametric coordinates. The mesh </a:t>
            </a:r>
          </a:p>
          <a:p>
            <a:r>
              <a:rPr lang="en-US" sz="1100" dirty="0" smtClean="0">
                <a:latin typeface="Cambria"/>
                <a:cs typeface="Cambria"/>
              </a:rPr>
              <a:t>did not locate them exactly at these parametric points.</a:t>
            </a:r>
          </a:p>
          <a:p>
            <a:endParaRPr lang="en-US" sz="1100" dirty="0">
              <a:latin typeface="Cambria"/>
              <a:cs typeface="Cambria"/>
            </a:endParaRPr>
          </a:p>
          <a:p>
            <a:r>
              <a:rPr lang="en-US" sz="1100" dirty="0" smtClean="0">
                <a:latin typeface="Cambria"/>
                <a:cs typeface="Cambria"/>
              </a:rPr>
              <a:t>Axial stress is off in 5-6</a:t>
            </a:r>
            <a:r>
              <a:rPr lang="en-US" sz="1100" baseline="30000" dirty="0" smtClean="0">
                <a:latin typeface="Cambria"/>
                <a:cs typeface="Cambria"/>
              </a:rPr>
              <a:t>th</a:t>
            </a:r>
            <a:r>
              <a:rPr lang="en-US" sz="1100" dirty="0" smtClean="0">
                <a:latin typeface="Cambria"/>
                <a:cs typeface="Cambria"/>
              </a:rPr>
              <a:t> significant figure.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3276600"/>
            <a:ext cx="284515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lang="en-US" sz="1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2971800"/>
            <a:ext cx="275661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lang="en-US" sz="1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9400" y="4267200"/>
            <a:ext cx="275661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lang="en-US" sz="1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9525">
          <a:solidFill>
            <a:srgbClr val="FF0000"/>
          </a:solidFill>
          <a:tailEnd type="triangle" w="sm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13669</TotalTime>
  <Words>163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Test user-defined MPCs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rdodds</dc:creator>
  <cp:lastModifiedBy>Robert Dodds</cp:lastModifiedBy>
  <cp:revision>707</cp:revision>
  <cp:lastPrinted>2011-07-27T11:36:36Z</cp:lastPrinted>
  <dcterms:created xsi:type="dcterms:W3CDTF">2009-11-21T17:49:33Z</dcterms:created>
  <dcterms:modified xsi:type="dcterms:W3CDTF">2014-06-02T02:36:22Z</dcterms:modified>
</cp:coreProperties>
</file>