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notesMasterIdLst>
    <p:notesMasterId r:id="rId8"/>
  </p:notesMasterIdLst>
  <p:sldIdLst>
    <p:sldId id="256" r:id="rId2"/>
    <p:sldId id="257" r:id="rId3"/>
    <p:sldId id="341" r:id="rId4"/>
    <p:sldId id="342" r:id="rId5"/>
    <p:sldId id="343" r:id="rId6"/>
    <p:sldId id="344" r:id="rId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1595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72"/>
    <p:restoredTop sz="96277" autoAdjust="0"/>
  </p:normalViewPr>
  <p:slideViewPr>
    <p:cSldViewPr>
      <p:cViewPr varScale="1">
        <p:scale>
          <a:sx n="160" d="100"/>
          <a:sy n="160" d="100"/>
        </p:scale>
        <p:origin x="848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AF578F8-515F-441A-90DE-DD9B13E6EA99}" type="datetimeFigureOut">
              <a:rPr lang="en-US"/>
              <a:pPr>
                <a:defRPr/>
              </a:pPr>
              <a:t>6/8/17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C8F0C40-F5E7-4340-85B9-091627FAE1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-9525" y="6053138"/>
            <a:ext cx="2249488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359025" y="6043613"/>
            <a:ext cx="6784975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7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9013"/>
            <a:ext cx="2057400" cy="685800"/>
          </a:xfrm>
          <a:prstGeom prst="rect">
            <a:avLst/>
          </a:prstGeom>
        </p:spPr>
        <p:txBody>
          <a:bodyPr>
            <a:noAutofit/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2000">
                <a:solidFill>
                  <a:srgbClr val="FFFFFF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B162825-A69A-476D-8C09-B1471D3F6B6E}" type="datetimeFigureOut">
              <a:rPr lang="en-US"/>
              <a:pPr>
                <a:defRPr/>
              </a:pPr>
              <a:t>6/8/17</a:t>
            </a:fld>
            <a:endParaRPr lang="en-US"/>
          </a:p>
        </p:txBody>
      </p:sp>
      <p:sp>
        <p:nvSpPr>
          <p:cNvPr id="10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975" y="236538"/>
            <a:ext cx="5867400" cy="365125"/>
          </a:xfrm>
          <a:prstGeom prst="rect">
            <a:avLst/>
          </a:prstGeom>
        </p:spPr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BCEF51B-8417-44D1-9CC5-62F3BC9CB5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200"/>
            <a:ext cx="8153400" cy="9906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1pPr>
              <a:buSzPct val="150000"/>
              <a:buFont typeface="Wingdings" pitchFamily="2" charset="2"/>
              <a:buChar char="§"/>
              <a:defRPr/>
            </a:lvl1pPr>
            <a:lvl2pPr>
              <a:buSzPct val="175000"/>
              <a:buFont typeface="Arial" pitchFamily="34" charset="0"/>
              <a:buChar char="•"/>
              <a:defRPr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11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0954FAB1-8F7F-44C8-A6F7-58B63B049C62}" type="datetimeFigureOut">
              <a:rPr lang="en-US"/>
              <a:pPr>
                <a:defRPr/>
              </a:pPr>
              <a:t>6/8/17</a:t>
            </a:fld>
            <a:endParaRPr lang="en-US"/>
          </a:p>
        </p:txBody>
      </p:sp>
      <p:sp>
        <p:nvSpPr>
          <p:cNvPr id="8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5"/>
          </a:xfrm>
          <a:prstGeom prst="rect">
            <a:avLst/>
          </a:prstGeom>
        </p:spPr>
        <p:txBody>
          <a:bodyPr>
            <a:noAutofit/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2400">
                <a:solidFill>
                  <a:srgbClr val="FFFFFF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6389680-DB96-4EC4-89E8-5568EA440D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C2823201-5BBA-4B8D-AC11-DEF555243977}" type="datetimeFigureOut">
              <a:rPr lang="en-US"/>
              <a:pPr>
                <a:defRPr/>
              </a:pPr>
              <a:t>6/8/17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8AE8729B-0A47-446B-A7E7-A13299B3DB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vmlDrawing" Target="../drawings/vmlDrawing1.vml"/><Relationship Id="rId7" Type="http://schemas.openxmlformats.org/officeDocument/2006/relationships/oleObject" Target="../embeddings/oleObject1.bin"/><Relationship Id="rId8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609600" y="85725"/>
            <a:ext cx="8153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612775" y="1447800"/>
            <a:ext cx="8153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 </a:t>
            </a:r>
            <a:r>
              <a:rPr lang="en-US" dirty="0" err="1" smtClean="0"/>
              <a:t>sdzsdf</a:t>
            </a:r>
            <a:r>
              <a:rPr lang="en-US" dirty="0" smtClean="0"/>
              <a:t> </a:t>
            </a:r>
            <a:r>
              <a:rPr lang="en-US" dirty="0" err="1" smtClean="0"/>
              <a:t>asdf</a:t>
            </a:r>
            <a:r>
              <a:rPr lang="en-US" dirty="0" smtClean="0"/>
              <a:t> </a:t>
            </a:r>
            <a:r>
              <a:rPr lang="en-US" dirty="0" err="1" smtClean="0"/>
              <a:t>gadsfg</a:t>
            </a:r>
            <a:r>
              <a:rPr lang="en-US" dirty="0" smtClean="0"/>
              <a:t> </a:t>
            </a:r>
            <a:r>
              <a:rPr lang="en-US" dirty="0" err="1" smtClean="0"/>
              <a:t>dfg</a:t>
            </a:r>
            <a:r>
              <a:rPr lang="en-US" dirty="0" smtClean="0"/>
              <a:t> </a:t>
            </a:r>
            <a:r>
              <a:rPr lang="en-US" dirty="0" err="1" smtClean="0"/>
              <a:t>sdfg</a:t>
            </a:r>
            <a:r>
              <a:rPr lang="en-US" dirty="0" smtClean="0"/>
              <a:t> </a:t>
            </a:r>
            <a:r>
              <a:rPr lang="en-US" dirty="0" err="1" smtClean="0"/>
              <a:t>sdfg</a:t>
            </a:r>
            <a:r>
              <a:rPr lang="en-US" dirty="0" smtClean="0"/>
              <a:t> </a:t>
            </a:r>
            <a:r>
              <a:rPr lang="en-US" dirty="0" err="1" smtClean="0"/>
              <a:t>sdfg</a:t>
            </a:r>
            <a:r>
              <a:rPr lang="en-US" dirty="0" smtClean="0"/>
              <a:t> </a:t>
            </a:r>
            <a:r>
              <a:rPr lang="en-US" dirty="0" err="1" smtClean="0"/>
              <a:t>sdfg</a:t>
            </a:r>
            <a:r>
              <a:rPr lang="en-US" dirty="0" smtClean="0"/>
              <a:t> </a:t>
            </a:r>
          </a:p>
          <a:p>
            <a:pPr lvl="0"/>
            <a:r>
              <a:rPr lang="en-US" dirty="0" err="1" smtClean="0"/>
              <a:t>Sdfasfd</a:t>
            </a:r>
            <a:r>
              <a:rPr lang="en-US" dirty="0" smtClean="0"/>
              <a:t> </a:t>
            </a:r>
            <a:r>
              <a:rPr lang="en-US" dirty="0" err="1" smtClean="0"/>
              <a:t>sdfsdfgdf</a:t>
            </a:r>
            <a:r>
              <a:rPr lang="en-US" dirty="0" smtClean="0"/>
              <a:t> </a:t>
            </a:r>
            <a:r>
              <a:rPr lang="en-US" dirty="0" err="1" smtClean="0"/>
              <a:t>dsfgdfgdg</a:t>
            </a:r>
            <a:r>
              <a:rPr lang="en-US" dirty="0" smtClean="0"/>
              <a:t> </a:t>
            </a:r>
            <a:r>
              <a:rPr lang="en-US" dirty="0" err="1" smtClean="0"/>
              <a:t>sfdfgdfg</a:t>
            </a:r>
            <a:r>
              <a:rPr lang="en-US" dirty="0" smtClean="0"/>
              <a:t> </a:t>
            </a:r>
            <a:r>
              <a:rPr lang="en-US" dirty="0" err="1" smtClean="0"/>
              <a:t>sdfgfdg</a:t>
            </a:r>
            <a:r>
              <a:rPr lang="en-US" dirty="0" smtClean="0"/>
              <a:t> </a:t>
            </a:r>
            <a:r>
              <a:rPr lang="en-US" dirty="0" err="1" smtClean="0"/>
              <a:t>sdfg</a:t>
            </a:r>
            <a:r>
              <a:rPr lang="en-US" dirty="0" smtClean="0"/>
              <a:t> </a:t>
            </a:r>
            <a:r>
              <a:rPr lang="en-US" dirty="0" err="1" smtClean="0"/>
              <a:t>sdfsdg</a:t>
            </a:r>
            <a:endParaRPr lang="en-US" dirty="0" smtClean="0"/>
          </a:p>
          <a:p>
            <a:pPr lvl="1"/>
            <a:r>
              <a:rPr lang="en-US" dirty="0" smtClean="0"/>
              <a:t>Second </a:t>
            </a:r>
            <a:r>
              <a:rPr lang="en-US" dirty="0" err="1" smtClean="0"/>
              <a:t>leveldfg</a:t>
            </a:r>
            <a:r>
              <a:rPr lang="en-US" dirty="0" smtClean="0"/>
              <a:t> </a:t>
            </a:r>
            <a:r>
              <a:rPr lang="en-US" dirty="0" err="1" smtClean="0"/>
              <a:t>dfgdsfg</a:t>
            </a:r>
            <a:r>
              <a:rPr lang="en-US" dirty="0" smtClean="0"/>
              <a:t> </a:t>
            </a:r>
            <a:r>
              <a:rPr lang="en-US" dirty="0" err="1" smtClean="0"/>
              <a:t>dsfgdsfgg</a:t>
            </a:r>
            <a:r>
              <a:rPr lang="en-US" dirty="0" smtClean="0"/>
              <a:t> </a:t>
            </a:r>
            <a:r>
              <a:rPr lang="en-US" dirty="0" err="1" smtClean="0"/>
              <a:t>dsfgdgf</a:t>
            </a:r>
            <a:r>
              <a:rPr lang="en-US" dirty="0" smtClean="0"/>
              <a:t> </a:t>
            </a:r>
            <a:r>
              <a:rPr lang="en-US" dirty="0" err="1" smtClean="0"/>
              <a:t>dsdfgdfgdfgdfg</a:t>
            </a:r>
            <a:r>
              <a:rPr lang="en-US" dirty="0" smtClean="0"/>
              <a:t>  </a:t>
            </a:r>
            <a:r>
              <a:rPr lang="en-US" dirty="0" err="1" smtClean="0"/>
              <a:t>dfg</a:t>
            </a:r>
            <a:endParaRPr lang="en-US" dirty="0" smtClean="0"/>
          </a:p>
          <a:p>
            <a:pPr lvl="1"/>
            <a:r>
              <a:rPr lang="en-US" dirty="0" err="1" smtClean="0"/>
              <a:t>Dfgsdgf</a:t>
            </a:r>
            <a:r>
              <a:rPr lang="en-US" dirty="0" smtClean="0"/>
              <a:t> </a:t>
            </a:r>
            <a:r>
              <a:rPr lang="en-US" dirty="0" err="1" smtClean="0"/>
              <a:t>dsfgfdgdfgfdg</a:t>
            </a:r>
            <a:r>
              <a:rPr lang="en-US" dirty="0" smtClean="0"/>
              <a:t> </a:t>
            </a:r>
          </a:p>
          <a:p>
            <a:pPr lvl="1"/>
            <a:r>
              <a:rPr lang="en-US" dirty="0" err="1" smtClean="0"/>
              <a:t>dfgdfg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092200"/>
            <a:ext cx="9144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8575" y="106680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81025" y="106680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Rectangle 13"/>
          <p:cNvSpPr>
            <a:spLocks noChangeArrowheads="1"/>
          </p:cNvSpPr>
          <p:nvPr userDrawn="1"/>
        </p:nvSpPr>
        <p:spPr bwMode="auto">
          <a:xfrm>
            <a:off x="244475" y="6243638"/>
            <a:ext cx="581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2BD161B2-48E3-49EC-B5DB-9E3CCF7654AC}" type="slidenum">
              <a:rPr lang="en-US" sz="1400"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400" dirty="0">
              <a:latin typeface="+mn-lt"/>
              <a:cs typeface="+mn-cs"/>
            </a:endParaRPr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8342313" y="6311900"/>
          <a:ext cx="377825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2" name="Image" r:id="rId7" imgW="952045" imgH="952045" progId="">
                  <p:embed/>
                </p:oleObj>
              </mc:Choice>
              <mc:Fallback>
                <p:oleObj name="Image" r:id="rId7" imgW="952045" imgH="952045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6945" t="7037" r="16943" b="5513"/>
                      <a:stretch>
                        <a:fillRect/>
                      </a:stretch>
                    </p:blipFill>
                    <p:spPr bwMode="auto">
                      <a:xfrm>
                        <a:off x="8342313" y="6311900"/>
                        <a:ext cx="377825" cy="442913"/>
                      </a:xfrm>
                      <a:prstGeom prst="rect">
                        <a:avLst/>
                      </a:prstGeom>
                      <a:solidFill>
                        <a:srgbClr val="0000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EBDDC3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5"/>
          <p:cNvSpPr>
            <a:spLocks noChangeArrowheads="1"/>
          </p:cNvSpPr>
          <p:nvPr userDrawn="1"/>
        </p:nvSpPr>
        <p:spPr bwMode="auto">
          <a:xfrm>
            <a:off x="817563" y="6521450"/>
            <a:ext cx="7483475" cy="74613"/>
          </a:xfrm>
          <a:prstGeom prst="rect">
            <a:avLst/>
          </a:prstGeom>
          <a:gradFill rotWithShape="0">
            <a:gsLst>
              <a:gs pos="0">
                <a:srgbClr val="FF9900"/>
              </a:gs>
              <a:gs pos="100000">
                <a:srgbClr val="0066FF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pic>
        <p:nvPicPr>
          <p:cNvPr id="1035" name="Picture 3"/>
          <p:cNvPicPr>
            <a:picLocks noChangeAspect="1" noChangeArrowheads="1"/>
          </p:cNvPicPr>
          <p:nvPr userDrawn="1"/>
        </p:nvPicPr>
        <p:blipFill>
          <a:blip r:embed="rId8" cstate="print"/>
          <a:srcRect l="16945" t="7037" r="16943" b="5513"/>
          <a:stretch>
            <a:fillRect/>
          </a:stretch>
        </p:blipFill>
        <p:spPr bwMode="auto">
          <a:xfrm>
            <a:off x="8342313" y="6311900"/>
            <a:ext cx="377825" cy="442913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</p:pic>
      <p:pic>
        <p:nvPicPr>
          <p:cNvPr id="1036" name="Picture 4"/>
          <p:cNvPicPr>
            <a:picLocks noChangeAspect="1" noChangeArrowheads="1"/>
          </p:cNvPicPr>
          <p:nvPr userDrawn="1"/>
        </p:nvPicPr>
        <p:blipFill>
          <a:blip r:embed="rId8" cstate="print"/>
          <a:srcRect l="16945" t="7037" r="16943" b="5513"/>
          <a:stretch>
            <a:fillRect/>
          </a:stretch>
        </p:blipFill>
        <p:spPr bwMode="auto">
          <a:xfrm>
            <a:off x="8342313" y="6311900"/>
            <a:ext cx="377825" cy="442913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894" r:id="rId2"/>
    <p:sldLayoutId id="2147483896" r:id="rId3"/>
    <p:sldLayoutId id="2147483897" r:id="rId4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ahoma" pitchFamily="34" charset="0"/>
          <a:cs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ahoma" pitchFamily="34" charset="0"/>
          <a:cs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ahoma" pitchFamily="34" charset="0"/>
          <a:cs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ahoma" pitchFamily="34" charset="0"/>
          <a:cs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ahoma" pitchFamily="34" charset="0"/>
          <a:cs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ahoma" pitchFamily="34" charset="0"/>
          <a:cs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ahoma" pitchFamily="34" charset="0"/>
          <a:cs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ahoma" pitchFamily="34" charset="0"/>
          <a:cs typeface="Tahoma" pitchFamily="34" charset="0"/>
        </a:defRPr>
      </a:lvl9pPr>
    </p:titleStyle>
    <p:bodyStyle>
      <a:lvl1pPr marL="319088" indent="-319088" algn="l" rtl="0" eaLnBrk="0" fontAlgn="base" hangingPunct="0">
        <a:spcBef>
          <a:spcPts val="700"/>
        </a:spcBef>
        <a:spcAft>
          <a:spcPts val="600"/>
        </a:spcAft>
        <a:buClr>
          <a:schemeClr val="accent2"/>
        </a:buClr>
        <a:buSzPct val="150000"/>
        <a:buFont typeface="Wingdings" pitchFamily="2" charset="2"/>
        <a:buChar char="§"/>
        <a:defRPr sz="2600" b="1" kern="1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639763" indent="-273050" algn="l" rtl="0" eaLnBrk="0" fontAlgn="base" hangingPunct="0">
        <a:spcBef>
          <a:spcPts val="550"/>
        </a:spcBef>
        <a:spcAft>
          <a:spcPts val="500"/>
        </a:spcAft>
        <a:buClr>
          <a:schemeClr val="accent1"/>
        </a:buClr>
        <a:buSzPct val="177000"/>
        <a:buFont typeface="Arial" pitchFamily="34" charset="0"/>
        <a:buChar char="•"/>
        <a:defRPr sz="2200" b="1" kern="12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2pPr>
      <a:lvl3pPr marL="914400" indent="-22860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"/>
        <a:defRPr sz="2300" kern="12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3pPr>
      <a:lvl4pPr marL="1371600" indent="-228600" algn="l" rtl="0" eaLnBrk="0" fontAlgn="base" hangingPunct="0">
        <a:spcBef>
          <a:spcPts val="400"/>
        </a:spcBef>
        <a:spcAft>
          <a:spcPct val="0"/>
        </a:spcAft>
        <a:buClr>
          <a:srgbClr val="A5AB81"/>
        </a:buClr>
        <a:buSzPct val="75000"/>
        <a:buFont typeface="Wingdings" pitchFamily="2" charset="2"/>
        <a:buChar char=""/>
        <a:defRPr sz="2000" kern="12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4pPr>
      <a:lvl5pPr marL="1828800" indent="-228600" algn="l" rtl="0" eaLnBrk="0" fontAlgn="base" hangingPunct="0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itchFamily="2" charset="2"/>
        <a:buChar char=""/>
        <a:defRPr sz="2000" kern="12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5.emf"/><Relationship Id="rId5" Type="http://schemas.openxmlformats.org/officeDocument/2006/relationships/image" Target="../media/image6.emf"/><Relationship Id="rId6" Type="http://schemas.openxmlformats.org/officeDocument/2006/relationships/image" Target="../media/image7.emf"/><Relationship Id="rId7" Type="http://schemas.openxmlformats.org/officeDocument/2006/relationships/image" Target="../media/image8.emf"/><Relationship Id="rId8" Type="http://schemas.openxmlformats.org/officeDocument/2006/relationships/hyperlink" Target="http://www.questintegrity.com/software-products/feacrack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emf"/><Relationship Id="rId3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emf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Subtitle 2"/>
          <p:cNvSpPr>
            <a:spLocks noGrp="1"/>
          </p:cNvSpPr>
          <p:nvPr>
            <p:ph type="subTitle" idx="1"/>
          </p:nvPr>
        </p:nvSpPr>
        <p:spPr>
          <a:xfrm>
            <a:off x="2362200" y="6049963"/>
            <a:ext cx="6705600" cy="685800"/>
          </a:xfrm>
        </p:spPr>
        <p:txBody>
          <a:bodyPr/>
          <a:lstStyle/>
          <a:p>
            <a:pPr eaLnBrk="1" hangingPunct="1"/>
            <a:r>
              <a:rPr lang="en-US" sz="2000" smtClean="0"/>
              <a:t>College of Engineering, University of Illinois</a:t>
            </a:r>
          </a:p>
        </p:txBody>
      </p:sp>
      <p:sp>
        <p:nvSpPr>
          <p:cNvPr id="25604" name="TextBox 3"/>
          <p:cNvSpPr txBox="1">
            <a:spLocks noChangeArrowheads="1"/>
          </p:cNvSpPr>
          <p:nvPr/>
        </p:nvSpPr>
        <p:spPr bwMode="auto">
          <a:xfrm>
            <a:off x="2362200" y="3950494"/>
            <a:ext cx="3854453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dirty="0">
                <a:latin typeface="Calibri" charset="0"/>
                <a:ea typeface="Calibri" charset="0"/>
                <a:cs typeface="Calibri" charset="0"/>
              </a:rPr>
              <a:t>Robert H. Dodds, Jr</a:t>
            </a:r>
            <a:r>
              <a:rPr lang="en-US" sz="2400" b="1" dirty="0" smtClean="0">
                <a:latin typeface="Calibri" charset="0"/>
                <a:ea typeface="Calibri" charset="0"/>
                <a:cs typeface="Calibri" charset="0"/>
              </a:rPr>
              <a:t>.</a:t>
            </a:r>
          </a:p>
          <a:p>
            <a:r>
              <a:rPr lang="en-US" sz="1400" b="1" i="1" dirty="0" smtClean="0">
                <a:latin typeface="Calibri" charset="0"/>
                <a:ea typeface="Calibri" charset="0"/>
                <a:cs typeface="Calibri" charset="0"/>
              </a:rPr>
              <a:t>Department of Civil &amp; Environmental Engineering</a:t>
            </a:r>
            <a:endParaRPr lang="en-US" sz="1200" i="1" dirty="0" smtClean="0">
              <a:latin typeface="Calibri" charset="0"/>
              <a:ea typeface="Calibri" charset="0"/>
              <a:cs typeface="Calibri" charset="0"/>
            </a:endParaRPr>
          </a:p>
          <a:p>
            <a:endParaRPr lang="en-US" sz="2000" dirty="0" smtClean="0">
              <a:latin typeface="Calibri" charset="0"/>
              <a:ea typeface="Calibri" charset="0"/>
              <a:cs typeface="Calibri" charset="0"/>
            </a:endParaRPr>
          </a:p>
          <a:p>
            <a:r>
              <a:rPr lang="en-US" sz="1600" i="1" dirty="0" smtClean="0">
                <a:latin typeface="Calibri" charset="0"/>
                <a:ea typeface="Calibri" charset="0"/>
                <a:cs typeface="Calibri" charset="0"/>
              </a:rPr>
              <a:t>June 8, 2017</a:t>
            </a:r>
            <a:endParaRPr lang="en-US" sz="1600" b="1" i="1" dirty="0">
              <a:solidFill>
                <a:srgbClr val="FF6600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62200" y="762000"/>
            <a:ext cx="6400800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 smtClean="0">
                <a:latin typeface="Calibri" charset="0"/>
                <a:ea typeface="Calibri" charset="0"/>
                <a:cs typeface="Calibri" charset="0"/>
              </a:rPr>
              <a:t>WARP3D:</a:t>
            </a:r>
          </a:p>
          <a:p>
            <a:r>
              <a:rPr lang="en-US" sz="1000" b="1" i="1" dirty="0" smtClean="0">
                <a:latin typeface="Calibri" charset="0"/>
                <a:ea typeface="Calibri" charset="0"/>
                <a:cs typeface="Calibri" charset="0"/>
              </a:rPr>
              <a:t> </a:t>
            </a:r>
          </a:p>
          <a:p>
            <a:r>
              <a:rPr lang="en-US" sz="4400" b="1" dirty="0" smtClean="0">
                <a:latin typeface="Calibri" charset="0"/>
                <a:ea typeface="Calibri" charset="0"/>
                <a:cs typeface="Calibri" charset="0"/>
              </a:rPr>
              <a:t>Solution for an Inclined Penny Crack in Infinite Body</a:t>
            </a:r>
            <a:endParaRPr lang="en-US" sz="4400" b="1" baseline="-25000" dirty="0" smtClean="0">
              <a:latin typeface="Calibri" charset="0"/>
              <a:ea typeface="Calibri" charset="0"/>
              <a:cs typeface="Calibri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dirty="0" smtClean="0"/>
              <a:t>Problem setup</a:t>
            </a:r>
          </a:p>
        </p:txBody>
      </p:sp>
      <p:sp>
        <p:nvSpPr>
          <p:cNvPr id="6" name="Rectangle 5"/>
          <p:cNvSpPr/>
          <p:nvPr/>
        </p:nvSpPr>
        <p:spPr>
          <a:xfrm>
            <a:off x="381000" y="1447800"/>
            <a:ext cx="48768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880" indent="-182880">
              <a:buFont typeface="Wingdings" charset="2"/>
              <a:buChar char="§"/>
            </a:pPr>
            <a:r>
              <a:rPr lang="en-US" sz="1600" dirty="0" smtClean="0">
                <a:latin typeface="Calibri" charset="0"/>
                <a:ea typeface="Calibri" charset="0"/>
                <a:cs typeface="Calibri" charset="0"/>
              </a:rPr>
              <a:t>Test domain interaction integrals to compute Mode </a:t>
            </a:r>
            <a:r>
              <a:rPr lang="en-US" sz="1600" dirty="0" smtClean="0">
                <a:latin typeface="Cambria" charset="0"/>
                <a:ea typeface="Cambria" charset="0"/>
                <a:cs typeface="Cambria" charset="0"/>
              </a:rPr>
              <a:t>I-II-III </a:t>
            </a:r>
            <a:r>
              <a:rPr lang="en-US" sz="1600" dirty="0" smtClean="0">
                <a:latin typeface="Calibri" charset="0"/>
                <a:ea typeface="Calibri" charset="0"/>
                <a:cs typeface="Calibri" charset="0"/>
              </a:rPr>
              <a:t>stress intensity factors for a case with an analytical solution</a:t>
            </a:r>
          </a:p>
          <a:p>
            <a:pPr marL="182880" indent="-182880">
              <a:buFont typeface="Wingdings" charset="2"/>
              <a:buChar char="§"/>
            </a:pPr>
            <a:r>
              <a:rPr lang="en-US" sz="1600" dirty="0" smtClean="0">
                <a:latin typeface="Calibri" charset="0"/>
                <a:ea typeface="Calibri" charset="0"/>
                <a:cs typeface="Calibri" charset="0"/>
              </a:rPr>
              <a:t>Inclined penny crack embedded in an infinite body</a:t>
            </a:r>
          </a:p>
          <a:p>
            <a:pPr marL="182880" indent="-182880">
              <a:buFont typeface="Wingdings" charset="2"/>
              <a:buChar char="§"/>
            </a:pPr>
            <a:r>
              <a:rPr lang="en-US" sz="1600" dirty="0" smtClean="0">
                <a:latin typeface="Calibri" charset="0"/>
                <a:ea typeface="Calibri" charset="0"/>
                <a:cs typeface="Calibri" charset="0"/>
              </a:rPr>
              <a:t>Half-symmetric model </a:t>
            </a:r>
          </a:p>
          <a:p>
            <a:pPr marL="182880" indent="-182880">
              <a:buFont typeface="Wingdings" charset="2"/>
              <a:buChar char="§"/>
            </a:pPr>
            <a:r>
              <a:rPr lang="en-US" sz="1600" dirty="0" smtClean="0">
                <a:latin typeface="Calibri" charset="0"/>
                <a:ea typeface="Calibri" charset="0"/>
                <a:cs typeface="Calibri" charset="0"/>
              </a:rPr>
              <a:t>Units: kips, inches</a:t>
            </a:r>
          </a:p>
          <a:p>
            <a:pPr marL="182880" indent="-182880">
              <a:buFont typeface="Wingdings" charset="2"/>
              <a:buChar char="§"/>
            </a:pPr>
            <a:r>
              <a:rPr lang="en-US" sz="1600" dirty="0" smtClean="0">
                <a:latin typeface="Calibri" charset="0"/>
                <a:ea typeface="Calibri" charset="0"/>
                <a:cs typeface="Calibri" charset="0"/>
              </a:rPr>
              <a:t>Crack radius: 1.0 in</a:t>
            </a:r>
          </a:p>
          <a:p>
            <a:pPr marL="182880" indent="-182880">
              <a:buFont typeface="Wingdings" charset="2"/>
              <a:buChar char="§"/>
            </a:pPr>
            <a:r>
              <a:rPr lang="en-US" sz="1600" dirty="0" smtClean="0">
                <a:latin typeface="Calibri" charset="0"/>
                <a:ea typeface="Calibri" charset="0"/>
                <a:cs typeface="Calibri" charset="0"/>
              </a:rPr>
              <a:t>Remote tensile stress </a:t>
            </a:r>
            <a:r>
              <a:rPr lang="en-US" sz="1600" i="1" dirty="0" err="1" smtClean="0">
                <a:latin typeface="Cambria" charset="0"/>
                <a:ea typeface="Cambria" charset="0"/>
                <a:cs typeface="Cambria" charset="0"/>
              </a:rPr>
              <a:t>T</a:t>
            </a:r>
            <a:r>
              <a:rPr lang="en-US" sz="1600" i="1" baseline="-25000" dirty="0" err="1" smtClean="0">
                <a:latin typeface="Cambria" charset="0"/>
                <a:ea typeface="Cambria" charset="0"/>
                <a:cs typeface="Cambria" charset="0"/>
              </a:rPr>
              <a:t>z</a:t>
            </a:r>
            <a:r>
              <a:rPr lang="en-US" sz="1600" dirty="0" smtClean="0">
                <a:latin typeface="Calibri" charset="0"/>
                <a:ea typeface="Calibri" charset="0"/>
                <a:cs typeface="Calibri" charset="0"/>
              </a:rPr>
              <a:t> = 1.0 </a:t>
            </a:r>
            <a:r>
              <a:rPr lang="en-US" sz="1600" dirty="0" err="1" smtClean="0">
                <a:latin typeface="Calibri" charset="0"/>
                <a:ea typeface="Calibri" charset="0"/>
                <a:cs typeface="Calibri" charset="0"/>
              </a:rPr>
              <a:t>ksi</a:t>
            </a:r>
            <a:endParaRPr lang="en-US" sz="1600" dirty="0" smtClean="0">
              <a:latin typeface="Calibri" charset="0"/>
              <a:ea typeface="Calibri" charset="0"/>
              <a:cs typeface="Calibri" charset="0"/>
            </a:endParaRPr>
          </a:p>
          <a:p>
            <a:pPr marL="182880" indent="-182880">
              <a:buFont typeface="Wingdings" charset="2"/>
              <a:buChar char="§"/>
            </a:pPr>
            <a:r>
              <a:rPr lang="en-US" sz="1600" dirty="0" smtClean="0">
                <a:latin typeface="Calibri" charset="0"/>
                <a:ea typeface="Calibri" charset="0"/>
                <a:cs typeface="Calibri" charset="0"/>
              </a:rPr>
              <a:t>Exact solution*</a:t>
            </a:r>
          </a:p>
          <a:p>
            <a:pPr marL="182880" indent="-182880">
              <a:buFont typeface="Wingdings" charset="2"/>
              <a:buChar char="§"/>
            </a:pPr>
            <a:endParaRPr lang="en-US" sz="1600" dirty="0" smtClean="0"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18" t="10001" r="16808" b="2222"/>
          <a:stretch/>
        </p:blipFill>
        <p:spPr>
          <a:xfrm>
            <a:off x="5538789" y="1676400"/>
            <a:ext cx="3211975" cy="3429000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5462589" y="4572000"/>
            <a:ext cx="6096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 flipV="1">
            <a:off x="6951001" y="3359098"/>
            <a:ext cx="284850" cy="94491"/>
          </a:xfrm>
          <a:prstGeom prst="line">
            <a:avLst/>
          </a:prstGeom>
          <a:ln w="19050">
            <a:solidFill>
              <a:srgbClr val="FFFF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6961178" y="3468037"/>
            <a:ext cx="337001" cy="76018"/>
          </a:xfrm>
          <a:prstGeom prst="line">
            <a:avLst/>
          </a:prstGeom>
          <a:ln w="19050">
            <a:solidFill>
              <a:srgbClr val="FFFF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152622" y="3306708"/>
            <a:ext cx="425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FFFF00"/>
                </a:solidFill>
                <a:latin typeface="Cambria" charset="0"/>
                <a:ea typeface="Cambria" charset="0"/>
                <a:cs typeface="Cambria" charset="0"/>
              </a:rPr>
              <a:t>30</a:t>
            </a:r>
            <a:r>
              <a:rPr lang="en-US" sz="1200" b="1" baseline="30000" dirty="0" smtClean="0">
                <a:solidFill>
                  <a:srgbClr val="FFFF00"/>
                </a:solidFill>
                <a:latin typeface="Cambria" charset="0"/>
                <a:ea typeface="Cambria" charset="0"/>
                <a:cs typeface="Cambria" charset="0"/>
              </a:rPr>
              <a:t>o</a:t>
            </a:r>
            <a:endParaRPr lang="en-US" sz="1200" b="1" baseline="30000" dirty="0">
              <a:solidFill>
                <a:srgbClr val="FFFF00"/>
              </a:solidFill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332275" y="1570387"/>
            <a:ext cx="4876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Cambria" charset="0"/>
                <a:ea typeface="Cambria" charset="0"/>
                <a:cs typeface="Cambria" charset="0"/>
              </a:rPr>
              <a:t>30 in.</a:t>
            </a:r>
            <a:endParaRPr lang="en-US" sz="1000" dirty="0">
              <a:latin typeface="Cambria" charset="0"/>
              <a:ea typeface="Cambria" charset="0"/>
              <a:cs typeface="Cambria" charset="0"/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6523721" y="1657410"/>
            <a:ext cx="2126370" cy="324902"/>
          </a:xfrm>
          <a:prstGeom prst="straightConnector1">
            <a:avLst/>
          </a:prstGeom>
          <a:ln w="6350">
            <a:solidFill>
              <a:srgbClr val="FF0000"/>
            </a:solidFill>
            <a:headEnd type="triangle" w="sm" len="lg"/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8479971" y="3259825"/>
            <a:ext cx="4876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mtClean="0">
                <a:latin typeface="Cambria" charset="0"/>
                <a:ea typeface="Cambria" charset="0"/>
                <a:cs typeface="Cambria" charset="0"/>
              </a:rPr>
              <a:t>30 in.</a:t>
            </a:r>
            <a:endParaRPr lang="en-US" sz="1000" dirty="0">
              <a:latin typeface="Cambria" charset="0"/>
              <a:ea typeface="Cambria" charset="0"/>
              <a:cs typeface="Cambria" charset="0"/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8443739" y="2015685"/>
            <a:ext cx="253073" cy="2363034"/>
          </a:xfrm>
          <a:prstGeom prst="straightConnector1">
            <a:avLst/>
          </a:prstGeom>
          <a:ln w="6350">
            <a:solidFill>
              <a:srgbClr val="FF0000"/>
            </a:solidFill>
            <a:headEnd type="triangle" w="sm" len="lg"/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5594859" y="1661939"/>
            <a:ext cx="799267" cy="274686"/>
          </a:xfrm>
          <a:prstGeom prst="straightConnector1">
            <a:avLst/>
          </a:prstGeom>
          <a:ln w="6350">
            <a:solidFill>
              <a:srgbClr val="FF0000"/>
            </a:solidFill>
            <a:headEnd type="triangle" w="sm" len="lg"/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594859" y="1555976"/>
            <a:ext cx="4876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Cambria" charset="0"/>
                <a:ea typeface="Cambria" charset="0"/>
                <a:cs typeface="Cambria" charset="0"/>
              </a:rPr>
              <a:t>15 in.</a:t>
            </a:r>
            <a:endParaRPr lang="en-US" sz="1000" dirty="0"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905365" y="3628854"/>
            <a:ext cx="75882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latin typeface="Calibri" charset="0"/>
                <a:ea typeface="Calibri" charset="0"/>
                <a:cs typeface="Calibri" charset="0"/>
              </a:rPr>
              <a:t>Symmetry Plane</a:t>
            </a:r>
            <a:endParaRPr lang="en-US" sz="105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8323138" y="4592207"/>
            <a:ext cx="75882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smtClean="0">
                <a:latin typeface="Calibri" charset="0"/>
                <a:ea typeface="Calibri" charset="0"/>
                <a:cs typeface="Calibri" charset="0"/>
              </a:rPr>
              <a:t>Symmetry Plane</a:t>
            </a:r>
            <a:endParaRPr lang="en-US" sz="1050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47" name="Straight Connector 46"/>
          <p:cNvCxnSpPr/>
          <p:nvPr/>
        </p:nvCxnSpPr>
        <p:spPr>
          <a:xfrm flipH="1" flipV="1">
            <a:off x="8229600" y="3976350"/>
            <a:ext cx="167695" cy="671850"/>
          </a:xfrm>
          <a:prstGeom prst="line">
            <a:avLst/>
          </a:prstGeom>
          <a:ln w="95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>
            <a:spLocks noChangeAspect="1"/>
          </p:cNvSpPr>
          <p:nvPr/>
        </p:nvSpPr>
        <p:spPr>
          <a:xfrm>
            <a:off x="6072639" y="3697090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>
            <a:spLocks noChangeAspect="1"/>
          </p:cNvSpPr>
          <p:nvPr/>
        </p:nvSpPr>
        <p:spPr>
          <a:xfrm>
            <a:off x="8187328" y="3929584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Connector 57"/>
          <p:cNvCxnSpPr>
            <a:stCxn id="49" idx="2"/>
          </p:cNvCxnSpPr>
          <p:nvPr/>
        </p:nvCxnSpPr>
        <p:spPr>
          <a:xfrm flipH="1">
            <a:off x="5411870" y="3742810"/>
            <a:ext cx="660769" cy="145660"/>
          </a:xfrm>
          <a:prstGeom prst="line">
            <a:avLst/>
          </a:prstGeom>
          <a:ln w="95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7162800" y="1905000"/>
            <a:ext cx="52511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i="1" dirty="0" smtClean="0">
                <a:solidFill>
                  <a:srgbClr val="FF0000"/>
                </a:solidFill>
                <a:latin typeface="Cambria" charset="0"/>
                <a:ea typeface="Cambria" charset="0"/>
                <a:cs typeface="Cambria" charset="0"/>
              </a:rPr>
              <a:t>w</a:t>
            </a:r>
            <a:r>
              <a:rPr lang="en-US" sz="1050" b="1" dirty="0" smtClean="0">
                <a:solidFill>
                  <a:srgbClr val="FF0000"/>
                </a:solidFill>
                <a:latin typeface="Cambria" charset="0"/>
                <a:ea typeface="Cambria" charset="0"/>
                <a:cs typeface="Cambria" charset="0"/>
              </a:rPr>
              <a:t> = 0</a:t>
            </a:r>
            <a:endParaRPr lang="en-US" sz="1050" b="1" dirty="0">
              <a:solidFill>
                <a:srgbClr val="FF0000"/>
              </a:solidFill>
              <a:latin typeface="Cambria" charset="0"/>
              <a:ea typeface="Cambria" charset="0"/>
              <a:cs typeface="Cambria" charset="0"/>
            </a:endParaRPr>
          </a:p>
        </p:txBody>
      </p:sp>
      <p:cxnSp>
        <p:nvCxnSpPr>
          <p:cNvPr id="62" name="Straight Connector 61"/>
          <p:cNvCxnSpPr/>
          <p:nvPr/>
        </p:nvCxnSpPr>
        <p:spPr>
          <a:xfrm flipH="1" flipV="1">
            <a:off x="6663174" y="1897764"/>
            <a:ext cx="692073" cy="77874"/>
          </a:xfrm>
          <a:prstGeom prst="line">
            <a:avLst/>
          </a:prstGeom>
          <a:ln w="95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 flipV="1">
            <a:off x="7481925" y="2103377"/>
            <a:ext cx="692073" cy="77874"/>
          </a:xfrm>
          <a:prstGeom prst="line">
            <a:avLst/>
          </a:prstGeom>
          <a:ln w="95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/>
          <p:cNvSpPr>
            <a:spLocks noChangeAspect="1"/>
          </p:cNvSpPr>
          <p:nvPr/>
        </p:nvSpPr>
        <p:spPr>
          <a:xfrm>
            <a:off x="6625506" y="1860503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>
            <a:spLocks noChangeAspect="1"/>
          </p:cNvSpPr>
          <p:nvPr/>
        </p:nvSpPr>
        <p:spPr>
          <a:xfrm>
            <a:off x="8159518" y="2133600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625" name="Down Arrow 26624"/>
          <p:cNvSpPr/>
          <p:nvPr/>
        </p:nvSpPr>
        <p:spPr>
          <a:xfrm>
            <a:off x="6264639" y="4495800"/>
            <a:ext cx="129487" cy="503632"/>
          </a:xfrm>
          <a:prstGeom prst="downArrow">
            <a:avLst>
              <a:gd name="adj1" fmla="val 50000"/>
              <a:gd name="adj2" fmla="val 175325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Down Arrow 69"/>
          <p:cNvSpPr/>
          <p:nvPr/>
        </p:nvSpPr>
        <p:spPr>
          <a:xfrm>
            <a:off x="6805978" y="4648200"/>
            <a:ext cx="127588" cy="545214"/>
          </a:xfrm>
          <a:prstGeom prst="downArrow">
            <a:avLst>
              <a:gd name="adj1" fmla="val 50000"/>
              <a:gd name="adj2" fmla="val 175325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Down Arrow 70"/>
          <p:cNvSpPr/>
          <p:nvPr/>
        </p:nvSpPr>
        <p:spPr>
          <a:xfrm>
            <a:off x="7332275" y="4829092"/>
            <a:ext cx="129487" cy="579832"/>
          </a:xfrm>
          <a:prstGeom prst="downArrow">
            <a:avLst>
              <a:gd name="adj1" fmla="val 50000"/>
              <a:gd name="adj2" fmla="val 175325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5297065" y="4433519"/>
            <a:ext cx="303133" cy="234888"/>
          </a:xfrm>
          <a:prstGeom prst="straightConnector1">
            <a:avLst/>
          </a:prstGeom>
          <a:ln w="12700">
            <a:solidFill>
              <a:srgbClr val="C0000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5601865" y="4439807"/>
            <a:ext cx="386788" cy="152400"/>
          </a:xfrm>
          <a:prstGeom prst="straightConnector1">
            <a:avLst/>
          </a:prstGeom>
          <a:ln w="12700">
            <a:solidFill>
              <a:srgbClr val="C0000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595469" y="4432022"/>
            <a:ext cx="0" cy="374325"/>
          </a:xfrm>
          <a:prstGeom prst="straightConnector1">
            <a:avLst/>
          </a:prstGeom>
          <a:ln w="12700">
            <a:solidFill>
              <a:srgbClr val="C0000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920406" y="4412325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smtClean="0">
                <a:latin typeface="Cambria" charset="0"/>
                <a:ea typeface="Cambria" charset="0"/>
                <a:cs typeface="Cambria" charset="0"/>
              </a:rPr>
              <a:t>X</a:t>
            </a:r>
            <a:endParaRPr lang="en-US" i="1"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037888" y="450226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smtClean="0">
                <a:latin typeface="Cambria" charset="0"/>
                <a:ea typeface="Cambria" charset="0"/>
                <a:cs typeface="Cambria" charset="0"/>
              </a:rPr>
              <a:t>Y</a:t>
            </a:r>
            <a:endParaRPr lang="en-US" i="1"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491971" y="4738267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>
                <a:latin typeface="Cambria" charset="0"/>
                <a:ea typeface="Cambria" charset="0"/>
                <a:cs typeface="Cambria" charset="0"/>
              </a:rPr>
              <a:t>Z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6925421" y="5401099"/>
            <a:ext cx="86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Cambria" charset="0"/>
                <a:ea typeface="Cambria" charset="0"/>
                <a:cs typeface="Cambria" charset="0"/>
              </a:rPr>
              <a:t>T</a:t>
            </a:r>
            <a:r>
              <a:rPr lang="en-US" i="1" baseline="-25000" dirty="0" smtClean="0">
                <a:latin typeface="Cambria" charset="0"/>
                <a:ea typeface="Cambria" charset="0"/>
                <a:cs typeface="Cambria" charset="0"/>
              </a:rPr>
              <a:t>Z </a:t>
            </a:r>
            <a:r>
              <a:rPr lang="en-US" dirty="0" smtClean="0">
                <a:latin typeface="Cambria" charset="0"/>
                <a:ea typeface="Cambria" charset="0"/>
                <a:cs typeface="Cambria" charset="0"/>
              </a:rPr>
              <a:t>=</a:t>
            </a:r>
            <a:r>
              <a:rPr lang="en-US" dirty="0">
                <a:latin typeface="Cambria" charset="0"/>
                <a:ea typeface="Cambria" charset="0"/>
                <a:cs typeface="Cambria" charset="0"/>
              </a:rPr>
              <a:t>1.0</a:t>
            </a:r>
            <a:endParaRPr lang="en-US" i="1" baseline="-25000" dirty="0"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26631" name="Freeform 26630"/>
          <p:cNvSpPr/>
          <p:nvPr/>
        </p:nvSpPr>
        <p:spPr>
          <a:xfrm rot="-360000">
            <a:off x="4123409" y="2981413"/>
            <a:ext cx="1107959" cy="442791"/>
          </a:xfrm>
          <a:custGeom>
            <a:avLst/>
            <a:gdLst>
              <a:gd name="connsiteX0" fmla="*/ 1107959 w 1107959"/>
              <a:gd name="connsiteY0" fmla="*/ 176300 h 443278"/>
              <a:gd name="connsiteX1" fmla="*/ 994494 w 1107959"/>
              <a:gd name="connsiteY1" fmla="*/ 62834 h 443278"/>
              <a:gd name="connsiteX2" fmla="*/ 947772 w 1107959"/>
              <a:gd name="connsiteY2" fmla="*/ 49485 h 443278"/>
              <a:gd name="connsiteX3" fmla="*/ 814283 w 1107959"/>
              <a:gd name="connsiteY3" fmla="*/ 2764 h 443278"/>
              <a:gd name="connsiteX4" fmla="*/ 660771 w 1107959"/>
              <a:gd name="connsiteY4" fmla="*/ 9438 h 443278"/>
              <a:gd name="connsiteX5" fmla="*/ 480561 w 1107959"/>
              <a:gd name="connsiteY5" fmla="*/ 42810 h 443278"/>
              <a:gd name="connsiteX6" fmla="*/ 360421 w 1107959"/>
              <a:gd name="connsiteY6" fmla="*/ 82857 h 443278"/>
              <a:gd name="connsiteX7" fmla="*/ 180210 w 1107959"/>
              <a:gd name="connsiteY7" fmla="*/ 169625 h 443278"/>
              <a:gd name="connsiteX8" fmla="*/ 133489 w 1107959"/>
              <a:gd name="connsiteY8" fmla="*/ 236370 h 443278"/>
              <a:gd name="connsiteX9" fmla="*/ 73419 w 1107959"/>
              <a:gd name="connsiteY9" fmla="*/ 276416 h 443278"/>
              <a:gd name="connsiteX10" fmla="*/ 40047 w 1107959"/>
              <a:gd name="connsiteY10" fmla="*/ 349835 h 443278"/>
              <a:gd name="connsiteX11" fmla="*/ 0 w 1107959"/>
              <a:gd name="connsiteY11" fmla="*/ 443278 h 443278"/>
              <a:gd name="connsiteX0" fmla="*/ 1107959 w 1107959"/>
              <a:gd name="connsiteY0" fmla="*/ 176300 h 443278"/>
              <a:gd name="connsiteX1" fmla="*/ 994494 w 1107959"/>
              <a:gd name="connsiteY1" fmla="*/ 62834 h 443278"/>
              <a:gd name="connsiteX2" fmla="*/ 947772 w 1107959"/>
              <a:gd name="connsiteY2" fmla="*/ 49485 h 443278"/>
              <a:gd name="connsiteX3" fmla="*/ 814283 w 1107959"/>
              <a:gd name="connsiteY3" fmla="*/ 2764 h 443278"/>
              <a:gd name="connsiteX4" fmla="*/ 660771 w 1107959"/>
              <a:gd name="connsiteY4" fmla="*/ 9438 h 443278"/>
              <a:gd name="connsiteX5" fmla="*/ 480561 w 1107959"/>
              <a:gd name="connsiteY5" fmla="*/ 42810 h 443278"/>
              <a:gd name="connsiteX6" fmla="*/ 360421 w 1107959"/>
              <a:gd name="connsiteY6" fmla="*/ 82857 h 443278"/>
              <a:gd name="connsiteX7" fmla="*/ 180210 w 1107959"/>
              <a:gd name="connsiteY7" fmla="*/ 169625 h 443278"/>
              <a:gd name="connsiteX8" fmla="*/ 120140 w 1107959"/>
              <a:gd name="connsiteY8" fmla="*/ 216347 h 443278"/>
              <a:gd name="connsiteX9" fmla="*/ 73419 w 1107959"/>
              <a:gd name="connsiteY9" fmla="*/ 276416 h 443278"/>
              <a:gd name="connsiteX10" fmla="*/ 40047 w 1107959"/>
              <a:gd name="connsiteY10" fmla="*/ 349835 h 443278"/>
              <a:gd name="connsiteX11" fmla="*/ 0 w 1107959"/>
              <a:gd name="connsiteY11" fmla="*/ 443278 h 443278"/>
              <a:gd name="connsiteX0" fmla="*/ 1107959 w 1107959"/>
              <a:gd name="connsiteY0" fmla="*/ 175813 h 442791"/>
              <a:gd name="connsiteX1" fmla="*/ 994494 w 1107959"/>
              <a:gd name="connsiteY1" fmla="*/ 62347 h 442791"/>
              <a:gd name="connsiteX2" fmla="*/ 934424 w 1107959"/>
              <a:gd name="connsiteY2" fmla="*/ 42323 h 442791"/>
              <a:gd name="connsiteX3" fmla="*/ 814283 w 1107959"/>
              <a:gd name="connsiteY3" fmla="*/ 2277 h 442791"/>
              <a:gd name="connsiteX4" fmla="*/ 660771 w 1107959"/>
              <a:gd name="connsiteY4" fmla="*/ 8951 h 442791"/>
              <a:gd name="connsiteX5" fmla="*/ 480561 w 1107959"/>
              <a:gd name="connsiteY5" fmla="*/ 42323 h 442791"/>
              <a:gd name="connsiteX6" fmla="*/ 360421 w 1107959"/>
              <a:gd name="connsiteY6" fmla="*/ 82370 h 442791"/>
              <a:gd name="connsiteX7" fmla="*/ 180210 w 1107959"/>
              <a:gd name="connsiteY7" fmla="*/ 169138 h 442791"/>
              <a:gd name="connsiteX8" fmla="*/ 120140 w 1107959"/>
              <a:gd name="connsiteY8" fmla="*/ 215860 h 442791"/>
              <a:gd name="connsiteX9" fmla="*/ 73419 w 1107959"/>
              <a:gd name="connsiteY9" fmla="*/ 275929 h 442791"/>
              <a:gd name="connsiteX10" fmla="*/ 40047 w 1107959"/>
              <a:gd name="connsiteY10" fmla="*/ 349348 h 442791"/>
              <a:gd name="connsiteX11" fmla="*/ 0 w 1107959"/>
              <a:gd name="connsiteY11" fmla="*/ 442791 h 442791"/>
              <a:gd name="connsiteX0" fmla="*/ 1107959 w 1107959"/>
              <a:gd name="connsiteY0" fmla="*/ 175813 h 442791"/>
              <a:gd name="connsiteX1" fmla="*/ 994494 w 1107959"/>
              <a:gd name="connsiteY1" fmla="*/ 75696 h 442791"/>
              <a:gd name="connsiteX2" fmla="*/ 934424 w 1107959"/>
              <a:gd name="connsiteY2" fmla="*/ 42323 h 442791"/>
              <a:gd name="connsiteX3" fmla="*/ 814283 w 1107959"/>
              <a:gd name="connsiteY3" fmla="*/ 2277 h 442791"/>
              <a:gd name="connsiteX4" fmla="*/ 660771 w 1107959"/>
              <a:gd name="connsiteY4" fmla="*/ 8951 h 442791"/>
              <a:gd name="connsiteX5" fmla="*/ 480561 w 1107959"/>
              <a:gd name="connsiteY5" fmla="*/ 42323 h 442791"/>
              <a:gd name="connsiteX6" fmla="*/ 360421 w 1107959"/>
              <a:gd name="connsiteY6" fmla="*/ 82370 h 442791"/>
              <a:gd name="connsiteX7" fmla="*/ 180210 w 1107959"/>
              <a:gd name="connsiteY7" fmla="*/ 169138 h 442791"/>
              <a:gd name="connsiteX8" fmla="*/ 120140 w 1107959"/>
              <a:gd name="connsiteY8" fmla="*/ 215860 h 442791"/>
              <a:gd name="connsiteX9" fmla="*/ 73419 w 1107959"/>
              <a:gd name="connsiteY9" fmla="*/ 275929 h 442791"/>
              <a:gd name="connsiteX10" fmla="*/ 40047 w 1107959"/>
              <a:gd name="connsiteY10" fmla="*/ 349348 h 442791"/>
              <a:gd name="connsiteX11" fmla="*/ 0 w 1107959"/>
              <a:gd name="connsiteY11" fmla="*/ 442791 h 4427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07959" h="442791">
                <a:moveTo>
                  <a:pt x="1107959" y="175813"/>
                </a:moveTo>
                <a:cubicBezTo>
                  <a:pt x="1064575" y="129648"/>
                  <a:pt x="1023416" y="97944"/>
                  <a:pt x="994494" y="75696"/>
                </a:cubicBezTo>
                <a:cubicBezTo>
                  <a:pt x="965572" y="53448"/>
                  <a:pt x="964459" y="54559"/>
                  <a:pt x="934424" y="42323"/>
                </a:cubicBezTo>
                <a:cubicBezTo>
                  <a:pt x="904389" y="30087"/>
                  <a:pt x="859892" y="7839"/>
                  <a:pt x="814283" y="2277"/>
                </a:cubicBezTo>
                <a:cubicBezTo>
                  <a:pt x="768674" y="-3285"/>
                  <a:pt x="716391" y="2277"/>
                  <a:pt x="660771" y="8951"/>
                </a:cubicBezTo>
                <a:cubicBezTo>
                  <a:pt x="605151" y="15625"/>
                  <a:pt x="530619" y="30087"/>
                  <a:pt x="480561" y="42323"/>
                </a:cubicBezTo>
                <a:cubicBezTo>
                  <a:pt x="430503" y="54559"/>
                  <a:pt x="410479" y="61234"/>
                  <a:pt x="360421" y="82370"/>
                </a:cubicBezTo>
                <a:cubicBezTo>
                  <a:pt x="310363" y="103506"/>
                  <a:pt x="220257" y="146890"/>
                  <a:pt x="180210" y="169138"/>
                </a:cubicBezTo>
                <a:cubicBezTo>
                  <a:pt x="140163" y="191386"/>
                  <a:pt x="137938" y="198062"/>
                  <a:pt x="120140" y="215860"/>
                </a:cubicBezTo>
                <a:cubicBezTo>
                  <a:pt x="102342" y="233658"/>
                  <a:pt x="86768" y="253681"/>
                  <a:pt x="73419" y="275929"/>
                </a:cubicBezTo>
                <a:cubicBezTo>
                  <a:pt x="60070" y="298177"/>
                  <a:pt x="52283" y="321538"/>
                  <a:pt x="40047" y="349348"/>
                </a:cubicBezTo>
                <a:cubicBezTo>
                  <a:pt x="27810" y="377158"/>
                  <a:pt x="7787" y="426105"/>
                  <a:pt x="0" y="442791"/>
                </a:cubicBezTo>
              </a:path>
            </a:pathLst>
          </a:cu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633" name="TextBox 26632"/>
          <p:cNvSpPr txBox="1"/>
          <p:nvPr/>
        </p:nvSpPr>
        <p:spPr>
          <a:xfrm>
            <a:off x="5221913" y="3011585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smtClean="0">
                <a:solidFill>
                  <a:srgbClr val="FF0000"/>
                </a:solidFill>
                <a:latin typeface="Cambria" charset="0"/>
                <a:ea typeface="Cambria" charset="0"/>
                <a:cs typeface="Cambria" charset="0"/>
              </a:rPr>
              <a:t>A</a:t>
            </a:r>
            <a:endParaRPr lang="en-US" sz="1200" b="1">
              <a:solidFill>
                <a:srgbClr val="FF0000"/>
              </a:solidFill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4007928" y="3427416"/>
            <a:ext cx="2856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  <a:latin typeface="Cambria" charset="0"/>
                <a:ea typeface="Cambria" charset="0"/>
                <a:cs typeface="Cambria" charset="0"/>
              </a:rPr>
              <a:t>B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6544483" y="3420091"/>
            <a:ext cx="2856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FFFF00"/>
                </a:solidFill>
                <a:latin typeface="Cambria" charset="0"/>
                <a:ea typeface="Cambria" charset="0"/>
                <a:cs typeface="Cambria" charset="0"/>
              </a:rPr>
              <a:t>B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6746760" y="3202809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smtClean="0">
                <a:solidFill>
                  <a:srgbClr val="FFFF00"/>
                </a:solidFill>
                <a:latin typeface="Cambria" charset="0"/>
                <a:ea typeface="Cambria" charset="0"/>
                <a:cs typeface="Cambria" charset="0"/>
              </a:rPr>
              <a:t>A</a:t>
            </a:r>
            <a:endParaRPr lang="en-US" sz="1200" b="1">
              <a:solidFill>
                <a:srgbClr val="FFFF00"/>
              </a:solidFill>
              <a:latin typeface="Cambria" charset="0"/>
              <a:ea typeface="Cambria" charset="0"/>
              <a:cs typeface="Cambria" charset="0"/>
            </a:endParaRPr>
          </a:p>
        </p:txBody>
      </p:sp>
      <p:cxnSp>
        <p:nvCxnSpPr>
          <p:cNvPr id="84" name="Straight Connector 83"/>
          <p:cNvCxnSpPr/>
          <p:nvPr/>
        </p:nvCxnSpPr>
        <p:spPr>
          <a:xfrm flipH="1">
            <a:off x="4689845" y="2819400"/>
            <a:ext cx="34555" cy="464570"/>
          </a:xfrm>
          <a:prstGeom prst="line">
            <a:avLst/>
          </a:prstGeom>
          <a:ln w="95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636" name="TextBox 26635"/>
              <p:cNvSpPr txBox="1"/>
              <p:nvPr/>
            </p:nvSpPr>
            <p:spPr>
              <a:xfrm>
                <a:off x="4915908" y="2798013"/>
                <a:ext cx="13433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1200" i="1" smtClean="0">
                          <a:solidFill>
                            <a:srgbClr val="FF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𝜃</m:t>
                      </m:r>
                    </m:oMath>
                  </m:oMathPara>
                </a14:m>
                <a:endParaRPr 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6636" name="TextBox 266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5908" y="2798013"/>
                <a:ext cx="134331" cy="184666"/>
              </a:xfrm>
              <a:prstGeom prst="rect">
                <a:avLst/>
              </a:prstGeom>
              <a:blipFill rotWithShape="0">
                <a:blip r:embed="rId3"/>
                <a:stretch>
                  <a:fillRect l="-22727" r="-22727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637" name="Arc 26636"/>
          <p:cNvSpPr/>
          <p:nvPr/>
        </p:nvSpPr>
        <p:spPr>
          <a:xfrm rot="20297886">
            <a:off x="4611144" y="3090384"/>
            <a:ext cx="314699" cy="316228"/>
          </a:xfrm>
          <a:prstGeom prst="arc">
            <a:avLst/>
          </a:prstGeom>
          <a:ln>
            <a:solidFill>
              <a:srgbClr val="FF0000"/>
            </a:solidFill>
            <a:headEnd type="triangle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640" name="TextBox 26639"/>
          <p:cNvSpPr txBox="1"/>
          <p:nvPr/>
        </p:nvSpPr>
        <p:spPr>
          <a:xfrm>
            <a:off x="5263763" y="6259664"/>
            <a:ext cx="3013967" cy="215444"/>
          </a:xfrm>
          <a:prstGeom prst="rect">
            <a:avLst/>
          </a:prstGeom>
          <a:ln>
            <a:solidFill>
              <a:srgbClr val="00206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800" dirty="0" smtClean="0">
                <a:latin typeface="Calibri" charset="0"/>
                <a:ea typeface="Calibri" charset="0"/>
                <a:cs typeface="Calibri" charset="0"/>
              </a:rPr>
              <a:t>*G.P. </a:t>
            </a:r>
            <a:r>
              <a:rPr lang="en-US" sz="800" dirty="0" err="1" smtClean="0">
                <a:latin typeface="Calibri" charset="0"/>
                <a:ea typeface="Calibri" charset="0"/>
                <a:cs typeface="Calibri" charset="0"/>
              </a:rPr>
              <a:t>Cherapanov</a:t>
            </a:r>
            <a:r>
              <a:rPr lang="en-US" sz="800" dirty="0" smtClean="0">
                <a:latin typeface="Calibri" charset="0"/>
                <a:ea typeface="Calibri" charset="0"/>
                <a:cs typeface="Calibri" charset="0"/>
              </a:rPr>
              <a:t>. Mechanics of Brittle Fracture. McGraw-Hill, 1979</a:t>
            </a:r>
            <a:endParaRPr lang="en-US" sz="800" dirty="0"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26641" name="Picture 2664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0124" y="3929584"/>
            <a:ext cx="736600" cy="304800"/>
          </a:xfrm>
          <a:prstGeom prst="rect">
            <a:avLst/>
          </a:prstGeom>
        </p:spPr>
      </p:pic>
      <p:pic>
        <p:nvPicPr>
          <p:cNvPr id="26642" name="Picture 2664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0124" y="4330700"/>
            <a:ext cx="1231900" cy="317500"/>
          </a:xfrm>
          <a:prstGeom prst="rect">
            <a:avLst/>
          </a:prstGeom>
        </p:spPr>
      </p:pic>
      <p:pic>
        <p:nvPicPr>
          <p:cNvPr id="26643" name="Picture 2664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0124" y="4765327"/>
            <a:ext cx="1270000" cy="317500"/>
          </a:xfrm>
          <a:prstGeom prst="rect">
            <a:avLst/>
          </a:prstGeom>
        </p:spPr>
      </p:pic>
      <p:pic>
        <p:nvPicPr>
          <p:cNvPr id="26644" name="Picture 2664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7746" y="5260257"/>
            <a:ext cx="368300" cy="127000"/>
          </a:xfrm>
          <a:prstGeom prst="rect">
            <a:avLst/>
          </a:prstGeom>
        </p:spPr>
      </p:pic>
      <p:sp>
        <p:nvSpPr>
          <p:cNvPr id="26645" name="Rectangle 26644"/>
          <p:cNvSpPr/>
          <p:nvPr/>
        </p:nvSpPr>
        <p:spPr>
          <a:xfrm>
            <a:off x="5415085" y="5216784"/>
            <a:ext cx="1361270" cy="92333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sz="900" dirty="0" smtClean="0">
                <a:latin typeface="Cambria" charset="0"/>
                <a:ea typeface="Cambria" charset="0"/>
                <a:cs typeface="Cambria" charset="0"/>
              </a:rPr>
              <a:t>Nodes: 91,885</a:t>
            </a:r>
          </a:p>
          <a:p>
            <a:r>
              <a:rPr lang="en-US" sz="900" dirty="0" smtClean="0">
                <a:latin typeface="Cambria" charset="0"/>
                <a:ea typeface="Cambria" charset="0"/>
                <a:cs typeface="Cambria" charset="0"/>
              </a:rPr>
              <a:t>Elements:  21,168</a:t>
            </a:r>
          </a:p>
          <a:p>
            <a:r>
              <a:rPr lang="en-US" sz="900" dirty="0" smtClean="0">
                <a:latin typeface="Cambria" charset="0"/>
                <a:ea typeface="Cambria" charset="0"/>
                <a:cs typeface="Cambria" charset="0"/>
              </a:rPr>
              <a:t>20-node </a:t>
            </a:r>
            <a:r>
              <a:rPr lang="en-US" sz="900" dirty="0" err="1" smtClean="0">
                <a:latin typeface="Cambria" charset="0"/>
                <a:ea typeface="Cambria" charset="0"/>
                <a:cs typeface="Cambria" charset="0"/>
              </a:rPr>
              <a:t>isoparametrics</a:t>
            </a:r>
            <a:endParaRPr lang="en-US" sz="900" dirty="0" smtClean="0">
              <a:latin typeface="Cambria" charset="0"/>
              <a:ea typeface="Cambria" charset="0"/>
              <a:cs typeface="Cambria" charset="0"/>
            </a:endParaRPr>
          </a:p>
          <a:p>
            <a:r>
              <a:rPr lang="en-US" sz="900" dirty="0" smtClean="0">
                <a:latin typeface="Cambria" charset="0"/>
                <a:ea typeface="Cambria" charset="0"/>
                <a:cs typeface="Cambria" charset="0"/>
              </a:rPr>
              <a:t>2x2x2 integration</a:t>
            </a:r>
          </a:p>
          <a:p>
            <a:r>
              <a:rPr lang="en-US" sz="900" dirty="0" smtClean="0">
                <a:latin typeface="Cambria" charset="0"/>
                <a:ea typeface="Cambria" charset="0"/>
                <a:cs typeface="Cambria" charset="0"/>
              </a:rPr>
              <a:t>½ point nodes at front</a:t>
            </a:r>
          </a:p>
          <a:p>
            <a:r>
              <a:rPr lang="en-US" sz="900" dirty="0" smtClean="0">
                <a:latin typeface="Cambria" charset="0"/>
                <a:ea typeface="Cambria" charset="0"/>
                <a:cs typeface="Cambria" charset="0"/>
              </a:rPr>
              <a:t>Zero radius</a:t>
            </a:r>
            <a:endParaRPr lang="en-US" sz="900" dirty="0"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33952" y="5749770"/>
            <a:ext cx="3013967" cy="5078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900" dirty="0" smtClean="0">
                <a:latin typeface="Calibri" charset="0"/>
                <a:ea typeface="Calibri" charset="0"/>
                <a:cs typeface="Calibri" charset="0"/>
              </a:rPr>
              <a:t>Mesh created using </a:t>
            </a:r>
            <a:r>
              <a:rPr lang="en-US" sz="900" dirty="0" err="1" smtClean="0">
                <a:latin typeface="Calibri" charset="0"/>
                <a:ea typeface="Calibri" charset="0"/>
                <a:cs typeface="Calibri" charset="0"/>
              </a:rPr>
              <a:t>FEACrack</a:t>
            </a:r>
            <a:r>
              <a:rPr lang="en-US" sz="900" baseline="30000" dirty="0" err="1" smtClean="0">
                <a:latin typeface="Calibri" charset="0"/>
                <a:ea typeface="Calibri" charset="0"/>
                <a:cs typeface="Calibri" charset="0"/>
              </a:rPr>
              <a:t>TM</a:t>
            </a:r>
            <a:r>
              <a:rPr lang="en-US" sz="900" dirty="0">
                <a:latin typeface="Calibri" charset="0"/>
                <a:ea typeface="Calibri" charset="0"/>
                <a:cs typeface="Calibri" charset="0"/>
              </a:rPr>
              <a:t> </a:t>
            </a:r>
            <a:endParaRPr lang="en-US" sz="900" dirty="0" smtClean="0">
              <a:latin typeface="Calibri" charset="0"/>
              <a:ea typeface="Calibri" charset="0"/>
              <a:cs typeface="Calibri" charset="0"/>
            </a:endParaRPr>
          </a:p>
          <a:p>
            <a:r>
              <a:rPr lang="en-US" sz="900" dirty="0" smtClean="0">
                <a:latin typeface="Calibri" charset="0"/>
                <a:ea typeface="Calibri" charset="0"/>
                <a:cs typeface="Calibri" charset="0"/>
                <a:hlinkClick r:id="rId8"/>
              </a:rPr>
              <a:t>http</a:t>
            </a:r>
            <a:r>
              <a:rPr lang="en-US" sz="900" dirty="0">
                <a:latin typeface="Calibri" charset="0"/>
                <a:ea typeface="Calibri" charset="0"/>
                <a:cs typeface="Calibri" charset="0"/>
                <a:hlinkClick r:id="rId8"/>
              </a:rPr>
              <a:t>://</a:t>
            </a:r>
            <a:r>
              <a:rPr lang="en-US" sz="900" dirty="0" smtClean="0">
                <a:latin typeface="Calibri" charset="0"/>
                <a:ea typeface="Calibri" charset="0"/>
                <a:cs typeface="Calibri" charset="0"/>
                <a:hlinkClick r:id="rId8"/>
              </a:rPr>
              <a:t>www.questintegrity.com/software-products/feacrack</a:t>
            </a:r>
            <a:endParaRPr lang="en-US" sz="900" dirty="0" smtClean="0">
              <a:latin typeface="Calibri" charset="0"/>
              <a:ea typeface="Calibri" charset="0"/>
              <a:cs typeface="Calibri" charset="0"/>
            </a:endParaRPr>
          </a:p>
          <a:p>
            <a:r>
              <a:rPr lang="en-US" sz="900" dirty="0" smtClean="0">
                <a:latin typeface="Calibri" charset="0"/>
                <a:ea typeface="Calibri" charset="0"/>
                <a:cs typeface="Calibri" charset="0"/>
              </a:rPr>
              <a:t>Assistance from Dr. Greg </a:t>
            </a:r>
            <a:r>
              <a:rPr lang="en-US" sz="900" dirty="0" err="1" smtClean="0">
                <a:latin typeface="Calibri" charset="0"/>
                <a:ea typeface="Calibri" charset="0"/>
                <a:cs typeface="Calibri" charset="0"/>
              </a:rPr>
              <a:t>Thorwald</a:t>
            </a:r>
            <a:r>
              <a:rPr lang="en-US" sz="900" dirty="0" smtClean="0">
                <a:latin typeface="Calibri" charset="0"/>
                <a:ea typeface="Calibri" charset="0"/>
                <a:cs typeface="Calibri" charset="0"/>
              </a:rPr>
              <a:t>, Quest Integrity</a:t>
            </a:r>
            <a:endParaRPr lang="en-US" sz="900" dirty="0">
              <a:latin typeface="Calibri" charset="0"/>
              <a:ea typeface="Calibri" charset="0"/>
              <a:cs typeface="Calibri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dirty="0" smtClean="0"/>
              <a:t>Mesh details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18" t="10001" r="16808" b="2222"/>
          <a:stretch/>
        </p:blipFill>
        <p:spPr>
          <a:xfrm>
            <a:off x="1342320" y="1854535"/>
            <a:ext cx="3824011" cy="408239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342320" y="5328599"/>
            <a:ext cx="623340" cy="4703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767030" y="5365308"/>
            <a:ext cx="1198630" cy="695274"/>
            <a:chOff x="931576" y="5775067"/>
            <a:chExt cx="1198630" cy="695274"/>
          </a:xfrm>
        </p:grpSpPr>
        <p:sp>
          <p:nvSpPr>
            <p:cNvPr id="18" name="Rectangle 17"/>
            <p:cNvSpPr/>
            <p:nvPr/>
          </p:nvSpPr>
          <p:spPr>
            <a:xfrm>
              <a:off x="1356277" y="5934742"/>
              <a:ext cx="609600" cy="38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" name="Straight Arrow Connector 3"/>
            <p:cNvCxnSpPr/>
            <p:nvPr/>
          </p:nvCxnSpPr>
          <p:spPr>
            <a:xfrm flipH="1">
              <a:off x="1190753" y="5796261"/>
              <a:ext cx="303133" cy="234888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>
              <a:off x="1495553" y="5802549"/>
              <a:ext cx="386788" cy="15240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1489157" y="5794764"/>
              <a:ext cx="0" cy="374325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1814094" y="5775067"/>
              <a:ext cx="3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smtClean="0">
                  <a:latin typeface="Cambria" charset="0"/>
                  <a:ea typeface="Cambria" charset="0"/>
                  <a:cs typeface="Cambria" charset="0"/>
                </a:rPr>
                <a:t>X</a:t>
              </a:r>
              <a:endParaRPr lang="en-US" i="1">
                <a:latin typeface="Cambria" charset="0"/>
                <a:ea typeface="Cambria" charset="0"/>
                <a:cs typeface="Cambria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931576" y="5865008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smtClean="0">
                  <a:latin typeface="Cambria" charset="0"/>
                  <a:ea typeface="Cambria" charset="0"/>
                  <a:cs typeface="Cambria" charset="0"/>
                </a:rPr>
                <a:t>Y</a:t>
              </a:r>
              <a:endParaRPr lang="en-US" i="1">
                <a:latin typeface="Cambria" charset="0"/>
                <a:ea typeface="Cambria" charset="0"/>
                <a:cs typeface="Cambria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385659" y="6101009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>
                  <a:latin typeface="Cambria" charset="0"/>
                  <a:ea typeface="Cambria" charset="0"/>
                  <a:cs typeface="Cambria" charset="0"/>
                </a:rPr>
                <a:t>Z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024028" y="1569376"/>
            <a:ext cx="7857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 smtClean="0">
                <a:latin typeface="Cambria" charset="0"/>
                <a:ea typeface="Cambria" charset="0"/>
                <a:cs typeface="Cambria" charset="0"/>
              </a:rPr>
              <a:t>71800</a:t>
            </a:r>
          </a:p>
          <a:p>
            <a:pPr algn="ctr"/>
            <a:r>
              <a:rPr lang="en-US" sz="800" dirty="0" smtClean="0">
                <a:latin typeface="Cambria" charset="0"/>
                <a:ea typeface="Cambria" charset="0"/>
                <a:cs typeface="Cambria" charset="0"/>
              </a:rPr>
              <a:t>(-15, -15, -15)</a:t>
            </a:r>
            <a:endParaRPr lang="en-US" sz="800" dirty="0"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53" name="Oval 52"/>
          <p:cNvSpPr>
            <a:spLocks noChangeAspect="1"/>
          </p:cNvSpPr>
          <p:nvPr/>
        </p:nvSpPr>
        <p:spPr>
          <a:xfrm>
            <a:off x="2353405" y="1864991"/>
            <a:ext cx="45720" cy="457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4691634" y="1968731"/>
            <a:ext cx="7745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 smtClean="0">
                <a:latin typeface="Cambria" charset="0"/>
                <a:ea typeface="Cambria" charset="0"/>
                <a:cs typeface="Cambria" charset="0"/>
              </a:rPr>
              <a:t>71960</a:t>
            </a:r>
          </a:p>
          <a:p>
            <a:pPr algn="ctr"/>
            <a:r>
              <a:rPr lang="en-US" sz="800" dirty="0" smtClean="0">
                <a:latin typeface="Cambria" charset="0"/>
                <a:ea typeface="Cambria" charset="0"/>
                <a:cs typeface="Cambria" charset="0"/>
              </a:rPr>
              <a:t> (15, -15, -15)</a:t>
            </a:r>
            <a:endParaRPr lang="en-US" sz="800" dirty="0"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55" name="Oval 54"/>
          <p:cNvSpPr>
            <a:spLocks noChangeAspect="1"/>
          </p:cNvSpPr>
          <p:nvPr/>
        </p:nvSpPr>
        <p:spPr>
          <a:xfrm>
            <a:off x="5015399" y="2264346"/>
            <a:ext cx="45720" cy="457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4725298" y="4709764"/>
            <a:ext cx="740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 smtClean="0">
                <a:latin typeface="Cambria" charset="0"/>
                <a:ea typeface="Cambria" charset="0"/>
                <a:cs typeface="Cambria" charset="0"/>
              </a:rPr>
              <a:t>65360</a:t>
            </a:r>
          </a:p>
          <a:p>
            <a:pPr algn="ctr"/>
            <a:r>
              <a:rPr lang="en-US" sz="800" dirty="0" smtClean="0">
                <a:latin typeface="Cambria" charset="0"/>
                <a:ea typeface="Cambria" charset="0"/>
                <a:cs typeface="Cambria" charset="0"/>
              </a:rPr>
              <a:t> (15, -15, 15)</a:t>
            </a:r>
            <a:endParaRPr lang="en-US" sz="800" dirty="0"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57" name="Oval 56"/>
          <p:cNvSpPr>
            <a:spLocks noChangeAspect="1"/>
          </p:cNvSpPr>
          <p:nvPr/>
        </p:nvSpPr>
        <p:spPr>
          <a:xfrm>
            <a:off x="4731491" y="5059506"/>
            <a:ext cx="45720" cy="457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4178958" y="5738565"/>
            <a:ext cx="6511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 smtClean="0">
                <a:latin typeface="Cambria" charset="0"/>
                <a:ea typeface="Cambria" charset="0"/>
                <a:cs typeface="Cambria" charset="0"/>
              </a:rPr>
              <a:t>33473</a:t>
            </a:r>
          </a:p>
          <a:p>
            <a:pPr algn="ctr"/>
            <a:r>
              <a:rPr lang="en-US" sz="800" dirty="0" smtClean="0">
                <a:latin typeface="Cambria" charset="0"/>
                <a:ea typeface="Cambria" charset="0"/>
                <a:cs typeface="Cambria" charset="0"/>
              </a:rPr>
              <a:t> (15, 0, 15)</a:t>
            </a:r>
            <a:endParaRPr lang="en-US" sz="800" dirty="0"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60" name="Oval 59"/>
          <p:cNvSpPr>
            <a:spLocks noChangeAspect="1"/>
          </p:cNvSpPr>
          <p:nvPr/>
        </p:nvSpPr>
        <p:spPr>
          <a:xfrm>
            <a:off x="4213685" y="5794631"/>
            <a:ext cx="45720" cy="457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1042446" y="4859924"/>
            <a:ext cx="6848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 smtClean="0">
                <a:latin typeface="Cambria" charset="0"/>
                <a:ea typeface="Cambria" charset="0"/>
                <a:cs typeface="Cambria" charset="0"/>
              </a:rPr>
              <a:t>49701</a:t>
            </a:r>
          </a:p>
          <a:p>
            <a:pPr algn="ctr"/>
            <a:r>
              <a:rPr lang="en-US" sz="800" dirty="0" smtClean="0">
                <a:latin typeface="Cambria" charset="0"/>
                <a:ea typeface="Cambria" charset="0"/>
                <a:cs typeface="Cambria" charset="0"/>
              </a:rPr>
              <a:t> (-15, 0, 15)</a:t>
            </a:r>
            <a:endParaRPr lang="en-US" sz="800" dirty="0"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64" name="Oval 63"/>
          <p:cNvSpPr>
            <a:spLocks noChangeAspect="1"/>
          </p:cNvSpPr>
          <p:nvPr/>
        </p:nvSpPr>
        <p:spPr>
          <a:xfrm>
            <a:off x="1660906" y="4983481"/>
            <a:ext cx="45720" cy="457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>
            <a:off x="7519411" y="2974728"/>
            <a:ext cx="8963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  <a:latin typeface="Cambria" charset="0"/>
                <a:ea typeface="Cambria" charset="0"/>
                <a:cs typeface="Cambria" charset="0"/>
              </a:rPr>
              <a:t>A, Node 51</a:t>
            </a:r>
            <a:endParaRPr lang="en-US" sz="1200" dirty="0">
              <a:solidFill>
                <a:srgbClr val="FF0000"/>
              </a:solidFill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6210836" y="3518203"/>
            <a:ext cx="11496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  <a:latin typeface="Cambria" charset="0"/>
                <a:ea typeface="Cambria" charset="0"/>
                <a:cs typeface="Cambria" charset="0"/>
              </a:rPr>
              <a:t>B, Node 17125</a:t>
            </a:r>
            <a:endParaRPr lang="en-US" sz="1200" dirty="0">
              <a:solidFill>
                <a:srgbClr val="FF0000"/>
              </a:solidFill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77" name="Oval 76"/>
          <p:cNvSpPr>
            <a:spLocks noChangeAspect="1"/>
          </p:cNvSpPr>
          <p:nvPr/>
        </p:nvSpPr>
        <p:spPr>
          <a:xfrm>
            <a:off x="7483834" y="3037470"/>
            <a:ext cx="45720" cy="457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>
            <a:spLocks noChangeAspect="1"/>
          </p:cNvSpPr>
          <p:nvPr/>
        </p:nvSpPr>
        <p:spPr>
          <a:xfrm>
            <a:off x="6428158" y="3430150"/>
            <a:ext cx="45720" cy="457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/>
          <p:cNvSpPr txBox="1"/>
          <p:nvPr/>
        </p:nvSpPr>
        <p:spPr>
          <a:xfrm>
            <a:off x="1065283" y="1828458"/>
            <a:ext cx="6960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 smtClean="0">
                <a:latin typeface="Cambria" charset="0"/>
                <a:ea typeface="Cambria" charset="0"/>
                <a:cs typeface="Cambria" charset="0"/>
              </a:rPr>
              <a:t>17123</a:t>
            </a:r>
          </a:p>
          <a:p>
            <a:pPr algn="ctr"/>
            <a:r>
              <a:rPr lang="en-US" sz="800" dirty="0" smtClean="0">
                <a:latin typeface="Cambria" charset="0"/>
                <a:ea typeface="Cambria" charset="0"/>
                <a:cs typeface="Cambria" charset="0"/>
              </a:rPr>
              <a:t>(-15, 0, -15)</a:t>
            </a:r>
            <a:endParaRPr lang="en-US" sz="800" dirty="0"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80" name="Oval 79"/>
          <p:cNvSpPr>
            <a:spLocks noChangeAspect="1"/>
          </p:cNvSpPr>
          <p:nvPr/>
        </p:nvSpPr>
        <p:spPr>
          <a:xfrm>
            <a:off x="1484613" y="2170904"/>
            <a:ext cx="45720" cy="457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/>
          <p:cNvSpPr txBox="1"/>
          <p:nvPr/>
        </p:nvSpPr>
        <p:spPr>
          <a:xfrm>
            <a:off x="4030721" y="2310895"/>
            <a:ext cx="6848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 smtClean="0">
                <a:latin typeface="Cambria" charset="0"/>
                <a:ea typeface="Cambria" charset="0"/>
                <a:cs typeface="Cambria" charset="0"/>
              </a:rPr>
              <a:t>49</a:t>
            </a:r>
          </a:p>
          <a:p>
            <a:pPr algn="ctr"/>
            <a:r>
              <a:rPr lang="en-US" sz="800" dirty="0" smtClean="0">
                <a:latin typeface="Cambria" charset="0"/>
                <a:ea typeface="Cambria" charset="0"/>
                <a:cs typeface="Cambria" charset="0"/>
              </a:rPr>
              <a:t> (15, 0, -15)</a:t>
            </a:r>
            <a:endParaRPr lang="en-US" sz="800" dirty="0"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86" name="Oval 85"/>
          <p:cNvSpPr>
            <a:spLocks noChangeAspect="1"/>
          </p:cNvSpPr>
          <p:nvPr/>
        </p:nvSpPr>
        <p:spPr>
          <a:xfrm>
            <a:off x="4460540" y="2677482"/>
            <a:ext cx="55125" cy="5512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/>
          <p:cNvSpPr txBox="1"/>
          <p:nvPr/>
        </p:nvSpPr>
        <p:spPr>
          <a:xfrm>
            <a:off x="2577000" y="3962400"/>
            <a:ext cx="2856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FFFF00"/>
                </a:solidFill>
                <a:latin typeface="Cambria" charset="0"/>
                <a:ea typeface="Cambria" charset="0"/>
                <a:cs typeface="Cambria" charset="0"/>
              </a:rPr>
              <a:t>B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2923259" y="3757230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smtClean="0">
                <a:solidFill>
                  <a:srgbClr val="FFFF00"/>
                </a:solidFill>
                <a:latin typeface="Cambria" charset="0"/>
                <a:ea typeface="Cambria" charset="0"/>
                <a:cs typeface="Cambria" charset="0"/>
              </a:rPr>
              <a:t>A</a:t>
            </a:r>
            <a:endParaRPr lang="en-US" sz="1200" b="1">
              <a:solidFill>
                <a:srgbClr val="FFFF00"/>
              </a:solidFill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89" name="Freeform 88"/>
          <p:cNvSpPr/>
          <p:nvPr/>
        </p:nvSpPr>
        <p:spPr>
          <a:xfrm rot="-360000">
            <a:off x="6411762" y="2945929"/>
            <a:ext cx="1107959" cy="442791"/>
          </a:xfrm>
          <a:custGeom>
            <a:avLst/>
            <a:gdLst>
              <a:gd name="connsiteX0" fmla="*/ 1107959 w 1107959"/>
              <a:gd name="connsiteY0" fmla="*/ 176300 h 443278"/>
              <a:gd name="connsiteX1" fmla="*/ 994494 w 1107959"/>
              <a:gd name="connsiteY1" fmla="*/ 62834 h 443278"/>
              <a:gd name="connsiteX2" fmla="*/ 947772 w 1107959"/>
              <a:gd name="connsiteY2" fmla="*/ 49485 h 443278"/>
              <a:gd name="connsiteX3" fmla="*/ 814283 w 1107959"/>
              <a:gd name="connsiteY3" fmla="*/ 2764 h 443278"/>
              <a:gd name="connsiteX4" fmla="*/ 660771 w 1107959"/>
              <a:gd name="connsiteY4" fmla="*/ 9438 h 443278"/>
              <a:gd name="connsiteX5" fmla="*/ 480561 w 1107959"/>
              <a:gd name="connsiteY5" fmla="*/ 42810 h 443278"/>
              <a:gd name="connsiteX6" fmla="*/ 360421 w 1107959"/>
              <a:gd name="connsiteY6" fmla="*/ 82857 h 443278"/>
              <a:gd name="connsiteX7" fmla="*/ 180210 w 1107959"/>
              <a:gd name="connsiteY7" fmla="*/ 169625 h 443278"/>
              <a:gd name="connsiteX8" fmla="*/ 133489 w 1107959"/>
              <a:gd name="connsiteY8" fmla="*/ 236370 h 443278"/>
              <a:gd name="connsiteX9" fmla="*/ 73419 w 1107959"/>
              <a:gd name="connsiteY9" fmla="*/ 276416 h 443278"/>
              <a:gd name="connsiteX10" fmla="*/ 40047 w 1107959"/>
              <a:gd name="connsiteY10" fmla="*/ 349835 h 443278"/>
              <a:gd name="connsiteX11" fmla="*/ 0 w 1107959"/>
              <a:gd name="connsiteY11" fmla="*/ 443278 h 443278"/>
              <a:gd name="connsiteX0" fmla="*/ 1107959 w 1107959"/>
              <a:gd name="connsiteY0" fmla="*/ 176300 h 443278"/>
              <a:gd name="connsiteX1" fmla="*/ 994494 w 1107959"/>
              <a:gd name="connsiteY1" fmla="*/ 62834 h 443278"/>
              <a:gd name="connsiteX2" fmla="*/ 947772 w 1107959"/>
              <a:gd name="connsiteY2" fmla="*/ 49485 h 443278"/>
              <a:gd name="connsiteX3" fmla="*/ 814283 w 1107959"/>
              <a:gd name="connsiteY3" fmla="*/ 2764 h 443278"/>
              <a:gd name="connsiteX4" fmla="*/ 660771 w 1107959"/>
              <a:gd name="connsiteY4" fmla="*/ 9438 h 443278"/>
              <a:gd name="connsiteX5" fmla="*/ 480561 w 1107959"/>
              <a:gd name="connsiteY5" fmla="*/ 42810 h 443278"/>
              <a:gd name="connsiteX6" fmla="*/ 360421 w 1107959"/>
              <a:gd name="connsiteY6" fmla="*/ 82857 h 443278"/>
              <a:gd name="connsiteX7" fmla="*/ 180210 w 1107959"/>
              <a:gd name="connsiteY7" fmla="*/ 169625 h 443278"/>
              <a:gd name="connsiteX8" fmla="*/ 120140 w 1107959"/>
              <a:gd name="connsiteY8" fmla="*/ 216347 h 443278"/>
              <a:gd name="connsiteX9" fmla="*/ 73419 w 1107959"/>
              <a:gd name="connsiteY9" fmla="*/ 276416 h 443278"/>
              <a:gd name="connsiteX10" fmla="*/ 40047 w 1107959"/>
              <a:gd name="connsiteY10" fmla="*/ 349835 h 443278"/>
              <a:gd name="connsiteX11" fmla="*/ 0 w 1107959"/>
              <a:gd name="connsiteY11" fmla="*/ 443278 h 443278"/>
              <a:gd name="connsiteX0" fmla="*/ 1107959 w 1107959"/>
              <a:gd name="connsiteY0" fmla="*/ 175813 h 442791"/>
              <a:gd name="connsiteX1" fmla="*/ 994494 w 1107959"/>
              <a:gd name="connsiteY1" fmla="*/ 62347 h 442791"/>
              <a:gd name="connsiteX2" fmla="*/ 934424 w 1107959"/>
              <a:gd name="connsiteY2" fmla="*/ 42323 h 442791"/>
              <a:gd name="connsiteX3" fmla="*/ 814283 w 1107959"/>
              <a:gd name="connsiteY3" fmla="*/ 2277 h 442791"/>
              <a:gd name="connsiteX4" fmla="*/ 660771 w 1107959"/>
              <a:gd name="connsiteY4" fmla="*/ 8951 h 442791"/>
              <a:gd name="connsiteX5" fmla="*/ 480561 w 1107959"/>
              <a:gd name="connsiteY5" fmla="*/ 42323 h 442791"/>
              <a:gd name="connsiteX6" fmla="*/ 360421 w 1107959"/>
              <a:gd name="connsiteY6" fmla="*/ 82370 h 442791"/>
              <a:gd name="connsiteX7" fmla="*/ 180210 w 1107959"/>
              <a:gd name="connsiteY7" fmla="*/ 169138 h 442791"/>
              <a:gd name="connsiteX8" fmla="*/ 120140 w 1107959"/>
              <a:gd name="connsiteY8" fmla="*/ 215860 h 442791"/>
              <a:gd name="connsiteX9" fmla="*/ 73419 w 1107959"/>
              <a:gd name="connsiteY9" fmla="*/ 275929 h 442791"/>
              <a:gd name="connsiteX10" fmla="*/ 40047 w 1107959"/>
              <a:gd name="connsiteY10" fmla="*/ 349348 h 442791"/>
              <a:gd name="connsiteX11" fmla="*/ 0 w 1107959"/>
              <a:gd name="connsiteY11" fmla="*/ 442791 h 442791"/>
              <a:gd name="connsiteX0" fmla="*/ 1107959 w 1107959"/>
              <a:gd name="connsiteY0" fmla="*/ 175813 h 442791"/>
              <a:gd name="connsiteX1" fmla="*/ 994494 w 1107959"/>
              <a:gd name="connsiteY1" fmla="*/ 75696 h 442791"/>
              <a:gd name="connsiteX2" fmla="*/ 934424 w 1107959"/>
              <a:gd name="connsiteY2" fmla="*/ 42323 h 442791"/>
              <a:gd name="connsiteX3" fmla="*/ 814283 w 1107959"/>
              <a:gd name="connsiteY3" fmla="*/ 2277 h 442791"/>
              <a:gd name="connsiteX4" fmla="*/ 660771 w 1107959"/>
              <a:gd name="connsiteY4" fmla="*/ 8951 h 442791"/>
              <a:gd name="connsiteX5" fmla="*/ 480561 w 1107959"/>
              <a:gd name="connsiteY5" fmla="*/ 42323 h 442791"/>
              <a:gd name="connsiteX6" fmla="*/ 360421 w 1107959"/>
              <a:gd name="connsiteY6" fmla="*/ 82370 h 442791"/>
              <a:gd name="connsiteX7" fmla="*/ 180210 w 1107959"/>
              <a:gd name="connsiteY7" fmla="*/ 169138 h 442791"/>
              <a:gd name="connsiteX8" fmla="*/ 120140 w 1107959"/>
              <a:gd name="connsiteY8" fmla="*/ 215860 h 442791"/>
              <a:gd name="connsiteX9" fmla="*/ 73419 w 1107959"/>
              <a:gd name="connsiteY9" fmla="*/ 275929 h 442791"/>
              <a:gd name="connsiteX10" fmla="*/ 40047 w 1107959"/>
              <a:gd name="connsiteY10" fmla="*/ 349348 h 442791"/>
              <a:gd name="connsiteX11" fmla="*/ 0 w 1107959"/>
              <a:gd name="connsiteY11" fmla="*/ 442791 h 4427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07959" h="442791">
                <a:moveTo>
                  <a:pt x="1107959" y="175813"/>
                </a:moveTo>
                <a:cubicBezTo>
                  <a:pt x="1064575" y="129648"/>
                  <a:pt x="1023416" y="97944"/>
                  <a:pt x="994494" y="75696"/>
                </a:cubicBezTo>
                <a:cubicBezTo>
                  <a:pt x="965572" y="53448"/>
                  <a:pt x="964459" y="54559"/>
                  <a:pt x="934424" y="42323"/>
                </a:cubicBezTo>
                <a:cubicBezTo>
                  <a:pt x="904389" y="30087"/>
                  <a:pt x="859892" y="7839"/>
                  <a:pt x="814283" y="2277"/>
                </a:cubicBezTo>
                <a:cubicBezTo>
                  <a:pt x="768674" y="-3285"/>
                  <a:pt x="716391" y="2277"/>
                  <a:pt x="660771" y="8951"/>
                </a:cubicBezTo>
                <a:cubicBezTo>
                  <a:pt x="605151" y="15625"/>
                  <a:pt x="530619" y="30087"/>
                  <a:pt x="480561" y="42323"/>
                </a:cubicBezTo>
                <a:cubicBezTo>
                  <a:pt x="430503" y="54559"/>
                  <a:pt x="410479" y="61234"/>
                  <a:pt x="360421" y="82370"/>
                </a:cubicBezTo>
                <a:cubicBezTo>
                  <a:pt x="310363" y="103506"/>
                  <a:pt x="220257" y="146890"/>
                  <a:pt x="180210" y="169138"/>
                </a:cubicBezTo>
                <a:cubicBezTo>
                  <a:pt x="140163" y="191386"/>
                  <a:pt x="137938" y="198062"/>
                  <a:pt x="120140" y="215860"/>
                </a:cubicBezTo>
                <a:cubicBezTo>
                  <a:pt x="102342" y="233658"/>
                  <a:pt x="86768" y="253681"/>
                  <a:pt x="73419" y="275929"/>
                </a:cubicBezTo>
                <a:cubicBezTo>
                  <a:pt x="60070" y="298177"/>
                  <a:pt x="52283" y="321538"/>
                  <a:pt x="40047" y="349348"/>
                </a:cubicBezTo>
                <a:cubicBezTo>
                  <a:pt x="27810" y="377158"/>
                  <a:pt x="7787" y="426105"/>
                  <a:pt x="0" y="442791"/>
                </a:cubicBezTo>
              </a:path>
            </a:pathLst>
          </a:cu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/>
          <p:cNvCxnSpPr/>
          <p:nvPr/>
        </p:nvCxnSpPr>
        <p:spPr>
          <a:xfrm flipH="1">
            <a:off x="6978198" y="2783916"/>
            <a:ext cx="34555" cy="464570"/>
          </a:xfrm>
          <a:prstGeom prst="line">
            <a:avLst/>
          </a:prstGeom>
          <a:ln w="95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/>
              <p:cNvSpPr txBox="1"/>
              <p:nvPr/>
            </p:nvSpPr>
            <p:spPr>
              <a:xfrm>
                <a:off x="7204261" y="2762529"/>
                <a:ext cx="13433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1200" i="1" smtClean="0">
                          <a:solidFill>
                            <a:srgbClr val="FF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𝜃</m:t>
                      </m:r>
                    </m:oMath>
                  </m:oMathPara>
                </a14:m>
                <a:endParaRPr 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3" name="TextBox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4261" y="2762529"/>
                <a:ext cx="134331" cy="184666"/>
              </a:xfrm>
              <a:prstGeom prst="rect">
                <a:avLst/>
              </a:prstGeom>
              <a:blipFill rotWithShape="0">
                <a:blip r:embed="rId3"/>
                <a:stretch>
                  <a:fillRect l="-22727" r="-22727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Arc 93"/>
          <p:cNvSpPr/>
          <p:nvPr/>
        </p:nvSpPr>
        <p:spPr>
          <a:xfrm rot="20297886">
            <a:off x="6899497" y="3054900"/>
            <a:ext cx="314699" cy="316228"/>
          </a:xfrm>
          <a:prstGeom prst="arc">
            <a:avLst/>
          </a:prstGeom>
          <a:ln>
            <a:solidFill>
              <a:srgbClr val="FF0000"/>
            </a:solidFill>
            <a:headEnd type="triangle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436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dirty="0" smtClean="0"/>
              <a:t>Global ZZ-stress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82" t="10001" b="2222"/>
          <a:stretch/>
        </p:blipFill>
        <p:spPr>
          <a:xfrm>
            <a:off x="2514600" y="1600200"/>
            <a:ext cx="5169887" cy="4572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514600" y="5605465"/>
            <a:ext cx="623340" cy="4703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286000" y="5476926"/>
            <a:ext cx="1198630" cy="695274"/>
            <a:chOff x="931576" y="5775067"/>
            <a:chExt cx="1198630" cy="695274"/>
          </a:xfrm>
        </p:grpSpPr>
        <p:sp>
          <p:nvSpPr>
            <p:cNvPr id="18" name="Rectangle 17"/>
            <p:cNvSpPr/>
            <p:nvPr/>
          </p:nvSpPr>
          <p:spPr>
            <a:xfrm>
              <a:off x="1356277" y="5934742"/>
              <a:ext cx="609600" cy="38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" name="Straight Arrow Connector 3"/>
            <p:cNvCxnSpPr/>
            <p:nvPr/>
          </p:nvCxnSpPr>
          <p:spPr>
            <a:xfrm flipH="1">
              <a:off x="1190753" y="5796261"/>
              <a:ext cx="303133" cy="234888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>
              <a:off x="1495553" y="5802549"/>
              <a:ext cx="386788" cy="15240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1489157" y="5794764"/>
              <a:ext cx="0" cy="374325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1814094" y="5775067"/>
              <a:ext cx="3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smtClean="0">
                  <a:latin typeface="Cambria" charset="0"/>
                  <a:ea typeface="Cambria" charset="0"/>
                  <a:cs typeface="Cambria" charset="0"/>
                </a:rPr>
                <a:t>X</a:t>
              </a:r>
              <a:endParaRPr lang="en-US" i="1">
                <a:latin typeface="Cambria" charset="0"/>
                <a:ea typeface="Cambria" charset="0"/>
                <a:cs typeface="Cambria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931576" y="5865008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latin typeface="Cambria" charset="0"/>
                  <a:ea typeface="Cambria" charset="0"/>
                  <a:cs typeface="Cambria" charset="0"/>
                </a:rPr>
                <a:t>Y</a:t>
              </a:r>
              <a:endParaRPr lang="en-US" i="1" dirty="0">
                <a:latin typeface="Cambria" charset="0"/>
                <a:ea typeface="Cambria" charset="0"/>
                <a:cs typeface="Cambria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385659" y="6101009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Cambria" charset="0"/>
                  <a:ea typeface="Cambria" charset="0"/>
                  <a:cs typeface="Cambria" charset="0"/>
                </a:rPr>
                <a:t>Z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51043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dirty="0" smtClean="0"/>
              <a:t>Stress-intensity factors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73" t="13332" r="44316" b="6666"/>
          <a:stretch/>
        </p:blipFill>
        <p:spPr>
          <a:xfrm>
            <a:off x="834888" y="1752600"/>
            <a:ext cx="3352800" cy="442762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066800" y="4572000"/>
            <a:ext cx="3124200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829467" y="4519161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alibri" charset="0"/>
                <a:ea typeface="Calibri" charset="0"/>
                <a:cs typeface="Calibri" charset="0"/>
              </a:rPr>
              <a:t>0</a:t>
            </a:r>
            <a:endParaRPr lang="en-US" sz="11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20979" y="4519161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>
                <a:latin typeface="Calibri" charset="0"/>
                <a:ea typeface="Calibri" charset="0"/>
                <a:cs typeface="Calibri" charset="0"/>
              </a:rPr>
              <a:t>36</a:t>
            </a:r>
            <a:endParaRPr lang="en-US" sz="11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645864" y="4519161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alibri" charset="0"/>
                <a:ea typeface="Calibri" charset="0"/>
                <a:cs typeface="Calibri" charset="0"/>
              </a:rPr>
              <a:t>72</a:t>
            </a:r>
            <a:endParaRPr lang="en-US" sz="11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036353" y="4519161"/>
            <a:ext cx="401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>
                <a:latin typeface="Calibri" charset="0"/>
                <a:ea typeface="Calibri" charset="0"/>
                <a:cs typeface="Calibri" charset="0"/>
              </a:rPr>
              <a:t>108</a:t>
            </a:r>
            <a:endParaRPr lang="en-US" sz="11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67913" y="4519161"/>
            <a:ext cx="401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>
                <a:latin typeface="Calibri" charset="0"/>
                <a:ea typeface="Calibri" charset="0"/>
                <a:cs typeface="Calibri" charset="0"/>
              </a:rPr>
              <a:t>144</a:t>
            </a:r>
            <a:endParaRPr lang="en-US" sz="11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23638" y="4519161"/>
            <a:ext cx="401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alibri" charset="0"/>
                <a:ea typeface="Calibri" charset="0"/>
                <a:cs typeface="Calibri" charset="0"/>
              </a:rPr>
              <a:t>180</a:t>
            </a:r>
            <a:endParaRPr lang="en-US" sz="11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145781" y="5925801"/>
            <a:ext cx="3124200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324378" y="2361644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Cambria" charset="0"/>
                <a:ea typeface="Cambria" charset="0"/>
                <a:cs typeface="Cambria" charset="0"/>
              </a:rPr>
              <a:t>K</a:t>
            </a:r>
            <a:r>
              <a:rPr lang="en-US" i="1" baseline="-25000" dirty="0" smtClean="0">
                <a:latin typeface="Cambria" charset="0"/>
                <a:ea typeface="Cambria" charset="0"/>
                <a:cs typeface="Cambria" charset="0"/>
              </a:rPr>
              <a:t>I</a:t>
            </a:r>
            <a:endParaRPr lang="en-US" i="1" baseline="-25000" dirty="0"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247383" y="2994556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Cambria" charset="0"/>
                <a:ea typeface="Cambria" charset="0"/>
                <a:cs typeface="Cambria" charset="0"/>
              </a:rPr>
              <a:t>K</a:t>
            </a:r>
            <a:r>
              <a:rPr lang="en-US" i="1" baseline="-25000" dirty="0" smtClean="0">
                <a:latin typeface="Cambria" charset="0"/>
                <a:ea typeface="Cambria" charset="0"/>
                <a:cs typeface="Cambria" charset="0"/>
              </a:rPr>
              <a:t>II</a:t>
            </a:r>
            <a:endParaRPr lang="en-US" i="1" baseline="-25000" dirty="0"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939599" y="3048000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Cambria" charset="0"/>
                <a:ea typeface="Cambria" charset="0"/>
                <a:cs typeface="Cambria" charset="0"/>
              </a:rPr>
              <a:t>K</a:t>
            </a:r>
            <a:r>
              <a:rPr lang="en-US" i="1" baseline="-25000" dirty="0" smtClean="0">
                <a:latin typeface="Cambria" charset="0"/>
                <a:ea typeface="Cambria" charset="0"/>
                <a:cs typeface="Cambria" charset="0"/>
              </a:rPr>
              <a:t>III</a:t>
            </a:r>
            <a:endParaRPr lang="en-US" i="1" baseline="-25000" dirty="0"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 rot="16200000">
            <a:off x="-562257" y="3763855"/>
            <a:ext cx="2435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mbria" charset="0"/>
                <a:ea typeface="Cambria" charset="0"/>
                <a:cs typeface="Cambria" charset="0"/>
              </a:rPr>
              <a:t>Stress-intensity, </a:t>
            </a:r>
            <a:r>
              <a:rPr lang="en-US" dirty="0" err="1" smtClean="0">
                <a:latin typeface="Cambria" charset="0"/>
                <a:ea typeface="Cambria" charset="0"/>
                <a:cs typeface="Cambria" charset="0"/>
              </a:rPr>
              <a:t>ksi√in</a:t>
            </a:r>
            <a:endParaRPr lang="en-US" dirty="0"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776295" y="4642640"/>
            <a:ext cx="1309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 smtClean="0">
                <a:latin typeface="Cambria" charset="0"/>
                <a:ea typeface="Cambria" charset="0"/>
                <a:cs typeface="Cambria" charset="0"/>
              </a:rPr>
              <a:t>θ</a:t>
            </a:r>
            <a:r>
              <a:rPr lang="en-US" dirty="0" smtClean="0">
                <a:latin typeface="Cambria" charset="0"/>
                <a:ea typeface="Cambria" charset="0"/>
                <a:cs typeface="Cambria" charset="0"/>
              </a:rPr>
              <a:t> (degrees)</a:t>
            </a:r>
            <a:endParaRPr lang="en-US" dirty="0"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679711" y="1768764"/>
            <a:ext cx="2808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  <a:latin typeface="Cambria" charset="0"/>
                <a:ea typeface="Cambria" charset="0"/>
                <a:cs typeface="Cambria" charset="0"/>
              </a:rPr>
              <a:t>A</a:t>
            </a:r>
            <a:endParaRPr lang="en-US" sz="1200" dirty="0">
              <a:solidFill>
                <a:srgbClr val="FF0000"/>
              </a:solidFill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390888" y="2206269"/>
            <a:ext cx="2792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  <a:latin typeface="Cambria" charset="0"/>
                <a:ea typeface="Cambria" charset="0"/>
                <a:cs typeface="Cambria" charset="0"/>
              </a:rPr>
              <a:t>B</a:t>
            </a:r>
            <a:endParaRPr lang="en-US" sz="1200" dirty="0">
              <a:solidFill>
                <a:srgbClr val="FF0000"/>
              </a:solidFill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38" name="Oval 37"/>
          <p:cNvSpPr>
            <a:spLocks noChangeAspect="1"/>
          </p:cNvSpPr>
          <p:nvPr/>
        </p:nvSpPr>
        <p:spPr>
          <a:xfrm>
            <a:off x="5644134" y="1831506"/>
            <a:ext cx="45720" cy="457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>
            <a:spLocks noChangeAspect="1"/>
          </p:cNvSpPr>
          <p:nvPr/>
        </p:nvSpPr>
        <p:spPr>
          <a:xfrm>
            <a:off x="4588458" y="2224186"/>
            <a:ext cx="45720" cy="457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 39"/>
          <p:cNvSpPr/>
          <p:nvPr/>
        </p:nvSpPr>
        <p:spPr>
          <a:xfrm rot="-360000">
            <a:off x="4572062" y="1739965"/>
            <a:ext cx="1107959" cy="442791"/>
          </a:xfrm>
          <a:custGeom>
            <a:avLst/>
            <a:gdLst>
              <a:gd name="connsiteX0" fmla="*/ 1107959 w 1107959"/>
              <a:gd name="connsiteY0" fmla="*/ 176300 h 443278"/>
              <a:gd name="connsiteX1" fmla="*/ 994494 w 1107959"/>
              <a:gd name="connsiteY1" fmla="*/ 62834 h 443278"/>
              <a:gd name="connsiteX2" fmla="*/ 947772 w 1107959"/>
              <a:gd name="connsiteY2" fmla="*/ 49485 h 443278"/>
              <a:gd name="connsiteX3" fmla="*/ 814283 w 1107959"/>
              <a:gd name="connsiteY3" fmla="*/ 2764 h 443278"/>
              <a:gd name="connsiteX4" fmla="*/ 660771 w 1107959"/>
              <a:gd name="connsiteY4" fmla="*/ 9438 h 443278"/>
              <a:gd name="connsiteX5" fmla="*/ 480561 w 1107959"/>
              <a:gd name="connsiteY5" fmla="*/ 42810 h 443278"/>
              <a:gd name="connsiteX6" fmla="*/ 360421 w 1107959"/>
              <a:gd name="connsiteY6" fmla="*/ 82857 h 443278"/>
              <a:gd name="connsiteX7" fmla="*/ 180210 w 1107959"/>
              <a:gd name="connsiteY7" fmla="*/ 169625 h 443278"/>
              <a:gd name="connsiteX8" fmla="*/ 133489 w 1107959"/>
              <a:gd name="connsiteY8" fmla="*/ 236370 h 443278"/>
              <a:gd name="connsiteX9" fmla="*/ 73419 w 1107959"/>
              <a:gd name="connsiteY9" fmla="*/ 276416 h 443278"/>
              <a:gd name="connsiteX10" fmla="*/ 40047 w 1107959"/>
              <a:gd name="connsiteY10" fmla="*/ 349835 h 443278"/>
              <a:gd name="connsiteX11" fmla="*/ 0 w 1107959"/>
              <a:gd name="connsiteY11" fmla="*/ 443278 h 443278"/>
              <a:gd name="connsiteX0" fmla="*/ 1107959 w 1107959"/>
              <a:gd name="connsiteY0" fmla="*/ 176300 h 443278"/>
              <a:gd name="connsiteX1" fmla="*/ 994494 w 1107959"/>
              <a:gd name="connsiteY1" fmla="*/ 62834 h 443278"/>
              <a:gd name="connsiteX2" fmla="*/ 947772 w 1107959"/>
              <a:gd name="connsiteY2" fmla="*/ 49485 h 443278"/>
              <a:gd name="connsiteX3" fmla="*/ 814283 w 1107959"/>
              <a:gd name="connsiteY3" fmla="*/ 2764 h 443278"/>
              <a:gd name="connsiteX4" fmla="*/ 660771 w 1107959"/>
              <a:gd name="connsiteY4" fmla="*/ 9438 h 443278"/>
              <a:gd name="connsiteX5" fmla="*/ 480561 w 1107959"/>
              <a:gd name="connsiteY5" fmla="*/ 42810 h 443278"/>
              <a:gd name="connsiteX6" fmla="*/ 360421 w 1107959"/>
              <a:gd name="connsiteY6" fmla="*/ 82857 h 443278"/>
              <a:gd name="connsiteX7" fmla="*/ 180210 w 1107959"/>
              <a:gd name="connsiteY7" fmla="*/ 169625 h 443278"/>
              <a:gd name="connsiteX8" fmla="*/ 120140 w 1107959"/>
              <a:gd name="connsiteY8" fmla="*/ 216347 h 443278"/>
              <a:gd name="connsiteX9" fmla="*/ 73419 w 1107959"/>
              <a:gd name="connsiteY9" fmla="*/ 276416 h 443278"/>
              <a:gd name="connsiteX10" fmla="*/ 40047 w 1107959"/>
              <a:gd name="connsiteY10" fmla="*/ 349835 h 443278"/>
              <a:gd name="connsiteX11" fmla="*/ 0 w 1107959"/>
              <a:gd name="connsiteY11" fmla="*/ 443278 h 443278"/>
              <a:gd name="connsiteX0" fmla="*/ 1107959 w 1107959"/>
              <a:gd name="connsiteY0" fmla="*/ 175813 h 442791"/>
              <a:gd name="connsiteX1" fmla="*/ 994494 w 1107959"/>
              <a:gd name="connsiteY1" fmla="*/ 62347 h 442791"/>
              <a:gd name="connsiteX2" fmla="*/ 934424 w 1107959"/>
              <a:gd name="connsiteY2" fmla="*/ 42323 h 442791"/>
              <a:gd name="connsiteX3" fmla="*/ 814283 w 1107959"/>
              <a:gd name="connsiteY3" fmla="*/ 2277 h 442791"/>
              <a:gd name="connsiteX4" fmla="*/ 660771 w 1107959"/>
              <a:gd name="connsiteY4" fmla="*/ 8951 h 442791"/>
              <a:gd name="connsiteX5" fmla="*/ 480561 w 1107959"/>
              <a:gd name="connsiteY5" fmla="*/ 42323 h 442791"/>
              <a:gd name="connsiteX6" fmla="*/ 360421 w 1107959"/>
              <a:gd name="connsiteY6" fmla="*/ 82370 h 442791"/>
              <a:gd name="connsiteX7" fmla="*/ 180210 w 1107959"/>
              <a:gd name="connsiteY7" fmla="*/ 169138 h 442791"/>
              <a:gd name="connsiteX8" fmla="*/ 120140 w 1107959"/>
              <a:gd name="connsiteY8" fmla="*/ 215860 h 442791"/>
              <a:gd name="connsiteX9" fmla="*/ 73419 w 1107959"/>
              <a:gd name="connsiteY9" fmla="*/ 275929 h 442791"/>
              <a:gd name="connsiteX10" fmla="*/ 40047 w 1107959"/>
              <a:gd name="connsiteY10" fmla="*/ 349348 h 442791"/>
              <a:gd name="connsiteX11" fmla="*/ 0 w 1107959"/>
              <a:gd name="connsiteY11" fmla="*/ 442791 h 442791"/>
              <a:gd name="connsiteX0" fmla="*/ 1107959 w 1107959"/>
              <a:gd name="connsiteY0" fmla="*/ 175813 h 442791"/>
              <a:gd name="connsiteX1" fmla="*/ 994494 w 1107959"/>
              <a:gd name="connsiteY1" fmla="*/ 75696 h 442791"/>
              <a:gd name="connsiteX2" fmla="*/ 934424 w 1107959"/>
              <a:gd name="connsiteY2" fmla="*/ 42323 h 442791"/>
              <a:gd name="connsiteX3" fmla="*/ 814283 w 1107959"/>
              <a:gd name="connsiteY3" fmla="*/ 2277 h 442791"/>
              <a:gd name="connsiteX4" fmla="*/ 660771 w 1107959"/>
              <a:gd name="connsiteY4" fmla="*/ 8951 h 442791"/>
              <a:gd name="connsiteX5" fmla="*/ 480561 w 1107959"/>
              <a:gd name="connsiteY5" fmla="*/ 42323 h 442791"/>
              <a:gd name="connsiteX6" fmla="*/ 360421 w 1107959"/>
              <a:gd name="connsiteY6" fmla="*/ 82370 h 442791"/>
              <a:gd name="connsiteX7" fmla="*/ 180210 w 1107959"/>
              <a:gd name="connsiteY7" fmla="*/ 169138 h 442791"/>
              <a:gd name="connsiteX8" fmla="*/ 120140 w 1107959"/>
              <a:gd name="connsiteY8" fmla="*/ 215860 h 442791"/>
              <a:gd name="connsiteX9" fmla="*/ 73419 w 1107959"/>
              <a:gd name="connsiteY9" fmla="*/ 275929 h 442791"/>
              <a:gd name="connsiteX10" fmla="*/ 40047 w 1107959"/>
              <a:gd name="connsiteY10" fmla="*/ 349348 h 442791"/>
              <a:gd name="connsiteX11" fmla="*/ 0 w 1107959"/>
              <a:gd name="connsiteY11" fmla="*/ 442791 h 4427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07959" h="442791">
                <a:moveTo>
                  <a:pt x="1107959" y="175813"/>
                </a:moveTo>
                <a:cubicBezTo>
                  <a:pt x="1064575" y="129648"/>
                  <a:pt x="1023416" y="97944"/>
                  <a:pt x="994494" y="75696"/>
                </a:cubicBezTo>
                <a:cubicBezTo>
                  <a:pt x="965572" y="53448"/>
                  <a:pt x="964459" y="54559"/>
                  <a:pt x="934424" y="42323"/>
                </a:cubicBezTo>
                <a:cubicBezTo>
                  <a:pt x="904389" y="30087"/>
                  <a:pt x="859892" y="7839"/>
                  <a:pt x="814283" y="2277"/>
                </a:cubicBezTo>
                <a:cubicBezTo>
                  <a:pt x="768674" y="-3285"/>
                  <a:pt x="716391" y="2277"/>
                  <a:pt x="660771" y="8951"/>
                </a:cubicBezTo>
                <a:cubicBezTo>
                  <a:pt x="605151" y="15625"/>
                  <a:pt x="530619" y="30087"/>
                  <a:pt x="480561" y="42323"/>
                </a:cubicBezTo>
                <a:cubicBezTo>
                  <a:pt x="430503" y="54559"/>
                  <a:pt x="410479" y="61234"/>
                  <a:pt x="360421" y="82370"/>
                </a:cubicBezTo>
                <a:cubicBezTo>
                  <a:pt x="310363" y="103506"/>
                  <a:pt x="220257" y="146890"/>
                  <a:pt x="180210" y="169138"/>
                </a:cubicBezTo>
                <a:cubicBezTo>
                  <a:pt x="140163" y="191386"/>
                  <a:pt x="137938" y="198062"/>
                  <a:pt x="120140" y="215860"/>
                </a:cubicBezTo>
                <a:cubicBezTo>
                  <a:pt x="102342" y="233658"/>
                  <a:pt x="86768" y="253681"/>
                  <a:pt x="73419" y="275929"/>
                </a:cubicBezTo>
                <a:cubicBezTo>
                  <a:pt x="60070" y="298177"/>
                  <a:pt x="52283" y="321538"/>
                  <a:pt x="40047" y="349348"/>
                </a:cubicBezTo>
                <a:cubicBezTo>
                  <a:pt x="27810" y="377158"/>
                  <a:pt x="7787" y="426105"/>
                  <a:pt x="0" y="442791"/>
                </a:cubicBezTo>
              </a:path>
            </a:pathLst>
          </a:cu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 flipH="1">
            <a:off x="5138498" y="1577952"/>
            <a:ext cx="34555" cy="464570"/>
          </a:xfrm>
          <a:prstGeom prst="line">
            <a:avLst/>
          </a:prstGeom>
          <a:ln w="95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5331476" y="1717392"/>
                <a:ext cx="13433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1200" i="1" smtClean="0">
                          <a:solidFill>
                            <a:srgbClr val="FF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𝜃</m:t>
                      </m:r>
                    </m:oMath>
                  </m:oMathPara>
                </a14:m>
                <a:endParaRPr 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1476" y="1717392"/>
                <a:ext cx="134331" cy="184666"/>
              </a:xfrm>
              <a:prstGeom prst="rect">
                <a:avLst/>
              </a:prstGeom>
              <a:blipFill rotWithShape="0">
                <a:blip r:embed="rId3"/>
                <a:stretch>
                  <a:fillRect l="-22727" r="-22727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Arc 42"/>
          <p:cNvSpPr/>
          <p:nvPr/>
        </p:nvSpPr>
        <p:spPr>
          <a:xfrm rot="20297886">
            <a:off x="5059797" y="1848936"/>
            <a:ext cx="314699" cy="316228"/>
          </a:xfrm>
          <a:prstGeom prst="arc">
            <a:avLst/>
          </a:prstGeom>
          <a:ln>
            <a:solidFill>
              <a:srgbClr val="FF0000"/>
            </a:solidFill>
            <a:headEnd type="triangle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628900" y="2412654"/>
            <a:ext cx="8819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Cambria" charset="0"/>
                <a:ea typeface="Cambria" charset="0"/>
                <a:cs typeface="Cambria" charset="0"/>
              </a:rPr>
              <a:t>(Exact: 0.85)</a:t>
            </a:r>
            <a:endParaRPr lang="en-US" sz="1000" dirty="0"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535941" y="3045566"/>
            <a:ext cx="8819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Cambria" charset="0"/>
                <a:ea typeface="Cambria" charset="0"/>
                <a:cs typeface="Cambria" charset="0"/>
              </a:rPr>
              <a:t>(Exact: 0.49)</a:t>
            </a:r>
            <a:endParaRPr lang="en-US" sz="1000" dirty="0"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279843" y="3120101"/>
            <a:ext cx="8819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Cambria" charset="0"/>
                <a:ea typeface="Cambria" charset="0"/>
                <a:cs typeface="Cambria" charset="0"/>
              </a:rPr>
              <a:t>(Exact</a:t>
            </a:r>
            <a:r>
              <a:rPr lang="en-US" sz="1000" smtClean="0">
                <a:latin typeface="Cambria" charset="0"/>
                <a:ea typeface="Cambria" charset="0"/>
                <a:cs typeface="Cambria" charset="0"/>
              </a:rPr>
              <a:t>: 0.49)</a:t>
            </a:r>
            <a:endParaRPr lang="en-US" sz="1000" dirty="0">
              <a:latin typeface="Cambria" charset="0"/>
              <a:ea typeface="Cambria" charset="0"/>
              <a:cs typeface="Cambria" charset="0"/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2437425" y="3363888"/>
            <a:ext cx="79179" cy="261395"/>
          </a:xfrm>
          <a:prstGeom prst="line">
            <a:avLst/>
          </a:prstGeom>
          <a:ln w="95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4759287" y="2489446"/>
            <a:ext cx="4083672" cy="230832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i="1" dirty="0" smtClean="0">
                <a:latin typeface="Cambria" charset="0"/>
                <a:ea typeface="Cambria" charset="0"/>
                <a:cs typeface="Cambria" charset="0"/>
              </a:rPr>
              <a:t>K</a:t>
            </a:r>
            <a:r>
              <a:rPr lang="en-US" sz="1200" i="1" baseline="-25000" dirty="0" smtClean="0">
                <a:latin typeface="Cambria" charset="0"/>
                <a:ea typeface="Cambria" charset="0"/>
                <a:cs typeface="Cambria" charset="0"/>
              </a:rPr>
              <a:t>I</a:t>
            </a:r>
            <a:r>
              <a:rPr lang="en-US" sz="1200" dirty="0" smtClean="0">
                <a:latin typeface="Cambria" charset="0"/>
                <a:ea typeface="Cambria" charset="0"/>
                <a:cs typeface="Cambria" charset="0"/>
              </a:rPr>
              <a:t> for exact solution is constant along front</a:t>
            </a:r>
          </a:p>
          <a:p>
            <a:r>
              <a:rPr lang="en-US" sz="1200" i="1" dirty="0" smtClean="0">
                <a:latin typeface="Cambria" charset="0"/>
                <a:ea typeface="Cambria" charset="0"/>
                <a:cs typeface="Cambria" charset="0"/>
              </a:rPr>
              <a:t>K</a:t>
            </a:r>
            <a:r>
              <a:rPr lang="en-US" sz="1200" i="1" baseline="-25000" dirty="0" smtClean="0">
                <a:latin typeface="Cambria" charset="0"/>
                <a:ea typeface="Cambria" charset="0"/>
                <a:cs typeface="Cambria" charset="0"/>
              </a:rPr>
              <a:t>II</a:t>
            </a:r>
            <a:r>
              <a:rPr lang="en-US" sz="1200" dirty="0" smtClean="0">
                <a:latin typeface="Cambria" charset="0"/>
                <a:ea typeface="Cambria" charset="0"/>
                <a:cs typeface="Cambria" charset="0"/>
              </a:rPr>
              <a:t> is anti-symmetric</a:t>
            </a:r>
          </a:p>
          <a:p>
            <a:r>
              <a:rPr lang="en-US" sz="1200" i="1" dirty="0" smtClean="0">
                <a:latin typeface="Cambria" charset="0"/>
                <a:ea typeface="Cambria" charset="0"/>
                <a:cs typeface="Cambria" charset="0"/>
              </a:rPr>
              <a:t>K</a:t>
            </a:r>
            <a:r>
              <a:rPr lang="en-US" sz="1200" i="1" baseline="-25000" dirty="0" smtClean="0">
                <a:latin typeface="Cambria" charset="0"/>
                <a:ea typeface="Cambria" charset="0"/>
                <a:cs typeface="Cambria" charset="0"/>
              </a:rPr>
              <a:t>III</a:t>
            </a:r>
            <a:r>
              <a:rPr lang="en-US" sz="1200" dirty="0" smtClean="0">
                <a:latin typeface="Cambria" charset="0"/>
                <a:ea typeface="Cambria" charset="0"/>
                <a:cs typeface="Cambria" charset="0"/>
              </a:rPr>
              <a:t> should vanish at 0, 180</a:t>
            </a:r>
          </a:p>
          <a:p>
            <a:endParaRPr lang="en-US" sz="1200" dirty="0">
              <a:latin typeface="Cambria" charset="0"/>
              <a:ea typeface="Cambria" charset="0"/>
              <a:cs typeface="Cambria" charset="0"/>
            </a:endParaRPr>
          </a:p>
          <a:p>
            <a:r>
              <a:rPr lang="en-US" sz="1200" dirty="0" smtClean="0">
                <a:latin typeface="Cambria" charset="0"/>
                <a:ea typeface="Cambria" charset="0"/>
                <a:cs typeface="Cambria" charset="0"/>
              </a:rPr>
              <a:t>Model only approximates an infinite body.</a:t>
            </a:r>
          </a:p>
          <a:p>
            <a:endParaRPr lang="en-US" sz="1200" dirty="0">
              <a:latin typeface="Cambria" charset="0"/>
              <a:ea typeface="Cambria" charset="0"/>
              <a:cs typeface="Cambria" charset="0"/>
            </a:endParaRPr>
          </a:p>
          <a:p>
            <a:r>
              <a:rPr lang="en-US" sz="1200" dirty="0" smtClean="0">
                <a:latin typeface="Cambria" charset="0"/>
                <a:ea typeface="Cambria" charset="0"/>
                <a:cs typeface="Cambria" charset="0"/>
              </a:rPr>
              <a:t>Mode III results on the symmetry plane show an</a:t>
            </a:r>
          </a:p>
          <a:p>
            <a:r>
              <a:rPr lang="en-US" sz="1200" dirty="0" smtClean="0">
                <a:latin typeface="Cambria" charset="0"/>
                <a:ea typeface="Cambria" charset="0"/>
                <a:cs typeface="Cambria" charset="0"/>
              </a:rPr>
              <a:t>anomalous spike - cause unknown at present.</a:t>
            </a:r>
          </a:p>
          <a:p>
            <a:r>
              <a:rPr lang="en-US" sz="1200" dirty="0" smtClean="0">
                <a:latin typeface="Cambria" charset="0"/>
                <a:ea typeface="Cambria" charset="0"/>
                <a:cs typeface="Cambria" charset="0"/>
              </a:rPr>
              <a:t>Results are clearly headed ➝ 0 on approaching the symmetry planes.</a:t>
            </a:r>
          </a:p>
          <a:p>
            <a:r>
              <a:rPr lang="en-US" sz="1200" dirty="0" smtClean="0">
                <a:latin typeface="Cambria" charset="0"/>
                <a:ea typeface="Cambria" charset="0"/>
                <a:cs typeface="Cambria" charset="0"/>
              </a:rPr>
              <a:t>Elements incident on </a:t>
            </a:r>
            <a:r>
              <a:rPr lang="en-US" sz="1200" i="1" dirty="0" smtClean="0">
                <a:latin typeface="Cambria" charset="0"/>
                <a:ea typeface="Cambria" charset="0"/>
                <a:cs typeface="Cambria" charset="0"/>
              </a:rPr>
              <a:t>Y</a:t>
            </a:r>
            <a:r>
              <a:rPr lang="en-US" sz="1200" dirty="0" smtClean="0">
                <a:latin typeface="Cambria" charset="0"/>
                <a:ea typeface="Cambria" charset="0"/>
                <a:cs typeface="Cambria" charset="0"/>
              </a:rPr>
              <a:t> = 0 symmetry plane are source of behavior </a:t>
            </a:r>
            <a:endParaRPr lang="en-US" sz="1200" dirty="0"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537132" y="4926847"/>
            <a:ext cx="11368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u="sng" dirty="0" smtClean="0">
                <a:latin typeface="Cambria" charset="0"/>
                <a:ea typeface="Cambria" charset="0"/>
                <a:cs typeface="Cambria" charset="0"/>
              </a:rPr>
              <a:t>Other </a:t>
            </a:r>
            <a:r>
              <a:rPr lang="en-US" sz="1000" u="sng" smtClean="0">
                <a:latin typeface="Cambria" charset="0"/>
                <a:ea typeface="Cambria" charset="0"/>
                <a:cs typeface="Cambria" charset="0"/>
              </a:rPr>
              <a:t>references:</a:t>
            </a:r>
            <a:endParaRPr lang="en-US" sz="1000" u="sng" dirty="0"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634178" y="5166066"/>
            <a:ext cx="4189065" cy="830997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800" dirty="0" err="1" smtClean="0">
                <a:latin typeface="Calibri" charset="0"/>
                <a:ea typeface="Calibri" charset="0"/>
                <a:cs typeface="Calibri" charset="0"/>
              </a:rPr>
              <a:t>Nikishkov</a:t>
            </a:r>
            <a:r>
              <a:rPr lang="en-US" sz="800" dirty="0" smtClean="0">
                <a:latin typeface="Calibri" charset="0"/>
                <a:ea typeface="Calibri" charset="0"/>
                <a:cs typeface="Calibri" charset="0"/>
              </a:rPr>
              <a:t>, G. and </a:t>
            </a:r>
            <a:r>
              <a:rPr lang="en-US" sz="800" dirty="0" err="1" smtClean="0">
                <a:latin typeface="Calibri" charset="0"/>
                <a:ea typeface="Calibri" charset="0"/>
                <a:cs typeface="Calibri" charset="0"/>
              </a:rPr>
              <a:t>Atluri</a:t>
            </a:r>
            <a:r>
              <a:rPr lang="en-US" sz="800" dirty="0" smtClean="0">
                <a:latin typeface="Calibri" charset="0"/>
                <a:ea typeface="Calibri" charset="0"/>
                <a:cs typeface="Calibri" charset="0"/>
              </a:rPr>
              <a:t>, N. Calculation of Fracture Mechanics Parameters for an Arbitrary 3D Crack  by Equivalent Domain Integral Method. </a:t>
            </a:r>
            <a:r>
              <a:rPr lang="en-US" sz="800" i="1" dirty="0" smtClean="0">
                <a:latin typeface="Calibri" charset="0"/>
                <a:ea typeface="Calibri" charset="0"/>
                <a:cs typeface="Calibri" charset="0"/>
              </a:rPr>
              <a:t>International Journal for Numerical Methods in Engineering</a:t>
            </a:r>
            <a:r>
              <a:rPr lang="en-US" sz="800" dirty="0" smtClean="0">
                <a:latin typeface="Calibri" charset="0"/>
                <a:ea typeface="Calibri" charset="0"/>
                <a:cs typeface="Calibri" charset="0"/>
              </a:rPr>
              <a:t>, Vol. 24, 1801-1921, 1987</a:t>
            </a:r>
            <a:r>
              <a:rPr lang="en-US" sz="800" dirty="0" smtClean="0">
                <a:latin typeface="Calibri" charset="0"/>
                <a:ea typeface="Calibri" charset="0"/>
                <a:cs typeface="Calibri" charset="0"/>
              </a:rPr>
              <a:t>.</a:t>
            </a:r>
          </a:p>
          <a:p>
            <a:endParaRPr lang="en-US" sz="800" dirty="0" smtClean="0">
              <a:latin typeface="Calibri" charset="0"/>
              <a:ea typeface="Calibri" charset="0"/>
              <a:cs typeface="Calibri" charset="0"/>
            </a:endParaRPr>
          </a:p>
          <a:p>
            <a:r>
              <a:rPr lang="en-US" sz="800" dirty="0" err="1" smtClean="0">
                <a:latin typeface="Calibri" charset="0"/>
                <a:ea typeface="Calibri" charset="0"/>
                <a:cs typeface="Calibri" charset="0"/>
              </a:rPr>
              <a:t>Shivakumar</a:t>
            </a:r>
            <a:r>
              <a:rPr lang="en-US" sz="800" dirty="0" smtClean="0">
                <a:latin typeface="Calibri" charset="0"/>
                <a:ea typeface="Calibri" charset="0"/>
                <a:cs typeface="Calibri" charset="0"/>
              </a:rPr>
              <a:t>, K.N., and Raju, I.S.,  </a:t>
            </a:r>
            <a:r>
              <a:rPr lang="en-US" sz="800" dirty="0" smtClean="0">
                <a:latin typeface="Calibri" charset="0"/>
                <a:ea typeface="Calibri" charset="0"/>
                <a:cs typeface="Calibri" charset="0"/>
              </a:rPr>
              <a:t>An Equivalent Domain Integral Method for 3D Mixed-Mode Fracture </a:t>
            </a:r>
            <a:r>
              <a:rPr lang="en-US" sz="800" dirty="0" smtClean="0">
                <a:latin typeface="Calibri" charset="0"/>
                <a:ea typeface="Calibri" charset="0"/>
                <a:cs typeface="Calibri" charset="0"/>
              </a:rPr>
              <a:t>Problems. </a:t>
            </a:r>
            <a:r>
              <a:rPr lang="en-US" sz="800" i="1" dirty="0" smtClean="0">
                <a:latin typeface="Calibri" charset="0"/>
                <a:ea typeface="Calibri" charset="0"/>
                <a:cs typeface="Calibri" charset="0"/>
              </a:rPr>
              <a:t>Engineering Fracture Mechanics</a:t>
            </a:r>
            <a:r>
              <a:rPr lang="en-US" sz="800" dirty="0" smtClean="0">
                <a:latin typeface="Calibri" charset="0"/>
                <a:ea typeface="Calibri" charset="0"/>
                <a:cs typeface="Calibri" charset="0"/>
              </a:rPr>
              <a:t>, Vol. 42, No. 6, 935-959, 1992.  </a:t>
            </a:r>
            <a:endParaRPr lang="en-US" sz="800" dirty="0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557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i="1" dirty="0" smtClean="0">
                <a:latin typeface="Cambria" charset="0"/>
                <a:ea typeface="Cambria" charset="0"/>
                <a:cs typeface="Cambria" charset="0"/>
              </a:rPr>
              <a:t>T</a:t>
            </a:r>
            <a:r>
              <a:rPr lang="en-US" sz="4800" dirty="0" smtClean="0"/>
              <a:t>-stress</a:t>
            </a: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72" t="13333" r="7200" b="10852"/>
          <a:stretch/>
        </p:blipFill>
        <p:spPr>
          <a:xfrm>
            <a:off x="1219200" y="1905000"/>
            <a:ext cx="5360369" cy="3741692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1453427" y="1614681"/>
            <a:ext cx="1359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Cambria" charset="0"/>
                <a:ea typeface="Cambria" charset="0"/>
                <a:cs typeface="Cambria" charset="0"/>
              </a:rPr>
              <a:t>T</a:t>
            </a:r>
            <a:r>
              <a:rPr lang="en-US" dirty="0" smtClean="0">
                <a:latin typeface="Cambria" charset="0"/>
                <a:ea typeface="Cambria" charset="0"/>
                <a:cs typeface="Cambria" charset="0"/>
              </a:rPr>
              <a:t>-stress, </a:t>
            </a:r>
            <a:r>
              <a:rPr lang="en-US" dirty="0" err="1" smtClean="0">
                <a:latin typeface="Cambria" charset="0"/>
                <a:ea typeface="Cambria" charset="0"/>
                <a:cs typeface="Cambria" charset="0"/>
              </a:rPr>
              <a:t>ksi</a:t>
            </a:r>
            <a:endParaRPr lang="en-US" dirty="0"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366758" y="2752493"/>
            <a:ext cx="2808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  <a:latin typeface="Cambria" charset="0"/>
                <a:ea typeface="Cambria" charset="0"/>
                <a:cs typeface="Cambria" charset="0"/>
              </a:rPr>
              <a:t>A</a:t>
            </a:r>
            <a:endParaRPr lang="en-US" sz="1200" dirty="0">
              <a:solidFill>
                <a:srgbClr val="FF0000"/>
              </a:solidFill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077935" y="3189998"/>
            <a:ext cx="2792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  <a:latin typeface="Cambria" charset="0"/>
                <a:ea typeface="Cambria" charset="0"/>
                <a:cs typeface="Cambria" charset="0"/>
              </a:rPr>
              <a:t>B</a:t>
            </a:r>
            <a:endParaRPr lang="en-US" sz="1200" dirty="0">
              <a:solidFill>
                <a:srgbClr val="FF0000"/>
              </a:solidFill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47" name="Oval 46"/>
          <p:cNvSpPr>
            <a:spLocks noChangeAspect="1"/>
          </p:cNvSpPr>
          <p:nvPr/>
        </p:nvSpPr>
        <p:spPr>
          <a:xfrm>
            <a:off x="8331181" y="2815235"/>
            <a:ext cx="45720" cy="457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>
            <a:spLocks noChangeAspect="1"/>
          </p:cNvSpPr>
          <p:nvPr/>
        </p:nvSpPr>
        <p:spPr>
          <a:xfrm>
            <a:off x="7275505" y="3207915"/>
            <a:ext cx="45720" cy="457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reeform 50"/>
          <p:cNvSpPr/>
          <p:nvPr/>
        </p:nvSpPr>
        <p:spPr>
          <a:xfrm rot="-360000">
            <a:off x="7259109" y="2723694"/>
            <a:ext cx="1107959" cy="442791"/>
          </a:xfrm>
          <a:custGeom>
            <a:avLst/>
            <a:gdLst>
              <a:gd name="connsiteX0" fmla="*/ 1107959 w 1107959"/>
              <a:gd name="connsiteY0" fmla="*/ 176300 h 443278"/>
              <a:gd name="connsiteX1" fmla="*/ 994494 w 1107959"/>
              <a:gd name="connsiteY1" fmla="*/ 62834 h 443278"/>
              <a:gd name="connsiteX2" fmla="*/ 947772 w 1107959"/>
              <a:gd name="connsiteY2" fmla="*/ 49485 h 443278"/>
              <a:gd name="connsiteX3" fmla="*/ 814283 w 1107959"/>
              <a:gd name="connsiteY3" fmla="*/ 2764 h 443278"/>
              <a:gd name="connsiteX4" fmla="*/ 660771 w 1107959"/>
              <a:gd name="connsiteY4" fmla="*/ 9438 h 443278"/>
              <a:gd name="connsiteX5" fmla="*/ 480561 w 1107959"/>
              <a:gd name="connsiteY5" fmla="*/ 42810 h 443278"/>
              <a:gd name="connsiteX6" fmla="*/ 360421 w 1107959"/>
              <a:gd name="connsiteY6" fmla="*/ 82857 h 443278"/>
              <a:gd name="connsiteX7" fmla="*/ 180210 w 1107959"/>
              <a:gd name="connsiteY7" fmla="*/ 169625 h 443278"/>
              <a:gd name="connsiteX8" fmla="*/ 133489 w 1107959"/>
              <a:gd name="connsiteY8" fmla="*/ 236370 h 443278"/>
              <a:gd name="connsiteX9" fmla="*/ 73419 w 1107959"/>
              <a:gd name="connsiteY9" fmla="*/ 276416 h 443278"/>
              <a:gd name="connsiteX10" fmla="*/ 40047 w 1107959"/>
              <a:gd name="connsiteY10" fmla="*/ 349835 h 443278"/>
              <a:gd name="connsiteX11" fmla="*/ 0 w 1107959"/>
              <a:gd name="connsiteY11" fmla="*/ 443278 h 443278"/>
              <a:gd name="connsiteX0" fmla="*/ 1107959 w 1107959"/>
              <a:gd name="connsiteY0" fmla="*/ 176300 h 443278"/>
              <a:gd name="connsiteX1" fmla="*/ 994494 w 1107959"/>
              <a:gd name="connsiteY1" fmla="*/ 62834 h 443278"/>
              <a:gd name="connsiteX2" fmla="*/ 947772 w 1107959"/>
              <a:gd name="connsiteY2" fmla="*/ 49485 h 443278"/>
              <a:gd name="connsiteX3" fmla="*/ 814283 w 1107959"/>
              <a:gd name="connsiteY3" fmla="*/ 2764 h 443278"/>
              <a:gd name="connsiteX4" fmla="*/ 660771 w 1107959"/>
              <a:gd name="connsiteY4" fmla="*/ 9438 h 443278"/>
              <a:gd name="connsiteX5" fmla="*/ 480561 w 1107959"/>
              <a:gd name="connsiteY5" fmla="*/ 42810 h 443278"/>
              <a:gd name="connsiteX6" fmla="*/ 360421 w 1107959"/>
              <a:gd name="connsiteY6" fmla="*/ 82857 h 443278"/>
              <a:gd name="connsiteX7" fmla="*/ 180210 w 1107959"/>
              <a:gd name="connsiteY7" fmla="*/ 169625 h 443278"/>
              <a:gd name="connsiteX8" fmla="*/ 120140 w 1107959"/>
              <a:gd name="connsiteY8" fmla="*/ 216347 h 443278"/>
              <a:gd name="connsiteX9" fmla="*/ 73419 w 1107959"/>
              <a:gd name="connsiteY9" fmla="*/ 276416 h 443278"/>
              <a:gd name="connsiteX10" fmla="*/ 40047 w 1107959"/>
              <a:gd name="connsiteY10" fmla="*/ 349835 h 443278"/>
              <a:gd name="connsiteX11" fmla="*/ 0 w 1107959"/>
              <a:gd name="connsiteY11" fmla="*/ 443278 h 443278"/>
              <a:gd name="connsiteX0" fmla="*/ 1107959 w 1107959"/>
              <a:gd name="connsiteY0" fmla="*/ 175813 h 442791"/>
              <a:gd name="connsiteX1" fmla="*/ 994494 w 1107959"/>
              <a:gd name="connsiteY1" fmla="*/ 62347 h 442791"/>
              <a:gd name="connsiteX2" fmla="*/ 934424 w 1107959"/>
              <a:gd name="connsiteY2" fmla="*/ 42323 h 442791"/>
              <a:gd name="connsiteX3" fmla="*/ 814283 w 1107959"/>
              <a:gd name="connsiteY3" fmla="*/ 2277 h 442791"/>
              <a:gd name="connsiteX4" fmla="*/ 660771 w 1107959"/>
              <a:gd name="connsiteY4" fmla="*/ 8951 h 442791"/>
              <a:gd name="connsiteX5" fmla="*/ 480561 w 1107959"/>
              <a:gd name="connsiteY5" fmla="*/ 42323 h 442791"/>
              <a:gd name="connsiteX6" fmla="*/ 360421 w 1107959"/>
              <a:gd name="connsiteY6" fmla="*/ 82370 h 442791"/>
              <a:gd name="connsiteX7" fmla="*/ 180210 w 1107959"/>
              <a:gd name="connsiteY7" fmla="*/ 169138 h 442791"/>
              <a:gd name="connsiteX8" fmla="*/ 120140 w 1107959"/>
              <a:gd name="connsiteY8" fmla="*/ 215860 h 442791"/>
              <a:gd name="connsiteX9" fmla="*/ 73419 w 1107959"/>
              <a:gd name="connsiteY9" fmla="*/ 275929 h 442791"/>
              <a:gd name="connsiteX10" fmla="*/ 40047 w 1107959"/>
              <a:gd name="connsiteY10" fmla="*/ 349348 h 442791"/>
              <a:gd name="connsiteX11" fmla="*/ 0 w 1107959"/>
              <a:gd name="connsiteY11" fmla="*/ 442791 h 442791"/>
              <a:gd name="connsiteX0" fmla="*/ 1107959 w 1107959"/>
              <a:gd name="connsiteY0" fmla="*/ 175813 h 442791"/>
              <a:gd name="connsiteX1" fmla="*/ 994494 w 1107959"/>
              <a:gd name="connsiteY1" fmla="*/ 75696 h 442791"/>
              <a:gd name="connsiteX2" fmla="*/ 934424 w 1107959"/>
              <a:gd name="connsiteY2" fmla="*/ 42323 h 442791"/>
              <a:gd name="connsiteX3" fmla="*/ 814283 w 1107959"/>
              <a:gd name="connsiteY3" fmla="*/ 2277 h 442791"/>
              <a:gd name="connsiteX4" fmla="*/ 660771 w 1107959"/>
              <a:gd name="connsiteY4" fmla="*/ 8951 h 442791"/>
              <a:gd name="connsiteX5" fmla="*/ 480561 w 1107959"/>
              <a:gd name="connsiteY5" fmla="*/ 42323 h 442791"/>
              <a:gd name="connsiteX6" fmla="*/ 360421 w 1107959"/>
              <a:gd name="connsiteY6" fmla="*/ 82370 h 442791"/>
              <a:gd name="connsiteX7" fmla="*/ 180210 w 1107959"/>
              <a:gd name="connsiteY7" fmla="*/ 169138 h 442791"/>
              <a:gd name="connsiteX8" fmla="*/ 120140 w 1107959"/>
              <a:gd name="connsiteY8" fmla="*/ 215860 h 442791"/>
              <a:gd name="connsiteX9" fmla="*/ 73419 w 1107959"/>
              <a:gd name="connsiteY9" fmla="*/ 275929 h 442791"/>
              <a:gd name="connsiteX10" fmla="*/ 40047 w 1107959"/>
              <a:gd name="connsiteY10" fmla="*/ 349348 h 442791"/>
              <a:gd name="connsiteX11" fmla="*/ 0 w 1107959"/>
              <a:gd name="connsiteY11" fmla="*/ 442791 h 4427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07959" h="442791">
                <a:moveTo>
                  <a:pt x="1107959" y="175813"/>
                </a:moveTo>
                <a:cubicBezTo>
                  <a:pt x="1064575" y="129648"/>
                  <a:pt x="1023416" y="97944"/>
                  <a:pt x="994494" y="75696"/>
                </a:cubicBezTo>
                <a:cubicBezTo>
                  <a:pt x="965572" y="53448"/>
                  <a:pt x="964459" y="54559"/>
                  <a:pt x="934424" y="42323"/>
                </a:cubicBezTo>
                <a:cubicBezTo>
                  <a:pt x="904389" y="30087"/>
                  <a:pt x="859892" y="7839"/>
                  <a:pt x="814283" y="2277"/>
                </a:cubicBezTo>
                <a:cubicBezTo>
                  <a:pt x="768674" y="-3285"/>
                  <a:pt x="716391" y="2277"/>
                  <a:pt x="660771" y="8951"/>
                </a:cubicBezTo>
                <a:cubicBezTo>
                  <a:pt x="605151" y="15625"/>
                  <a:pt x="530619" y="30087"/>
                  <a:pt x="480561" y="42323"/>
                </a:cubicBezTo>
                <a:cubicBezTo>
                  <a:pt x="430503" y="54559"/>
                  <a:pt x="410479" y="61234"/>
                  <a:pt x="360421" y="82370"/>
                </a:cubicBezTo>
                <a:cubicBezTo>
                  <a:pt x="310363" y="103506"/>
                  <a:pt x="220257" y="146890"/>
                  <a:pt x="180210" y="169138"/>
                </a:cubicBezTo>
                <a:cubicBezTo>
                  <a:pt x="140163" y="191386"/>
                  <a:pt x="137938" y="198062"/>
                  <a:pt x="120140" y="215860"/>
                </a:cubicBezTo>
                <a:cubicBezTo>
                  <a:pt x="102342" y="233658"/>
                  <a:pt x="86768" y="253681"/>
                  <a:pt x="73419" y="275929"/>
                </a:cubicBezTo>
                <a:cubicBezTo>
                  <a:pt x="60070" y="298177"/>
                  <a:pt x="52283" y="321538"/>
                  <a:pt x="40047" y="349348"/>
                </a:cubicBezTo>
                <a:cubicBezTo>
                  <a:pt x="27810" y="377158"/>
                  <a:pt x="7787" y="426105"/>
                  <a:pt x="0" y="442791"/>
                </a:cubicBezTo>
              </a:path>
            </a:pathLst>
          </a:cu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Connector 51"/>
          <p:cNvCxnSpPr/>
          <p:nvPr/>
        </p:nvCxnSpPr>
        <p:spPr>
          <a:xfrm flipH="1">
            <a:off x="7825545" y="2561681"/>
            <a:ext cx="34555" cy="464570"/>
          </a:xfrm>
          <a:prstGeom prst="line">
            <a:avLst/>
          </a:prstGeom>
          <a:ln w="95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8018523" y="2701121"/>
                <a:ext cx="13433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1200" i="1" smtClean="0">
                          <a:solidFill>
                            <a:srgbClr val="FF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𝜃</m:t>
                      </m:r>
                    </m:oMath>
                  </m:oMathPara>
                </a14:m>
                <a:endParaRPr 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8523" y="2701121"/>
                <a:ext cx="134331" cy="184666"/>
              </a:xfrm>
              <a:prstGeom prst="rect">
                <a:avLst/>
              </a:prstGeom>
              <a:blipFill rotWithShape="0">
                <a:blip r:embed="rId3"/>
                <a:stretch>
                  <a:fillRect l="-22727" r="-22727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Arc 53"/>
          <p:cNvSpPr/>
          <p:nvPr/>
        </p:nvSpPr>
        <p:spPr>
          <a:xfrm rot="20297886">
            <a:off x="7746844" y="2832665"/>
            <a:ext cx="314699" cy="316228"/>
          </a:xfrm>
          <a:prstGeom prst="arc">
            <a:avLst/>
          </a:prstGeom>
          <a:ln>
            <a:solidFill>
              <a:srgbClr val="FF0000"/>
            </a:solidFill>
            <a:headEnd type="triangle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2301611" y="2069467"/>
            <a:ext cx="441589" cy="1064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6298905" y="5581228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alibri" charset="0"/>
                <a:ea typeface="Calibri" charset="0"/>
                <a:cs typeface="Calibri" charset="0"/>
              </a:rPr>
              <a:t>0</a:t>
            </a:r>
            <a:endParaRPr lang="en-US" sz="11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312371" y="5581228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>
                <a:latin typeface="Calibri" charset="0"/>
                <a:ea typeface="Calibri" charset="0"/>
                <a:cs typeface="Calibri" charset="0"/>
              </a:rPr>
              <a:t>36</a:t>
            </a:r>
            <a:endParaRPr lang="en-US" sz="11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269707" y="5581228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alibri" charset="0"/>
                <a:ea typeface="Calibri" charset="0"/>
                <a:cs typeface="Calibri" charset="0"/>
              </a:rPr>
              <a:t>72</a:t>
            </a:r>
            <a:endParaRPr lang="en-US" sz="11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335235" y="5581228"/>
            <a:ext cx="401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>
                <a:latin typeface="Calibri" charset="0"/>
                <a:ea typeface="Calibri" charset="0"/>
                <a:cs typeface="Calibri" charset="0"/>
              </a:rPr>
              <a:t>108</a:t>
            </a:r>
            <a:endParaRPr lang="en-US" sz="11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344635" y="5581228"/>
            <a:ext cx="401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>
                <a:latin typeface="Calibri" charset="0"/>
                <a:ea typeface="Calibri" charset="0"/>
                <a:cs typeface="Calibri" charset="0"/>
              </a:rPr>
              <a:t>144</a:t>
            </a:r>
            <a:endParaRPr lang="en-US" sz="11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383345" y="5581228"/>
            <a:ext cx="401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alibri" charset="0"/>
                <a:ea typeface="Calibri" charset="0"/>
                <a:cs typeface="Calibri" charset="0"/>
              </a:rPr>
              <a:t>180</a:t>
            </a:r>
            <a:endParaRPr lang="en-US" sz="11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3276600" y="2069466"/>
            <a:ext cx="441589" cy="1064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4216585" y="2055005"/>
            <a:ext cx="441589" cy="1064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5223315" y="2047218"/>
            <a:ext cx="441589" cy="1064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6182212" y="2049057"/>
            <a:ext cx="447188" cy="126815"/>
          </a:xfrm>
          <a:custGeom>
            <a:avLst/>
            <a:gdLst>
              <a:gd name="connsiteX0" fmla="*/ 226931 w 447188"/>
              <a:gd name="connsiteY0" fmla="*/ 6674 h 126815"/>
              <a:gd name="connsiteX1" fmla="*/ 440514 w 447188"/>
              <a:gd name="connsiteY1" fmla="*/ 0 h 126815"/>
              <a:gd name="connsiteX2" fmla="*/ 447188 w 447188"/>
              <a:gd name="connsiteY2" fmla="*/ 60070 h 126815"/>
              <a:gd name="connsiteX3" fmla="*/ 407142 w 447188"/>
              <a:gd name="connsiteY3" fmla="*/ 113466 h 126815"/>
              <a:gd name="connsiteX4" fmla="*/ 186885 w 447188"/>
              <a:gd name="connsiteY4" fmla="*/ 126815 h 126815"/>
              <a:gd name="connsiteX5" fmla="*/ 0 w 447188"/>
              <a:gd name="connsiteY5" fmla="*/ 126815 h 126815"/>
              <a:gd name="connsiteX6" fmla="*/ 0 w 447188"/>
              <a:gd name="connsiteY6" fmla="*/ 126815 h 126815"/>
              <a:gd name="connsiteX7" fmla="*/ 60070 w 447188"/>
              <a:gd name="connsiteY7" fmla="*/ 53396 h 126815"/>
              <a:gd name="connsiteX8" fmla="*/ 60070 w 447188"/>
              <a:gd name="connsiteY8" fmla="*/ 53396 h 126815"/>
              <a:gd name="connsiteX9" fmla="*/ 153512 w 447188"/>
              <a:gd name="connsiteY9" fmla="*/ 46721 h 126815"/>
              <a:gd name="connsiteX10" fmla="*/ 226931 w 447188"/>
              <a:gd name="connsiteY10" fmla="*/ 6674 h 126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47188" h="126815">
                <a:moveTo>
                  <a:pt x="226931" y="6674"/>
                </a:moveTo>
                <a:lnTo>
                  <a:pt x="440514" y="0"/>
                </a:lnTo>
                <a:lnTo>
                  <a:pt x="447188" y="60070"/>
                </a:lnTo>
                <a:lnTo>
                  <a:pt x="407142" y="113466"/>
                </a:lnTo>
                <a:lnTo>
                  <a:pt x="186885" y="126815"/>
                </a:lnTo>
                <a:lnTo>
                  <a:pt x="0" y="126815"/>
                </a:lnTo>
                <a:lnTo>
                  <a:pt x="0" y="126815"/>
                </a:lnTo>
                <a:lnTo>
                  <a:pt x="60070" y="53396"/>
                </a:lnTo>
                <a:lnTo>
                  <a:pt x="60070" y="53396"/>
                </a:lnTo>
                <a:lnTo>
                  <a:pt x="153512" y="46721"/>
                </a:lnTo>
                <a:lnTo>
                  <a:pt x="226931" y="6674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3403305" y="5811158"/>
            <a:ext cx="1309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 smtClean="0">
                <a:latin typeface="Cambria" charset="0"/>
                <a:ea typeface="Cambria" charset="0"/>
                <a:cs typeface="Cambria" charset="0"/>
              </a:rPr>
              <a:t>θ</a:t>
            </a:r>
            <a:r>
              <a:rPr lang="en-US" dirty="0" smtClean="0">
                <a:latin typeface="Cambria" charset="0"/>
                <a:ea typeface="Cambria" charset="0"/>
                <a:cs typeface="Cambria" charset="0"/>
              </a:rPr>
              <a:t> (degrees)</a:t>
            </a:r>
            <a:endParaRPr lang="en-US" dirty="0">
              <a:latin typeface="Cambria" charset="0"/>
              <a:ea typeface="Cambria" charset="0"/>
              <a:cs typeface="Cambr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98081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Median">
    <a:dk1>
      <a:sysClr val="windowText" lastClr="000000"/>
    </a:dk1>
    <a:lt1>
      <a:sysClr val="window" lastClr="FFFFFF"/>
    </a:lt1>
    <a:dk2>
      <a:srgbClr val="775F55"/>
    </a:dk2>
    <a:lt2>
      <a:srgbClr val="EBDDC3"/>
    </a:lt2>
    <a:accent1>
      <a:srgbClr val="94B6D2"/>
    </a:accent1>
    <a:accent2>
      <a:srgbClr val="DD8047"/>
    </a:accent2>
    <a:accent3>
      <a:srgbClr val="A5AB81"/>
    </a:accent3>
    <a:accent4>
      <a:srgbClr val="D8B25C"/>
    </a:accent4>
    <a:accent5>
      <a:srgbClr val="7BA79D"/>
    </a:accent5>
    <a:accent6>
      <a:srgbClr val="968C8C"/>
    </a:accent6>
    <a:hlink>
      <a:srgbClr val="F7B615"/>
    </a:hlink>
    <a:folHlink>
      <a:srgbClr val="70440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9277</TotalTime>
  <Words>450</Words>
  <Application>Microsoft Macintosh PowerPoint</Application>
  <PresentationFormat>On-screen Show (4:3)</PresentationFormat>
  <Paragraphs>113</Paragraphs>
  <Slides>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Calibri</vt:lpstr>
      <vt:lpstr>Cambria</vt:lpstr>
      <vt:lpstr>Cambria Math</vt:lpstr>
      <vt:lpstr>Gill Sans MT</vt:lpstr>
      <vt:lpstr>Tahoma</vt:lpstr>
      <vt:lpstr>Wingdings</vt:lpstr>
      <vt:lpstr>Arial</vt:lpstr>
      <vt:lpstr>Median</vt:lpstr>
      <vt:lpstr>Image</vt:lpstr>
      <vt:lpstr>PowerPoint Presentation</vt:lpstr>
      <vt:lpstr>Problem setup</vt:lpstr>
      <vt:lpstr>Mesh details</vt:lpstr>
      <vt:lpstr>Global ZZ-stress</vt:lpstr>
      <vt:lpstr>Stress-intensity factors</vt:lpstr>
      <vt:lpstr>T-stress</vt:lpstr>
    </vt:vector>
  </TitlesOfParts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rdodds</dc:creator>
  <cp:lastModifiedBy>Robert Dodds</cp:lastModifiedBy>
  <cp:revision>662</cp:revision>
  <cp:lastPrinted>2009-11-03T13:55:41Z</cp:lastPrinted>
  <dcterms:created xsi:type="dcterms:W3CDTF">2009-11-21T17:49:33Z</dcterms:created>
  <dcterms:modified xsi:type="dcterms:W3CDTF">2017-06-08T20:54:04Z</dcterms:modified>
</cp:coreProperties>
</file>