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3/25/2025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spreadsheets/d/1Kz0-oLWMv_dWZV6InQi032B4Ep_jNNpD/edit?usp=sharing&amp;ouid=100987342170051497390&amp;rtpof=true&amp;sd=tru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17766-0758-68D0-11FA-960109BE1238}"/>
              </a:ext>
            </a:extLst>
          </p:cNvPr>
          <p:cNvSpPr>
            <a:spLocks noGrp="1"/>
          </p:cNvSpPr>
          <p:nvPr>
            <p:ph type="ctrTitle"/>
          </p:nvPr>
        </p:nvSpPr>
        <p:spPr/>
        <p:txBody>
          <a:bodyPr/>
          <a:lstStyle/>
          <a:p>
            <a:r>
              <a:rPr lang="en-US" dirty="0"/>
              <a:t>IMPACT OF CAR FEATURES</a:t>
            </a:r>
            <a:endParaRPr lang="en-IN" dirty="0"/>
          </a:p>
        </p:txBody>
      </p:sp>
      <p:sp>
        <p:nvSpPr>
          <p:cNvPr id="3" name="Subtitle 2">
            <a:extLst>
              <a:ext uri="{FF2B5EF4-FFF2-40B4-BE49-F238E27FC236}">
                <a16:creationId xmlns:a16="http://schemas.microsoft.com/office/drawing/2014/main" id="{F309D850-F5C5-F509-D851-9FA16C09F848}"/>
              </a:ext>
            </a:extLst>
          </p:cNvPr>
          <p:cNvSpPr>
            <a:spLocks noGrp="1"/>
          </p:cNvSpPr>
          <p:nvPr>
            <p:ph type="subTitle" idx="1"/>
          </p:nvPr>
        </p:nvSpPr>
        <p:spPr/>
        <p:txBody>
          <a:bodyPr/>
          <a:lstStyle/>
          <a:p>
            <a:r>
              <a:rPr lang="en-US" dirty="0"/>
              <a:t>ON PRICE AND PROFITABILITY</a:t>
            </a:r>
            <a:endParaRPr lang="en-IN" dirty="0"/>
          </a:p>
        </p:txBody>
      </p:sp>
      <p:sp>
        <p:nvSpPr>
          <p:cNvPr id="4" name="TextBox 3">
            <a:extLst>
              <a:ext uri="{FF2B5EF4-FFF2-40B4-BE49-F238E27FC236}">
                <a16:creationId xmlns:a16="http://schemas.microsoft.com/office/drawing/2014/main" id="{F57570C5-4327-02EE-F62D-811F85CA54F6}"/>
              </a:ext>
            </a:extLst>
          </p:cNvPr>
          <p:cNvSpPr txBox="1"/>
          <p:nvPr/>
        </p:nvSpPr>
        <p:spPr>
          <a:xfrm>
            <a:off x="10440988" y="6361471"/>
            <a:ext cx="1667636" cy="369332"/>
          </a:xfrm>
          <a:prstGeom prst="rect">
            <a:avLst/>
          </a:prstGeom>
          <a:noFill/>
        </p:spPr>
        <p:txBody>
          <a:bodyPr wrap="none" rtlCol="0">
            <a:spAutoFit/>
          </a:bodyPr>
          <a:lstStyle/>
          <a:p>
            <a:r>
              <a:rPr lang="en-US" dirty="0"/>
              <a:t>Alankar Saxena</a:t>
            </a:r>
            <a:endParaRPr lang="en-IN" dirty="0"/>
          </a:p>
        </p:txBody>
      </p:sp>
      <p:pic>
        <p:nvPicPr>
          <p:cNvPr id="6" name="Picture 5">
            <a:extLst>
              <a:ext uri="{FF2B5EF4-FFF2-40B4-BE49-F238E27FC236}">
                <a16:creationId xmlns:a16="http://schemas.microsoft.com/office/drawing/2014/main" id="{3E707816-310E-AB64-8C01-5F6126DA9826}"/>
              </a:ext>
            </a:extLst>
          </p:cNvPr>
          <p:cNvPicPr>
            <a:picLocks noChangeAspect="1"/>
          </p:cNvPicPr>
          <p:nvPr/>
        </p:nvPicPr>
        <p:blipFill>
          <a:blip r:embed="rId2"/>
          <a:stretch>
            <a:fillRect/>
          </a:stretch>
        </p:blipFill>
        <p:spPr>
          <a:xfrm>
            <a:off x="0" y="0"/>
            <a:ext cx="589935" cy="589935"/>
          </a:xfrm>
          <a:prstGeom prst="rect">
            <a:avLst/>
          </a:prstGeom>
        </p:spPr>
      </p:pic>
    </p:spTree>
    <p:extLst>
      <p:ext uri="{BB962C8B-B14F-4D97-AF65-F5344CB8AC3E}">
        <p14:creationId xmlns:p14="http://schemas.microsoft.com/office/powerpoint/2010/main" val="1604144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8BCB-F546-F543-6939-AB2E871FC76D}"/>
              </a:ext>
            </a:extLst>
          </p:cNvPr>
          <p:cNvSpPr>
            <a:spLocks noGrp="1"/>
          </p:cNvSpPr>
          <p:nvPr>
            <p:ph type="title"/>
          </p:nvPr>
        </p:nvSpPr>
        <p:spPr/>
        <p:txBody>
          <a:bodyPr>
            <a:normAutofit/>
          </a:bodyPr>
          <a:lstStyle/>
          <a:p>
            <a:r>
              <a:rPr lang="en-US" sz="4400" dirty="0"/>
              <a:t>Thank you</a:t>
            </a:r>
            <a:endParaRPr lang="en-IN" sz="4400" dirty="0"/>
          </a:p>
        </p:txBody>
      </p:sp>
      <p:pic>
        <p:nvPicPr>
          <p:cNvPr id="4" name="Picture 3">
            <a:extLst>
              <a:ext uri="{FF2B5EF4-FFF2-40B4-BE49-F238E27FC236}">
                <a16:creationId xmlns:a16="http://schemas.microsoft.com/office/drawing/2014/main" id="{9DC37D61-887F-28B1-E942-C5CF7D699B97}"/>
              </a:ext>
            </a:extLst>
          </p:cNvPr>
          <p:cNvPicPr>
            <a:picLocks noChangeAspect="1"/>
          </p:cNvPicPr>
          <p:nvPr/>
        </p:nvPicPr>
        <p:blipFill>
          <a:blip r:embed="rId2"/>
          <a:stretch>
            <a:fillRect/>
          </a:stretch>
        </p:blipFill>
        <p:spPr>
          <a:xfrm>
            <a:off x="0" y="0"/>
            <a:ext cx="589935" cy="589935"/>
          </a:xfrm>
          <a:prstGeom prst="rect">
            <a:avLst/>
          </a:prstGeom>
        </p:spPr>
      </p:pic>
    </p:spTree>
    <p:extLst>
      <p:ext uri="{BB962C8B-B14F-4D97-AF65-F5344CB8AC3E}">
        <p14:creationId xmlns:p14="http://schemas.microsoft.com/office/powerpoint/2010/main" val="1176040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CBEB-804E-5EBA-ADFB-8070891B98C2}"/>
              </a:ext>
            </a:extLst>
          </p:cNvPr>
          <p:cNvSpPr>
            <a:spLocks noGrp="1"/>
          </p:cNvSpPr>
          <p:nvPr>
            <p:ph type="title"/>
          </p:nvPr>
        </p:nvSpPr>
        <p:spPr>
          <a:xfrm>
            <a:off x="913774" y="136738"/>
            <a:ext cx="10364451" cy="1003806"/>
          </a:xfrm>
        </p:spPr>
        <p:txBody>
          <a:bodyPr>
            <a:normAutofit fontScale="90000"/>
          </a:bodyPr>
          <a:lstStyle/>
          <a:p>
            <a:r>
              <a:rPr lang="en-US" dirty="0"/>
              <a:t>Car models v/s market category v/s popularity scores</a:t>
            </a:r>
            <a:endParaRPr lang="en-IN" dirty="0"/>
          </a:p>
        </p:txBody>
      </p:sp>
      <p:pic>
        <p:nvPicPr>
          <p:cNvPr id="5" name="Content Placeholder 4">
            <a:extLst>
              <a:ext uri="{FF2B5EF4-FFF2-40B4-BE49-F238E27FC236}">
                <a16:creationId xmlns:a16="http://schemas.microsoft.com/office/drawing/2014/main" id="{3C607AB7-98E9-D457-CA79-101E33E73B3C}"/>
              </a:ext>
            </a:extLst>
          </p:cNvPr>
          <p:cNvPicPr>
            <a:picLocks noGrp="1" noChangeAspect="1"/>
          </p:cNvPicPr>
          <p:nvPr>
            <p:ph sz="quarter" idx="13"/>
          </p:nvPr>
        </p:nvPicPr>
        <p:blipFill>
          <a:blip r:embed="rId2"/>
          <a:srcRect t="28790" r="67444" b="7465"/>
          <a:stretch/>
        </p:blipFill>
        <p:spPr>
          <a:xfrm>
            <a:off x="4414684" y="1140544"/>
            <a:ext cx="6863541" cy="4876798"/>
          </a:xfrm>
        </p:spPr>
      </p:pic>
      <p:sp>
        <p:nvSpPr>
          <p:cNvPr id="6" name="TextBox 5">
            <a:extLst>
              <a:ext uri="{FF2B5EF4-FFF2-40B4-BE49-F238E27FC236}">
                <a16:creationId xmlns:a16="http://schemas.microsoft.com/office/drawing/2014/main" id="{01A90A97-7FAC-92F0-BBC8-AC5AE824690C}"/>
              </a:ext>
            </a:extLst>
          </p:cNvPr>
          <p:cNvSpPr txBox="1"/>
          <p:nvPr/>
        </p:nvSpPr>
        <p:spPr>
          <a:xfrm>
            <a:off x="629266" y="2054942"/>
            <a:ext cx="3588774"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Total count of models and sum of popularity score for particular market category is calculated and shown along with the market categories.</a:t>
            </a:r>
            <a:endParaRPr lang="en-IN" dirty="0"/>
          </a:p>
        </p:txBody>
      </p:sp>
      <p:pic>
        <p:nvPicPr>
          <p:cNvPr id="7" name="Picture 6">
            <a:extLst>
              <a:ext uri="{FF2B5EF4-FFF2-40B4-BE49-F238E27FC236}">
                <a16:creationId xmlns:a16="http://schemas.microsoft.com/office/drawing/2014/main" id="{20DB335F-8286-BC47-7560-103A0E25CA25}"/>
              </a:ext>
            </a:extLst>
          </p:cNvPr>
          <p:cNvPicPr>
            <a:picLocks noChangeAspect="1"/>
          </p:cNvPicPr>
          <p:nvPr/>
        </p:nvPicPr>
        <p:blipFill>
          <a:blip r:embed="rId3"/>
          <a:stretch>
            <a:fillRect/>
          </a:stretch>
        </p:blipFill>
        <p:spPr>
          <a:xfrm>
            <a:off x="0" y="0"/>
            <a:ext cx="589935" cy="589935"/>
          </a:xfrm>
          <a:prstGeom prst="rect">
            <a:avLst/>
          </a:prstGeom>
        </p:spPr>
      </p:pic>
    </p:spTree>
    <p:extLst>
      <p:ext uri="{BB962C8B-B14F-4D97-AF65-F5344CB8AC3E}">
        <p14:creationId xmlns:p14="http://schemas.microsoft.com/office/powerpoint/2010/main" val="3029829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BA29-FFBB-480A-2AC4-153035F8E70B}"/>
              </a:ext>
            </a:extLst>
          </p:cNvPr>
          <p:cNvSpPr>
            <a:spLocks noGrp="1"/>
          </p:cNvSpPr>
          <p:nvPr>
            <p:ph type="title"/>
          </p:nvPr>
        </p:nvSpPr>
        <p:spPr>
          <a:xfrm>
            <a:off x="913774" y="97409"/>
            <a:ext cx="10364451" cy="797328"/>
          </a:xfrm>
        </p:spPr>
        <p:txBody>
          <a:bodyPr/>
          <a:lstStyle/>
          <a:p>
            <a:r>
              <a:rPr lang="en-US" dirty="0"/>
              <a:t>Popularity Score Of market category</a:t>
            </a:r>
            <a:endParaRPr lang="en-IN" dirty="0"/>
          </a:p>
        </p:txBody>
      </p:sp>
      <p:pic>
        <p:nvPicPr>
          <p:cNvPr id="9" name="Content Placeholder 8">
            <a:extLst>
              <a:ext uri="{FF2B5EF4-FFF2-40B4-BE49-F238E27FC236}">
                <a16:creationId xmlns:a16="http://schemas.microsoft.com/office/drawing/2014/main" id="{1925D7BE-6ACF-4D72-9258-5F8C8CADC1B7}"/>
              </a:ext>
            </a:extLst>
          </p:cNvPr>
          <p:cNvPicPr>
            <a:picLocks noGrp="1" noChangeAspect="1"/>
          </p:cNvPicPr>
          <p:nvPr>
            <p:ph sz="quarter" idx="13"/>
          </p:nvPr>
        </p:nvPicPr>
        <p:blipFill>
          <a:blip r:embed="rId2"/>
          <a:stretch>
            <a:fillRect/>
          </a:stretch>
        </p:blipFill>
        <p:spPr>
          <a:xfrm>
            <a:off x="1425677" y="894738"/>
            <a:ext cx="9291484" cy="4345856"/>
          </a:xfrm>
        </p:spPr>
      </p:pic>
      <p:sp>
        <p:nvSpPr>
          <p:cNvPr id="10" name="TextBox 9">
            <a:extLst>
              <a:ext uri="{FF2B5EF4-FFF2-40B4-BE49-F238E27FC236}">
                <a16:creationId xmlns:a16="http://schemas.microsoft.com/office/drawing/2014/main" id="{998C0608-E4BA-7229-75F9-92DA16E08F2F}"/>
              </a:ext>
            </a:extLst>
          </p:cNvPr>
          <p:cNvSpPr txBox="1"/>
          <p:nvPr/>
        </p:nvSpPr>
        <p:spPr>
          <a:xfrm>
            <a:off x="1425677" y="5397909"/>
            <a:ext cx="6956135" cy="923330"/>
          </a:xfrm>
          <a:prstGeom prst="rect">
            <a:avLst/>
          </a:prstGeom>
          <a:noFill/>
        </p:spPr>
        <p:txBody>
          <a:bodyPr wrap="none" rtlCol="0">
            <a:spAutoFit/>
          </a:bodyPr>
          <a:lstStyle/>
          <a:p>
            <a:pPr marL="285750" indent="-285750">
              <a:buFont typeface="Wingdings" panose="05000000000000000000" pitchFamily="2" charset="2"/>
              <a:buChar char="Ø"/>
            </a:pPr>
            <a:r>
              <a:rPr lang="en-US" dirty="0"/>
              <a:t>Total popularity score of each market category is shown in the graph.</a:t>
            </a:r>
          </a:p>
          <a:p>
            <a:pPr marL="285750" indent="-285750">
              <a:buFont typeface="Wingdings" panose="05000000000000000000" pitchFamily="2" charset="2"/>
              <a:buChar char="Ø"/>
            </a:pPr>
            <a:r>
              <a:rPr lang="en-US" dirty="0"/>
              <a:t>Data with no category available very large hence has maximum count.</a:t>
            </a:r>
          </a:p>
          <a:p>
            <a:pPr marL="285750" indent="-285750">
              <a:buFont typeface="Wingdings" panose="05000000000000000000" pitchFamily="2" charset="2"/>
              <a:buChar char="Ø"/>
            </a:pPr>
            <a:r>
              <a:rPr lang="en-US" dirty="0"/>
              <a:t>First few categories contribute most to overall popularity.</a:t>
            </a:r>
          </a:p>
        </p:txBody>
      </p:sp>
      <p:pic>
        <p:nvPicPr>
          <p:cNvPr id="11" name="Picture 10">
            <a:extLst>
              <a:ext uri="{FF2B5EF4-FFF2-40B4-BE49-F238E27FC236}">
                <a16:creationId xmlns:a16="http://schemas.microsoft.com/office/drawing/2014/main" id="{17B9BC9D-194A-2B31-105A-1FB69724736F}"/>
              </a:ext>
            </a:extLst>
          </p:cNvPr>
          <p:cNvPicPr>
            <a:picLocks noChangeAspect="1"/>
          </p:cNvPicPr>
          <p:nvPr/>
        </p:nvPicPr>
        <p:blipFill>
          <a:blip r:embed="rId3"/>
          <a:stretch>
            <a:fillRect/>
          </a:stretch>
        </p:blipFill>
        <p:spPr>
          <a:xfrm>
            <a:off x="0" y="0"/>
            <a:ext cx="589935" cy="589935"/>
          </a:xfrm>
          <a:prstGeom prst="rect">
            <a:avLst/>
          </a:prstGeom>
        </p:spPr>
      </p:pic>
    </p:spTree>
    <p:extLst>
      <p:ext uri="{BB962C8B-B14F-4D97-AF65-F5344CB8AC3E}">
        <p14:creationId xmlns:p14="http://schemas.microsoft.com/office/powerpoint/2010/main" val="2274059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9C9E-0E5E-FA9D-381A-E766F8C9E536}"/>
              </a:ext>
            </a:extLst>
          </p:cNvPr>
          <p:cNvSpPr>
            <a:spLocks noGrp="1"/>
          </p:cNvSpPr>
          <p:nvPr>
            <p:ph type="title"/>
          </p:nvPr>
        </p:nvSpPr>
        <p:spPr>
          <a:xfrm>
            <a:off x="913149" y="146570"/>
            <a:ext cx="10364451" cy="807160"/>
          </a:xfrm>
        </p:spPr>
        <p:txBody>
          <a:bodyPr/>
          <a:lstStyle/>
          <a:p>
            <a:r>
              <a:rPr lang="en-US" dirty="0"/>
              <a:t>Engine Power v/s price</a:t>
            </a:r>
            <a:endParaRPr lang="en-IN" dirty="0"/>
          </a:p>
        </p:txBody>
      </p:sp>
      <p:pic>
        <p:nvPicPr>
          <p:cNvPr id="5" name="Content Placeholder 4">
            <a:extLst>
              <a:ext uri="{FF2B5EF4-FFF2-40B4-BE49-F238E27FC236}">
                <a16:creationId xmlns:a16="http://schemas.microsoft.com/office/drawing/2014/main" id="{34594F29-AFC1-F678-AB8A-94B3E3E9904A}"/>
              </a:ext>
            </a:extLst>
          </p:cNvPr>
          <p:cNvPicPr>
            <a:picLocks noGrp="1" noChangeAspect="1"/>
          </p:cNvPicPr>
          <p:nvPr>
            <p:ph sz="quarter" idx="13"/>
          </p:nvPr>
        </p:nvPicPr>
        <p:blipFill>
          <a:blip r:embed="rId2"/>
          <a:stretch>
            <a:fillRect/>
          </a:stretch>
        </p:blipFill>
        <p:spPr>
          <a:xfrm>
            <a:off x="1356852" y="953731"/>
            <a:ext cx="9556954" cy="3913237"/>
          </a:xfrm>
        </p:spPr>
      </p:pic>
      <p:sp>
        <p:nvSpPr>
          <p:cNvPr id="6" name="TextBox 5">
            <a:extLst>
              <a:ext uri="{FF2B5EF4-FFF2-40B4-BE49-F238E27FC236}">
                <a16:creationId xmlns:a16="http://schemas.microsoft.com/office/drawing/2014/main" id="{7435005C-A136-6273-9B88-1DCCCCEE429D}"/>
              </a:ext>
            </a:extLst>
          </p:cNvPr>
          <p:cNvSpPr txBox="1"/>
          <p:nvPr/>
        </p:nvSpPr>
        <p:spPr>
          <a:xfrm>
            <a:off x="1553497" y="5407742"/>
            <a:ext cx="6051785" cy="646331"/>
          </a:xfrm>
          <a:prstGeom prst="rect">
            <a:avLst/>
          </a:prstGeom>
          <a:noFill/>
        </p:spPr>
        <p:txBody>
          <a:bodyPr wrap="none" rtlCol="0">
            <a:spAutoFit/>
          </a:bodyPr>
          <a:lstStyle/>
          <a:p>
            <a:pPr marL="285750" indent="-285750">
              <a:buFont typeface="Wingdings" panose="05000000000000000000" pitchFamily="2" charset="2"/>
              <a:buChar char="Ø"/>
            </a:pPr>
            <a:r>
              <a:rPr lang="en-US" dirty="0"/>
              <a:t>Engine Power and Price have positive correlation.</a:t>
            </a:r>
          </a:p>
          <a:p>
            <a:pPr marL="285750" indent="-285750">
              <a:buFont typeface="Wingdings" panose="05000000000000000000" pitchFamily="2" charset="2"/>
              <a:buChar char="Ø"/>
            </a:pPr>
            <a:r>
              <a:rPr lang="en-US" dirty="0"/>
              <a:t>As the Engine Power increases, Price of the car also increases.</a:t>
            </a:r>
            <a:endParaRPr lang="en-IN" dirty="0"/>
          </a:p>
        </p:txBody>
      </p:sp>
      <p:pic>
        <p:nvPicPr>
          <p:cNvPr id="7" name="Picture 6">
            <a:extLst>
              <a:ext uri="{FF2B5EF4-FFF2-40B4-BE49-F238E27FC236}">
                <a16:creationId xmlns:a16="http://schemas.microsoft.com/office/drawing/2014/main" id="{31785068-E9FF-F115-5B97-D46BCCA29B7B}"/>
              </a:ext>
            </a:extLst>
          </p:cNvPr>
          <p:cNvPicPr>
            <a:picLocks noChangeAspect="1"/>
          </p:cNvPicPr>
          <p:nvPr/>
        </p:nvPicPr>
        <p:blipFill>
          <a:blip r:embed="rId3"/>
          <a:stretch>
            <a:fillRect/>
          </a:stretch>
        </p:blipFill>
        <p:spPr>
          <a:xfrm>
            <a:off x="0" y="0"/>
            <a:ext cx="589935" cy="589935"/>
          </a:xfrm>
          <a:prstGeom prst="rect">
            <a:avLst/>
          </a:prstGeom>
        </p:spPr>
      </p:pic>
    </p:spTree>
    <p:extLst>
      <p:ext uri="{BB962C8B-B14F-4D97-AF65-F5344CB8AC3E}">
        <p14:creationId xmlns:p14="http://schemas.microsoft.com/office/powerpoint/2010/main" val="190161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EBFF-E9B9-3AC6-8142-E919C293413F}"/>
              </a:ext>
            </a:extLst>
          </p:cNvPr>
          <p:cNvSpPr>
            <a:spLocks noGrp="1"/>
          </p:cNvSpPr>
          <p:nvPr>
            <p:ph type="title"/>
          </p:nvPr>
        </p:nvSpPr>
        <p:spPr>
          <a:xfrm>
            <a:off x="913149" y="136736"/>
            <a:ext cx="10364451" cy="610515"/>
          </a:xfrm>
        </p:spPr>
        <p:txBody>
          <a:bodyPr/>
          <a:lstStyle/>
          <a:p>
            <a:r>
              <a:rPr lang="en-US" dirty="0"/>
              <a:t>Regression analysis</a:t>
            </a:r>
            <a:endParaRPr lang="en-IN" dirty="0"/>
          </a:p>
        </p:txBody>
      </p:sp>
      <p:pic>
        <p:nvPicPr>
          <p:cNvPr id="5" name="Content Placeholder 4">
            <a:extLst>
              <a:ext uri="{FF2B5EF4-FFF2-40B4-BE49-F238E27FC236}">
                <a16:creationId xmlns:a16="http://schemas.microsoft.com/office/drawing/2014/main" id="{BEC4DC43-C674-C7E8-01B7-944EE9EABE65}"/>
              </a:ext>
            </a:extLst>
          </p:cNvPr>
          <p:cNvPicPr>
            <a:picLocks noGrp="1" noChangeAspect="1"/>
          </p:cNvPicPr>
          <p:nvPr>
            <p:ph sz="quarter" idx="13"/>
          </p:nvPr>
        </p:nvPicPr>
        <p:blipFill>
          <a:blip r:embed="rId2"/>
          <a:stretch>
            <a:fillRect/>
          </a:stretch>
        </p:blipFill>
        <p:spPr>
          <a:xfrm>
            <a:off x="6291342" y="993058"/>
            <a:ext cx="5350677" cy="3519948"/>
          </a:xfrm>
        </p:spPr>
      </p:pic>
      <p:pic>
        <p:nvPicPr>
          <p:cNvPr id="7" name="Picture 6">
            <a:extLst>
              <a:ext uri="{FF2B5EF4-FFF2-40B4-BE49-F238E27FC236}">
                <a16:creationId xmlns:a16="http://schemas.microsoft.com/office/drawing/2014/main" id="{87D8C3F1-21EF-B25C-945F-5530E662F819}"/>
              </a:ext>
            </a:extLst>
          </p:cNvPr>
          <p:cNvPicPr>
            <a:picLocks noChangeAspect="1"/>
          </p:cNvPicPr>
          <p:nvPr/>
        </p:nvPicPr>
        <p:blipFill>
          <a:blip r:embed="rId3"/>
          <a:srcRect t="28960" r="57097" b="7813"/>
          <a:stretch/>
        </p:blipFill>
        <p:spPr>
          <a:xfrm>
            <a:off x="549981" y="993058"/>
            <a:ext cx="5350678" cy="3519949"/>
          </a:xfrm>
          <a:prstGeom prst="rect">
            <a:avLst/>
          </a:prstGeom>
        </p:spPr>
      </p:pic>
      <p:sp>
        <p:nvSpPr>
          <p:cNvPr id="8" name="TextBox 7">
            <a:extLst>
              <a:ext uri="{FF2B5EF4-FFF2-40B4-BE49-F238E27FC236}">
                <a16:creationId xmlns:a16="http://schemas.microsoft.com/office/drawing/2014/main" id="{CFBF8663-1D17-C644-A7B6-1AE76804DDA4}"/>
              </a:ext>
            </a:extLst>
          </p:cNvPr>
          <p:cNvSpPr txBox="1"/>
          <p:nvPr/>
        </p:nvSpPr>
        <p:spPr>
          <a:xfrm>
            <a:off x="549981" y="4965290"/>
            <a:ext cx="11092039"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Number of cylinders has the highest positive coefficient, which suggests that number of cylinders has the most impact on price.</a:t>
            </a:r>
          </a:p>
          <a:p>
            <a:pPr marL="285750" indent="-285750">
              <a:buFont typeface="Wingdings" panose="05000000000000000000" pitchFamily="2" charset="2"/>
              <a:buChar char="Ø"/>
            </a:pPr>
            <a:r>
              <a:rPr lang="en-US" dirty="0"/>
              <a:t>Number of doors has negative coefficient, which suggests that it has most negative impact on price.</a:t>
            </a:r>
            <a:endParaRPr lang="en-IN" dirty="0"/>
          </a:p>
        </p:txBody>
      </p:sp>
      <p:pic>
        <p:nvPicPr>
          <p:cNvPr id="9" name="Picture 8">
            <a:extLst>
              <a:ext uri="{FF2B5EF4-FFF2-40B4-BE49-F238E27FC236}">
                <a16:creationId xmlns:a16="http://schemas.microsoft.com/office/drawing/2014/main" id="{B6EB45A8-BE32-EDE4-65CB-895F00E3925D}"/>
              </a:ext>
            </a:extLst>
          </p:cNvPr>
          <p:cNvPicPr>
            <a:picLocks noChangeAspect="1"/>
          </p:cNvPicPr>
          <p:nvPr/>
        </p:nvPicPr>
        <p:blipFill>
          <a:blip r:embed="rId4"/>
          <a:stretch>
            <a:fillRect/>
          </a:stretch>
        </p:blipFill>
        <p:spPr>
          <a:xfrm>
            <a:off x="0" y="0"/>
            <a:ext cx="589935" cy="589935"/>
          </a:xfrm>
          <a:prstGeom prst="rect">
            <a:avLst/>
          </a:prstGeom>
        </p:spPr>
      </p:pic>
    </p:spTree>
    <p:extLst>
      <p:ext uri="{BB962C8B-B14F-4D97-AF65-F5344CB8AC3E}">
        <p14:creationId xmlns:p14="http://schemas.microsoft.com/office/powerpoint/2010/main" val="3316909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7E61-85EC-DC42-E5CE-7C89A2D926E0}"/>
              </a:ext>
            </a:extLst>
          </p:cNvPr>
          <p:cNvSpPr>
            <a:spLocks noGrp="1"/>
          </p:cNvSpPr>
          <p:nvPr>
            <p:ph type="title"/>
          </p:nvPr>
        </p:nvSpPr>
        <p:spPr>
          <a:xfrm>
            <a:off x="913774" y="136736"/>
            <a:ext cx="10364451" cy="600683"/>
          </a:xfrm>
        </p:spPr>
        <p:txBody>
          <a:bodyPr/>
          <a:lstStyle/>
          <a:p>
            <a:r>
              <a:rPr lang="en-US" dirty="0"/>
              <a:t>Brand v/s price</a:t>
            </a:r>
            <a:endParaRPr lang="en-IN" dirty="0"/>
          </a:p>
        </p:txBody>
      </p:sp>
      <p:pic>
        <p:nvPicPr>
          <p:cNvPr id="5" name="Content Placeholder 4">
            <a:extLst>
              <a:ext uri="{FF2B5EF4-FFF2-40B4-BE49-F238E27FC236}">
                <a16:creationId xmlns:a16="http://schemas.microsoft.com/office/drawing/2014/main" id="{AAC86D0A-DF28-3050-3FE4-1A72EDF39D43}"/>
              </a:ext>
            </a:extLst>
          </p:cNvPr>
          <p:cNvPicPr>
            <a:picLocks noGrp="1" noChangeAspect="1"/>
          </p:cNvPicPr>
          <p:nvPr>
            <p:ph sz="quarter" idx="13"/>
          </p:nvPr>
        </p:nvPicPr>
        <p:blipFill>
          <a:blip r:embed="rId2"/>
          <a:stretch>
            <a:fillRect/>
          </a:stretch>
        </p:blipFill>
        <p:spPr>
          <a:xfrm>
            <a:off x="1376516" y="737419"/>
            <a:ext cx="9586451" cy="4139381"/>
          </a:xfrm>
        </p:spPr>
      </p:pic>
      <p:sp>
        <p:nvSpPr>
          <p:cNvPr id="7" name="TextBox 6">
            <a:extLst>
              <a:ext uri="{FF2B5EF4-FFF2-40B4-BE49-F238E27FC236}">
                <a16:creationId xmlns:a16="http://schemas.microsoft.com/office/drawing/2014/main" id="{50D088A0-906A-2225-5DAE-C39BF4FE48D4}"/>
              </a:ext>
            </a:extLst>
          </p:cNvPr>
          <p:cNvSpPr txBox="1"/>
          <p:nvPr/>
        </p:nvSpPr>
        <p:spPr>
          <a:xfrm>
            <a:off x="1376516" y="5201265"/>
            <a:ext cx="9586451" cy="923330"/>
          </a:xfrm>
          <a:prstGeom prst="rect">
            <a:avLst/>
          </a:prstGeom>
          <a:noFill/>
        </p:spPr>
        <p:txBody>
          <a:bodyPr wrap="square" rtlCol="0">
            <a:spAutoFit/>
          </a:bodyPr>
          <a:lstStyle/>
          <a:p>
            <a:pPr marL="285750" indent="-285750">
              <a:buFont typeface="Wingdings" panose="05000000000000000000" pitchFamily="2" charset="2"/>
              <a:buChar char="Ø"/>
            </a:pPr>
            <a:r>
              <a:rPr lang="en-US" dirty="0"/>
              <a:t>Average Price of cars for each brand is shown in the graph.</a:t>
            </a:r>
          </a:p>
          <a:p>
            <a:pPr marL="285750" indent="-285750">
              <a:buFont typeface="Wingdings" panose="05000000000000000000" pitchFamily="2" charset="2"/>
              <a:buChar char="Ø"/>
            </a:pPr>
            <a:r>
              <a:rPr lang="en-US" dirty="0"/>
              <a:t>Bugatti has the highest average price among all brands while Plymouth has the lowest average price among all brands.</a:t>
            </a:r>
            <a:endParaRPr lang="en-IN" dirty="0"/>
          </a:p>
        </p:txBody>
      </p:sp>
      <p:pic>
        <p:nvPicPr>
          <p:cNvPr id="8" name="Picture 7">
            <a:extLst>
              <a:ext uri="{FF2B5EF4-FFF2-40B4-BE49-F238E27FC236}">
                <a16:creationId xmlns:a16="http://schemas.microsoft.com/office/drawing/2014/main" id="{9418079C-74B2-4936-036D-238383507F59}"/>
              </a:ext>
            </a:extLst>
          </p:cNvPr>
          <p:cNvPicPr>
            <a:picLocks noChangeAspect="1"/>
          </p:cNvPicPr>
          <p:nvPr/>
        </p:nvPicPr>
        <p:blipFill>
          <a:blip r:embed="rId3"/>
          <a:stretch>
            <a:fillRect/>
          </a:stretch>
        </p:blipFill>
        <p:spPr>
          <a:xfrm>
            <a:off x="0" y="0"/>
            <a:ext cx="589935" cy="589935"/>
          </a:xfrm>
          <a:prstGeom prst="rect">
            <a:avLst/>
          </a:prstGeom>
        </p:spPr>
      </p:pic>
    </p:spTree>
    <p:extLst>
      <p:ext uri="{BB962C8B-B14F-4D97-AF65-F5344CB8AC3E}">
        <p14:creationId xmlns:p14="http://schemas.microsoft.com/office/powerpoint/2010/main" val="3571280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60273-591A-0A7D-F0C3-3B99C64FF1E9}"/>
              </a:ext>
            </a:extLst>
          </p:cNvPr>
          <p:cNvSpPr>
            <a:spLocks noGrp="1"/>
          </p:cNvSpPr>
          <p:nvPr>
            <p:ph type="title"/>
          </p:nvPr>
        </p:nvSpPr>
        <p:spPr>
          <a:xfrm>
            <a:off x="913774" y="97407"/>
            <a:ext cx="10364451" cy="738335"/>
          </a:xfrm>
        </p:spPr>
        <p:txBody>
          <a:bodyPr/>
          <a:lstStyle/>
          <a:p>
            <a:r>
              <a:rPr lang="en-US" dirty="0"/>
              <a:t>Fuel efficiency v/s no. of cylinders</a:t>
            </a:r>
            <a:endParaRPr lang="en-IN" dirty="0"/>
          </a:p>
        </p:txBody>
      </p:sp>
      <p:pic>
        <p:nvPicPr>
          <p:cNvPr id="5" name="Content Placeholder 4">
            <a:extLst>
              <a:ext uri="{FF2B5EF4-FFF2-40B4-BE49-F238E27FC236}">
                <a16:creationId xmlns:a16="http://schemas.microsoft.com/office/drawing/2014/main" id="{C27D5015-4F49-DBFB-DD88-0A905FC61B04}"/>
              </a:ext>
            </a:extLst>
          </p:cNvPr>
          <p:cNvPicPr>
            <a:picLocks noGrp="1" noChangeAspect="1"/>
          </p:cNvPicPr>
          <p:nvPr>
            <p:ph sz="quarter" idx="13"/>
          </p:nvPr>
        </p:nvPicPr>
        <p:blipFill>
          <a:blip r:embed="rId2"/>
          <a:stretch>
            <a:fillRect/>
          </a:stretch>
        </p:blipFill>
        <p:spPr>
          <a:xfrm>
            <a:off x="1484670" y="835742"/>
            <a:ext cx="9222658" cy="3746090"/>
          </a:xfrm>
        </p:spPr>
      </p:pic>
      <p:sp>
        <p:nvSpPr>
          <p:cNvPr id="7" name="TextBox 6">
            <a:extLst>
              <a:ext uri="{FF2B5EF4-FFF2-40B4-BE49-F238E27FC236}">
                <a16:creationId xmlns:a16="http://schemas.microsoft.com/office/drawing/2014/main" id="{16DECF17-E189-19C1-1828-3C1B16344929}"/>
              </a:ext>
            </a:extLst>
          </p:cNvPr>
          <p:cNvSpPr txBox="1"/>
          <p:nvPr/>
        </p:nvSpPr>
        <p:spPr>
          <a:xfrm>
            <a:off x="1484670" y="5142271"/>
            <a:ext cx="9222658"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a:t>Number of cylinders and Highway MPG have negative correlation (-0.60095), which suggests that as the number of cylinders increases, the fuel efficiency of the decreases.</a:t>
            </a:r>
            <a:endParaRPr lang="en-IN" dirty="0"/>
          </a:p>
        </p:txBody>
      </p:sp>
      <p:pic>
        <p:nvPicPr>
          <p:cNvPr id="8" name="Picture 7">
            <a:extLst>
              <a:ext uri="{FF2B5EF4-FFF2-40B4-BE49-F238E27FC236}">
                <a16:creationId xmlns:a16="http://schemas.microsoft.com/office/drawing/2014/main" id="{F6731F78-41C6-9E89-A3DE-32809E4D2C65}"/>
              </a:ext>
            </a:extLst>
          </p:cNvPr>
          <p:cNvPicPr>
            <a:picLocks noChangeAspect="1"/>
          </p:cNvPicPr>
          <p:nvPr/>
        </p:nvPicPr>
        <p:blipFill>
          <a:blip r:embed="rId3"/>
          <a:stretch>
            <a:fillRect/>
          </a:stretch>
        </p:blipFill>
        <p:spPr>
          <a:xfrm>
            <a:off x="0" y="0"/>
            <a:ext cx="589935" cy="589935"/>
          </a:xfrm>
          <a:prstGeom prst="rect">
            <a:avLst/>
          </a:prstGeom>
        </p:spPr>
      </p:pic>
    </p:spTree>
    <p:extLst>
      <p:ext uri="{BB962C8B-B14F-4D97-AF65-F5344CB8AC3E}">
        <p14:creationId xmlns:p14="http://schemas.microsoft.com/office/powerpoint/2010/main" val="384616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EE4C16-A7C0-9A1A-5DD5-76EFD539F78F}"/>
              </a:ext>
            </a:extLst>
          </p:cNvPr>
          <p:cNvPicPr>
            <a:picLocks noGrp="1" noChangeAspect="1"/>
          </p:cNvPicPr>
          <p:nvPr>
            <p:ph sz="quarter" idx="13"/>
          </p:nvPr>
        </p:nvPicPr>
        <p:blipFill>
          <a:blip r:embed="rId2"/>
          <a:srcRect l="2030" t="31015" r="2353" b="13209"/>
          <a:stretch/>
        </p:blipFill>
        <p:spPr>
          <a:xfrm>
            <a:off x="919314" y="0"/>
            <a:ext cx="10353369" cy="4984955"/>
          </a:xfrm>
        </p:spPr>
      </p:pic>
      <p:sp>
        <p:nvSpPr>
          <p:cNvPr id="6" name="TextBox 5">
            <a:extLst>
              <a:ext uri="{FF2B5EF4-FFF2-40B4-BE49-F238E27FC236}">
                <a16:creationId xmlns:a16="http://schemas.microsoft.com/office/drawing/2014/main" id="{71DF85DD-15E1-36F2-A06E-FAD17A506092}"/>
              </a:ext>
            </a:extLst>
          </p:cNvPr>
          <p:cNvSpPr txBox="1"/>
          <p:nvPr/>
        </p:nvSpPr>
        <p:spPr>
          <a:xfrm>
            <a:off x="919315" y="5083277"/>
            <a:ext cx="10353369"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Dashboard includes Total price of each body style which can be filtered by brands, Average price of each body style which can be filtered by brands, Average price of each transmission type, Average fuel efficiency of each vehicle style which can be filtered by year and Horsepower, Fuel Efficiency and Price of each brand.</a:t>
            </a:r>
            <a:endParaRPr lang="en-IN" dirty="0"/>
          </a:p>
        </p:txBody>
      </p:sp>
      <p:pic>
        <p:nvPicPr>
          <p:cNvPr id="7" name="Picture 6">
            <a:extLst>
              <a:ext uri="{FF2B5EF4-FFF2-40B4-BE49-F238E27FC236}">
                <a16:creationId xmlns:a16="http://schemas.microsoft.com/office/drawing/2014/main" id="{DA3E2812-E8E4-60DF-860C-8DEF7245F44B}"/>
              </a:ext>
            </a:extLst>
          </p:cNvPr>
          <p:cNvPicPr>
            <a:picLocks noChangeAspect="1"/>
          </p:cNvPicPr>
          <p:nvPr/>
        </p:nvPicPr>
        <p:blipFill>
          <a:blip r:embed="rId3"/>
          <a:stretch>
            <a:fillRect/>
          </a:stretch>
        </p:blipFill>
        <p:spPr>
          <a:xfrm>
            <a:off x="0" y="0"/>
            <a:ext cx="589935" cy="589935"/>
          </a:xfrm>
          <a:prstGeom prst="rect">
            <a:avLst/>
          </a:prstGeom>
        </p:spPr>
      </p:pic>
    </p:spTree>
    <p:extLst>
      <p:ext uri="{BB962C8B-B14F-4D97-AF65-F5344CB8AC3E}">
        <p14:creationId xmlns:p14="http://schemas.microsoft.com/office/powerpoint/2010/main" val="3009325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0AE8-F43B-6CFD-03AB-C1D0C0BF3AC3}"/>
              </a:ext>
            </a:extLst>
          </p:cNvPr>
          <p:cNvSpPr txBox="1">
            <a:spLocks/>
          </p:cNvSpPr>
          <p:nvPr/>
        </p:nvSpPr>
        <p:spPr>
          <a:xfrm>
            <a:off x="913774" y="97407"/>
            <a:ext cx="10364451" cy="738335"/>
          </a:xfrm>
          <a:prstGeom prst="rect">
            <a:avLst/>
          </a:prstGeom>
        </p:spPr>
        <p:txBody>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dirty="0"/>
              <a:t>Link</a:t>
            </a:r>
            <a:endParaRPr lang="en-IN" dirty="0"/>
          </a:p>
        </p:txBody>
      </p:sp>
      <p:sp>
        <p:nvSpPr>
          <p:cNvPr id="3" name="TextBox 2">
            <a:extLst>
              <a:ext uri="{FF2B5EF4-FFF2-40B4-BE49-F238E27FC236}">
                <a16:creationId xmlns:a16="http://schemas.microsoft.com/office/drawing/2014/main" id="{C26240B7-020D-13AB-9D2C-61A44F3973C7}"/>
              </a:ext>
            </a:extLst>
          </p:cNvPr>
          <p:cNvSpPr txBox="1"/>
          <p:nvPr/>
        </p:nvSpPr>
        <p:spPr>
          <a:xfrm>
            <a:off x="1809135" y="1858297"/>
            <a:ext cx="9469090" cy="923330"/>
          </a:xfrm>
          <a:prstGeom prst="rect">
            <a:avLst/>
          </a:prstGeom>
          <a:noFill/>
        </p:spPr>
        <p:txBody>
          <a:bodyPr wrap="square" rtlCol="0">
            <a:spAutoFit/>
          </a:bodyPr>
          <a:lstStyle/>
          <a:p>
            <a:pPr marL="285750" indent="-285750">
              <a:buFontTx/>
              <a:buChar char="-"/>
            </a:pPr>
            <a:r>
              <a:rPr lang="en-US" dirty="0">
                <a:hlinkClick r:id="rId2"/>
              </a:rPr>
              <a:t>https://docs.google.com/spreadsheets/d/1Kz0-oLWMv_dWZV6InQi032B4Ep_jNNpD/edit?usp=sharing&amp;ouid=100987342170051497390&amp;rtpof=true&amp;sd=true </a:t>
            </a:r>
            <a:endParaRPr lang="en-US" dirty="0"/>
          </a:p>
        </p:txBody>
      </p:sp>
    </p:spTree>
    <p:extLst>
      <p:ext uri="{BB962C8B-B14F-4D97-AF65-F5344CB8AC3E}">
        <p14:creationId xmlns:p14="http://schemas.microsoft.com/office/powerpoint/2010/main" val="233034941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517</TotalTime>
  <Words>326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Tw Cen MT</vt:lpstr>
      <vt:lpstr>Wingdings</vt:lpstr>
      <vt:lpstr>Droplet</vt:lpstr>
      <vt:lpstr>IMPACT OF CAR FEATURES</vt:lpstr>
      <vt:lpstr>Car models v/s market category v/s popularity scores</vt:lpstr>
      <vt:lpstr>Popularity Score Of market category</vt:lpstr>
      <vt:lpstr>Engine Power v/s price</vt:lpstr>
      <vt:lpstr>Regression analysis</vt:lpstr>
      <vt:lpstr>Brand v/s price</vt:lpstr>
      <vt:lpstr>Fuel efficiency v/s no. of cylinders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Alankar Saxena</dc:creator>
  <cp:lastModifiedBy>Alankar Saxena</cp:lastModifiedBy>
  <cp:revision>2</cp:revision>
  <dcterms:created xsi:type="dcterms:W3CDTF">2025-03-25T05:52:50Z</dcterms:created>
  <dcterms:modified xsi:type="dcterms:W3CDTF">2025-03-25T14:32:56Z</dcterms:modified>
</cp:coreProperties>
</file>