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57" r:id="rId7"/>
    <p:sldId id="258" r:id="rId8"/>
    <p:sldId id="259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E34A-1F73-BDDB-E6A1-C2A090FEC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IN" dirty="0"/>
              <a:t>Mobile phone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F52B5-9AE5-9F1A-A7A9-939E476D9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 insights and feature recommendations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DAE82A-25BF-671C-0809-BADAFF42F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703" cy="1189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3B077A-4809-B5FF-CC78-9E400964D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367" y="3005395"/>
            <a:ext cx="1396999" cy="140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0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D705-1C00-B1A2-9C9B-3B6BB39D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3" y="93406"/>
            <a:ext cx="9627523" cy="1456267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AB8F-392B-0B20-6163-130106999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86429"/>
            <a:ext cx="10131425" cy="4622527"/>
          </a:xfrm>
        </p:spPr>
        <p:txBody>
          <a:bodyPr>
            <a:noAutofit/>
          </a:bodyPr>
          <a:lstStyle/>
          <a:p>
            <a:r>
              <a:rPr lang="en-US" sz="2000" u="sng" dirty="0"/>
              <a:t>Input Variables –</a:t>
            </a:r>
            <a:r>
              <a:rPr lang="en-US" sz="2000" dirty="0"/>
              <a:t> Memory, RAM, Battery, Camera, AI Lens, Mobile Height, </a:t>
            </a:r>
            <a:r>
              <a:rPr lang="en-US" sz="2000" dirty="0" err="1"/>
              <a:t>Colour</a:t>
            </a:r>
            <a:r>
              <a:rPr lang="en-US" sz="2000" dirty="0"/>
              <a:t> and Processor.</a:t>
            </a:r>
          </a:p>
          <a:p>
            <a:r>
              <a:rPr lang="en-US" sz="2000" u="sng" dirty="0"/>
              <a:t>Output Variable-</a:t>
            </a:r>
            <a:r>
              <a:rPr lang="en-US" sz="2000" dirty="0"/>
              <a:t> Price.</a:t>
            </a:r>
          </a:p>
          <a:p>
            <a:endParaRPr lang="en-US" sz="2000" u="sng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ystem-ui"/>
              </a:rPr>
              <a:t>Memory-</a:t>
            </a:r>
            <a:r>
              <a:rPr lang="en-US" sz="2000" b="0" i="0" dirty="0">
                <a:effectLst/>
                <a:latin typeface="system-ui"/>
              </a:rPr>
              <a:t> Average memory of </a:t>
            </a:r>
            <a:r>
              <a:rPr lang="en-US" sz="2000" b="0" i="0" dirty="0" err="1">
                <a:effectLst/>
                <a:latin typeface="system-ui"/>
              </a:rPr>
              <a:t>th</a:t>
            </a:r>
            <a:r>
              <a:rPr lang="en-US" sz="2000" b="0" i="0" dirty="0">
                <a:effectLst/>
                <a:latin typeface="system-ui"/>
              </a:rPr>
              <a:t> mobile phones is 111GB with minimum memory 16GB and maximum memory 256GB.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ystem-ui"/>
              </a:rPr>
              <a:t>RAM-</a:t>
            </a:r>
            <a:r>
              <a:rPr lang="en-US" sz="2000" b="0" i="0" dirty="0">
                <a:effectLst/>
                <a:latin typeface="system-ui"/>
              </a:rPr>
              <a:t> Average RAM of the phones is 5.4GB with minimum RAM 2GB and Maximum RAM 8GB.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ystem-ui"/>
              </a:rPr>
              <a:t>Battery-</a:t>
            </a:r>
            <a:r>
              <a:rPr lang="en-US" sz="2000" b="0" i="0" dirty="0">
                <a:effectLst/>
                <a:latin typeface="system-ui"/>
              </a:rPr>
              <a:t> Average battery capacity is 4873 </a:t>
            </a:r>
            <a:r>
              <a:rPr lang="en-US" sz="2000" b="0" i="0" dirty="0" err="1">
                <a:effectLst/>
                <a:latin typeface="system-ui"/>
              </a:rPr>
              <a:t>mAh</a:t>
            </a:r>
            <a:r>
              <a:rPr lang="en-US" sz="2000" b="0" i="0" dirty="0">
                <a:effectLst/>
                <a:latin typeface="system-ui"/>
              </a:rPr>
              <a:t> with minimum battery capacity 800 </a:t>
            </a:r>
            <a:r>
              <a:rPr lang="en-US" sz="2000" b="0" i="0" dirty="0" err="1">
                <a:effectLst/>
                <a:latin typeface="system-ui"/>
              </a:rPr>
              <a:t>mAh</a:t>
            </a:r>
            <a:r>
              <a:rPr lang="en-US" sz="2000" b="0" i="0" dirty="0">
                <a:effectLst/>
                <a:latin typeface="system-ui"/>
              </a:rPr>
              <a:t> and maximum battery capacity 7000 </a:t>
            </a:r>
            <a:r>
              <a:rPr lang="en-US" sz="2000" b="0" i="0" dirty="0" err="1">
                <a:effectLst/>
                <a:latin typeface="system-ui"/>
              </a:rPr>
              <a:t>mAh</a:t>
            </a:r>
            <a:r>
              <a:rPr lang="en-US" sz="2000" b="0" i="0" dirty="0"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ystem-ui"/>
              </a:rPr>
              <a:t>Mobile Height- </a:t>
            </a:r>
            <a:r>
              <a:rPr lang="en-US" sz="2000" b="0" i="0" dirty="0">
                <a:effectLst/>
                <a:latin typeface="system-ui"/>
              </a:rPr>
              <a:t>Average height of the mobile phones is 16.44mm with minimum height 4.5mm and maximum height 41.9mm.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effectLst/>
                <a:latin typeface="system-ui"/>
              </a:rPr>
              <a:t>Price-</a:t>
            </a:r>
            <a:r>
              <a:rPr lang="en-US" sz="2000" b="0" i="0" dirty="0">
                <a:effectLst/>
                <a:latin typeface="system-ui"/>
              </a:rPr>
              <a:t> Average price of mobile phones is Rs 16341.6 with minimum price Rs 920 and maximum price Rs 80999.</a:t>
            </a:r>
          </a:p>
          <a:p>
            <a:endParaRPr lang="en-IN" sz="2000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4F6F7-C191-4E5A-14A8-B0BE409E8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703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0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29FC-14CC-D282-55EB-6EF4C043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3" y="609600"/>
            <a:ext cx="9627523" cy="1456267"/>
          </a:xfrm>
        </p:spPr>
        <p:txBody>
          <a:bodyPr/>
          <a:lstStyle/>
          <a:p>
            <a:r>
              <a:rPr lang="en-US" dirty="0"/>
              <a:t>Correlation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E3CE4-29BD-8630-40E5-958BFCA68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151" t="20257" r="24384" b="6196"/>
          <a:stretch/>
        </p:blipFill>
        <p:spPr>
          <a:xfrm>
            <a:off x="5448813" y="2222090"/>
            <a:ext cx="5368413" cy="4026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0A5880-01C0-3116-ABDB-2F46FC4215C4}"/>
              </a:ext>
            </a:extLst>
          </p:cNvPr>
          <p:cNvSpPr txBox="1"/>
          <p:nvPr/>
        </p:nvSpPr>
        <p:spPr>
          <a:xfrm>
            <a:off x="795549" y="2321004"/>
            <a:ext cx="377645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Memory and RAM have the most importance in affecting Price(0.67 and 0.65 respectively). As the values of Memory and RAM increases, Price also increases.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B47EA-9EF3-8404-AC92-9C2B016DF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9703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2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EA68-3EAD-8CB9-0574-D2A72DA0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3" y="609600"/>
            <a:ext cx="9627523" cy="1456267"/>
          </a:xfrm>
        </p:spPr>
        <p:txBody>
          <a:bodyPr/>
          <a:lstStyle/>
          <a:p>
            <a:r>
              <a:rPr lang="en-US" dirty="0"/>
              <a:t>Feature importance- random forest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2972AC-9633-5384-2F42-1F2AE0C17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559" t="21441" r="25435" b="5323"/>
          <a:stretch/>
        </p:blipFill>
        <p:spPr>
          <a:xfrm>
            <a:off x="5416061" y="1929284"/>
            <a:ext cx="5908431" cy="44514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444FD-8A94-2621-8DCB-67D267B11F3D}"/>
              </a:ext>
            </a:extLst>
          </p:cNvPr>
          <p:cNvSpPr txBox="1"/>
          <p:nvPr/>
        </p:nvSpPr>
        <p:spPr>
          <a:xfrm>
            <a:off x="685801" y="2065867"/>
            <a:ext cx="377645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Memory has highest influence in prediction.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Battery, Mobile height and RAM have little low influence in predicting.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ystem-ui"/>
              </a:rPr>
              <a:t>AI lens has no influence in prediction.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C1526-E596-A13E-FD0D-3B911403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89703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40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15462-DCF6-012A-BAD0-67EB2E0DB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3" y="609600"/>
            <a:ext cx="9627523" cy="1456267"/>
          </a:xfrm>
        </p:spPr>
        <p:txBody>
          <a:bodyPr/>
          <a:lstStyle/>
          <a:p>
            <a:r>
              <a:rPr lang="en-US" dirty="0"/>
              <a:t>Model results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FF51D-CD14-4EFA-9B0E-58421678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2000" u="sng" dirty="0"/>
              <a:t>Linear Regression- </a:t>
            </a:r>
            <a:r>
              <a:rPr lang="en-US" sz="2000" b="0" i="0" dirty="0">
                <a:effectLst/>
                <a:latin typeface="system-ui"/>
              </a:rPr>
              <a:t>MAE is 3050, which means on average the difference between actual price and predicted price is Rs 3050.20.</a:t>
            </a:r>
          </a:p>
          <a:p>
            <a:pPr marL="0" indent="0" algn="l">
              <a:buNone/>
            </a:pPr>
            <a:r>
              <a:rPr lang="en-US" sz="2000" dirty="0">
                <a:latin typeface="system-ui"/>
              </a:rPr>
              <a:t>       </a:t>
            </a:r>
            <a:r>
              <a:rPr lang="en-US" sz="2000" b="0" i="0" dirty="0">
                <a:effectLst/>
                <a:latin typeface="system-ui"/>
              </a:rPr>
              <a:t>RMSE is 5028, which means larger errors are higher.</a:t>
            </a:r>
          </a:p>
          <a:p>
            <a:pPr marL="0" indent="0" algn="l">
              <a:buNone/>
            </a:pPr>
            <a:r>
              <a:rPr lang="en-US" sz="2000" b="0" i="0" dirty="0">
                <a:effectLst/>
                <a:latin typeface="system-ui"/>
              </a:rPr>
              <a:t>       R2 score is 0.60, which means model is giving 60% correct predictions.</a:t>
            </a:r>
          </a:p>
          <a:p>
            <a:pPr marL="342900" indent="-342900" algn="l">
              <a:buAutoNum type="arabicPeriod" startAt="2"/>
            </a:pPr>
            <a:r>
              <a:rPr lang="en-US" sz="2000" u="sng" dirty="0">
                <a:latin typeface="system-ui"/>
              </a:rPr>
              <a:t>Decision Tree- </a:t>
            </a:r>
            <a:r>
              <a:rPr lang="en-US" sz="2000" dirty="0">
                <a:latin typeface="system-ui"/>
              </a:rPr>
              <a:t>MAE = Rs 1579.25, RMSE = Rs 3952.83, </a:t>
            </a:r>
            <a:r>
              <a:rPr lang="en-US" sz="2000" dirty="0" err="1">
                <a:latin typeface="system-ui"/>
              </a:rPr>
              <a:t>Rsquare</a:t>
            </a:r>
            <a:r>
              <a:rPr lang="en-US" sz="2000" dirty="0">
                <a:latin typeface="system-ui"/>
              </a:rPr>
              <a:t> Score = 0.758</a:t>
            </a:r>
          </a:p>
          <a:p>
            <a:pPr marL="342900" indent="-342900" algn="l">
              <a:buAutoNum type="arabicPeriod" startAt="2"/>
            </a:pPr>
            <a:r>
              <a:rPr lang="en-US" sz="2000" b="0" i="0" u="sng" dirty="0">
                <a:effectLst/>
                <a:latin typeface="system-ui"/>
              </a:rPr>
              <a:t>Random Forest- </a:t>
            </a:r>
            <a:r>
              <a:rPr lang="en-US" sz="2000" b="0" i="0" dirty="0">
                <a:effectLst/>
                <a:latin typeface="system-ui"/>
              </a:rPr>
              <a:t>MAE = Rs 1684.32, RMSE = Rs 3400.95, </a:t>
            </a:r>
            <a:r>
              <a:rPr lang="en-US" sz="2000" b="0" i="0" dirty="0" err="1">
                <a:effectLst/>
                <a:latin typeface="system-ui"/>
              </a:rPr>
              <a:t>Rsquare</a:t>
            </a:r>
            <a:r>
              <a:rPr lang="en-US" sz="2000" b="0" i="0" dirty="0">
                <a:effectLst/>
                <a:latin typeface="system-ui"/>
              </a:rPr>
              <a:t> Score = 0.821</a:t>
            </a:r>
          </a:p>
          <a:p>
            <a:pPr marL="342900" indent="-342900" algn="l">
              <a:buAutoNum type="arabicPeriod" startAt="2"/>
            </a:pPr>
            <a:r>
              <a:rPr lang="en-US" sz="2000" u="sng" dirty="0">
                <a:latin typeface="system-ui"/>
              </a:rPr>
              <a:t>XG Boost(Final)- </a:t>
            </a:r>
            <a:r>
              <a:rPr lang="en-US" sz="2000" dirty="0">
                <a:latin typeface="system-ui"/>
              </a:rPr>
              <a:t>MAE = Rs 1408.85, RMSE = Rs 2464.98, </a:t>
            </a:r>
            <a:r>
              <a:rPr lang="en-US" sz="2000" dirty="0" err="1">
                <a:latin typeface="system-ui"/>
              </a:rPr>
              <a:t>Rsquare</a:t>
            </a:r>
            <a:r>
              <a:rPr lang="en-US" sz="2000" dirty="0">
                <a:latin typeface="system-ui"/>
              </a:rPr>
              <a:t> Score = 0.906</a:t>
            </a:r>
            <a:endParaRPr lang="en-US" sz="2000" b="0" i="0" dirty="0">
              <a:effectLst/>
              <a:latin typeface="system-ui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CCAE1-8289-409A-EB7E-CB8CAE46E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703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483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7174-45BB-0304-7BCF-E8BEF343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3" y="609600"/>
            <a:ext cx="9627523" cy="1456267"/>
          </a:xfrm>
        </p:spPr>
        <p:txBody>
          <a:bodyPr/>
          <a:lstStyle/>
          <a:p>
            <a:r>
              <a:rPr lang="en-US" dirty="0"/>
              <a:t>Model performance(XG BOOST)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EFDD-82FE-CD81-572F-82008353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R^2 Score – 0.906</a:t>
            </a:r>
          </a:p>
          <a:p>
            <a:r>
              <a:rPr lang="en-US" sz="2000" dirty="0"/>
              <a:t>Mean Absolute Error(MAE) – Rs 1408.85</a:t>
            </a:r>
          </a:p>
          <a:p>
            <a:r>
              <a:rPr lang="en-US" sz="2000" dirty="0"/>
              <a:t>Root Mean Squared Error(RMSE) – Rs 2464.98</a:t>
            </a:r>
          </a:p>
          <a:p>
            <a:endParaRPr lang="en-US" sz="2000" dirty="0"/>
          </a:p>
          <a:p>
            <a:r>
              <a:rPr lang="en-US" sz="2000" dirty="0"/>
              <a:t>The model explains a significant portion of price variance.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24624C-E7E3-081F-C5A7-F2E931A6B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703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2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7E28-BF8E-7AC2-4FDB-7800DCF06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3" y="609600"/>
            <a:ext cx="9627523" cy="1456267"/>
          </a:xfrm>
        </p:spPr>
        <p:txBody>
          <a:bodyPr/>
          <a:lstStyle/>
          <a:p>
            <a:r>
              <a:rPr lang="en-US" dirty="0"/>
              <a:t>Top influential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84C4-A3FF-B7F1-E51B-4E4EC0E96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sng" dirty="0"/>
              <a:t>Battery-</a:t>
            </a:r>
            <a:r>
              <a:rPr lang="en-US" sz="2000" dirty="0"/>
              <a:t> Strongest influence on price.</a:t>
            </a:r>
          </a:p>
          <a:p>
            <a:r>
              <a:rPr lang="en-US" sz="2000" u="sng" dirty="0"/>
              <a:t>Memory &amp; Mobile Height-</a:t>
            </a:r>
            <a:r>
              <a:rPr lang="en-US" sz="2000" dirty="0"/>
              <a:t> Strong internal and physical feature impact.</a:t>
            </a:r>
          </a:p>
          <a:p>
            <a:r>
              <a:rPr lang="en-US" sz="2000" u="sng" dirty="0"/>
              <a:t>RAM-</a:t>
            </a:r>
            <a:r>
              <a:rPr lang="en-US" sz="2000" dirty="0"/>
              <a:t> Moderate impact.</a:t>
            </a:r>
          </a:p>
          <a:p>
            <a:r>
              <a:rPr lang="en-US" sz="2000" u="sng" dirty="0"/>
              <a:t>AI Lens &amp; Camera Specs-</a:t>
            </a:r>
            <a:r>
              <a:rPr lang="en-US" sz="2000" dirty="0"/>
              <a:t> Very low impact.</a:t>
            </a:r>
            <a:endParaRPr lang="en-US" sz="2000" u="sng" dirty="0"/>
          </a:p>
          <a:p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E01CB-320B-85BF-654A-E33AA3388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703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42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4C05-EB8C-9090-D5F1-397CC6C4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703" y="609600"/>
            <a:ext cx="9627523" cy="1456267"/>
          </a:xfrm>
        </p:spPr>
        <p:txBody>
          <a:bodyPr/>
          <a:lstStyle/>
          <a:p>
            <a:r>
              <a:rPr lang="en-US" dirty="0"/>
              <a:t>Recommendations for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1B0E-8A96-237D-823C-72E609AE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Focus marketing around battery performance and memory capacity.</a:t>
            </a:r>
          </a:p>
          <a:p>
            <a:r>
              <a:rPr lang="en-US" sz="2000" dirty="0"/>
              <a:t>Use camera and AI features to justify premium pricing.</a:t>
            </a:r>
          </a:p>
          <a:p>
            <a:r>
              <a:rPr lang="en-US" sz="2000" dirty="0"/>
              <a:t>Position products with optimal dimensions (Height) for perceived quality.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4ED0A8-4EBB-6BB0-8EDB-8BA8E26A6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703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328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523F-6AB5-9AE2-3D44-24713AA9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607" y="2487561"/>
            <a:ext cx="10131425" cy="145626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49578B-F40B-C80C-D412-0D619BF637E1}"/>
              </a:ext>
            </a:extLst>
          </p:cNvPr>
          <p:cNvSpPr txBox="1"/>
          <p:nvPr/>
        </p:nvSpPr>
        <p:spPr>
          <a:xfrm>
            <a:off x="9340645" y="5358580"/>
            <a:ext cx="160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By- </a:t>
            </a:r>
          </a:p>
          <a:p>
            <a:r>
              <a:rPr lang="en-US" dirty="0"/>
              <a:t>Alankar Saxena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03333A-73F8-D9BC-785B-124DFBA4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9703" cy="11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1428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639</TotalTime>
  <Words>409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system-ui</vt:lpstr>
      <vt:lpstr>Celestial</vt:lpstr>
      <vt:lpstr> Mobile phone price prediction</vt:lpstr>
      <vt:lpstr>Data exploration</vt:lpstr>
      <vt:lpstr>Correlation</vt:lpstr>
      <vt:lpstr>Feature importance- random forest</vt:lpstr>
      <vt:lpstr>Model results</vt:lpstr>
      <vt:lpstr>Model performance(XG BOOST)</vt:lpstr>
      <vt:lpstr>Top influential features</vt:lpstr>
      <vt:lpstr>Recommendations for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Alankar Saxena</dc:creator>
  <cp:lastModifiedBy>Alankar Saxena</cp:lastModifiedBy>
  <cp:revision>1</cp:revision>
  <dcterms:created xsi:type="dcterms:W3CDTF">2025-05-22T07:07:33Z</dcterms:created>
  <dcterms:modified xsi:type="dcterms:W3CDTF">2025-05-22T17:47:07Z</dcterms:modified>
</cp:coreProperties>
</file>