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BC63-474F-CD3D-989F-75A44D403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Instagram User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5D2E5-7EBF-C903-4CAD-E508B4EB8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113699"/>
            <a:ext cx="10572000" cy="434974"/>
          </a:xfrm>
        </p:spPr>
        <p:txBody>
          <a:bodyPr>
            <a:noAutofit/>
          </a:bodyPr>
          <a:lstStyle/>
          <a:p>
            <a:r>
              <a:rPr lang="en-US" sz="2800" dirty="0"/>
              <a:t>A Project on SQL Fundamentals</a:t>
            </a:r>
          </a:p>
          <a:p>
            <a:endParaRPr lang="en-IN" sz="2800" dirty="0"/>
          </a:p>
          <a:p>
            <a:r>
              <a:rPr lang="en-IN" sz="2800" dirty="0"/>
              <a:t>                                                                       By- Alankar Saxena  </a:t>
            </a:r>
          </a:p>
        </p:txBody>
      </p:sp>
    </p:spTree>
    <p:extLst>
      <p:ext uri="{BB962C8B-B14F-4D97-AF65-F5344CB8AC3E}">
        <p14:creationId xmlns:p14="http://schemas.microsoft.com/office/powerpoint/2010/main" val="15330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38C10-7915-124C-26E3-CED0C7FB68BD}"/>
              </a:ext>
            </a:extLst>
          </p:cNvPr>
          <p:cNvSpPr txBox="1"/>
          <p:nvPr/>
        </p:nvSpPr>
        <p:spPr>
          <a:xfrm>
            <a:off x="137651" y="324465"/>
            <a:ext cx="1219596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Insights-</a:t>
            </a:r>
            <a:r>
              <a:rPr lang="en-US" sz="3600" dirty="0"/>
              <a:t> </a:t>
            </a:r>
            <a:r>
              <a:rPr lang="en-US" sz="2800" dirty="0"/>
              <a:t>We have analyzed and filtered the given data from given</a:t>
            </a:r>
          </a:p>
          <a:p>
            <a:r>
              <a:rPr lang="en-US" sz="2800" dirty="0"/>
              <a:t>Database to find out the desired information such as maximum likes</a:t>
            </a:r>
          </a:p>
          <a:p>
            <a:r>
              <a:rPr lang="en-US" sz="2800" dirty="0"/>
              <a:t>On a post, oldest users, inactive users, most used hashtags, most </a:t>
            </a:r>
          </a:p>
          <a:p>
            <a:r>
              <a:rPr lang="en-US" sz="2800" dirty="0"/>
              <a:t>Active weekday, avg number of posts by a user and fake accounts </a:t>
            </a:r>
          </a:p>
          <a:p>
            <a:r>
              <a:rPr lang="en-US" sz="2800" dirty="0"/>
              <a:t>Using MySQL. In this project we learned to right queries and</a:t>
            </a:r>
          </a:p>
          <a:p>
            <a:r>
              <a:rPr lang="en-US" sz="2800" dirty="0"/>
              <a:t> manipulate and filter data.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B71E6-503E-9951-AD91-0D70943EA493}"/>
              </a:ext>
            </a:extLst>
          </p:cNvPr>
          <p:cNvSpPr txBox="1"/>
          <p:nvPr/>
        </p:nvSpPr>
        <p:spPr>
          <a:xfrm>
            <a:off x="137651" y="3429000"/>
            <a:ext cx="1168621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Result-</a:t>
            </a:r>
            <a:r>
              <a:rPr lang="en-US" sz="3600" dirty="0"/>
              <a:t> </a:t>
            </a:r>
            <a:r>
              <a:rPr lang="en-US" sz="2800" dirty="0"/>
              <a:t>The desired results are mentioned with each description</a:t>
            </a:r>
          </a:p>
          <a:p>
            <a:r>
              <a:rPr lang="en-US" sz="2800" dirty="0"/>
              <a:t>Respectively and at the end of this project, as a result we learned </a:t>
            </a:r>
          </a:p>
          <a:p>
            <a:r>
              <a:rPr lang="en-US" sz="2800" dirty="0"/>
              <a:t>To write queries and manipulate data using MySQL.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7487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E81AD-5890-1444-4786-E2A6E8724AE8}"/>
              </a:ext>
            </a:extLst>
          </p:cNvPr>
          <p:cNvSpPr txBox="1"/>
          <p:nvPr/>
        </p:nvSpPr>
        <p:spPr>
          <a:xfrm>
            <a:off x="137651" y="324465"/>
            <a:ext cx="98010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Description-</a:t>
            </a:r>
            <a:r>
              <a:rPr lang="en-US" sz="3600" dirty="0"/>
              <a:t> </a:t>
            </a:r>
            <a:r>
              <a:rPr lang="en-US" sz="2800" dirty="0"/>
              <a:t>In the analysis of given Instagram Data,</a:t>
            </a:r>
          </a:p>
          <a:p>
            <a:r>
              <a:rPr lang="en-US" sz="2800" dirty="0"/>
              <a:t>we have done certain filtering operations such as </a:t>
            </a:r>
          </a:p>
          <a:p>
            <a:r>
              <a:rPr lang="en-US" sz="2800" dirty="0"/>
              <a:t>finding maximum likes on a post, data related to </a:t>
            </a:r>
          </a:p>
          <a:p>
            <a:r>
              <a:rPr lang="en-US" sz="2800" dirty="0"/>
              <a:t>users etc.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1826E-9A5E-9449-C30B-AFA1C0EA5C86}"/>
              </a:ext>
            </a:extLst>
          </p:cNvPr>
          <p:cNvSpPr txBox="1"/>
          <p:nvPr/>
        </p:nvSpPr>
        <p:spPr>
          <a:xfrm>
            <a:off x="137651" y="2497393"/>
            <a:ext cx="1195602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Approach-</a:t>
            </a:r>
            <a:r>
              <a:rPr lang="en-US" sz="3600" dirty="0"/>
              <a:t> </a:t>
            </a:r>
            <a:r>
              <a:rPr lang="en-US" sz="2800" dirty="0"/>
              <a:t>We have used SQL for filtering operations and written </a:t>
            </a:r>
          </a:p>
          <a:p>
            <a:r>
              <a:rPr lang="en-US" sz="2800" dirty="0"/>
              <a:t>SQL queries for given filtering operations. We have written queries to</a:t>
            </a:r>
          </a:p>
          <a:p>
            <a:r>
              <a:rPr lang="en-US" sz="2800" dirty="0"/>
              <a:t>filter out desired outputs from the given data. The Database was</a:t>
            </a:r>
          </a:p>
          <a:p>
            <a:r>
              <a:rPr lang="en-US" sz="2800" dirty="0"/>
              <a:t>already created and given, we did the filtering operations and found out the desired outputs.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66374-B7DF-1CED-292B-3054766897D5}"/>
              </a:ext>
            </a:extLst>
          </p:cNvPr>
          <p:cNvSpPr txBox="1"/>
          <p:nvPr/>
        </p:nvSpPr>
        <p:spPr>
          <a:xfrm>
            <a:off x="137651" y="5101209"/>
            <a:ext cx="119234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Tech Stack-</a:t>
            </a:r>
            <a:r>
              <a:rPr lang="en-US" sz="2800" dirty="0"/>
              <a:t> We have used MySQL for the project as it manages </a:t>
            </a:r>
          </a:p>
          <a:p>
            <a:r>
              <a:rPr lang="en-US" sz="2800" dirty="0"/>
              <a:t>and manipulates data efficiently.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2553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446C-E14C-CC37-D9CB-C5088640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81612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u="sng" dirty="0"/>
              <a:t>Marketing Analysis- </a:t>
            </a:r>
            <a:br>
              <a:rPr lang="en-US" dirty="0"/>
            </a:br>
            <a:r>
              <a:rPr lang="en-US" dirty="0"/>
              <a:t>Loyal User Reward- </a:t>
            </a:r>
            <a:r>
              <a:rPr lang="en-US" sz="2800" b="0" dirty="0"/>
              <a:t>Identifying the five oldest users on Instagram to reward them as most loyal users. </a:t>
            </a:r>
            <a:endParaRPr lang="en-IN" sz="2800" b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48119-77F6-60A8-1589-399BB009B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656" t="18372" r="15633" b="26749"/>
          <a:stretch/>
        </p:blipFill>
        <p:spPr>
          <a:xfrm>
            <a:off x="5338915" y="1956620"/>
            <a:ext cx="6784258" cy="37559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2B15A6-0CF6-9913-F6C3-96E408ED60FB}"/>
              </a:ext>
            </a:extLst>
          </p:cNvPr>
          <p:cNvSpPr txBox="1"/>
          <p:nvPr/>
        </p:nvSpPr>
        <p:spPr>
          <a:xfrm>
            <a:off x="68827" y="2153265"/>
            <a:ext cx="541526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Syntax- SELECT DISTINCT Column1, Column2</a:t>
            </a:r>
          </a:p>
          <a:p>
            <a:r>
              <a:rPr lang="en-US" dirty="0"/>
              <a:t>             FROM Table</a:t>
            </a:r>
          </a:p>
          <a:p>
            <a:r>
              <a:rPr lang="en-US" dirty="0"/>
              <a:t>             ORDER BY column1 DESC</a:t>
            </a:r>
          </a:p>
          <a:p>
            <a:r>
              <a:rPr lang="en-US" dirty="0"/>
              <a:t>             LIMIT 5;</a:t>
            </a:r>
          </a:p>
          <a:p>
            <a:endParaRPr lang="en-US" dirty="0"/>
          </a:p>
          <a:p>
            <a:r>
              <a:rPr lang="en-US" dirty="0"/>
              <a:t>Description- We have selected the distinct</a:t>
            </a:r>
          </a:p>
          <a:p>
            <a:r>
              <a:rPr lang="en-US" dirty="0"/>
              <a:t>username and Creation Date(created_at) </a:t>
            </a:r>
          </a:p>
          <a:p>
            <a:r>
              <a:rPr lang="en-US" dirty="0"/>
              <a:t>columns from users table and used ORDER BY </a:t>
            </a:r>
          </a:p>
          <a:p>
            <a:r>
              <a:rPr lang="en-US" dirty="0"/>
              <a:t>to sort the results by Creation Date in </a:t>
            </a:r>
          </a:p>
          <a:p>
            <a:r>
              <a:rPr lang="en-US" dirty="0"/>
              <a:t>descending order by using DESC and limited it </a:t>
            </a:r>
          </a:p>
          <a:p>
            <a:r>
              <a:rPr lang="en-US" dirty="0"/>
              <a:t>by 5 using LIMIT to get top 5 results.</a:t>
            </a:r>
          </a:p>
          <a:p>
            <a:endParaRPr lang="en-US" dirty="0"/>
          </a:p>
          <a:p>
            <a:r>
              <a:rPr lang="en-US" dirty="0"/>
              <a:t>Result- We have got the 5 oldest users with </a:t>
            </a:r>
          </a:p>
          <a:p>
            <a:r>
              <a:rPr lang="en-US" dirty="0"/>
              <a:t>their usernames and the date and time of </a:t>
            </a:r>
          </a:p>
          <a:p>
            <a:r>
              <a:rPr lang="en-US" dirty="0"/>
              <a:t>their Id creation.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20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74BA-78B7-CE84-EE69-9BEDCC78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Inactive User Engagement- </a:t>
            </a:r>
            <a:r>
              <a:rPr lang="en-US" sz="2800" b="0" dirty="0"/>
              <a:t>Identifying the inactive users to encourage them to post.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AC60EF-6467-F42E-8906-B24CE40E8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352" t="23238" r="15937" b="22153"/>
          <a:stretch/>
        </p:blipFill>
        <p:spPr>
          <a:xfrm>
            <a:off x="5781368" y="1966452"/>
            <a:ext cx="6331974" cy="33429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7EE8E-5944-192C-E982-17D9E4CD386D}"/>
              </a:ext>
            </a:extLst>
          </p:cNvPr>
          <p:cNvSpPr txBox="1"/>
          <p:nvPr/>
        </p:nvSpPr>
        <p:spPr>
          <a:xfrm>
            <a:off x="68827" y="2153265"/>
            <a:ext cx="59073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Syntax- SELECT Column1, Column2, Column3</a:t>
            </a:r>
          </a:p>
          <a:p>
            <a:r>
              <a:rPr lang="en-US" dirty="0"/>
              <a:t>             FROM Table1</a:t>
            </a:r>
          </a:p>
          <a:p>
            <a:r>
              <a:rPr lang="en-US" dirty="0"/>
              <a:t>             LEFT JOIN Table2 ON Column2=Column3</a:t>
            </a:r>
          </a:p>
          <a:p>
            <a:r>
              <a:rPr lang="en-US" dirty="0"/>
              <a:t>             WHERE Column3 IS NULL;</a:t>
            </a:r>
          </a:p>
          <a:p>
            <a:endParaRPr lang="en-US" dirty="0"/>
          </a:p>
          <a:p>
            <a:r>
              <a:rPr lang="en-US" dirty="0"/>
              <a:t>Description- We have selected username and user </a:t>
            </a:r>
          </a:p>
          <a:p>
            <a:r>
              <a:rPr lang="en-US" dirty="0"/>
              <a:t>id from Users table and user id from Photos table, </a:t>
            </a:r>
          </a:p>
          <a:p>
            <a:r>
              <a:rPr lang="en-US" dirty="0"/>
              <a:t>Then we have joined the two tables using left</a:t>
            </a:r>
          </a:p>
          <a:p>
            <a:r>
              <a:rPr lang="en-US" dirty="0"/>
              <a:t>join on user id columns and printed results where</a:t>
            </a:r>
          </a:p>
          <a:p>
            <a:r>
              <a:rPr lang="en-US" dirty="0"/>
              <a:t>user id is null in Photos table, indicating users who</a:t>
            </a:r>
          </a:p>
          <a:p>
            <a:r>
              <a:rPr lang="en-US" dirty="0"/>
              <a:t>have not posted any post.</a:t>
            </a:r>
          </a:p>
          <a:p>
            <a:endParaRPr lang="en-US" dirty="0"/>
          </a:p>
          <a:p>
            <a:r>
              <a:rPr lang="en-US" dirty="0"/>
              <a:t>Result- We have got all the usernames who have</a:t>
            </a:r>
          </a:p>
          <a:p>
            <a:r>
              <a:rPr lang="en-US" dirty="0"/>
              <a:t>not posted any post along with their user ids.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49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0145-AD45-F06F-7A70-9C9DD343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45574"/>
            <a:ext cx="10571998" cy="973394"/>
          </a:xfrm>
        </p:spPr>
        <p:txBody>
          <a:bodyPr/>
          <a:lstStyle/>
          <a:p>
            <a:r>
              <a:rPr lang="en-US" dirty="0"/>
              <a:t>Contest Winner Declaration- </a:t>
            </a:r>
            <a:r>
              <a:rPr lang="en-US" sz="2800" b="0" dirty="0"/>
              <a:t>Identifying the user who has got maximum likes on a single post for a competition.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5B3AC-6225-EB73-E486-C39F2DB51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504" t="24590" r="15937" b="44861"/>
          <a:stretch/>
        </p:blipFill>
        <p:spPr>
          <a:xfrm>
            <a:off x="5978012" y="1927122"/>
            <a:ext cx="6066503" cy="30037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F48AF-F486-CB03-8DC9-E77B1CD50C71}"/>
              </a:ext>
            </a:extLst>
          </p:cNvPr>
          <p:cNvSpPr txBox="1"/>
          <p:nvPr/>
        </p:nvSpPr>
        <p:spPr>
          <a:xfrm>
            <a:off x="147485" y="2145176"/>
            <a:ext cx="59554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Syntax- SELECT Column1 as C1, Column2, </a:t>
            </a:r>
          </a:p>
          <a:p>
            <a:r>
              <a:rPr lang="en-US" dirty="0"/>
              <a:t>             COUNT(Column3) as C3 FROM Table1</a:t>
            </a:r>
          </a:p>
          <a:p>
            <a:r>
              <a:rPr lang="en-US" dirty="0"/>
              <a:t>             JOIN Table2 ON Column4=Column5</a:t>
            </a:r>
          </a:p>
          <a:p>
            <a:r>
              <a:rPr lang="en-US" dirty="0"/>
              <a:t>             JOIN Table3 ON Column1=Column3</a:t>
            </a:r>
          </a:p>
          <a:p>
            <a:r>
              <a:rPr lang="en-US" dirty="0"/>
              <a:t>             GROUP BY Column1, Column2</a:t>
            </a:r>
          </a:p>
          <a:p>
            <a:r>
              <a:rPr lang="en-US" dirty="0"/>
              <a:t>             ORDER BY C3 DESC LIMIT 1;</a:t>
            </a:r>
          </a:p>
          <a:p>
            <a:endParaRPr lang="en-US" dirty="0"/>
          </a:p>
          <a:p>
            <a:r>
              <a:rPr lang="en-US" dirty="0"/>
              <a:t>Description- We have selected Photo ID and </a:t>
            </a:r>
          </a:p>
          <a:p>
            <a:r>
              <a:rPr lang="en-US" dirty="0"/>
              <a:t>username from Photos and Users tables </a:t>
            </a:r>
          </a:p>
          <a:p>
            <a:r>
              <a:rPr lang="en-US" dirty="0"/>
              <a:t>respectively and counted total number of likes on </a:t>
            </a:r>
          </a:p>
          <a:p>
            <a:r>
              <a:rPr lang="en-US" dirty="0"/>
              <a:t>every post using COUNT. Then joined Users and Likes</a:t>
            </a:r>
          </a:p>
          <a:p>
            <a:r>
              <a:rPr lang="en-US" dirty="0"/>
              <a:t>tables and then grouped by photo id and </a:t>
            </a:r>
          </a:p>
          <a:p>
            <a:r>
              <a:rPr lang="en-US" dirty="0"/>
              <a:t>usernames. Then kept in descending order by likes</a:t>
            </a:r>
          </a:p>
          <a:p>
            <a:r>
              <a:rPr lang="en-US" dirty="0"/>
              <a:t>count and limited it to 1 to get top result with </a:t>
            </a:r>
          </a:p>
          <a:p>
            <a:r>
              <a:rPr lang="en-US" dirty="0"/>
              <a:t>maximum likes.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E8272-E1BF-53DA-26B1-5EA8C0C6CEE8}"/>
              </a:ext>
            </a:extLst>
          </p:cNvPr>
          <p:cNvSpPr txBox="1"/>
          <p:nvPr/>
        </p:nvSpPr>
        <p:spPr>
          <a:xfrm>
            <a:off x="6102961" y="5060441"/>
            <a:ext cx="615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Result- We got the username who got maximum</a:t>
            </a:r>
          </a:p>
          <a:p>
            <a:r>
              <a:rPr lang="en-US" dirty="0"/>
              <a:t>likes on a single post along with the respective photo</a:t>
            </a:r>
          </a:p>
          <a:p>
            <a:r>
              <a:rPr lang="en-US" dirty="0"/>
              <a:t>id and total number of likes on that post.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60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9CA3-A82F-3F70-CADE-36F6DCEA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Hashtag Research- </a:t>
            </a:r>
            <a:r>
              <a:rPr lang="en-US" sz="2800" b="0" dirty="0"/>
              <a:t>Identifying top 5 most used hashtags for marketing purpose.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4FB71-1341-EF0D-D350-EC353A038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352" t="30537" r="15785" b="31344"/>
          <a:stretch/>
        </p:blipFill>
        <p:spPr>
          <a:xfrm>
            <a:off x="5919019" y="1966453"/>
            <a:ext cx="6154993" cy="32544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0D90D-3C3A-E444-DB05-90B39E0FB3E1}"/>
              </a:ext>
            </a:extLst>
          </p:cNvPr>
          <p:cNvSpPr txBox="1"/>
          <p:nvPr/>
        </p:nvSpPr>
        <p:spPr>
          <a:xfrm>
            <a:off x="68827" y="2153265"/>
            <a:ext cx="57791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Syntax- SELECT Column1 as C1,</a:t>
            </a:r>
          </a:p>
          <a:p>
            <a:r>
              <a:rPr lang="en-US" dirty="0"/>
              <a:t>             COUNT(Column2) as C2 FROM Table1</a:t>
            </a:r>
          </a:p>
          <a:p>
            <a:r>
              <a:rPr lang="en-US" dirty="0"/>
              <a:t>             JOIN Table2 on Column3=Column2</a:t>
            </a:r>
          </a:p>
          <a:p>
            <a:r>
              <a:rPr lang="en-US" dirty="0"/>
              <a:t>             GROUP BY Column2</a:t>
            </a:r>
          </a:p>
          <a:p>
            <a:r>
              <a:rPr lang="en-US" dirty="0"/>
              <a:t>             ORDER BY C2 DESC LIMIT 5;</a:t>
            </a:r>
          </a:p>
          <a:p>
            <a:endParaRPr lang="en-US" dirty="0"/>
          </a:p>
          <a:p>
            <a:r>
              <a:rPr lang="en-US" dirty="0"/>
              <a:t>Description- We have selected tags name and</a:t>
            </a:r>
          </a:p>
          <a:p>
            <a:r>
              <a:rPr lang="en-US" dirty="0"/>
              <a:t>counted the total number of times every tag is </a:t>
            </a:r>
          </a:p>
          <a:p>
            <a:r>
              <a:rPr lang="en-US" dirty="0"/>
              <a:t>used. Then joined the </a:t>
            </a:r>
            <a:r>
              <a:rPr lang="en-US" dirty="0" err="1"/>
              <a:t>photo_tags</a:t>
            </a:r>
            <a:r>
              <a:rPr lang="en-US" dirty="0"/>
              <a:t> and tags tables</a:t>
            </a:r>
          </a:p>
          <a:p>
            <a:r>
              <a:rPr lang="en-US" dirty="0"/>
              <a:t>and grouped it by tag ids then ordered it in </a:t>
            </a:r>
          </a:p>
          <a:p>
            <a:r>
              <a:rPr lang="en-US" dirty="0"/>
              <a:t>descending order by total count of each hashtag</a:t>
            </a:r>
          </a:p>
          <a:p>
            <a:r>
              <a:rPr lang="en-US" dirty="0"/>
              <a:t>and limit it by 5 to get top 5 most used hashtags.</a:t>
            </a:r>
          </a:p>
          <a:p>
            <a:endParaRPr lang="en-US" dirty="0"/>
          </a:p>
          <a:p>
            <a:r>
              <a:rPr lang="en-US" dirty="0"/>
              <a:t>Result- We have got top 5 most used hashtags </a:t>
            </a:r>
          </a:p>
          <a:p>
            <a:r>
              <a:rPr lang="en-US" dirty="0"/>
              <a:t>along with the number of times those are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32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2E54-914B-E806-2C40-51613B12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Campaign Launch- </a:t>
            </a:r>
            <a:r>
              <a:rPr lang="en-US" sz="2800" b="0" dirty="0"/>
              <a:t>Determining the day of the week on which most users register.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C2233-27F1-9107-791F-B8C66DBB2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656" t="36485" r="15785" b="36832"/>
          <a:stretch/>
        </p:blipFill>
        <p:spPr>
          <a:xfrm>
            <a:off x="5987845" y="1963993"/>
            <a:ext cx="6105832" cy="36895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D6F68-6542-B0BB-4559-997B8F220268}"/>
              </a:ext>
            </a:extLst>
          </p:cNvPr>
          <p:cNvSpPr txBox="1"/>
          <p:nvPr/>
        </p:nvSpPr>
        <p:spPr>
          <a:xfrm>
            <a:off x="68827" y="2153265"/>
            <a:ext cx="60484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Syntax- SELECT DATE_FORMAT(Column1, ‘%W’) as C1</a:t>
            </a:r>
          </a:p>
          <a:p>
            <a:r>
              <a:rPr lang="en-US" dirty="0"/>
              <a:t>             FROM Table1</a:t>
            </a:r>
          </a:p>
          <a:p>
            <a:r>
              <a:rPr lang="en-US" dirty="0"/>
              <a:t>             GROUP BY C1</a:t>
            </a:r>
          </a:p>
          <a:p>
            <a:r>
              <a:rPr lang="en-US" dirty="0"/>
              <a:t>             ORDER BY C1 DESC LIMIT 1;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Description- We have selected the creation date </a:t>
            </a:r>
          </a:p>
          <a:p>
            <a:r>
              <a:rPr lang="en-US" dirty="0"/>
              <a:t>column from users table and changed it to week</a:t>
            </a:r>
          </a:p>
          <a:p>
            <a:r>
              <a:rPr lang="en-US" dirty="0"/>
              <a:t>day format using ‘%W’. Then grouped and order it</a:t>
            </a:r>
          </a:p>
          <a:p>
            <a:r>
              <a:rPr lang="en-US" dirty="0"/>
              <a:t>by that week day and limited it by 1 to get the day</a:t>
            </a:r>
          </a:p>
          <a:p>
            <a:r>
              <a:rPr lang="en-US" dirty="0"/>
              <a:t>on which maximum ids are created.</a:t>
            </a:r>
          </a:p>
          <a:p>
            <a:endParaRPr lang="en-US" dirty="0"/>
          </a:p>
          <a:p>
            <a:r>
              <a:rPr lang="en-US" dirty="0"/>
              <a:t>Result- We have got the day of the week on which</a:t>
            </a:r>
          </a:p>
          <a:p>
            <a:r>
              <a:rPr lang="en-US" dirty="0"/>
              <a:t>maximum number of ids are created.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31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36E4-43AE-1C9B-CFCF-C4816272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39782"/>
          </a:xfrm>
        </p:spPr>
        <p:txBody>
          <a:bodyPr/>
          <a:lstStyle/>
          <a:p>
            <a:r>
              <a:rPr lang="en-US" u="sng" dirty="0"/>
              <a:t>Investor Metrics- </a:t>
            </a:r>
            <a:br>
              <a:rPr lang="en-US" dirty="0"/>
            </a:br>
            <a:r>
              <a:rPr lang="en-US" dirty="0"/>
              <a:t>User Engagement- </a:t>
            </a:r>
            <a:r>
              <a:rPr lang="en-US" sz="2800" b="0" dirty="0"/>
              <a:t>Calculating the average number of posts per user for user engagement.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A3F30-32F1-C3C1-8620-EA92CAFAF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808" t="28916" r="15481" b="39454"/>
          <a:stretch/>
        </p:blipFill>
        <p:spPr>
          <a:xfrm>
            <a:off x="5830529" y="1909916"/>
            <a:ext cx="6292645" cy="30381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CBEEB-E2B6-234B-1EE4-D85937F358E6}"/>
              </a:ext>
            </a:extLst>
          </p:cNvPr>
          <p:cNvSpPr txBox="1"/>
          <p:nvPr/>
        </p:nvSpPr>
        <p:spPr>
          <a:xfrm>
            <a:off x="68827" y="2153265"/>
            <a:ext cx="58432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Syntax- SELECT AVG(C2) as C2’, SUM(C2) AS C2”,</a:t>
            </a:r>
          </a:p>
          <a:p>
            <a:r>
              <a:rPr lang="en-US" dirty="0"/>
              <a:t>             COUNT(Column1) AS C1 FROM</a:t>
            </a:r>
          </a:p>
          <a:p>
            <a:r>
              <a:rPr lang="en-US" dirty="0"/>
              <a:t>             (SELECT Column1, COUNT(Column2) AS C2</a:t>
            </a:r>
          </a:p>
          <a:p>
            <a:r>
              <a:rPr lang="en-US" dirty="0"/>
              <a:t>             FROM Table1</a:t>
            </a:r>
          </a:p>
          <a:p>
            <a:r>
              <a:rPr lang="en-US" dirty="0"/>
              <a:t>             GROUP BY Column1) AS T1;</a:t>
            </a:r>
          </a:p>
          <a:p>
            <a:endParaRPr lang="en-US" dirty="0"/>
          </a:p>
          <a:p>
            <a:r>
              <a:rPr lang="en-US" dirty="0"/>
              <a:t>Description- We have created 1 inner query inside</a:t>
            </a:r>
          </a:p>
          <a:p>
            <a:r>
              <a:rPr lang="en-US" dirty="0"/>
              <a:t>an outer query. In inner query, firstly we selected </a:t>
            </a:r>
          </a:p>
          <a:p>
            <a:r>
              <a:rPr lang="en-US" dirty="0"/>
              <a:t>user id and counted number of photo ids from </a:t>
            </a:r>
          </a:p>
          <a:p>
            <a:r>
              <a:rPr lang="en-US" dirty="0"/>
              <a:t>photos table and grouped it by user id to get total</a:t>
            </a:r>
          </a:p>
          <a:p>
            <a:r>
              <a:rPr lang="en-US" dirty="0"/>
              <a:t>number of posts per user.</a:t>
            </a:r>
          </a:p>
          <a:p>
            <a:r>
              <a:rPr lang="en-US" dirty="0"/>
              <a:t>then in outer query, we have used that total posts</a:t>
            </a:r>
          </a:p>
          <a:p>
            <a:r>
              <a:rPr lang="en-US" dirty="0"/>
              <a:t>per user and calculated average of posts per user,</a:t>
            </a:r>
          </a:p>
          <a:p>
            <a:r>
              <a:rPr lang="en-US" dirty="0"/>
              <a:t>total number of posts of all users and number of</a:t>
            </a:r>
          </a:p>
          <a:p>
            <a:r>
              <a:rPr lang="en-US" dirty="0"/>
              <a:t>user ids that have posted posts.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6B243-00E9-FF10-7422-A9EE6FF660AD}"/>
              </a:ext>
            </a:extLst>
          </p:cNvPr>
          <p:cNvSpPr txBox="1"/>
          <p:nvPr/>
        </p:nvSpPr>
        <p:spPr>
          <a:xfrm>
            <a:off x="5912093" y="5071030"/>
            <a:ext cx="6325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Result-  We have got the average number of posts per </a:t>
            </a:r>
          </a:p>
          <a:p>
            <a:r>
              <a:rPr lang="en-US" dirty="0"/>
              <a:t>user, total posts of all users and total numbers of users </a:t>
            </a:r>
          </a:p>
          <a:p>
            <a:r>
              <a:rPr lang="en-US" dirty="0"/>
              <a:t>that have posted any post.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00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8460-FF78-8D3B-9923-F61E6A3E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Bots and Fake Accounts- </a:t>
            </a:r>
            <a:r>
              <a:rPr lang="en-US" sz="2800" b="0" dirty="0"/>
              <a:t>Determining fake and dummy accounts.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B26DAE-B4D8-E0BD-C9F7-49AB6BE94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656" t="29727" r="15937" b="38372"/>
          <a:stretch/>
        </p:blipFill>
        <p:spPr>
          <a:xfrm>
            <a:off x="6096000" y="1983658"/>
            <a:ext cx="5948516" cy="28906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573B81-B60A-6B1E-EE98-C415E0B8FD86}"/>
              </a:ext>
            </a:extLst>
          </p:cNvPr>
          <p:cNvSpPr txBox="1"/>
          <p:nvPr/>
        </p:nvSpPr>
        <p:spPr>
          <a:xfrm>
            <a:off x="68827" y="2056686"/>
            <a:ext cx="81676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Syntax- SELECT Column1</a:t>
            </a:r>
          </a:p>
          <a:p>
            <a:r>
              <a:rPr lang="en-US" dirty="0"/>
              <a:t>              FROM Table1</a:t>
            </a:r>
          </a:p>
          <a:p>
            <a:r>
              <a:rPr lang="en-US" dirty="0"/>
              <a:t>              GROUP BY Column1</a:t>
            </a:r>
          </a:p>
          <a:p>
            <a:r>
              <a:rPr lang="en-US" dirty="0"/>
              <a:t>              HAVING COUNT (DISTINCT Column2)=</a:t>
            </a:r>
          </a:p>
          <a:p>
            <a:r>
              <a:rPr lang="en-US" dirty="0"/>
              <a:t>              (SELECT COUNT(DISTINCT Column3) </a:t>
            </a:r>
          </a:p>
          <a:p>
            <a:r>
              <a:rPr lang="en-US" dirty="0"/>
              <a:t>              FROM Table2);</a:t>
            </a:r>
          </a:p>
          <a:p>
            <a:endParaRPr lang="en-US" dirty="0"/>
          </a:p>
          <a:p>
            <a:r>
              <a:rPr lang="en-US" dirty="0"/>
              <a:t>Description- We have selected user ids from likes </a:t>
            </a:r>
          </a:p>
          <a:p>
            <a:r>
              <a:rPr lang="en-US" dirty="0"/>
              <a:t>table and grouped it by itself with having total count</a:t>
            </a:r>
          </a:p>
          <a:p>
            <a:r>
              <a:rPr lang="en-US" dirty="0"/>
              <a:t>of distinct photo ids from likes table equal to total </a:t>
            </a:r>
          </a:p>
          <a:p>
            <a:r>
              <a:rPr lang="en-US" dirty="0"/>
              <a:t>count of distinct photo ids from phots table, </a:t>
            </a:r>
          </a:p>
          <a:p>
            <a:r>
              <a:rPr lang="en-US" dirty="0"/>
              <a:t>suggesting all the user ids which have liked all the </a:t>
            </a:r>
          </a:p>
          <a:p>
            <a:r>
              <a:rPr lang="en-US" dirty="0"/>
              <a:t>photo ids.</a:t>
            </a:r>
          </a:p>
          <a:p>
            <a:endParaRPr lang="en-US" dirty="0"/>
          </a:p>
          <a:p>
            <a:r>
              <a:rPr lang="en-US" dirty="0"/>
              <a:t>Result- We have got all the user ids which have liked </a:t>
            </a:r>
          </a:p>
          <a:p>
            <a:r>
              <a:rPr lang="en-US" dirty="0"/>
              <a:t>all the photo ids. The output is blank which suggests</a:t>
            </a:r>
          </a:p>
          <a:p>
            <a:r>
              <a:rPr lang="en-US" dirty="0"/>
              <a:t>that there is no such user id, hence there is no fake or dummy account.</a:t>
            </a:r>
          </a:p>
        </p:txBody>
      </p:sp>
    </p:spTree>
    <p:extLst>
      <p:ext uri="{BB962C8B-B14F-4D97-AF65-F5344CB8AC3E}">
        <p14:creationId xmlns:p14="http://schemas.microsoft.com/office/powerpoint/2010/main" val="2216676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390</TotalTime>
  <Words>1118</Words>
  <Application>Microsoft Office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Instagram User Analytics</vt:lpstr>
      <vt:lpstr>PowerPoint Presentation</vt:lpstr>
      <vt:lpstr>  Marketing Analysis-  Loyal User Reward- Identifying the five oldest users on Instagram to reward them as most loyal users. </vt:lpstr>
      <vt:lpstr>Inactive User Engagement- Identifying the inactive users to encourage them to post.</vt:lpstr>
      <vt:lpstr>Contest Winner Declaration- Identifying the user who has got maximum likes on a single post for a competition. </vt:lpstr>
      <vt:lpstr>Hashtag Research- Identifying top 5 most used hashtags for marketing purpose.</vt:lpstr>
      <vt:lpstr>Ad Campaign Launch- Determining the day of the week on which most users register.</vt:lpstr>
      <vt:lpstr>Investor Metrics-  User Engagement- Calculating the average number of posts per user for user engagement.</vt:lpstr>
      <vt:lpstr>Bots and Fake Accounts- Determining fake and dummy accounts.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Alankar Saxena</dc:creator>
  <cp:lastModifiedBy>Alankar Saxena</cp:lastModifiedBy>
  <cp:revision>1</cp:revision>
  <dcterms:created xsi:type="dcterms:W3CDTF">2025-02-06T17:44:54Z</dcterms:created>
  <dcterms:modified xsi:type="dcterms:W3CDTF">2025-03-27T11:22:19Z</dcterms:modified>
</cp:coreProperties>
</file>