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85" r:id="rId3"/>
    <p:sldId id="277" r:id="rId4"/>
    <p:sldId id="280" r:id="rId5"/>
    <p:sldId id="292" r:id="rId6"/>
    <p:sldId id="288" r:id="rId7"/>
    <p:sldId id="287" r:id="rId8"/>
    <p:sldId id="289" r:id="rId9"/>
    <p:sldId id="290" r:id="rId10"/>
    <p:sldId id="291" r:id="rId11"/>
    <p:sldId id="286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48"/>
    <a:srgbClr val="2D0DED"/>
    <a:srgbClr val="92D050"/>
    <a:srgbClr val="FF943B"/>
    <a:srgbClr val="421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3BB0D27-D8EA-43A3-BABB-568CF303366F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F18E533-33B5-4684-BBB1-DB68F6A0A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8E533-33B5-4684-BBB1-DB68F6A0A4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7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8E533-33B5-4684-BBB1-DB68F6A0A4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24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5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2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C2A5AE-215C-443A-A664-747D2E9ACA78}"/>
              </a:ext>
            </a:extLst>
          </p:cNvPr>
          <p:cNvSpPr/>
          <p:nvPr userDrawn="1"/>
        </p:nvSpPr>
        <p:spPr>
          <a:xfrm>
            <a:off x="199505" y="249383"/>
            <a:ext cx="11812386" cy="573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D65B5B9-3D4F-4744-A45E-3648DBA2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E53AD1-BBBE-4871-9C22-6C7DE860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7D4EFE-162C-4CD0-98B3-BEA1FE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32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04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BF09-BF8A-494A-8B2D-03FED9B84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lankar2299/viz/RockbusterStealthLLC_16419117266190/Spatial?publish=y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A14E-E75D-4343-99BC-F133BDE7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4600" b="1" dirty="0"/>
              <a:t>Quarterly Business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893B9-9B11-438F-B20E-88979A9F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GB" sz="2000" b="1" dirty="0"/>
              <a:t>Presented by : Alankar Dhumal</a:t>
            </a:r>
          </a:p>
          <a:p>
            <a:pPr algn="l"/>
            <a:r>
              <a:rPr lang="en-GB" sz="2000" b="1" dirty="0"/>
              <a:t> Data Analytics Team</a:t>
            </a:r>
          </a:p>
          <a:p>
            <a:pPr algn="l"/>
            <a:r>
              <a:rPr lang="en-GB" sz="2000" b="1" dirty="0"/>
              <a:t>11-Jan-2022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DFB16-AA0E-477B-B106-EDD5ABFCA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BBF06B-82AD-48B7-A83D-4C815C72F288}"/>
              </a:ext>
            </a:extLst>
          </p:cNvPr>
          <p:cNvSpPr/>
          <p:nvPr/>
        </p:nvSpPr>
        <p:spPr>
          <a:xfrm>
            <a:off x="7464612" y="569896"/>
            <a:ext cx="3442014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Rockbuster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Stealth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87B1682-3303-4D3E-A354-FA840ECBD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79517" y="883969"/>
            <a:ext cx="365493" cy="3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Global Outlook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10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6AF36-46EC-4079-9B88-3A2C5717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5" y="1940204"/>
            <a:ext cx="7029725" cy="46603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75B86-2C3A-4E07-B9EB-AD3D0FDBDD20}"/>
              </a:ext>
            </a:extLst>
          </p:cNvPr>
          <p:cNvSpPr txBox="1"/>
          <p:nvPr/>
        </p:nvSpPr>
        <p:spPr>
          <a:xfrm>
            <a:off x="554153" y="1059748"/>
            <a:ext cx="11306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https://public.tableau.com/app/profile/alankar2299/viz/RockbusterStealthLLC_16419117266190/Spatial?publish=yes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67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B1A96E-888C-4C32-AC33-24FB370222F9}"/>
              </a:ext>
            </a:extLst>
          </p:cNvPr>
          <p:cNvSpPr/>
          <p:nvPr/>
        </p:nvSpPr>
        <p:spPr>
          <a:xfrm>
            <a:off x="3326184" y="246145"/>
            <a:ext cx="6030879" cy="579479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marR="0" lvl="0" indent="0" algn="ctr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2AF79-1308-4261-8AD3-82A4E9971DC3}"/>
              </a:ext>
            </a:extLst>
          </p:cNvPr>
          <p:cNvSpPr/>
          <p:nvPr/>
        </p:nvSpPr>
        <p:spPr>
          <a:xfrm>
            <a:off x="2194119" y="1050025"/>
            <a:ext cx="927554" cy="448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CDBD94-4C5B-49DD-BD12-0E4B0383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33" y="1050025"/>
            <a:ext cx="2599446" cy="197596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FDF76-E803-4CC7-AC2C-E8EBEF2DE2D5}"/>
              </a:ext>
            </a:extLst>
          </p:cNvPr>
          <p:cNvGrpSpPr/>
          <p:nvPr/>
        </p:nvGrpSpPr>
        <p:grpSpPr>
          <a:xfrm>
            <a:off x="4784687" y="1903899"/>
            <a:ext cx="3507056" cy="2481720"/>
            <a:chOff x="6473531" y="1050025"/>
            <a:chExt cx="5126392" cy="35752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F40ADA-A7CD-4646-B054-17A3F69C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531" y="1050025"/>
              <a:ext cx="4695825" cy="34385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D53996-A7EB-43A9-8D2B-1982D430CE98}"/>
                </a:ext>
              </a:extLst>
            </p:cNvPr>
            <p:cNvSpPr txBox="1"/>
            <p:nvPr/>
          </p:nvSpPr>
          <p:spPr>
            <a:xfrm>
              <a:off x="10738789" y="3888419"/>
              <a:ext cx="861134" cy="7368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84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B1A96E-888C-4C32-AC33-24FB370222F9}"/>
              </a:ext>
            </a:extLst>
          </p:cNvPr>
          <p:cNvSpPr/>
          <p:nvPr/>
        </p:nvSpPr>
        <p:spPr>
          <a:xfrm>
            <a:off x="3326184" y="246145"/>
            <a:ext cx="6030879" cy="579479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marL="0" marR="0" lvl="0" indent="0" algn="ctr" defTabSz="8445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Today’s Agenda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2AF79-1308-4261-8AD3-82A4E9971DC3}"/>
              </a:ext>
            </a:extLst>
          </p:cNvPr>
          <p:cNvSpPr/>
          <p:nvPr/>
        </p:nvSpPr>
        <p:spPr>
          <a:xfrm>
            <a:off x="2194119" y="1050025"/>
            <a:ext cx="927554" cy="448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5A58F-5990-4C23-90FB-FAEEDD7B4EF1}"/>
              </a:ext>
            </a:extLst>
          </p:cNvPr>
          <p:cNvSpPr/>
          <p:nvPr/>
        </p:nvSpPr>
        <p:spPr>
          <a:xfrm>
            <a:off x="2207796" y="1274000"/>
            <a:ext cx="927554" cy="448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21724-C285-4CF1-9122-1BF8DB549036}"/>
              </a:ext>
            </a:extLst>
          </p:cNvPr>
          <p:cNvSpPr/>
          <p:nvPr/>
        </p:nvSpPr>
        <p:spPr>
          <a:xfrm>
            <a:off x="3265182" y="1897362"/>
            <a:ext cx="927554" cy="448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D8AAE-9240-4F07-86D5-E484033D62EA}"/>
              </a:ext>
            </a:extLst>
          </p:cNvPr>
          <p:cNvSpPr/>
          <p:nvPr/>
        </p:nvSpPr>
        <p:spPr>
          <a:xfrm>
            <a:off x="4322568" y="2520723"/>
            <a:ext cx="927554" cy="448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545105-94F8-4D0E-AC53-A9649DAFEBAE}"/>
              </a:ext>
            </a:extLst>
          </p:cNvPr>
          <p:cNvSpPr/>
          <p:nvPr/>
        </p:nvSpPr>
        <p:spPr>
          <a:xfrm>
            <a:off x="5379953" y="3144083"/>
            <a:ext cx="927554" cy="4485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9B15FB-66F3-4172-932A-1E53E788142C}"/>
              </a:ext>
            </a:extLst>
          </p:cNvPr>
          <p:cNvSpPr/>
          <p:nvPr/>
        </p:nvSpPr>
        <p:spPr>
          <a:xfrm>
            <a:off x="383802" y="1073769"/>
            <a:ext cx="4283982" cy="5549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Data Profiling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CC3CF-FFDE-4DA7-B244-577038DAF56A}"/>
              </a:ext>
            </a:extLst>
          </p:cNvPr>
          <p:cNvSpPr/>
          <p:nvPr/>
        </p:nvSpPr>
        <p:spPr>
          <a:xfrm>
            <a:off x="922221" y="1756784"/>
            <a:ext cx="4283983" cy="55492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Top 10 Countries by Revenue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57611-8DC0-4204-B066-5EF15A108EDF}"/>
              </a:ext>
            </a:extLst>
          </p:cNvPr>
          <p:cNvSpPr/>
          <p:nvPr/>
        </p:nvSpPr>
        <p:spPr>
          <a:xfrm>
            <a:off x="1455220" y="2486452"/>
            <a:ext cx="4283984" cy="5549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Top 10 Countries by Customer counts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242C0-7E0E-495C-8601-F4E2F519C9AE}"/>
              </a:ext>
            </a:extLst>
          </p:cNvPr>
          <p:cNvSpPr/>
          <p:nvPr/>
        </p:nvSpPr>
        <p:spPr>
          <a:xfrm>
            <a:off x="1812016" y="3261705"/>
            <a:ext cx="4283984" cy="55492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Top 10 Countries by Revenue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7DBA5F-EF91-4764-BB8C-5ED9903A0BFD}"/>
              </a:ext>
            </a:extLst>
          </p:cNvPr>
          <p:cNvSpPr/>
          <p:nvPr/>
        </p:nvSpPr>
        <p:spPr>
          <a:xfrm>
            <a:off x="2415802" y="3972534"/>
            <a:ext cx="4283984" cy="5549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Revenue per Customer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A65DA-24A3-469D-97C6-6964F14A811F}"/>
              </a:ext>
            </a:extLst>
          </p:cNvPr>
          <p:cNvSpPr/>
          <p:nvPr/>
        </p:nvSpPr>
        <p:spPr>
          <a:xfrm>
            <a:off x="3064212" y="4638549"/>
            <a:ext cx="4283984" cy="55492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Film Category Performance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5AF68-B02F-4470-AE27-E093092486CD}"/>
              </a:ext>
            </a:extLst>
          </p:cNvPr>
          <p:cNvSpPr/>
          <p:nvPr/>
        </p:nvSpPr>
        <p:spPr>
          <a:xfrm>
            <a:off x="3856673" y="5359833"/>
            <a:ext cx="4283984" cy="5549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Film Title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5BA7E5-D034-4B8C-9A8D-D5E45E422678}"/>
              </a:ext>
            </a:extLst>
          </p:cNvPr>
          <p:cNvSpPr/>
          <p:nvPr/>
        </p:nvSpPr>
        <p:spPr>
          <a:xfrm>
            <a:off x="4557794" y="6066090"/>
            <a:ext cx="4283984" cy="55492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431" tIns="51431" rIns="51431" bIns="5143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kern="1200" dirty="0"/>
              <a:t>Global Outlook</a:t>
            </a:r>
          </a:p>
        </p:txBody>
      </p:sp>
    </p:spTree>
    <p:extLst>
      <p:ext uri="{BB962C8B-B14F-4D97-AF65-F5344CB8AC3E}">
        <p14:creationId xmlns:p14="http://schemas.microsoft.com/office/powerpoint/2010/main" val="10938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8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/>
              <a:t>Data Profiling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3</a:t>
            </a:fld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7EC74D-6918-4241-BDCD-1910D61D8826}"/>
              </a:ext>
            </a:extLst>
          </p:cNvPr>
          <p:cNvGrpSpPr/>
          <p:nvPr/>
        </p:nvGrpSpPr>
        <p:grpSpPr>
          <a:xfrm>
            <a:off x="798628" y="1239181"/>
            <a:ext cx="8811267" cy="1467990"/>
            <a:chOff x="798628" y="1239181"/>
            <a:chExt cx="8811267" cy="1467990"/>
          </a:xfrm>
        </p:grpSpPr>
        <p:pic>
          <p:nvPicPr>
            <p:cNvPr id="3" name="Picture 2" descr="A picture containing black, night, dark, night sky&#10;&#10;Description automatically generated">
              <a:extLst>
                <a:ext uri="{FF2B5EF4-FFF2-40B4-BE49-F238E27FC236}">
                  <a16:creationId xmlns:a16="http://schemas.microsoft.com/office/drawing/2014/main" id="{15B13FE4-7876-4A9D-BA0C-E86B24D1E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28" y="1369351"/>
              <a:ext cx="568171" cy="568171"/>
            </a:xfrm>
            <a:prstGeom prst="rect">
              <a:avLst/>
            </a:prstGeom>
          </p:spPr>
        </p:pic>
        <p:pic>
          <p:nvPicPr>
            <p:cNvPr id="12" name="Picture 1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1DC6244-0F17-4A10-B8AC-703DE2A00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0884" y="1653436"/>
              <a:ext cx="7959011" cy="1053735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B33AA9-F4AC-4E32-88FD-643A1C98BF93}"/>
                </a:ext>
              </a:extLst>
            </p:cNvPr>
            <p:cNvSpPr/>
            <p:nvPr/>
          </p:nvSpPr>
          <p:spPr>
            <a:xfrm>
              <a:off x="1082713" y="1239181"/>
              <a:ext cx="6564260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All numeric values checked and found ok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D0E7A1-164C-4A4D-BA37-0EB04836FFB9}"/>
              </a:ext>
            </a:extLst>
          </p:cNvPr>
          <p:cNvGrpSpPr/>
          <p:nvPr/>
        </p:nvGrpSpPr>
        <p:grpSpPr>
          <a:xfrm>
            <a:off x="798628" y="2880288"/>
            <a:ext cx="6848345" cy="1558552"/>
            <a:chOff x="798628" y="2880288"/>
            <a:chExt cx="6848345" cy="1558552"/>
          </a:xfrm>
        </p:grpSpPr>
        <p:pic>
          <p:nvPicPr>
            <p:cNvPr id="14" name="Picture 13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361E90DB-3BAC-4815-B9BB-7601B251D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0884" y="3429000"/>
              <a:ext cx="3686226" cy="100984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E7794C-F861-4692-A83E-A6DADC932D61}"/>
                </a:ext>
              </a:extLst>
            </p:cNvPr>
            <p:cNvGrpSpPr/>
            <p:nvPr/>
          </p:nvGrpSpPr>
          <p:grpSpPr>
            <a:xfrm>
              <a:off x="798628" y="2880288"/>
              <a:ext cx="6848345" cy="698341"/>
              <a:chOff x="798628" y="2880288"/>
              <a:chExt cx="6848345" cy="698341"/>
            </a:xfrm>
          </p:grpSpPr>
          <p:pic>
            <p:nvPicPr>
              <p:cNvPr id="15" name="Picture 14" descr="A picture containing black, night, dark, night sky&#10;&#10;Description automatically generated">
                <a:extLst>
                  <a:ext uri="{FF2B5EF4-FFF2-40B4-BE49-F238E27FC236}">
                    <a16:creationId xmlns:a16="http://schemas.microsoft.com/office/drawing/2014/main" id="{B3E45C04-2E09-483C-BF64-6BB861F25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628" y="3010458"/>
                <a:ext cx="568171" cy="568171"/>
              </a:xfrm>
              <a:prstGeom prst="rect">
                <a:avLst/>
              </a:prstGeom>
            </p:spPr>
          </p:pic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FA269F-985D-4901-8285-CE7A91EBEC68}"/>
                  </a:ext>
                </a:extLst>
              </p:cNvPr>
              <p:cNvSpPr/>
              <p:nvPr/>
            </p:nvSpPr>
            <p:spPr>
              <a:xfrm>
                <a:off x="1082713" y="2880288"/>
                <a:ext cx="6564260" cy="548712"/>
              </a:xfrm>
              <a:custGeom>
                <a:avLst/>
                <a:gdLst>
                  <a:gd name="connsiteX0" fmla="*/ 0 w 2254910"/>
                  <a:gd name="connsiteY0" fmla="*/ 146714 h 880266"/>
                  <a:gd name="connsiteX1" fmla="*/ 146714 w 2254910"/>
                  <a:gd name="connsiteY1" fmla="*/ 0 h 880266"/>
                  <a:gd name="connsiteX2" fmla="*/ 2108196 w 2254910"/>
                  <a:gd name="connsiteY2" fmla="*/ 0 h 880266"/>
                  <a:gd name="connsiteX3" fmla="*/ 2254910 w 2254910"/>
                  <a:gd name="connsiteY3" fmla="*/ 146714 h 880266"/>
                  <a:gd name="connsiteX4" fmla="*/ 2254910 w 2254910"/>
                  <a:gd name="connsiteY4" fmla="*/ 733552 h 880266"/>
                  <a:gd name="connsiteX5" fmla="*/ 2108196 w 2254910"/>
                  <a:gd name="connsiteY5" fmla="*/ 880266 h 880266"/>
                  <a:gd name="connsiteX6" fmla="*/ 146714 w 2254910"/>
                  <a:gd name="connsiteY6" fmla="*/ 880266 h 880266"/>
                  <a:gd name="connsiteX7" fmla="*/ 0 w 2254910"/>
                  <a:gd name="connsiteY7" fmla="*/ 733552 h 880266"/>
                  <a:gd name="connsiteX8" fmla="*/ 0 w 2254910"/>
                  <a:gd name="connsiteY8" fmla="*/ 146714 h 88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54910" h="880266">
                    <a:moveTo>
                      <a:pt x="0" y="146714"/>
                    </a:moveTo>
                    <a:cubicBezTo>
                      <a:pt x="0" y="65686"/>
                      <a:pt x="65686" y="0"/>
                      <a:pt x="146714" y="0"/>
                    </a:cubicBezTo>
                    <a:lnTo>
                      <a:pt x="2108196" y="0"/>
                    </a:lnTo>
                    <a:cubicBezTo>
                      <a:pt x="2189224" y="0"/>
                      <a:pt x="2254910" y="65686"/>
                      <a:pt x="2254910" y="146714"/>
                    </a:cubicBezTo>
                    <a:lnTo>
                      <a:pt x="2254910" y="733552"/>
                    </a:lnTo>
                    <a:cubicBezTo>
                      <a:pt x="2254910" y="814580"/>
                      <a:pt x="2189224" y="880266"/>
                      <a:pt x="2108196" y="880266"/>
                    </a:cubicBezTo>
                    <a:lnTo>
                      <a:pt x="146714" y="880266"/>
                    </a:lnTo>
                    <a:cubicBezTo>
                      <a:pt x="65686" y="880266"/>
                      <a:pt x="0" y="814580"/>
                      <a:pt x="0" y="733552"/>
                    </a:cubicBezTo>
                    <a:lnTo>
                      <a:pt x="0" y="146714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5361" tIns="79166" rIns="115361" bIns="79166" numCol="1" spcCol="1270" anchor="ctr" anchorCtr="0">
                <a:noAutofit/>
              </a:bodyPr>
              <a:lstStyle/>
              <a:p>
                <a:pPr lvl="1">
                  <a:lnSpc>
                    <a:spcPct val="107000"/>
                  </a:lnSpc>
                  <a:spcBef>
                    <a:spcPts val="200"/>
                  </a:spcBef>
                </a:pPr>
                <a:r>
                  <a:rPr lang="en-GB" sz="2000" b="1" dirty="0">
                    <a:solidFill>
                      <a:srgbClr val="000000"/>
                    </a:solidFill>
                    <a:latin typeface="Calibri Light" panose="020F03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All email IDs checked using the following query and found ok</a:t>
                </a:r>
                <a:endParaRPr lang="en-GB" sz="2000" b="1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F099F02-358C-43F1-B728-470E27F2EE0C}"/>
              </a:ext>
            </a:extLst>
          </p:cNvPr>
          <p:cNvGrpSpPr/>
          <p:nvPr/>
        </p:nvGrpSpPr>
        <p:grpSpPr>
          <a:xfrm>
            <a:off x="798628" y="4588469"/>
            <a:ext cx="8581770" cy="2012079"/>
            <a:chOff x="798628" y="4588469"/>
            <a:chExt cx="8581770" cy="2012079"/>
          </a:xfrm>
        </p:grpSpPr>
        <p:pic>
          <p:nvPicPr>
            <p:cNvPr id="18" name="Picture 17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C82DEF8-7212-40D5-8F9F-AF3E75C0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0884" y="4987552"/>
              <a:ext cx="7729514" cy="1612996"/>
            </a:xfrm>
            <a:prstGeom prst="rect">
              <a:avLst/>
            </a:prstGeom>
          </p:spPr>
        </p:pic>
        <p:pic>
          <p:nvPicPr>
            <p:cNvPr id="19" name="Picture 18" descr="A picture containing black, night, dark, night sky&#10;&#10;Description automatically generated">
              <a:extLst>
                <a:ext uri="{FF2B5EF4-FFF2-40B4-BE49-F238E27FC236}">
                  <a16:creationId xmlns:a16="http://schemas.microsoft.com/office/drawing/2014/main" id="{6D45E385-D9C2-4224-98AF-8A7F369C0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628" y="4718639"/>
              <a:ext cx="568171" cy="568171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DF4297-0B9F-457D-81F9-84F7EAA4D57E}"/>
                </a:ext>
              </a:extLst>
            </p:cNvPr>
            <p:cNvSpPr/>
            <p:nvPr/>
          </p:nvSpPr>
          <p:spPr>
            <a:xfrm>
              <a:off x="1082713" y="4588469"/>
              <a:ext cx="6564260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All descriptive statistics checked and found ok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86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Top-10 Countries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4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0051C3-48E2-4C96-B9CC-EFC931C0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48989"/>
            <a:ext cx="11353800" cy="2480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845D5F-19DD-4487-910E-6D4D4C754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3685484"/>
            <a:ext cx="11576445" cy="24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Top-10  (SQL Query Results) 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5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DD9B93-6165-4351-B6FF-3AF4561CF285}"/>
              </a:ext>
            </a:extLst>
          </p:cNvPr>
          <p:cNvGrpSpPr/>
          <p:nvPr/>
        </p:nvGrpSpPr>
        <p:grpSpPr>
          <a:xfrm>
            <a:off x="191344" y="962134"/>
            <a:ext cx="3343275" cy="3546991"/>
            <a:chOff x="191344" y="962134"/>
            <a:chExt cx="3343275" cy="3546991"/>
          </a:xfrm>
        </p:grpSpPr>
        <p:pic>
          <p:nvPicPr>
            <p:cNvPr id="6" name="Picture 5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0C6960FA-930A-4840-8F1E-2BE81E99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344" y="1365875"/>
              <a:ext cx="3343275" cy="3143250"/>
            </a:xfrm>
            <a:prstGeom prst="rect">
              <a:avLst/>
            </a:prstGeom>
            <a:ln w="34925">
              <a:solidFill>
                <a:srgbClr val="2D0DED"/>
              </a:solidFill>
            </a:ln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C6293F4-7809-47FC-B3D9-3FBBE2E933FE}"/>
                </a:ext>
              </a:extLst>
            </p:cNvPr>
            <p:cNvSpPr/>
            <p:nvPr/>
          </p:nvSpPr>
          <p:spPr>
            <a:xfrm>
              <a:off x="279393" y="962134"/>
              <a:ext cx="2538452" cy="403741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 w="34925">
              <a:solidFill>
                <a:srgbClr val="2D0DED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Top 10 Countries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56253-1A8A-4747-961B-ED4A0C7580C0}"/>
              </a:ext>
            </a:extLst>
          </p:cNvPr>
          <p:cNvGrpSpPr/>
          <p:nvPr/>
        </p:nvGrpSpPr>
        <p:grpSpPr>
          <a:xfrm>
            <a:off x="3159590" y="2030859"/>
            <a:ext cx="3389443" cy="3461266"/>
            <a:chOff x="3729474" y="1431182"/>
            <a:chExt cx="3389443" cy="3461266"/>
          </a:xfrm>
        </p:grpSpPr>
        <p:pic>
          <p:nvPicPr>
            <p:cNvPr id="7" name="Picture 6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237BA637-9E47-4BCC-843C-0EE64AAA2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474" y="1834923"/>
              <a:ext cx="3389443" cy="3057525"/>
            </a:xfrm>
            <a:prstGeom prst="rect">
              <a:avLst/>
            </a:prstGeom>
            <a:ln w="34925">
              <a:solidFill>
                <a:srgbClr val="0E0448"/>
              </a:solidFill>
            </a:ln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5D7E52-A902-45ED-9ACE-968C6886246D}"/>
                </a:ext>
              </a:extLst>
            </p:cNvPr>
            <p:cNvSpPr/>
            <p:nvPr/>
          </p:nvSpPr>
          <p:spPr>
            <a:xfrm>
              <a:off x="4154969" y="1431182"/>
              <a:ext cx="2538452" cy="403741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 w="34925">
              <a:solidFill>
                <a:srgbClr val="0E044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Top 10 Cities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FC838C-890B-46D7-BC83-4FB8985593E0}"/>
              </a:ext>
            </a:extLst>
          </p:cNvPr>
          <p:cNvGrpSpPr/>
          <p:nvPr/>
        </p:nvGrpSpPr>
        <p:grpSpPr>
          <a:xfrm>
            <a:off x="5669068" y="4430966"/>
            <a:ext cx="6026477" cy="1925384"/>
            <a:chOff x="5961255" y="4796091"/>
            <a:chExt cx="6026477" cy="1925384"/>
          </a:xfrm>
        </p:grpSpPr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8611AC6D-60CB-4887-9A43-78420CA3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255" y="5216525"/>
              <a:ext cx="6026477" cy="1504950"/>
            </a:xfrm>
            <a:prstGeom prst="rect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888BC9-17A5-4C36-A847-C660B354ACA4}"/>
                </a:ext>
              </a:extLst>
            </p:cNvPr>
            <p:cNvSpPr/>
            <p:nvPr/>
          </p:nvSpPr>
          <p:spPr>
            <a:xfrm>
              <a:off x="7705267" y="4796091"/>
              <a:ext cx="2538452" cy="403741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Top 5 Customers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3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Countries by Revenue per Customer- (above US$4.5)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7BE14-22DC-4ACB-94A6-3140B253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5" y="960420"/>
            <a:ext cx="9568494" cy="27285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75A80F3-DF5F-421A-B539-0105EC129943}"/>
              </a:ext>
            </a:extLst>
          </p:cNvPr>
          <p:cNvGrpSpPr/>
          <p:nvPr/>
        </p:nvGrpSpPr>
        <p:grpSpPr>
          <a:xfrm>
            <a:off x="543364" y="3823761"/>
            <a:ext cx="6564260" cy="548712"/>
            <a:chOff x="977474" y="4224925"/>
            <a:chExt cx="6564260" cy="548712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5F615065-7D8A-4658-980A-36EEC0795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5" y="4232914"/>
              <a:ext cx="440779" cy="540723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060E61-948E-419F-97CE-0FBAB1EFC21D}"/>
                </a:ext>
              </a:extLst>
            </p:cNvPr>
            <p:cNvSpPr/>
            <p:nvPr/>
          </p:nvSpPr>
          <p:spPr>
            <a:xfrm>
              <a:off x="977474" y="4224925"/>
              <a:ext cx="6564260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Introduce more content in local language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9F9EDF-FD62-42A4-8C25-8D50266BDBA8}"/>
              </a:ext>
            </a:extLst>
          </p:cNvPr>
          <p:cNvGrpSpPr/>
          <p:nvPr/>
        </p:nvGrpSpPr>
        <p:grpSpPr>
          <a:xfrm>
            <a:off x="1370019" y="4507270"/>
            <a:ext cx="6564260" cy="548712"/>
            <a:chOff x="977474" y="4224925"/>
            <a:chExt cx="6564260" cy="548712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C3D73AB3-4C62-489A-AB99-14FD4A6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5" y="4232914"/>
              <a:ext cx="440779" cy="540723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97215A-846B-449D-8E8F-5CA619016712}"/>
                </a:ext>
              </a:extLst>
            </p:cNvPr>
            <p:cNvSpPr/>
            <p:nvPr/>
          </p:nvSpPr>
          <p:spPr>
            <a:xfrm>
              <a:off x="977474" y="4224925"/>
              <a:ext cx="6564260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Introduce more titles with local language sub-titles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7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Revenue per Customer- below US$3.75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7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A80F3-DF5F-421A-B539-0105EC129943}"/>
              </a:ext>
            </a:extLst>
          </p:cNvPr>
          <p:cNvGrpSpPr/>
          <p:nvPr/>
        </p:nvGrpSpPr>
        <p:grpSpPr>
          <a:xfrm>
            <a:off x="543364" y="3823761"/>
            <a:ext cx="6564260" cy="548712"/>
            <a:chOff x="977474" y="4224925"/>
            <a:chExt cx="6564260" cy="548712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5F615065-7D8A-4658-980A-36EEC0795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5" y="4232914"/>
              <a:ext cx="440779" cy="540723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060E61-948E-419F-97CE-0FBAB1EFC21D}"/>
                </a:ext>
              </a:extLst>
            </p:cNvPr>
            <p:cNvSpPr/>
            <p:nvPr/>
          </p:nvSpPr>
          <p:spPr>
            <a:xfrm>
              <a:off x="977474" y="4224925"/>
              <a:ext cx="6564260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Survey the market for customer feedback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9F9EDF-FD62-42A4-8C25-8D50266BDBA8}"/>
              </a:ext>
            </a:extLst>
          </p:cNvPr>
          <p:cNvGrpSpPr/>
          <p:nvPr/>
        </p:nvGrpSpPr>
        <p:grpSpPr>
          <a:xfrm>
            <a:off x="1370019" y="4507270"/>
            <a:ext cx="6564260" cy="548712"/>
            <a:chOff x="977474" y="4224925"/>
            <a:chExt cx="6564260" cy="548712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C3D73AB3-4C62-489A-AB99-14FD4A6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5" y="4232914"/>
              <a:ext cx="440779" cy="540723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97215A-846B-449D-8E8F-5CA619016712}"/>
                </a:ext>
              </a:extLst>
            </p:cNvPr>
            <p:cNvSpPr/>
            <p:nvPr/>
          </p:nvSpPr>
          <p:spPr>
            <a:xfrm>
              <a:off x="977474" y="4224925"/>
              <a:ext cx="6564260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Introduce promotions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AB847C-FB9A-4DB8-9972-BC3937E3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3" y="945057"/>
            <a:ext cx="9143999" cy="274390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AD9782-5E7F-48D3-B8B3-138EF1C49942}"/>
              </a:ext>
            </a:extLst>
          </p:cNvPr>
          <p:cNvGrpSpPr/>
          <p:nvPr/>
        </p:nvGrpSpPr>
        <p:grpSpPr>
          <a:xfrm>
            <a:off x="2046340" y="5268835"/>
            <a:ext cx="6564260" cy="548712"/>
            <a:chOff x="977474" y="4224925"/>
            <a:chExt cx="6564260" cy="548712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0B4F360F-01C4-476A-B076-EB22D2984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5" y="4232914"/>
              <a:ext cx="440779" cy="540723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449E029-1487-4311-99B7-1B89A8395BDB}"/>
                </a:ext>
              </a:extLst>
            </p:cNvPr>
            <p:cNvSpPr/>
            <p:nvPr/>
          </p:nvSpPr>
          <p:spPr>
            <a:xfrm>
              <a:off x="977474" y="4224925"/>
              <a:ext cx="6564260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Further </a:t>
              </a: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research the market 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8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Film Category Performance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0F14C-F7DC-428B-8B3D-1831736A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4" y="918717"/>
            <a:ext cx="9328727" cy="279861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62ED53-284A-4135-AB23-4FFE6E3BF706}"/>
              </a:ext>
            </a:extLst>
          </p:cNvPr>
          <p:cNvSpPr/>
          <p:nvPr/>
        </p:nvSpPr>
        <p:spPr>
          <a:xfrm>
            <a:off x="895927" y="3084946"/>
            <a:ext cx="822036" cy="48460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2036"/>
                      <a:gd name="connsiteY0" fmla="*/ 242304 h 484608"/>
                      <a:gd name="connsiteX1" fmla="*/ 411018 w 822036"/>
                      <a:gd name="connsiteY1" fmla="*/ 0 h 484608"/>
                      <a:gd name="connsiteX2" fmla="*/ 822036 w 822036"/>
                      <a:gd name="connsiteY2" fmla="*/ 242304 h 484608"/>
                      <a:gd name="connsiteX3" fmla="*/ 411018 w 822036"/>
                      <a:gd name="connsiteY3" fmla="*/ 484608 h 484608"/>
                      <a:gd name="connsiteX4" fmla="*/ 0 w 822036"/>
                      <a:gd name="connsiteY4" fmla="*/ 242304 h 4846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2036" h="484608" extrusionOk="0">
                        <a:moveTo>
                          <a:pt x="0" y="242304"/>
                        </a:moveTo>
                        <a:cubicBezTo>
                          <a:pt x="-50394" y="77399"/>
                          <a:pt x="157896" y="9805"/>
                          <a:pt x="411018" y="0"/>
                        </a:cubicBezTo>
                        <a:cubicBezTo>
                          <a:pt x="645066" y="1484"/>
                          <a:pt x="818415" y="108598"/>
                          <a:pt x="822036" y="242304"/>
                        </a:cubicBezTo>
                        <a:cubicBezTo>
                          <a:pt x="810761" y="387135"/>
                          <a:pt x="629038" y="534238"/>
                          <a:pt x="411018" y="484608"/>
                        </a:cubicBezTo>
                        <a:cubicBezTo>
                          <a:pt x="180589" y="482731"/>
                          <a:pt x="15751" y="383651"/>
                          <a:pt x="0" y="2423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4CA7A0-B668-4C1E-A596-90CF4274E701}"/>
              </a:ext>
            </a:extLst>
          </p:cNvPr>
          <p:cNvGrpSpPr/>
          <p:nvPr/>
        </p:nvGrpSpPr>
        <p:grpSpPr>
          <a:xfrm>
            <a:off x="374072" y="3989189"/>
            <a:ext cx="7661563" cy="715389"/>
            <a:chOff x="374072" y="3989189"/>
            <a:chExt cx="7661563" cy="71538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97215A-846B-449D-8E8F-5CA619016712}"/>
                </a:ext>
              </a:extLst>
            </p:cNvPr>
            <p:cNvSpPr/>
            <p:nvPr/>
          </p:nvSpPr>
          <p:spPr>
            <a:xfrm>
              <a:off x="649582" y="4100870"/>
              <a:ext cx="7386053" cy="548712"/>
            </a:xfrm>
            <a:custGeom>
              <a:avLst/>
              <a:gdLst>
                <a:gd name="connsiteX0" fmla="*/ 0 w 2254910"/>
                <a:gd name="connsiteY0" fmla="*/ 146714 h 880266"/>
                <a:gd name="connsiteX1" fmla="*/ 146714 w 2254910"/>
                <a:gd name="connsiteY1" fmla="*/ 0 h 880266"/>
                <a:gd name="connsiteX2" fmla="*/ 2108196 w 2254910"/>
                <a:gd name="connsiteY2" fmla="*/ 0 h 880266"/>
                <a:gd name="connsiteX3" fmla="*/ 2254910 w 2254910"/>
                <a:gd name="connsiteY3" fmla="*/ 146714 h 880266"/>
                <a:gd name="connsiteX4" fmla="*/ 2254910 w 2254910"/>
                <a:gd name="connsiteY4" fmla="*/ 733552 h 880266"/>
                <a:gd name="connsiteX5" fmla="*/ 2108196 w 2254910"/>
                <a:gd name="connsiteY5" fmla="*/ 880266 h 880266"/>
                <a:gd name="connsiteX6" fmla="*/ 146714 w 2254910"/>
                <a:gd name="connsiteY6" fmla="*/ 880266 h 880266"/>
                <a:gd name="connsiteX7" fmla="*/ 0 w 2254910"/>
                <a:gd name="connsiteY7" fmla="*/ 733552 h 880266"/>
                <a:gd name="connsiteX8" fmla="*/ 0 w 2254910"/>
                <a:gd name="connsiteY8" fmla="*/ 146714 h 8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4910" h="880266">
                  <a:moveTo>
                    <a:pt x="0" y="146714"/>
                  </a:moveTo>
                  <a:cubicBezTo>
                    <a:pt x="0" y="65686"/>
                    <a:pt x="65686" y="0"/>
                    <a:pt x="146714" y="0"/>
                  </a:cubicBezTo>
                  <a:lnTo>
                    <a:pt x="2108196" y="0"/>
                  </a:lnTo>
                  <a:cubicBezTo>
                    <a:pt x="2189224" y="0"/>
                    <a:pt x="2254910" y="65686"/>
                    <a:pt x="2254910" y="146714"/>
                  </a:cubicBezTo>
                  <a:lnTo>
                    <a:pt x="2254910" y="733552"/>
                  </a:lnTo>
                  <a:cubicBezTo>
                    <a:pt x="2254910" y="814580"/>
                    <a:pt x="2189224" y="880266"/>
                    <a:pt x="2108196" y="880266"/>
                  </a:cubicBezTo>
                  <a:lnTo>
                    <a:pt x="146714" y="880266"/>
                  </a:lnTo>
                  <a:cubicBezTo>
                    <a:pt x="65686" y="880266"/>
                    <a:pt x="0" y="814580"/>
                    <a:pt x="0" y="733552"/>
                  </a:cubicBezTo>
                  <a:lnTo>
                    <a:pt x="0" y="14671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361" tIns="79166" rIns="115361" bIns="79166" numCol="1" spcCol="1270" anchor="ctr" anchorCtr="0">
              <a:noAutofit/>
            </a:bodyPr>
            <a:lstStyle/>
            <a:p>
              <a:pPr lvl="1">
                <a:lnSpc>
                  <a:spcPct val="107000"/>
                </a:lnSpc>
                <a:spcBef>
                  <a:spcPts val="200"/>
                </a:spcBef>
              </a:pPr>
              <a:r>
                <a:rPr lang="en-GB" sz="2000" b="1" dirty="0">
                  <a:solidFill>
                    <a:srgbClr val="000000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Reconsider licensing the current movies in Thriller Category</a:t>
              </a:r>
              <a:endParaRPr lang="en-GB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endParaRPr>
            </a:p>
          </p:txBody>
        </p:sp>
        <p:pic>
          <p:nvPicPr>
            <p:cNvPr id="18" name="Graphic 17" descr="Warning with solid fill">
              <a:extLst>
                <a:ext uri="{FF2B5EF4-FFF2-40B4-BE49-F238E27FC236}">
                  <a16:creationId xmlns:a16="http://schemas.microsoft.com/office/drawing/2014/main" id="{0D696744-7610-47A6-9E6D-97981036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4072" y="3989189"/>
              <a:ext cx="715389" cy="715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0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FB140-5847-48CF-B86B-353F7799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7" y="3139995"/>
            <a:ext cx="8995379" cy="2605023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A21D1E-C984-49AB-BB08-6BD7BDE7F440}"/>
              </a:ext>
            </a:extLst>
          </p:cNvPr>
          <p:cNvSpPr/>
          <p:nvPr/>
        </p:nvSpPr>
        <p:spPr>
          <a:xfrm>
            <a:off x="3080551" y="257452"/>
            <a:ext cx="6098959" cy="568171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dirty="0"/>
              <a:t>Film Titles by Total Rental Payment</a:t>
            </a:r>
            <a:endParaRPr lang="en-US" sz="19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8C44EC-D4E5-41CA-9822-6BA0AB98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BF09-BF8A-494A-8B2D-03FED9B845BC}" type="slidenum">
              <a:rPr lang="en-GB" smtClean="0"/>
              <a:t>9</a:t>
            </a:fld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97215A-846B-449D-8E8F-5CA619016712}"/>
              </a:ext>
            </a:extLst>
          </p:cNvPr>
          <p:cNvSpPr/>
          <p:nvPr/>
        </p:nvSpPr>
        <p:spPr>
          <a:xfrm>
            <a:off x="1942673" y="6051836"/>
            <a:ext cx="7386053" cy="548712"/>
          </a:xfrm>
          <a:custGeom>
            <a:avLst/>
            <a:gdLst>
              <a:gd name="connsiteX0" fmla="*/ 0 w 2254910"/>
              <a:gd name="connsiteY0" fmla="*/ 146714 h 880266"/>
              <a:gd name="connsiteX1" fmla="*/ 146714 w 2254910"/>
              <a:gd name="connsiteY1" fmla="*/ 0 h 880266"/>
              <a:gd name="connsiteX2" fmla="*/ 2108196 w 2254910"/>
              <a:gd name="connsiteY2" fmla="*/ 0 h 880266"/>
              <a:gd name="connsiteX3" fmla="*/ 2254910 w 2254910"/>
              <a:gd name="connsiteY3" fmla="*/ 146714 h 880266"/>
              <a:gd name="connsiteX4" fmla="*/ 2254910 w 2254910"/>
              <a:gd name="connsiteY4" fmla="*/ 733552 h 880266"/>
              <a:gd name="connsiteX5" fmla="*/ 2108196 w 2254910"/>
              <a:gd name="connsiteY5" fmla="*/ 880266 h 880266"/>
              <a:gd name="connsiteX6" fmla="*/ 146714 w 2254910"/>
              <a:gd name="connsiteY6" fmla="*/ 880266 h 880266"/>
              <a:gd name="connsiteX7" fmla="*/ 0 w 2254910"/>
              <a:gd name="connsiteY7" fmla="*/ 733552 h 880266"/>
              <a:gd name="connsiteX8" fmla="*/ 0 w 2254910"/>
              <a:gd name="connsiteY8" fmla="*/ 146714 h 8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4910" h="880266">
                <a:moveTo>
                  <a:pt x="0" y="146714"/>
                </a:moveTo>
                <a:cubicBezTo>
                  <a:pt x="0" y="65686"/>
                  <a:pt x="65686" y="0"/>
                  <a:pt x="146714" y="0"/>
                </a:cubicBezTo>
                <a:lnTo>
                  <a:pt x="2108196" y="0"/>
                </a:lnTo>
                <a:cubicBezTo>
                  <a:pt x="2189224" y="0"/>
                  <a:pt x="2254910" y="65686"/>
                  <a:pt x="2254910" y="146714"/>
                </a:cubicBezTo>
                <a:lnTo>
                  <a:pt x="2254910" y="733552"/>
                </a:lnTo>
                <a:cubicBezTo>
                  <a:pt x="2254910" y="814580"/>
                  <a:pt x="2189224" y="880266"/>
                  <a:pt x="2108196" y="880266"/>
                </a:cubicBezTo>
                <a:lnTo>
                  <a:pt x="146714" y="880266"/>
                </a:lnTo>
                <a:cubicBezTo>
                  <a:pt x="65686" y="880266"/>
                  <a:pt x="0" y="814580"/>
                  <a:pt x="0" y="733552"/>
                </a:cubicBezTo>
                <a:lnTo>
                  <a:pt x="0" y="146714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361" tIns="79166" rIns="115361" bIns="79166" numCol="1" spcCol="1270" anchor="ctr" anchorCtr="0">
            <a:no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</a:pPr>
            <a:r>
              <a:rPr lang="en-GB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Reconsider licensing these movies</a:t>
            </a:r>
            <a:endParaRPr lang="en-GB" sz="2000" b="1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0D696744-7610-47A6-9E6D-97981036E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4436" y="4084811"/>
            <a:ext cx="715389" cy="715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6439E9-8EF8-49A4-9298-744A717B6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81" y="1009622"/>
            <a:ext cx="8802255" cy="19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193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Quarterly Business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Alankar Dhumal</dc:creator>
  <cp:lastModifiedBy>Alankar Dhumal</cp:lastModifiedBy>
  <cp:revision>29</cp:revision>
  <cp:lastPrinted>2022-01-06T13:56:34Z</cp:lastPrinted>
  <dcterms:created xsi:type="dcterms:W3CDTF">2021-09-29T07:58:57Z</dcterms:created>
  <dcterms:modified xsi:type="dcterms:W3CDTF">2022-01-12T15:55:22Z</dcterms:modified>
</cp:coreProperties>
</file>