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8"/>
  </p:notesMasterIdLst>
  <p:sldIdLst>
    <p:sldId id="256" r:id="rId2"/>
    <p:sldId id="274" r:id="rId3"/>
    <p:sldId id="285" r:id="rId4"/>
    <p:sldId id="267" r:id="rId5"/>
    <p:sldId id="258" r:id="rId6"/>
    <p:sldId id="273" r:id="rId7"/>
    <p:sldId id="276" r:id="rId8"/>
    <p:sldId id="277" r:id="rId9"/>
    <p:sldId id="278" r:id="rId10"/>
    <p:sldId id="279" r:id="rId11"/>
    <p:sldId id="280" r:id="rId12"/>
    <p:sldId id="281" r:id="rId13"/>
    <p:sldId id="282" r:id="rId14"/>
    <p:sldId id="283" r:id="rId15"/>
    <p:sldId id="284" r:id="rId16"/>
    <p:sldId id="286" r:id="rId17"/>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0DED"/>
    <a:srgbClr val="92D050"/>
    <a:srgbClr val="0E0448"/>
    <a:srgbClr val="FF943B"/>
    <a:srgbClr val="421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93BB0D27-D8EA-43A3-BABB-568CF303366F}" type="datetimeFigureOut">
              <a:rPr lang="en-GB" smtClean="0"/>
              <a:t>06/01/2022</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BF18E533-33B5-4684-BBB1-DB68F6A0A45E}" type="slidenum">
              <a:rPr lang="en-GB" smtClean="0"/>
              <a:t>‹#›</a:t>
            </a:fld>
            <a:endParaRPr lang="en-GB"/>
          </a:p>
        </p:txBody>
      </p:sp>
    </p:spTree>
    <p:extLst>
      <p:ext uri="{BB962C8B-B14F-4D97-AF65-F5344CB8AC3E}">
        <p14:creationId xmlns:p14="http://schemas.microsoft.com/office/powerpoint/2010/main" val="2085262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403335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274065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429332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AC2A5AE-215C-443A-A664-747D2E9ACA78}"/>
              </a:ext>
            </a:extLst>
          </p:cNvPr>
          <p:cNvSpPr/>
          <p:nvPr userDrawn="1"/>
        </p:nvSpPr>
        <p:spPr>
          <a:xfrm>
            <a:off x="199505" y="249383"/>
            <a:ext cx="11812386" cy="573578"/>
          </a:xfrm>
          <a:prstGeom prst="round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 name="Date Placeholder 7">
            <a:extLst>
              <a:ext uri="{FF2B5EF4-FFF2-40B4-BE49-F238E27FC236}">
                <a16:creationId xmlns:a16="http://schemas.microsoft.com/office/drawing/2014/main" id="{3D65B5B9-3D4F-4744-A45E-3648DBA25FB9}"/>
              </a:ext>
            </a:extLst>
          </p:cNvPr>
          <p:cNvSpPr>
            <a:spLocks noGrp="1"/>
          </p:cNvSpPr>
          <p:nvPr>
            <p:ph type="dt" sz="half" idx="10"/>
          </p:nvPr>
        </p:nvSpPr>
        <p:spPr/>
        <p:txBody>
          <a:bodyPr/>
          <a:lstStyle/>
          <a:p>
            <a:endParaRPr lang="en-GB"/>
          </a:p>
        </p:txBody>
      </p:sp>
      <p:sp>
        <p:nvSpPr>
          <p:cNvPr id="9" name="Footer Placeholder 8">
            <a:extLst>
              <a:ext uri="{FF2B5EF4-FFF2-40B4-BE49-F238E27FC236}">
                <a16:creationId xmlns:a16="http://schemas.microsoft.com/office/drawing/2014/main" id="{ECE53AD1-BBBE-4871-9C22-6C7DE8602321}"/>
              </a:ext>
            </a:extLst>
          </p:cNvPr>
          <p:cNvSpPr>
            <a:spLocks noGrp="1"/>
          </p:cNvSpPr>
          <p:nvPr>
            <p:ph type="ftr" sz="quarter" idx="11"/>
          </p:nvPr>
        </p:nvSpPr>
        <p:spPr/>
        <p:txBody>
          <a:bodyPr/>
          <a:lstStyle/>
          <a:p>
            <a:endParaRPr lang="en-GB"/>
          </a:p>
        </p:txBody>
      </p:sp>
      <p:sp>
        <p:nvSpPr>
          <p:cNvPr id="10" name="Slide Number Placeholder 9">
            <a:extLst>
              <a:ext uri="{FF2B5EF4-FFF2-40B4-BE49-F238E27FC236}">
                <a16:creationId xmlns:a16="http://schemas.microsoft.com/office/drawing/2014/main" id="{607D4EFE-162C-4CD0-98B3-BEA1FE7E0387}"/>
              </a:ext>
            </a:extLst>
          </p:cNvPr>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119932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177521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37809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123037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7459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5859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267684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B9BF09-BF8A-494A-8B2D-03FED9B845BC}" type="slidenum">
              <a:rPr lang="en-GB" smtClean="0"/>
              <a:t>‹#›</a:t>
            </a:fld>
            <a:endParaRPr lang="en-GB"/>
          </a:p>
        </p:txBody>
      </p:sp>
    </p:spTree>
    <p:extLst>
      <p:ext uri="{BB962C8B-B14F-4D97-AF65-F5344CB8AC3E}">
        <p14:creationId xmlns:p14="http://schemas.microsoft.com/office/powerpoint/2010/main" val="278704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BF09-BF8A-494A-8B2D-03FED9B845BC}" type="slidenum">
              <a:rPr lang="en-GB" smtClean="0"/>
              <a:t>‹#›</a:t>
            </a:fld>
            <a:endParaRPr lang="en-GB"/>
          </a:p>
        </p:txBody>
      </p:sp>
    </p:spTree>
    <p:extLst>
      <p:ext uri="{BB962C8B-B14F-4D97-AF65-F5344CB8AC3E}">
        <p14:creationId xmlns:p14="http://schemas.microsoft.com/office/powerpoint/2010/main" val="33116274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lic.tableau.com/app/profile/alankar2299/viz/Excercise-1_16395964555320/Influenza-StoryBoard?publish=y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jp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hyperlink" Target="https://www.amaboston.org/blog/three-tips-for-driving-better-insights/"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2127599-21B1-4940-8729-E68500982E76}"/>
              </a:ext>
            </a:extLst>
          </p:cNvPr>
          <p:cNvPicPr>
            <a:picLocks noChangeAspect="1"/>
          </p:cNvPicPr>
          <p:nvPr/>
        </p:nvPicPr>
        <p:blipFill rotWithShape="1">
          <a:blip r:embed="rId2">
            <a:extLst>
              <a:ext uri="{28A0092B-C50C-407E-A947-70E740481C1C}">
                <a14:useLocalDpi xmlns:a14="http://schemas.microsoft.com/office/drawing/2010/main" val="0"/>
              </a:ext>
            </a:extLst>
          </a:blip>
          <a:srcRect l="23862" r="1971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itle 1">
            <a:extLst>
              <a:ext uri="{FF2B5EF4-FFF2-40B4-BE49-F238E27FC236}">
                <a16:creationId xmlns:a16="http://schemas.microsoft.com/office/drawing/2014/main" id="{52FEA14E-E75D-4343-99BC-F133BDE700C9}"/>
              </a:ext>
            </a:extLst>
          </p:cNvPr>
          <p:cNvSpPr>
            <a:spLocks noGrp="1"/>
          </p:cNvSpPr>
          <p:nvPr>
            <p:ph type="ctrTitle"/>
          </p:nvPr>
        </p:nvSpPr>
        <p:spPr>
          <a:xfrm>
            <a:off x="890338" y="640080"/>
            <a:ext cx="3734014" cy="3566160"/>
          </a:xfrm>
        </p:spPr>
        <p:txBody>
          <a:bodyPr anchor="b">
            <a:normAutofit/>
          </a:bodyPr>
          <a:lstStyle/>
          <a:p>
            <a:pPr algn="l"/>
            <a:r>
              <a:rPr lang="en-GB" sz="5000" b="1"/>
              <a:t>Influenza Season Temporary Staff Planning (2017-18)</a:t>
            </a:r>
          </a:p>
        </p:txBody>
      </p:sp>
      <p:sp>
        <p:nvSpPr>
          <p:cNvPr id="3" name="Subtitle 2">
            <a:extLst>
              <a:ext uri="{FF2B5EF4-FFF2-40B4-BE49-F238E27FC236}">
                <a16:creationId xmlns:a16="http://schemas.microsoft.com/office/drawing/2014/main" id="{55C893B9-9B11-438F-B20E-88979A9FA448}"/>
              </a:ext>
            </a:extLst>
          </p:cNvPr>
          <p:cNvSpPr>
            <a:spLocks noGrp="1"/>
          </p:cNvSpPr>
          <p:nvPr>
            <p:ph type="subTitle" idx="1"/>
          </p:nvPr>
        </p:nvSpPr>
        <p:spPr>
          <a:xfrm>
            <a:off x="890338" y="4630582"/>
            <a:ext cx="4260458" cy="813443"/>
          </a:xfrm>
        </p:spPr>
        <p:txBody>
          <a:bodyPr>
            <a:normAutofit/>
          </a:bodyPr>
          <a:lstStyle/>
          <a:p>
            <a:pPr algn="l"/>
            <a:r>
              <a:rPr lang="en-GB" b="1" dirty="0"/>
              <a:t>Presented by : Alankar Dhumal Data Analytics Team</a:t>
            </a:r>
          </a:p>
        </p:txBody>
      </p:sp>
      <p:sp>
        <p:nvSpPr>
          <p:cNvPr id="3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293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1900" dirty="0"/>
              <a:t>Influenza Seasonality-States</a:t>
            </a:r>
            <a:endParaRPr lang="en-US" sz="19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10</a:t>
            </a:fld>
            <a:endParaRPr lang="en-GB"/>
          </a:p>
        </p:txBody>
      </p:sp>
      <p:pic>
        <p:nvPicPr>
          <p:cNvPr id="3" name="Picture 2">
            <a:extLst>
              <a:ext uri="{FF2B5EF4-FFF2-40B4-BE49-F238E27FC236}">
                <a16:creationId xmlns:a16="http://schemas.microsoft.com/office/drawing/2014/main" id="{5397FF48-B11A-4802-932B-791D2F72569D}"/>
              </a:ext>
            </a:extLst>
          </p:cNvPr>
          <p:cNvPicPr>
            <a:picLocks noChangeAspect="1"/>
          </p:cNvPicPr>
          <p:nvPr/>
        </p:nvPicPr>
        <p:blipFill>
          <a:blip r:embed="rId2"/>
          <a:stretch>
            <a:fillRect/>
          </a:stretch>
        </p:blipFill>
        <p:spPr>
          <a:xfrm>
            <a:off x="3080551" y="962925"/>
            <a:ext cx="5900001" cy="5828399"/>
          </a:xfrm>
          <a:prstGeom prst="rect">
            <a:avLst/>
          </a:prstGeom>
        </p:spPr>
      </p:pic>
    </p:spTree>
    <p:extLst>
      <p:ext uri="{BB962C8B-B14F-4D97-AF65-F5344CB8AC3E}">
        <p14:creationId xmlns:p14="http://schemas.microsoft.com/office/powerpoint/2010/main" val="215801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1900" dirty="0"/>
              <a:t>Further Analysis</a:t>
            </a:r>
            <a:endParaRPr lang="en-US" sz="19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11</a:t>
            </a:fld>
            <a:endParaRPr lang="en-GB"/>
          </a:p>
        </p:txBody>
      </p:sp>
      <p:sp>
        <p:nvSpPr>
          <p:cNvPr id="9" name="TextBox 8">
            <a:extLst>
              <a:ext uri="{FF2B5EF4-FFF2-40B4-BE49-F238E27FC236}">
                <a16:creationId xmlns:a16="http://schemas.microsoft.com/office/drawing/2014/main" id="{7A76AB5F-49D7-4F31-A824-2071849EC0E6}"/>
              </a:ext>
            </a:extLst>
          </p:cNvPr>
          <p:cNvSpPr txBox="1"/>
          <p:nvPr/>
        </p:nvSpPr>
        <p:spPr>
          <a:xfrm>
            <a:off x="1884285" y="2387787"/>
            <a:ext cx="7739109" cy="671915"/>
          </a:xfrm>
          <a:prstGeom prst="rect">
            <a:avLst/>
          </a:prstGeom>
          <a:noFill/>
        </p:spPr>
        <p:txBody>
          <a:bodyPr wrap="square">
            <a:spAutoFit/>
          </a:bodyPr>
          <a:lstStyle/>
          <a:p>
            <a:pPr marL="457200">
              <a:lnSpc>
                <a:spcPct val="107000"/>
              </a:lnSpc>
              <a:spcAft>
                <a:spcPts val="800"/>
              </a:spcAft>
            </a:pPr>
            <a:r>
              <a:rPr lang="en-GB" sz="18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2"/>
              </a:rPr>
              <a:t>https://public.tableau.com/app/profile/alankar2299/viz/Excercise-1_16395964555320/Influenza-StoryBoard?publish=yes</a:t>
            </a:r>
            <a:endParaRPr lang="en-GB"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8677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1900" dirty="0"/>
              <a:t>Data Limitations and Impact on Analysis</a:t>
            </a:r>
            <a:endParaRPr lang="en-US" sz="19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12</a:t>
            </a:fld>
            <a:endParaRPr lang="en-GB"/>
          </a:p>
        </p:txBody>
      </p:sp>
      <p:sp>
        <p:nvSpPr>
          <p:cNvPr id="7" name="Freeform: Shape 6">
            <a:extLst>
              <a:ext uri="{FF2B5EF4-FFF2-40B4-BE49-F238E27FC236}">
                <a16:creationId xmlns:a16="http://schemas.microsoft.com/office/drawing/2014/main" id="{9FADC82C-0CB3-4974-AFA0-449CD512BAE2}"/>
              </a:ext>
            </a:extLst>
          </p:cNvPr>
          <p:cNvSpPr/>
          <p:nvPr/>
        </p:nvSpPr>
        <p:spPr>
          <a:xfrm>
            <a:off x="218819" y="973667"/>
            <a:ext cx="656426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20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Influenza deaths by geography, time, age</a:t>
            </a:r>
          </a:p>
        </p:txBody>
      </p:sp>
      <p:sp>
        <p:nvSpPr>
          <p:cNvPr id="10" name="Freeform: Shape 9">
            <a:extLst>
              <a:ext uri="{FF2B5EF4-FFF2-40B4-BE49-F238E27FC236}">
                <a16:creationId xmlns:a16="http://schemas.microsoft.com/office/drawing/2014/main" id="{42C17A03-41C8-490F-8BF3-820541623A4E}"/>
              </a:ext>
            </a:extLst>
          </p:cNvPr>
          <p:cNvSpPr/>
          <p:nvPr/>
        </p:nvSpPr>
        <p:spPr>
          <a:xfrm>
            <a:off x="241352" y="4319626"/>
            <a:ext cx="656426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18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Population data by geography</a:t>
            </a:r>
          </a:p>
        </p:txBody>
      </p:sp>
      <p:grpSp>
        <p:nvGrpSpPr>
          <p:cNvPr id="2" name="Group 1">
            <a:extLst>
              <a:ext uri="{FF2B5EF4-FFF2-40B4-BE49-F238E27FC236}">
                <a16:creationId xmlns:a16="http://schemas.microsoft.com/office/drawing/2014/main" id="{E67CC820-8FE8-4758-842A-9FF38569F29E}"/>
              </a:ext>
            </a:extLst>
          </p:cNvPr>
          <p:cNvGrpSpPr/>
          <p:nvPr/>
        </p:nvGrpSpPr>
        <p:grpSpPr>
          <a:xfrm>
            <a:off x="2389034" y="1648260"/>
            <a:ext cx="6432007" cy="557426"/>
            <a:chOff x="2389034" y="1648260"/>
            <a:chExt cx="6432007" cy="557426"/>
          </a:xfrm>
        </p:grpSpPr>
        <p:pic>
          <p:nvPicPr>
            <p:cNvPr id="12" name="Picture 11">
              <a:extLst>
                <a:ext uri="{FF2B5EF4-FFF2-40B4-BE49-F238E27FC236}">
                  <a16:creationId xmlns:a16="http://schemas.microsoft.com/office/drawing/2014/main" id="{644C8B2C-B58F-404B-85F6-0B3318B58B4E}"/>
                </a:ext>
              </a:extLst>
            </p:cNvPr>
            <p:cNvPicPr>
              <a:picLocks noChangeAspect="1"/>
            </p:cNvPicPr>
            <p:nvPr/>
          </p:nvPicPr>
          <p:blipFill>
            <a:blip r:embed="rId2"/>
            <a:stretch>
              <a:fillRect/>
            </a:stretch>
          </p:blipFill>
          <p:spPr>
            <a:xfrm>
              <a:off x="2389034" y="1648260"/>
              <a:ext cx="576648" cy="557426"/>
            </a:xfrm>
            <a:prstGeom prst="rect">
              <a:avLst/>
            </a:prstGeom>
          </p:spPr>
        </p:pic>
        <p:sp>
          <p:nvSpPr>
            <p:cNvPr id="13" name="TextBox 12">
              <a:extLst>
                <a:ext uri="{FF2B5EF4-FFF2-40B4-BE49-F238E27FC236}">
                  <a16:creationId xmlns:a16="http://schemas.microsoft.com/office/drawing/2014/main" id="{35BF9474-6422-406D-AB09-BF9BFF51B7B7}"/>
                </a:ext>
              </a:extLst>
            </p:cNvPr>
            <p:cNvSpPr txBox="1"/>
            <p:nvPr/>
          </p:nvSpPr>
          <p:spPr>
            <a:xfrm>
              <a:off x="3243382" y="1716497"/>
              <a:ext cx="5577659" cy="318924"/>
            </a:xfrm>
            <a:prstGeom prst="rect">
              <a:avLst/>
            </a:prstGeom>
            <a:noFill/>
          </p:spPr>
          <p:txBody>
            <a:bodyPr wrap="square" lIns="72000" tIns="36000" rIns="36000" bIns="36000" rtlCol="0">
              <a:spAutoFit/>
            </a:bodyPr>
            <a:lstStyle/>
            <a:p>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Does not have any data on gender and pre-existing disease</a:t>
              </a:r>
              <a:endParaRPr lang="en-GB" sz="1600" b="1" dirty="0"/>
            </a:p>
          </p:txBody>
        </p:sp>
      </p:grpSp>
      <p:grpSp>
        <p:nvGrpSpPr>
          <p:cNvPr id="3" name="Group 2">
            <a:extLst>
              <a:ext uri="{FF2B5EF4-FFF2-40B4-BE49-F238E27FC236}">
                <a16:creationId xmlns:a16="http://schemas.microsoft.com/office/drawing/2014/main" id="{7D397CF7-A0A5-4CAD-8478-AC0D2380CAE8}"/>
              </a:ext>
            </a:extLst>
          </p:cNvPr>
          <p:cNvGrpSpPr/>
          <p:nvPr/>
        </p:nvGrpSpPr>
        <p:grpSpPr>
          <a:xfrm>
            <a:off x="3119947" y="2238442"/>
            <a:ext cx="6322530" cy="557426"/>
            <a:chOff x="3119947" y="2238442"/>
            <a:chExt cx="6322530" cy="557426"/>
          </a:xfrm>
        </p:grpSpPr>
        <p:pic>
          <p:nvPicPr>
            <p:cNvPr id="16" name="Picture 15">
              <a:extLst>
                <a:ext uri="{FF2B5EF4-FFF2-40B4-BE49-F238E27FC236}">
                  <a16:creationId xmlns:a16="http://schemas.microsoft.com/office/drawing/2014/main" id="{34756B87-D6AE-4D71-B901-5C02D6675ACE}"/>
                </a:ext>
              </a:extLst>
            </p:cNvPr>
            <p:cNvPicPr>
              <a:picLocks noChangeAspect="1"/>
            </p:cNvPicPr>
            <p:nvPr/>
          </p:nvPicPr>
          <p:blipFill>
            <a:blip r:embed="rId2"/>
            <a:stretch>
              <a:fillRect/>
            </a:stretch>
          </p:blipFill>
          <p:spPr>
            <a:xfrm>
              <a:off x="3119947" y="2238442"/>
              <a:ext cx="576648" cy="557426"/>
            </a:xfrm>
            <a:prstGeom prst="rect">
              <a:avLst/>
            </a:prstGeom>
          </p:spPr>
        </p:pic>
        <p:sp>
          <p:nvSpPr>
            <p:cNvPr id="18" name="TextBox 17">
              <a:extLst>
                <a:ext uri="{FF2B5EF4-FFF2-40B4-BE49-F238E27FC236}">
                  <a16:creationId xmlns:a16="http://schemas.microsoft.com/office/drawing/2014/main" id="{E048F7A3-2433-4CDE-8EA1-196E06F0B6CB}"/>
                </a:ext>
              </a:extLst>
            </p:cNvPr>
            <p:cNvSpPr txBox="1"/>
            <p:nvPr/>
          </p:nvSpPr>
          <p:spPr>
            <a:xfrm>
              <a:off x="3864818" y="2293617"/>
              <a:ext cx="5577659" cy="324439"/>
            </a:xfrm>
            <a:prstGeom prst="rect">
              <a:avLst/>
            </a:prstGeom>
            <a:noFill/>
          </p:spPr>
          <p:txBody>
            <a:bodyPr wrap="square" lIns="72000" tIns="36000" rIns="36000" bIns="36000" rtlCol="0">
              <a:spAutoFit/>
            </a:bodyPr>
            <a:lstStyle/>
            <a:p>
              <a:pPr>
                <a:lnSpc>
                  <a:spcPct val="107000"/>
                </a:lnSpc>
                <a:spcBef>
                  <a:spcPts val="200"/>
                </a:spcBef>
              </a:pPr>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is not further sub-divided into counties</a:t>
              </a:r>
            </a:p>
          </p:txBody>
        </p:sp>
      </p:grpSp>
      <p:grpSp>
        <p:nvGrpSpPr>
          <p:cNvPr id="4" name="Group 3">
            <a:extLst>
              <a:ext uri="{FF2B5EF4-FFF2-40B4-BE49-F238E27FC236}">
                <a16:creationId xmlns:a16="http://schemas.microsoft.com/office/drawing/2014/main" id="{DED288C2-C764-4AC5-992C-6574BFB4EC88}"/>
              </a:ext>
            </a:extLst>
          </p:cNvPr>
          <p:cNvGrpSpPr/>
          <p:nvPr/>
        </p:nvGrpSpPr>
        <p:grpSpPr>
          <a:xfrm>
            <a:off x="4118900" y="2871574"/>
            <a:ext cx="7137986" cy="1205237"/>
            <a:chOff x="4118900" y="2871574"/>
            <a:chExt cx="7137986" cy="1205237"/>
          </a:xfrm>
        </p:grpSpPr>
        <p:sp>
          <p:nvSpPr>
            <p:cNvPr id="6" name="TextBox 5">
              <a:extLst>
                <a:ext uri="{FF2B5EF4-FFF2-40B4-BE49-F238E27FC236}">
                  <a16:creationId xmlns:a16="http://schemas.microsoft.com/office/drawing/2014/main" id="{3E3B7927-AC4C-4BCF-8DBD-2998E17EE222}"/>
                </a:ext>
              </a:extLst>
            </p:cNvPr>
            <p:cNvSpPr txBox="1"/>
            <p:nvPr/>
          </p:nvSpPr>
          <p:spPr>
            <a:xfrm>
              <a:off x="4695548" y="3202726"/>
              <a:ext cx="6094520" cy="874085"/>
            </a:xfrm>
            <a:prstGeom prst="rect">
              <a:avLst/>
            </a:prstGeom>
            <a:noFill/>
          </p:spPr>
          <p:txBody>
            <a:bodyPr wrap="square">
              <a:spAutoFit/>
            </a:bodyPr>
            <a:lstStyle/>
            <a:p>
              <a:pPr marL="457200">
                <a:lnSpc>
                  <a:spcPct val="107000"/>
                </a:lnSpc>
                <a:spcAft>
                  <a:spcPts val="800"/>
                </a:spcAft>
              </a:pPr>
              <a:r>
                <a:rPr lang="en-GB" sz="1200" dirty="0">
                  <a:effectLst/>
                  <a:latin typeface="Calibri" panose="020F0502020204030204" pitchFamily="34" charset="0"/>
                  <a:ea typeface="Calibri" panose="020F0502020204030204" pitchFamily="34" charset="0"/>
                  <a:cs typeface="Mangal" panose="02040503050203030202" pitchFamily="18" charset="0"/>
                </a:rPr>
                <a:t>Suppressed counts are the deaths where the number of deaths not disclosed due to privacy reasons. There are 54,013 corresponding to the grand total of 415,419 deaths. One suppress count can correspond to any number between 1 &amp; 9 .Assuming it correspond to the minimum value of 1 then there will be a 13% potential error.</a:t>
              </a:r>
            </a:p>
          </p:txBody>
        </p:sp>
        <p:sp>
          <p:nvSpPr>
            <p:cNvPr id="17" name="TextBox 16">
              <a:extLst>
                <a:ext uri="{FF2B5EF4-FFF2-40B4-BE49-F238E27FC236}">
                  <a16:creationId xmlns:a16="http://schemas.microsoft.com/office/drawing/2014/main" id="{039328C1-FA61-4811-9F78-037F3A52B4E6}"/>
                </a:ext>
              </a:extLst>
            </p:cNvPr>
            <p:cNvSpPr txBox="1"/>
            <p:nvPr/>
          </p:nvSpPr>
          <p:spPr>
            <a:xfrm>
              <a:off x="5086905" y="2923482"/>
              <a:ext cx="6169981" cy="387405"/>
            </a:xfrm>
            <a:prstGeom prst="rect">
              <a:avLst/>
            </a:prstGeom>
            <a:noFill/>
          </p:spPr>
          <p:txBody>
            <a:bodyPr wrap="square" lIns="72000" tIns="36000" rIns="36000" bIns="36000" rtlCol="0">
              <a:spAutoFit/>
            </a:bodyPr>
            <a:lstStyle/>
            <a:p>
              <a:pPr>
                <a:lnSpc>
                  <a:spcPct val="107000"/>
                </a:lnSpc>
                <a:spcBef>
                  <a:spcPts val="200"/>
                </a:spcBef>
              </a:pPr>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“Suppressed” category fields will cause </a:t>
              </a:r>
              <a:r>
                <a:rPr lang="en-GB" sz="2000" b="1" dirty="0">
                  <a:solidFill>
                    <a:srgbClr val="2D0DED"/>
                  </a:solidFill>
                  <a:effectLst/>
                  <a:latin typeface="Calibri" panose="020F0502020204030204" pitchFamily="34" charset="0"/>
                  <a:ea typeface="Times New Roman" panose="02020603050405020304" pitchFamily="18" charset="0"/>
                  <a:cs typeface="Calibri" panose="020F0502020204030204" pitchFamily="34" charset="0"/>
                </a:rPr>
                <a:t>13% potential error</a:t>
              </a:r>
              <a:endParaRPr lang="en-GB" sz="1600" b="1" dirty="0">
                <a:solidFill>
                  <a:srgbClr val="2D0DED"/>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9" name="Picture 18">
              <a:extLst>
                <a:ext uri="{FF2B5EF4-FFF2-40B4-BE49-F238E27FC236}">
                  <a16:creationId xmlns:a16="http://schemas.microsoft.com/office/drawing/2014/main" id="{880D992F-C766-4F49-BF46-280EE437213C}"/>
                </a:ext>
              </a:extLst>
            </p:cNvPr>
            <p:cNvPicPr>
              <a:picLocks noChangeAspect="1"/>
            </p:cNvPicPr>
            <p:nvPr/>
          </p:nvPicPr>
          <p:blipFill>
            <a:blip r:embed="rId2"/>
            <a:stretch>
              <a:fillRect/>
            </a:stretch>
          </p:blipFill>
          <p:spPr>
            <a:xfrm>
              <a:off x="4118900" y="2871574"/>
              <a:ext cx="576648" cy="557426"/>
            </a:xfrm>
            <a:prstGeom prst="rect">
              <a:avLst/>
            </a:prstGeom>
          </p:spPr>
        </p:pic>
      </p:grpSp>
      <p:grpSp>
        <p:nvGrpSpPr>
          <p:cNvPr id="5" name="Group 4">
            <a:extLst>
              <a:ext uri="{FF2B5EF4-FFF2-40B4-BE49-F238E27FC236}">
                <a16:creationId xmlns:a16="http://schemas.microsoft.com/office/drawing/2014/main" id="{41162A0E-50C3-47E6-B9A5-9DA8E7BDF9D6}"/>
              </a:ext>
            </a:extLst>
          </p:cNvPr>
          <p:cNvGrpSpPr/>
          <p:nvPr/>
        </p:nvGrpSpPr>
        <p:grpSpPr>
          <a:xfrm>
            <a:off x="2521305" y="5107825"/>
            <a:ext cx="6423721" cy="557426"/>
            <a:chOff x="2521305" y="5107825"/>
            <a:chExt cx="6423721" cy="557426"/>
          </a:xfrm>
        </p:grpSpPr>
        <p:sp>
          <p:nvSpPr>
            <p:cNvPr id="20" name="TextBox 19">
              <a:extLst>
                <a:ext uri="{FF2B5EF4-FFF2-40B4-BE49-F238E27FC236}">
                  <a16:creationId xmlns:a16="http://schemas.microsoft.com/office/drawing/2014/main" id="{21928A0B-1A03-4559-8AD4-D5027813BBAD}"/>
                </a:ext>
              </a:extLst>
            </p:cNvPr>
            <p:cNvSpPr txBox="1"/>
            <p:nvPr/>
          </p:nvSpPr>
          <p:spPr>
            <a:xfrm>
              <a:off x="3367367" y="5224318"/>
              <a:ext cx="5577659" cy="324439"/>
            </a:xfrm>
            <a:prstGeom prst="rect">
              <a:avLst/>
            </a:prstGeom>
            <a:noFill/>
          </p:spPr>
          <p:txBody>
            <a:bodyPr wrap="square" lIns="72000" tIns="36000" rIns="36000" bIns="36000" rtlCol="0">
              <a:spAutoFit/>
            </a:bodyPr>
            <a:lstStyle/>
            <a:p>
              <a:pPr>
                <a:lnSpc>
                  <a:spcPct val="107000"/>
                </a:lnSpc>
                <a:spcBef>
                  <a:spcPts val="200"/>
                </a:spcBef>
              </a:pPr>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Does not provide gender break-up for age groups</a:t>
              </a:r>
            </a:p>
          </p:txBody>
        </p:sp>
        <p:pic>
          <p:nvPicPr>
            <p:cNvPr id="22" name="Picture 21">
              <a:extLst>
                <a:ext uri="{FF2B5EF4-FFF2-40B4-BE49-F238E27FC236}">
                  <a16:creationId xmlns:a16="http://schemas.microsoft.com/office/drawing/2014/main" id="{A470ED27-2D25-493E-B38D-8A5F5F0BDAE2}"/>
                </a:ext>
              </a:extLst>
            </p:cNvPr>
            <p:cNvPicPr>
              <a:picLocks noChangeAspect="1"/>
            </p:cNvPicPr>
            <p:nvPr/>
          </p:nvPicPr>
          <p:blipFill>
            <a:blip r:embed="rId2"/>
            <a:stretch>
              <a:fillRect/>
            </a:stretch>
          </p:blipFill>
          <p:spPr>
            <a:xfrm>
              <a:off x="2521305" y="5107825"/>
              <a:ext cx="576648" cy="557426"/>
            </a:xfrm>
            <a:prstGeom prst="rect">
              <a:avLst/>
            </a:prstGeom>
          </p:spPr>
        </p:pic>
      </p:grpSp>
      <p:grpSp>
        <p:nvGrpSpPr>
          <p:cNvPr id="9" name="Group 8">
            <a:extLst>
              <a:ext uri="{FF2B5EF4-FFF2-40B4-BE49-F238E27FC236}">
                <a16:creationId xmlns:a16="http://schemas.microsoft.com/office/drawing/2014/main" id="{5DA282FD-0B2C-443C-BB09-9FCFE9BC1478}"/>
              </a:ext>
            </a:extLst>
          </p:cNvPr>
          <p:cNvGrpSpPr/>
          <p:nvPr/>
        </p:nvGrpSpPr>
        <p:grpSpPr>
          <a:xfrm>
            <a:off x="3202025" y="5981486"/>
            <a:ext cx="7495568" cy="557426"/>
            <a:chOff x="3202025" y="5981486"/>
            <a:chExt cx="7495568" cy="557426"/>
          </a:xfrm>
        </p:grpSpPr>
        <p:sp>
          <p:nvSpPr>
            <p:cNvPr id="21" name="TextBox 20">
              <a:extLst>
                <a:ext uri="{FF2B5EF4-FFF2-40B4-BE49-F238E27FC236}">
                  <a16:creationId xmlns:a16="http://schemas.microsoft.com/office/drawing/2014/main" id="{9E7077BF-8A97-4980-9CDC-80ABDEE179B4}"/>
                </a:ext>
              </a:extLst>
            </p:cNvPr>
            <p:cNvSpPr txBox="1"/>
            <p:nvPr/>
          </p:nvSpPr>
          <p:spPr>
            <a:xfrm>
              <a:off x="4005552" y="6098510"/>
              <a:ext cx="6692041" cy="323378"/>
            </a:xfrm>
            <a:prstGeom prst="rect">
              <a:avLst/>
            </a:prstGeom>
            <a:noFill/>
          </p:spPr>
          <p:txBody>
            <a:bodyPr wrap="square" lIns="0" tIns="36000" rIns="36000" bIns="36000" rtlCol="0" anchor="t" anchorCtr="0">
              <a:spAutoFit/>
            </a:bodyPr>
            <a:lstStyle/>
            <a:p>
              <a:pPr>
                <a:lnSpc>
                  <a:spcPct val="107000"/>
                </a:lnSpc>
                <a:spcBef>
                  <a:spcPts val="200"/>
                </a:spcBef>
              </a:pPr>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is estimated information based on a 2010 actual census data</a:t>
              </a:r>
            </a:p>
          </p:txBody>
        </p:sp>
        <p:pic>
          <p:nvPicPr>
            <p:cNvPr id="23" name="Picture 22">
              <a:extLst>
                <a:ext uri="{FF2B5EF4-FFF2-40B4-BE49-F238E27FC236}">
                  <a16:creationId xmlns:a16="http://schemas.microsoft.com/office/drawing/2014/main" id="{C22B0E71-578D-4FDA-828F-0A52AB192479}"/>
                </a:ext>
              </a:extLst>
            </p:cNvPr>
            <p:cNvPicPr>
              <a:picLocks noChangeAspect="1"/>
            </p:cNvPicPr>
            <p:nvPr/>
          </p:nvPicPr>
          <p:blipFill>
            <a:blip r:embed="rId2"/>
            <a:stretch>
              <a:fillRect/>
            </a:stretch>
          </p:blipFill>
          <p:spPr>
            <a:xfrm>
              <a:off x="3202025" y="5981486"/>
              <a:ext cx="576648" cy="557426"/>
            </a:xfrm>
            <a:prstGeom prst="rect">
              <a:avLst/>
            </a:prstGeom>
          </p:spPr>
        </p:pic>
      </p:grpSp>
    </p:spTree>
    <p:extLst>
      <p:ext uri="{BB962C8B-B14F-4D97-AF65-F5344CB8AC3E}">
        <p14:creationId xmlns:p14="http://schemas.microsoft.com/office/powerpoint/2010/main" val="4785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2000" dirty="0"/>
              <a:t>Additional Dataset Needs</a:t>
            </a:r>
            <a:endParaRPr lang="en-US" sz="20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13</a:t>
            </a:fld>
            <a:endParaRPr lang="en-GB"/>
          </a:p>
        </p:txBody>
      </p:sp>
      <p:grpSp>
        <p:nvGrpSpPr>
          <p:cNvPr id="4" name="Group 3">
            <a:extLst>
              <a:ext uri="{FF2B5EF4-FFF2-40B4-BE49-F238E27FC236}">
                <a16:creationId xmlns:a16="http://schemas.microsoft.com/office/drawing/2014/main" id="{42CF82B3-9CFF-4778-93FC-B8C34618E2A9}"/>
              </a:ext>
            </a:extLst>
          </p:cNvPr>
          <p:cNvGrpSpPr/>
          <p:nvPr/>
        </p:nvGrpSpPr>
        <p:grpSpPr>
          <a:xfrm>
            <a:off x="1394257" y="2592162"/>
            <a:ext cx="8961520" cy="526845"/>
            <a:chOff x="1394257" y="2592162"/>
            <a:chExt cx="8961520" cy="526845"/>
          </a:xfrm>
        </p:grpSpPr>
        <p:pic>
          <p:nvPicPr>
            <p:cNvPr id="7" name="Picture 6">
              <a:extLst>
                <a:ext uri="{FF2B5EF4-FFF2-40B4-BE49-F238E27FC236}">
                  <a16:creationId xmlns:a16="http://schemas.microsoft.com/office/drawing/2014/main" id="{4470E703-0FAE-4BD0-AE08-551DFE90C8E8}"/>
                </a:ext>
              </a:extLst>
            </p:cNvPr>
            <p:cNvPicPr>
              <a:picLocks noChangeAspect="1"/>
            </p:cNvPicPr>
            <p:nvPr/>
          </p:nvPicPr>
          <p:blipFill>
            <a:blip r:embed="rId2"/>
            <a:stretch>
              <a:fillRect/>
            </a:stretch>
          </p:blipFill>
          <p:spPr>
            <a:xfrm>
              <a:off x="1394257" y="2592162"/>
              <a:ext cx="382284" cy="526845"/>
            </a:xfrm>
            <a:prstGeom prst="rect">
              <a:avLst/>
            </a:prstGeom>
          </p:spPr>
        </p:pic>
        <p:sp>
          <p:nvSpPr>
            <p:cNvPr id="15" name="TextBox 14">
              <a:extLst>
                <a:ext uri="{FF2B5EF4-FFF2-40B4-BE49-F238E27FC236}">
                  <a16:creationId xmlns:a16="http://schemas.microsoft.com/office/drawing/2014/main" id="{D6E4964D-E49C-4004-8872-E5A9DBA65CA7}"/>
                </a:ext>
              </a:extLst>
            </p:cNvPr>
            <p:cNvSpPr txBox="1"/>
            <p:nvPr/>
          </p:nvSpPr>
          <p:spPr>
            <a:xfrm>
              <a:off x="2029747" y="2732174"/>
              <a:ext cx="8326030" cy="318924"/>
            </a:xfrm>
            <a:prstGeom prst="rect">
              <a:avLst/>
            </a:prstGeom>
            <a:noFill/>
          </p:spPr>
          <p:txBody>
            <a:bodyPr wrap="square" lIns="72000" tIns="36000" rIns="36000" bIns="36000" rtlCol="0">
              <a:spAutoFit/>
            </a:bodyPr>
            <a:lstStyle/>
            <a:p>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Dataset for current agency staff categorised by Nurses, physician assistants and doctors</a:t>
              </a:r>
            </a:p>
          </p:txBody>
        </p:sp>
      </p:grpSp>
      <p:grpSp>
        <p:nvGrpSpPr>
          <p:cNvPr id="5" name="Group 4">
            <a:extLst>
              <a:ext uri="{FF2B5EF4-FFF2-40B4-BE49-F238E27FC236}">
                <a16:creationId xmlns:a16="http://schemas.microsoft.com/office/drawing/2014/main" id="{5777845A-F7B5-4C9F-837D-60E8078929B2}"/>
              </a:ext>
            </a:extLst>
          </p:cNvPr>
          <p:cNvGrpSpPr/>
          <p:nvPr/>
        </p:nvGrpSpPr>
        <p:grpSpPr>
          <a:xfrm>
            <a:off x="2033125" y="3368277"/>
            <a:ext cx="8964295" cy="526845"/>
            <a:chOff x="2033125" y="3368277"/>
            <a:chExt cx="8964295" cy="526845"/>
          </a:xfrm>
        </p:grpSpPr>
        <p:pic>
          <p:nvPicPr>
            <p:cNvPr id="17" name="Picture 16">
              <a:extLst>
                <a:ext uri="{FF2B5EF4-FFF2-40B4-BE49-F238E27FC236}">
                  <a16:creationId xmlns:a16="http://schemas.microsoft.com/office/drawing/2014/main" id="{488848E3-DCC7-4304-B70E-3DBBB903C4AE}"/>
                </a:ext>
              </a:extLst>
            </p:cNvPr>
            <p:cNvPicPr>
              <a:picLocks noChangeAspect="1"/>
            </p:cNvPicPr>
            <p:nvPr/>
          </p:nvPicPr>
          <p:blipFill>
            <a:blip r:embed="rId2"/>
            <a:stretch>
              <a:fillRect/>
            </a:stretch>
          </p:blipFill>
          <p:spPr>
            <a:xfrm>
              <a:off x="2033125" y="3368277"/>
              <a:ext cx="382284" cy="526845"/>
            </a:xfrm>
            <a:prstGeom prst="rect">
              <a:avLst/>
            </a:prstGeom>
          </p:spPr>
        </p:pic>
        <p:sp>
          <p:nvSpPr>
            <p:cNvPr id="19" name="TextBox 18">
              <a:extLst>
                <a:ext uri="{FF2B5EF4-FFF2-40B4-BE49-F238E27FC236}">
                  <a16:creationId xmlns:a16="http://schemas.microsoft.com/office/drawing/2014/main" id="{5D0F4A6B-73DB-46EA-935D-AFDD04CAC614}"/>
                </a:ext>
              </a:extLst>
            </p:cNvPr>
            <p:cNvSpPr txBox="1"/>
            <p:nvPr/>
          </p:nvSpPr>
          <p:spPr>
            <a:xfrm>
              <a:off x="2671390" y="3472238"/>
              <a:ext cx="8326030" cy="318924"/>
            </a:xfrm>
            <a:prstGeom prst="rect">
              <a:avLst/>
            </a:prstGeom>
            <a:noFill/>
          </p:spPr>
          <p:txBody>
            <a:bodyPr wrap="square" lIns="72000" tIns="36000" rIns="36000" bIns="36000" rtlCol="0">
              <a:spAutoFit/>
            </a:bodyPr>
            <a:lstStyle/>
            <a:p>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Dataset of desired Patient-To-Staff ratios for all hospitals</a:t>
              </a:r>
            </a:p>
          </p:txBody>
        </p:sp>
      </p:grpSp>
      <p:grpSp>
        <p:nvGrpSpPr>
          <p:cNvPr id="2" name="Group 1">
            <a:extLst>
              <a:ext uri="{FF2B5EF4-FFF2-40B4-BE49-F238E27FC236}">
                <a16:creationId xmlns:a16="http://schemas.microsoft.com/office/drawing/2014/main" id="{1102A29F-064C-431C-85EE-20D4FAF26FBB}"/>
              </a:ext>
            </a:extLst>
          </p:cNvPr>
          <p:cNvGrpSpPr/>
          <p:nvPr/>
        </p:nvGrpSpPr>
        <p:grpSpPr>
          <a:xfrm>
            <a:off x="813110" y="1735342"/>
            <a:ext cx="8907177" cy="565146"/>
            <a:chOff x="813110" y="1735342"/>
            <a:chExt cx="8907177" cy="565146"/>
          </a:xfrm>
        </p:grpSpPr>
        <p:sp>
          <p:nvSpPr>
            <p:cNvPr id="21" name="TextBox 20">
              <a:extLst>
                <a:ext uri="{FF2B5EF4-FFF2-40B4-BE49-F238E27FC236}">
                  <a16:creationId xmlns:a16="http://schemas.microsoft.com/office/drawing/2014/main" id="{85B842DD-40AE-4E46-998D-EAA327E1B4E3}"/>
                </a:ext>
              </a:extLst>
            </p:cNvPr>
            <p:cNvSpPr txBox="1"/>
            <p:nvPr/>
          </p:nvSpPr>
          <p:spPr>
            <a:xfrm>
              <a:off x="1394257" y="1735342"/>
              <a:ext cx="8326030" cy="565146"/>
            </a:xfrm>
            <a:prstGeom prst="rect">
              <a:avLst/>
            </a:prstGeom>
            <a:noFill/>
          </p:spPr>
          <p:txBody>
            <a:bodyPr wrap="square" lIns="72000" tIns="36000" rIns="36000" bIns="36000" rtlCol="0">
              <a:spAutoFit/>
            </a:bodyPr>
            <a:lstStyle/>
            <a:p>
              <a:r>
                <a:rPr lang="en-GB" sz="16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Dataset for previous year staffing levels for all hospitals categorised  by Nurses, physician assistants and doctors and further categorized as permanent staff and agency staff</a:t>
              </a:r>
            </a:p>
          </p:txBody>
        </p:sp>
        <p:pic>
          <p:nvPicPr>
            <p:cNvPr id="23" name="Picture 22">
              <a:extLst>
                <a:ext uri="{FF2B5EF4-FFF2-40B4-BE49-F238E27FC236}">
                  <a16:creationId xmlns:a16="http://schemas.microsoft.com/office/drawing/2014/main" id="{BE4F9A00-4046-4303-A88B-712126493CB7}"/>
                </a:ext>
              </a:extLst>
            </p:cNvPr>
            <p:cNvPicPr>
              <a:picLocks noChangeAspect="1"/>
            </p:cNvPicPr>
            <p:nvPr/>
          </p:nvPicPr>
          <p:blipFill>
            <a:blip r:embed="rId2"/>
            <a:stretch>
              <a:fillRect/>
            </a:stretch>
          </p:blipFill>
          <p:spPr>
            <a:xfrm>
              <a:off x="813110" y="1751665"/>
              <a:ext cx="382284" cy="526845"/>
            </a:xfrm>
            <a:prstGeom prst="rect">
              <a:avLst/>
            </a:prstGeom>
          </p:spPr>
        </p:pic>
      </p:grpSp>
      <p:sp>
        <p:nvSpPr>
          <p:cNvPr id="25" name="Freeform: Shape 24">
            <a:extLst>
              <a:ext uri="{FF2B5EF4-FFF2-40B4-BE49-F238E27FC236}">
                <a16:creationId xmlns:a16="http://schemas.microsoft.com/office/drawing/2014/main" id="{E115DA68-515C-4A2B-A618-0DEE31040990}"/>
              </a:ext>
            </a:extLst>
          </p:cNvPr>
          <p:cNvSpPr/>
          <p:nvPr/>
        </p:nvSpPr>
        <p:spPr>
          <a:xfrm>
            <a:off x="704758" y="894956"/>
            <a:ext cx="1872187"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Must have </a:t>
            </a:r>
          </a:p>
        </p:txBody>
      </p:sp>
      <p:sp>
        <p:nvSpPr>
          <p:cNvPr id="26" name="Freeform: Shape 25">
            <a:extLst>
              <a:ext uri="{FF2B5EF4-FFF2-40B4-BE49-F238E27FC236}">
                <a16:creationId xmlns:a16="http://schemas.microsoft.com/office/drawing/2014/main" id="{651531A1-BAA6-4F7F-8238-D79AF6D39FCB}"/>
              </a:ext>
            </a:extLst>
          </p:cNvPr>
          <p:cNvSpPr/>
          <p:nvPr/>
        </p:nvSpPr>
        <p:spPr>
          <a:xfrm>
            <a:off x="1895574" y="4297313"/>
            <a:ext cx="203967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b="1" dirty="0">
                <a:solidFill>
                  <a:srgbClr val="000000"/>
                </a:solidFill>
                <a:latin typeface="Calibri Light" panose="020F0302020204030204" pitchFamily="34" charset="0"/>
                <a:cs typeface="Mangal" panose="02040503050203030202" pitchFamily="18" charset="0"/>
              </a:rPr>
              <a:t>Nice to have </a:t>
            </a:r>
          </a:p>
        </p:txBody>
      </p:sp>
      <p:grpSp>
        <p:nvGrpSpPr>
          <p:cNvPr id="6" name="Group 5">
            <a:extLst>
              <a:ext uri="{FF2B5EF4-FFF2-40B4-BE49-F238E27FC236}">
                <a16:creationId xmlns:a16="http://schemas.microsoft.com/office/drawing/2014/main" id="{1BE3B0FD-8201-4264-A41D-F8654FCB63B6}"/>
              </a:ext>
            </a:extLst>
          </p:cNvPr>
          <p:cNvGrpSpPr/>
          <p:nvPr/>
        </p:nvGrpSpPr>
        <p:grpSpPr>
          <a:xfrm>
            <a:off x="3080551" y="5198245"/>
            <a:ext cx="8273249" cy="526845"/>
            <a:chOff x="3080551" y="5198245"/>
            <a:chExt cx="8273249" cy="526845"/>
          </a:xfrm>
        </p:grpSpPr>
        <p:pic>
          <p:nvPicPr>
            <p:cNvPr id="27" name="Picture 26">
              <a:extLst>
                <a:ext uri="{FF2B5EF4-FFF2-40B4-BE49-F238E27FC236}">
                  <a16:creationId xmlns:a16="http://schemas.microsoft.com/office/drawing/2014/main" id="{A841C670-FE77-4E6F-8A91-9E68316C080F}"/>
                </a:ext>
              </a:extLst>
            </p:cNvPr>
            <p:cNvPicPr>
              <a:picLocks noChangeAspect="1"/>
            </p:cNvPicPr>
            <p:nvPr/>
          </p:nvPicPr>
          <p:blipFill>
            <a:blip r:embed="rId2"/>
            <a:stretch>
              <a:fillRect/>
            </a:stretch>
          </p:blipFill>
          <p:spPr>
            <a:xfrm>
              <a:off x="3080551" y="5198245"/>
              <a:ext cx="382284" cy="526845"/>
            </a:xfrm>
            <a:prstGeom prst="rect">
              <a:avLst/>
            </a:prstGeom>
          </p:spPr>
        </p:pic>
        <p:sp>
          <p:nvSpPr>
            <p:cNvPr id="28" name="TextBox 27">
              <a:extLst>
                <a:ext uri="{FF2B5EF4-FFF2-40B4-BE49-F238E27FC236}">
                  <a16:creationId xmlns:a16="http://schemas.microsoft.com/office/drawing/2014/main" id="{B9862273-4F5B-4066-9C68-1E481017B25F}"/>
                </a:ext>
              </a:extLst>
            </p:cNvPr>
            <p:cNvSpPr txBox="1"/>
            <p:nvPr/>
          </p:nvSpPr>
          <p:spPr>
            <a:xfrm>
              <a:off x="3607894" y="5317593"/>
              <a:ext cx="7745906" cy="288147"/>
            </a:xfrm>
            <a:prstGeom prst="rect">
              <a:avLst/>
            </a:prstGeom>
            <a:noFill/>
          </p:spPr>
          <p:txBody>
            <a:bodyPr wrap="square" lIns="72000" tIns="36000" rIns="36000" bIns="36000" rtlCol="0">
              <a:spAutoFit/>
            </a:bodyPr>
            <a:lstStyle>
              <a:defPPr>
                <a:defRPr lang="en-US"/>
              </a:defPPr>
              <a:lvl1pPr>
                <a:defRPr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r>
                <a:rPr lang="en-GB" sz="1400" dirty="0"/>
                <a:t>Database further classifying Influenza deaths into gender, pregnancy status ,pre-existing diseases</a:t>
              </a:r>
            </a:p>
          </p:txBody>
        </p:sp>
      </p:grpSp>
    </p:spTree>
    <p:extLst>
      <p:ext uri="{BB962C8B-B14F-4D97-AF65-F5344CB8AC3E}">
        <p14:creationId xmlns:p14="http://schemas.microsoft.com/office/powerpoint/2010/main" val="395684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US" sz="1900" dirty="0"/>
              <a:t>Approach to Staffing</a:t>
            </a:r>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14</a:t>
            </a:fld>
            <a:endParaRPr lang="en-GB"/>
          </a:p>
        </p:txBody>
      </p:sp>
      <p:sp>
        <p:nvSpPr>
          <p:cNvPr id="10" name="TextBox 9">
            <a:extLst>
              <a:ext uri="{FF2B5EF4-FFF2-40B4-BE49-F238E27FC236}">
                <a16:creationId xmlns:a16="http://schemas.microsoft.com/office/drawing/2014/main" id="{8EDC4DE6-5786-4C5B-8A10-12743B9513EE}"/>
              </a:ext>
            </a:extLst>
          </p:cNvPr>
          <p:cNvSpPr txBox="1"/>
          <p:nvPr/>
        </p:nvSpPr>
        <p:spPr>
          <a:xfrm>
            <a:off x="3966369" y="5235183"/>
            <a:ext cx="7726868" cy="1365365"/>
          </a:xfrm>
          <a:prstGeom prst="rect">
            <a:avLst/>
          </a:prstGeom>
          <a:noFill/>
        </p:spPr>
        <p:txBody>
          <a:bodyPr wrap="square" lIns="72000" tIns="36000" rIns="36000" bIns="36000" rtlCol="0">
            <a:spAutoFit/>
          </a:bodyPr>
          <a:lstStyle>
            <a:defPPr>
              <a:defRPr lang="en-US"/>
            </a:defPPr>
            <a:lvl1pPr>
              <a:defRPr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pPr marL="285750" indent="-285750">
              <a:buFont typeface="Arial" panose="020B0604020202020204" pitchFamily="34" charset="0"/>
              <a:buChar char="•"/>
            </a:pPr>
            <a:r>
              <a:rPr lang="en-GB" sz="1400" dirty="0"/>
              <a:t>Alaska will be treated as a special case and decisions will be made based on the local hospital requirements.</a:t>
            </a:r>
          </a:p>
          <a:p>
            <a:pPr marL="285750" indent="-285750">
              <a:buFont typeface="Arial" panose="020B0604020202020204" pitchFamily="34" charset="0"/>
              <a:buChar char="•"/>
            </a:pPr>
            <a:r>
              <a:rPr lang="en-GB" sz="1400" dirty="0"/>
              <a:t>To counter transportation delays due to any unforeseen reasons, major state hospitals will maintain a more than average Patient to staff ratio</a:t>
            </a:r>
          </a:p>
          <a:p>
            <a:pPr marL="285750" indent="-285750">
              <a:buFont typeface="Arial" panose="020B0604020202020204" pitchFamily="34" charset="0"/>
              <a:buChar char="•"/>
            </a:pPr>
            <a:r>
              <a:rPr lang="en-GB" sz="1400" dirty="0"/>
              <a:t>This approach will be further refined by analysing the trends for individual states</a:t>
            </a:r>
          </a:p>
          <a:p>
            <a:r>
              <a:rPr lang="en-GB" sz="1400" dirty="0"/>
              <a:t> </a:t>
            </a:r>
          </a:p>
        </p:txBody>
      </p:sp>
      <p:pic>
        <p:nvPicPr>
          <p:cNvPr id="6" name="Picture 5">
            <a:extLst>
              <a:ext uri="{FF2B5EF4-FFF2-40B4-BE49-F238E27FC236}">
                <a16:creationId xmlns:a16="http://schemas.microsoft.com/office/drawing/2014/main" id="{186C3974-6DB8-440F-86A0-CA3F28442A0D}"/>
              </a:ext>
            </a:extLst>
          </p:cNvPr>
          <p:cNvPicPr>
            <a:picLocks noChangeAspect="1"/>
          </p:cNvPicPr>
          <p:nvPr/>
        </p:nvPicPr>
        <p:blipFill>
          <a:blip r:embed="rId2"/>
          <a:stretch>
            <a:fillRect/>
          </a:stretch>
        </p:blipFill>
        <p:spPr>
          <a:xfrm>
            <a:off x="3278426" y="843888"/>
            <a:ext cx="6902598" cy="3709639"/>
          </a:xfrm>
          <a:prstGeom prst="rect">
            <a:avLst/>
          </a:prstGeom>
        </p:spPr>
      </p:pic>
      <p:sp>
        <p:nvSpPr>
          <p:cNvPr id="15" name="TextBox 14">
            <a:extLst>
              <a:ext uri="{FF2B5EF4-FFF2-40B4-BE49-F238E27FC236}">
                <a16:creationId xmlns:a16="http://schemas.microsoft.com/office/drawing/2014/main" id="{251B5182-20C7-4894-9368-AE2293F4756D}"/>
              </a:ext>
            </a:extLst>
          </p:cNvPr>
          <p:cNvSpPr txBox="1"/>
          <p:nvPr/>
        </p:nvSpPr>
        <p:spPr>
          <a:xfrm>
            <a:off x="9257973" y="3101389"/>
            <a:ext cx="2934027" cy="1796252"/>
          </a:xfrm>
          <a:prstGeom prst="rect">
            <a:avLst/>
          </a:prstGeom>
          <a:noFill/>
        </p:spPr>
        <p:txBody>
          <a:bodyPr wrap="square" lIns="72000" tIns="36000" rIns="36000" bIns="36000" rtlCol="0">
            <a:spAutoFit/>
          </a:bodyPr>
          <a:lstStyle>
            <a:defPPr>
              <a:defRPr lang="en-US"/>
            </a:defPPr>
            <a:lvl1pPr>
              <a:defRPr sz="1600"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r>
              <a:rPr lang="en-GB" sz="1400" dirty="0"/>
              <a:t>Proposed Overall Staffing Priority</a:t>
            </a:r>
          </a:p>
          <a:p>
            <a:endParaRPr lang="en-GB" sz="1400" dirty="0"/>
          </a:p>
          <a:p>
            <a:pPr marL="342900" indent="-342900">
              <a:buFont typeface="+mj-lt"/>
              <a:buAutoNum type="arabicPeriod"/>
            </a:pPr>
            <a:r>
              <a:rPr lang="en-GB" sz="1400" dirty="0"/>
              <a:t>Month of the season</a:t>
            </a:r>
          </a:p>
          <a:p>
            <a:pPr marL="342900" indent="-342900">
              <a:buFont typeface="+mj-lt"/>
              <a:buAutoNum type="arabicPeriod"/>
            </a:pPr>
            <a:r>
              <a:rPr lang="en-GB" sz="1400" dirty="0"/>
              <a:t>States with more vulnerable population and annual deaths above trend line</a:t>
            </a:r>
          </a:p>
          <a:p>
            <a:pPr marL="342900" indent="-342900">
              <a:buFont typeface="+mj-lt"/>
              <a:buAutoNum type="arabicPeriod"/>
            </a:pPr>
            <a:r>
              <a:rPr lang="en-GB" sz="1400" dirty="0"/>
              <a:t>More % monthly deaths as compared to others</a:t>
            </a:r>
          </a:p>
        </p:txBody>
      </p:sp>
      <p:pic>
        <p:nvPicPr>
          <p:cNvPr id="3" name="Picture 2">
            <a:extLst>
              <a:ext uri="{FF2B5EF4-FFF2-40B4-BE49-F238E27FC236}">
                <a16:creationId xmlns:a16="http://schemas.microsoft.com/office/drawing/2014/main" id="{EF0A3E0F-9DCC-472E-BEA4-CEE427A5CE25}"/>
              </a:ext>
            </a:extLst>
          </p:cNvPr>
          <p:cNvPicPr>
            <a:picLocks noChangeAspect="1"/>
          </p:cNvPicPr>
          <p:nvPr/>
        </p:nvPicPr>
        <p:blipFill>
          <a:blip r:embed="rId3"/>
          <a:stretch>
            <a:fillRect/>
          </a:stretch>
        </p:blipFill>
        <p:spPr>
          <a:xfrm>
            <a:off x="0" y="969993"/>
            <a:ext cx="3764131" cy="4718311"/>
          </a:xfrm>
          <a:prstGeom prst="rect">
            <a:avLst/>
          </a:prstGeom>
        </p:spPr>
      </p:pic>
    </p:spTree>
    <p:extLst>
      <p:ext uri="{BB962C8B-B14F-4D97-AF65-F5344CB8AC3E}">
        <p14:creationId xmlns:p14="http://schemas.microsoft.com/office/powerpoint/2010/main" val="114937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US" sz="2000" dirty="0"/>
              <a:t>Project Success Measurement</a:t>
            </a:r>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15</a:t>
            </a:fld>
            <a:endParaRPr lang="en-GB"/>
          </a:p>
        </p:txBody>
      </p:sp>
      <p:grpSp>
        <p:nvGrpSpPr>
          <p:cNvPr id="33" name="Group 32">
            <a:extLst>
              <a:ext uri="{FF2B5EF4-FFF2-40B4-BE49-F238E27FC236}">
                <a16:creationId xmlns:a16="http://schemas.microsoft.com/office/drawing/2014/main" id="{FBB0B31B-7EFF-4650-BF55-6773BB5A854C}"/>
              </a:ext>
            </a:extLst>
          </p:cNvPr>
          <p:cNvGrpSpPr/>
          <p:nvPr/>
        </p:nvGrpSpPr>
        <p:grpSpPr>
          <a:xfrm>
            <a:off x="136330" y="1110010"/>
            <a:ext cx="11919339" cy="1038167"/>
            <a:chOff x="136330" y="1110010"/>
            <a:chExt cx="11919339" cy="1038167"/>
          </a:xfrm>
        </p:grpSpPr>
        <p:pic>
          <p:nvPicPr>
            <p:cNvPr id="4" name="Picture 3">
              <a:extLst>
                <a:ext uri="{FF2B5EF4-FFF2-40B4-BE49-F238E27FC236}">
                  <a16:creationId xmlns:a16="http://schemas.microsoft.com/office/drawing/2014/main" id="{41F77E22-9CB6-497E-8399-E5DD37B11842}"/>
                </a:ext>
              </a:extLst>
            </p:cNvPr>
            <p:cNvPicPr>
              <a:picLocks noChangeAspect="1"/>
            </p:cNvPicPr>
            <p:nvPr/>
          </p:nvPicPr>
          <p:blipFill>
            <a:blip r:embed="rId2"/>
            <a:stretch>
              <a:fillRect/>
            </a:stretch>
          </p:blipFill>
          <p:spPr>
            <a:xfrm>
              <a:off x="136330" y="1110010"/>
              <a:ext cx="2823466" cy="1038167"/>
            </a:xfrm>
            <a:prstGeom prst="rect">
              <a:avLst/>
            </a:prstGeom>
          </p:spPr>
        </p:pic>
        <p:sp>
          <p:nvSpPr>
            <p:cNvPr id="15" name="Freeform: Shape 14">
              <a:extLst>
                <a:ext uri="{FF2B5EF4-FFF2-40B4-BE49-F238E27FC236}">
                  <a16:creationId xmlns:a16="http://schemas.microsoft.com/office/drawing/2014/main" id="{8DCF2217-045A-4E18-BA87-E59549D7487D}"/>
                </a:ext>
              </a:extLst>
            </p:cNvPr>
            <p:cNvSpPr/>
            <p:nvPr/>
          </p:nvSpPr>
          <p:spPr>
            <a:xfrm>
              <a:off x="3183980" y="1445221"/>
              <a:ext cx="8871689"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Will be measured in association with the Agency and hospital data tracking teams. Frequency to be agreed</a:t>
              </a:r>
              <a:endParaRPr lang="en-GB" sz="18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endParaRPr>
            </a:p>
          </p:txBody>
        </p:sp>
      </p:grpSp>
      <p:grpSp>
        <p:nvGrpSpPr>
          <p:cNvPr id="34" name="Group 33">
            <a:extLst>
              <a:ext uri="{FF2B5EF4-FFF2-40B4-BE49-F238E27FC236}">
                <a16:creationId xmlns:a16="http://schemas.microsoft.com/office/drawing/2014/main" id="{18F66A04-A34A-4880-8EC3-43CFCEB86D62}"/>
              </a:ext>
            </a:extLst>
          </p:cNvPr>
          <p:cNvGrpSpPr/>
          <p:nvPr/>
        </p:nvGrpSpPr>
        <p:grpSpPr>
          <a:xfrm>
            <a:off x="816231" y="2490607"/>
            <a:ext cx="11239437" cy="1361875"/>
            <a:chOff x="816231" y="2490607"/>
            <a:chExt cx="11239437" cy="1361875"/>
          </a:xfrm>
        </p:grpSpPr>
        <p:sp>
          <p:nvSpPr>
            <p:cNvPr id="16" name="Freeform: Shape 15">
              <a:extLst>
                <a:ext uri="{FF2B5EF4-FFF2-40B4-BE49-F238E27FC236}">
                  <a16:creationId xmlns:a16="http://schemas.microsoft.com/office/drawing/2014/main" id="{A7A1C9B3-7E0B-45A6-B0E6-FD8C17534EDC}"/>
                </a:ext>
              </a:extLst>
            </p:cNvPr>
            <p:cNvSpPr/>
            <p:nvPr/>
          </p:nvSpPr>
          <p:spPr>
            <a:xfrm>
              <a:off x="4624853" y="2921594"/>
              <a:ext cx="7430815"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Additional Staff requisitions raised by hospitals then planned</a:t>
              </a:r>
            </a:p>
            <a:p>
              <a:pPr lvl="1">
                <a:lnSpc>
                  <a:spcPct val="107000"/>
                </a:lnSpc>
                <a:spcBef>
                  <a:spcPts val="200"/>
                </a:spcBef>
              </a:pPr>
              <a:r>
                <a:rPr lang="en-GB" sz="18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(No requisitions will mean the planning is optimal)</a:t>
              </a:r>
            </a:p>
          </p:txBody>
        </p:sp>
        <p:grpSp>
          <p:nvGrpSpPr>
            <p:cNvPr id="31" name="Group 30">
              <a:extLst>
                <a:ext uri="{FF2B5EF4-FFF2-40B4-BE49-F238E27FC236}">
                  <a16:creationId xmlns:a16="http://schemas.microsoft.com/office/drawing/2014/main" id="{C0E755CA-C659-4E66-B3B2-94CBE1D7D172}"/>
                </a:ext>
              </a:extLst>
            </p:cNvPr>
            <p:cNvGrpSpPr/>
            <p:nvPr/>
          </p:nvGrpSpPr>
          <p:grpSpPr>
            <a:xfrm>
              <a:off x="816231" y="2490607"/>
              <a:ext cx="3535327" cy="1361875"/>
              <a:chOff x="1267582" y="2234818"/>
              <a:chExt cx="3534013" cy="1380730"/>
            </a:xfrm>
          </p:grpSpPr>
          <p:grpSp>
            <p:nvGrpSpPr>
              <p:cNvPr id="6" name="Group 5">
                <a:extLst>
                  <a:ext uri="{FF2B5EF4-FFF2-40B4-BE49-F238E27FC236}">
                    <a16:creationId xmlns:a16="http://schemas.microsoft.com/office/drawing/2014/main" id="{69192873-9172-48D9-A8D5-73DFA1C8372C}"/>
                  </a:ext>
                </a:extLst>
              </p:cNvPr>
              <p:cNvGrpSpPr/>
              <p:nvPr/>
            </p:nvGrpSpPr>
            <p:grpSpPr>
              <a:xfrm>
                <a:off x="1267582" y="2547413"/>
                <a:ext cx="894056" cy="939798"/>
                <a:chOff x="1288424" y="2352378"/>
                <a:chExt cx="894056" cy="939798"/>
              </a:xfrm>
            </p:grpSpPr>
            <p:pic>
              <p:nvPicPr>
                <p:cNvPr id="17" name="Picture 16">
                  <a:extLst>
                    <a:ext uri="{FF2B5EF4-FFF2-40B4-BE49-F238E27FC236}">
                      <a16:creationId xmlns:a16="http://schemas.microsoft.com/office/drawing/2014/main" id="{4355B1C6-EB35-4BAE-B8F0-CD922AE0CD83}"/>
                    </a:ext>
                  </a:extLst>
                </p:cNvPr>
                <p:cNvPicPr>
                  <a:picLocks noChangeAspect="1"/>
                </p:cNvPicPr>
                <p:nvPr/>
              </p:nvPicPr>
              <p:blipFill>
                <a:blip r:embed="rId3"/>
                <a:stretch>
                  <a:fillRect/>
                </a:stretch>
              </p:blipFill>
              <p:spPr>
                <a:xfrm>
                  <a:off x="1288424" y="2352378"/>
                  <a:ext cx="892707" cy="596899"/>
                </a:xfrm>
                <a:prstGeom prst="rect">
                  <a:avLst/>
                </a:prstGeom>
              </p:spPr>
            </p:pic>
            <p:sp>
              <p:nvSpPr>
                <p:cNvPr id="18" name="TextBox 17">
                  <a:extLst>
                    <a:ext uri="{FF2B5EF4-FFF2-40B4-BE49-F238E27FC236}">
                      <a16:creationId xmlns:a16="http://schemas.microsoft.com/office/drawing/2014/main" id="{11994D6C-4607-4AF8-81B2-FBC754086166}"/>
                    </a:ext>
                  </a:extLst>
                </p:cNvPr>
                <p:cNvSpPr txBox="1"/>
                <p:nvPr/>
              </p:nvSpPr>
              <p:spPr>
                <a:xfrm>
                  <a:off x="1289773" y="2973252"/>
                  <a:ext cx="892707" cy="318924"/>
                </a:xfrm>
                <a:prstGeom prst="rect">
                  <a:avLst/>
                </a:prstGeom>
                <a:noFill/>
              </p:spPr>
              <p:txBody>
                <a:bodyPr wrap="square" lIns="72000" tIns="36000" rIns="36000" bIns="36000" rtlCol="0">
                  <a:spAutoFit/>
                </a:bodyPr>
                <a:lstStyle/>
                <a:p>
                  <a:r>
                    <a:rPr lang="en-GB" sz="1600" b="1" dirty="0"/>
                    <a:t>Planned</a:t>
                  </a:r>
                </a:p>
              </p:txBody>
            </p:sp>
          </p:grpSp>
          <p:grpSp>
            <p:nvGrpSpPr>
              <p:cNvPr id="24" name="Group 23">
                <a:extLst>
                  <a:ext uri="{FF2B5EF4-FFF2-40B4-BE49-F238E27FC236}">
                    <a16:creationId xmlns:a16="http://schemas.microsoft.com/office/drawing/2014/main" id="{4BDC1283-A84E-4C74-BE6B-0DF4762BBEDD}"/>
                  </a:ext>
                </a:extLst>
              </p:cNvPr>
              <p:cNvGrpSpPr/>
              <p:nvPr/>
            </p:nvGrpSpPr>
            <p:grpSpPr>
              <a:xfrm>
                <a:off x="3080551" y="2234818"/>
                <a:ext cx="1721044" cy="1380730"/>
                <a:chOff x="2956443" y="2255765"/>
                <a:chExt cx="1721044" cy="1380730"/>
              </a:xfrm>
            </p:grpSpPr>
            <p:pic>
              <p:nvPicPr>
                <p:cNvPr id="19" name="Picture 18">
                  <a:extLst>
                    <a:ext uri="{FF2B5EF4-FFF2-40B4-BE49-F238E27FC236}">
                      <a16:creationId xmlns:a16="http://schemas.microsoft.com/office/drawing/2014/main" id="{E925DAF2-43BD-4593-B8C8-B091735E9D8F}"/>
                    </a:ext>
                  </a:extLst>
                </p:cNvPr>
                <p:cNvPicPr>
                  <a:picLocks noChangeAspect="1"/>
                </p:cNvPicPr>
                <p:nvPr/>
              </p:nvPicPr>
              <p:blipFill>
                <a:blip r:embed="rId3"/>
                <a:stretch>
                  <a:fillRect/>
                </a:stretch>
              </p:blipFill>
              <p:spPr>
                <a:xfrm>
                  <a:off x="3306915" y="2255765"/>
                  <a:ext cx="892707" cy="596899"/>
                </a:xfrm>
                <a:prstGeom prst="rect">
                  <a:avLst/>
                </a:prstGeom>
              </p:spPr>
            </p:pic>
            <p:grpSp>
              <p:nvGrpSpPr>
                <p:cNvPr id="5" name="Group 4">
                  <a:extLst>
                    <a:ext uri="{FF2B5EF4-FFF2-40B4-BE49-F238E27FC236}">
                      <a16:creationId xmlns:a16="http://schemas.microsoft.com/office/drawing/2014/main" id="{07AE7E01-971F-431F-B79B-7B83CA26DA53}"/>
                    </a:ext>
                  </a:extLst>
                </p:cNvPr>
                <p:cNvGrpSpPr/>
                <p:nvPr/>
              </p:nvGrpSpPr>
              <p:grpSpPr>
                <a:xfrm>
                  <a:off x="2956443" y="2652129"/>
                  <a:ext cx="1721044" cy="984366"/>
                  <a:chOff x="2924932" y="2626734"/>
                  <a:chExt cx="1721044" cy="984366"/>
                </a:xfrm>
              </p:grpSpPr>
              <p:pic>
                <p:nvPicPr>
                  <p:cNvPr id="20" name="Picture 19">
                    <a:extLst>
                      <a:ext uri="{FF2B5EF4-FFF2-40B4-BE49-F238E27FC236}">
                        <a16:creationId xmlns:a16="http://schemas.microsoft.com/office/drawing/2014/main" id="{A1BA79A1-75B9-4A80-896F-63818E0C4572}"/>
                      </a:ext>
                    </a:extLst>
                  </p:cNvPr>
                  <p:cNvPicPr>
                    <a:picLocks noChangeAspect="1"/>
                  </p:cNvPicPr>
                  <p:nvPr/>
                </p:nvPicPr>
                <p:blipFill>
                  <a:blip r:embed="rId3"/>
                  <a:stretch>
                    <a:fillRect/>
                  </a:stretch>
                </p:blipFill>
                <p:spPr>
                  <a:xfrm>
                    <a:off x="3753269" y="2626734"/>
                    <a:ext cx="892707" cy="596899"/>
                  </a:xfrm>
                  <a:prstGeom prst="rect">
                    <a:avLst/>
                  </a:prstGeom>
                </p:spPr>
              </p:pic>
              <p:pic>
                <p:nvPicPr>
                  <p:cNvPr id="21" name="Picture 20">
                    <a:extLst>
                      <a:ext uri="{FF2B5EF4-FFF2-40B4-BE49-F238E27FC236}">
                        <a16:creationId xmlns:a16="http://schemas.microsoft.com/office/drawing/2014/main" id="{7A93A2CE-427A-4B7E-8F4A-7D4FA075C2E5}"/>
                      </a:ext>
                    </a:extLst>
                  </p:cNvPr>
                  <p:cNvPicPr>
                    <a:picLocks noChangeAspect="1"/>
                  </p:cNvPicPr>
                  <p:nvPr/>
                </p:nvPicPr>
                <p:blipFill>
                  <a:blip r:embed="rId3"/>
                  <a:stretch>
                    <a:fillRect/>
                  </a:stretch>
                </p:blipFill>
                <p:spPr>
                  <a:xfrm>
                    <a:off x="2924932" y="2674803"/>
                    <a:ext cx="892707" cy="596899"/>
                  </a:xfrm>
                  <a:prstGeom prst="rect">
                    <a:avLst/>
                  </a:prstGeom>
                </p:spPr>
              </p:pic>
              <p:sp>
                <p:nvSpPr>
                  <p:cNvPr id="22" name="TextBox 21">
                    <a:extLst>
                      <a:ext uri="{FF2B5EF4-FFF2-40B4-BE49-F238E27FC236}">
                        <a16:creationId xmlns:a16="http://schemas.microsoft.com/office/drawing/2014/main" id="{B3AF9BCB-FC5B-4FD1-A0C5-9AC54F11E1C0}"/>
                      </a:ext>
                    </a:extLst>
                  </p:cNvPr>
                  <p:cNvSpPr txBox="1"/>
                  <p:nvPr/>
                </p:nvSpPr>
                <p:spPr>
                  <a:xfrm>
                    <a:off x="3306914" y="3292176"/>
                    <a:ext cx="892707" cy="318924"/>
                  </a:xfrm>
                  <a:prstGeom prst="rect">
                    <a:avLst/>
                  </a:prstGeom>
                  <a:noFill/>
                </p:spPr>
                <p:txBody>
                  <a:bodyPr wrap="square" lIns="72000" tIns="36000" rIns="36000" bIns="36000" rtlCol="0">
                    <a:spAutoFit/>
                  </a:bodyPr>
                  <a:lstStyle/>
                  <a:p>
                    <a:r>
                      <a:rPr lang="en-GB" sz="1600" b="1" dirty="0"/>
                      <a:t>Required</a:t>
                    </a:r>
                  </a:p>
                </p:txBody>
              </p:sp>
            </p:grpSp>
          </p:grpSp>
          <p:sp>
            <p:nvSpPr>
              <p:cNvPr id="23" name="TextBox 22">
                <a:extLst>
                  <a:ext uri="{FF2B5EF4-FFF2-40B4-BE49-F238E27FC236}">
                    <a16:creationId xmlns:a16="http://schemas.microsoft.com/office/drawing/2014/main" id="{CC97105C-DEA8-425D-998F-E87AE75E4FB8}"/>
                  </a:ext>
                </a:extLst>
              </p:cNvPr>
              <p:cNvSpPr txBox="1"/>
              <p:nvPr/>
            </p:nvSpPr>
            <p:spPr>
              <a:xfrm>
                <a:off x="2412455" y="2740517"/>
                <a:ext cx="480291" cy="369332"/>
              </a:xfrm>
              <a:prstGeom prst="rect">
                <a:avLst/>
              </a:prstGeom>
              <a:noFill/>
            </p:spPr>
            <p:txBody>
              <a:bodyPr wrap="square" rtlCol="0">
                <a:spAutoFit/>
              </a:bodyPr>
              <a:lstStyle/>
              <a:p>
                <a:r>
                  <a:rPr lang="en-GB" b="1" dirty="0">
                    <a:solidFill>
                      <a:srgbClr val="00B0F0"/>
                    </a:solidFill>
                  </a:rPr>
                  <a:t>VS</a:t>
                </a:r>
              </a:p>
            </p:txBody>
          </p:sp>
        </p:grpSp>
      </p:grpSp>
      <p:grpSp>
        <p:nvGrpSpPr>
          <p:cNvPr id="35" name="Group 34">
            <a:extLst>
              <a:ext uri="{FF2B5EF4-FFF2-40B4-BE49-F238E27FC236}">
                <a16:creationId xmlns:a16="http://schemas.microsoft.com/office/drawing/2014/main" id="{581223D0-04DE-46D1-8343-CB25D29C643B}"/>
              </a:ext>
            </a:extLst>
          </p:cNvPr>
          <p:cNvGrpSpPr/>
          <p:nvPr/>
        </p:nvGrpSpPr>
        <p:grpSpPr>
          <a:xfrm>
            <a:off x="4672589" y="4020256"/>
            <a:ext cx="7383079" cy="882335"/>
            <a:chOff x="4672589" y="4020256"/>
            <a:chExt cx="7383079" cy="882335"/>
          </a:xfrm>
        </p:grpSpPr>
        <p:sp>
          <p:nvSpPr>
            <p:cNvPr id="25" name="Freeform: Shape 24">
              <a:extLst>
                <a:ext uri="{FF2B5EF4-FFF2-40B4-BE49-F238E27FC236}">
                  <a16:creationId xmlns:a16="http://schemas.microsoft.com/office/drawing/2014/main" id="{BEB5A30B-39BF-47EE-98CF-F66E770EA283}"/>
                </a:ext>
              </a:extLst>
            </p:cNvPr>
            <p:cNvSpPr/>
            <p:nvPr/>
          </p:nvSpPr>
          <p:spPr>
            <a:xfrm>
              <a:off x="5541818" y="4299364"/>
              <a:ext cx="651385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Average or below average patient wait times</a:t>
              </a:r>
              <a:endParaRPr lang="en-GB" sz="18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endParaRPr>
            </a:p>
          </p:txBody>
        </p:sp>
        <p:pic>
          <p:nvPicPr>
            <p:cNvPr id="27" name="Picture 26" descr="Background pattern&#10;&#10;Description automatically generated">
              <a:extLst>
                <a:ext uri="{FF2B5EF4-FFF2-40B4-BE49-F238E27FC236}">
                  <a16:creationId xmlns:a16="http://schemas.microsoft.com/office/drawing/2014/main" id="{A20F8412-AFE4-4B28-A96C-ADE2C3E5E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589" y="4020256"/>
              <a:ext cx="725514" cy="882335"/>
            </a:xfrm>
            <a:prstGeom prst="rect">
              <a:avLst/>
            </a:prstGeom>
          </p:spPr>
        </p:pic>
      </p:grpSp>
      <p:grpSp>
        <p:nvGrpSpPr>
          <p:cNvPr id="36" name="Group 35">
            <a:extLst>
              <a:ext uri="{FF2B5EF4-FFF2-40B4-BE49-F238E27FC236}">
                <a16:creationId xmlns:a16="http://schemas.microsoft.com/office/drawing/2014/main" id="{9480DFA7-1C02-4E9D-8BF3-C9F5C0F9DE74}"/>
              </a:ext>
            </a:extLst>
          </p:cNvPr>
          <p:cNvGrpSpPr/>
          <p:nvPr/>
        </p:nvGrpSpPr>
        <p:grpSpPr>
          <a:xfrm>
            <a:off x="5541818" y="5271446"/>
            <a:ext cx="6513849" cy="801872"/>
            <a:chOff x="5541818" y="5271446"/>
            <a:chExt cx="6513849" cy="801872"/>
          </a:xfrm>
        </p:grpSpPr>
        <p:sp>
          <p:nvSpPr>
            <p:cNvPr id="28" name="Freeform: Shape 27">
              <a:extLst>
                <a:ext uri="{FF2B5EF4-FFF2-40B4-BE49-F238E27FC236}">
                  <a16:creationId xmlns:a16="http://schemas.microsoft.com/office/drawing/2014/main" id="{56C42031-30E7-4443-989D-486CB6A885AA}"/>
                </a:ext>
              </a:extLst>
            </p:cNvPr>
            <p:cNvSpPr/>
            <p:nvPr/>
          </p:nvSpPr>
          <p:spPr>
            <a:xfrm>
              <a:off x="6770255" y="5398026"/>
              <a:ext cx="5285412"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Satisfaction Surveys – Patients, Hospital Permanent Staff, Agency Staff</a:t>
              </a:r>
              <a:endParaRPr lang="en-GB" sz="18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endParaRPr>
            </a:p>
          </p:txBody>
        </p:sp>
        <p:pic>
          <p:nvPicPr>
            <p:cNvPr id="30" name="Picture 29">
              <a:extLst>
                <a:ext uri="{FF2B5EF4-FFF2-40B4-BE49-F238E27FC236}">
                  <a16:creationId xmlns:a16="http://schemas.microsoft.com/office/drawing/2014/main" id="{BF77A7C5-E4B0-4113-A93B-E6B5C79C18CE}"/>
                </a:ext>
              </a:extLst>
            </p:cNvPr>
            <p:cNvPicPr>
              <a:picLocks noChangeAspect="1"/>
            </p:cNvPicPr>
            <p:nvPr/>
          </p:nvPicPr>
          <p:blipFill>
            <a:blip r:embed="rId5"/>
            <a:stretch>
              <a:fillRect/>
            </a:stretch>
          </p:blipFill>
          <p:spPr>
            <a:xfrm>
              <a:off x="5541818" y="5271446"/>
              <a:ext cx="797941" cy="801872"/>
            </a:xfrm>
            <a:prstGeom prst="rect">
              <a:avLst/>
            </a:prstGeom>
          </p:spPr>
        </p:pic>
      </p:grpSp>
    </p:spTree>
    <p:extLst>
      <p:ext uri="{BB962C8B-B14F-4D97-AF65-F5344CB8AC3E}">
        <p14:creationId xmlns:p14="http://schemas.microsoft.com/office/powerpoint/2010/main" val="418773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DBB1A96E-888C-4C32-AC33-24FB370222F9}"/>
              </a:ext>
            </a:extLst>
          </p:cNvPr>
          <p:cNvSpPr/>
          <p:nvPr/>
        </p:nvSpPr>
        <p:spPr>
          <a:xfrm>
            <a:off x="3326184" y="246145"/>
            <a:ext cx="6030879" cy="579479"/>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Thank you</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92AF79-1308-4261-8AD3-82A4E9971DC3}"/>
              </a:ext>
            </a:extLst>
          </p:cNvPr>
          <p:cNvSpPr/>
          <p:nvPr/>
        </p:nvSpPr>
        <p:spPr>
          <a:xfrm>
            <a:off x="2194119" y="1050025"/>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5" name="Picture 4">
            <a:extLst>
              <a:ext uri="{FF2B5EF4-FFF2-40B4-BE49-F238E27FC236}">
                <a16:creationId xmlns:a16="http://schemas.microsoft.com/office/drawing/2014/main" id="{A0D39FAD-06BF-4A35-95B5-0D4928B30A48}"/>
              </a:ext>
            </a:extLst>
          </p:cNvPr>
          <p:cNvPicPr>
            <a:picLocks noChangeAspect="1"/>
          </p:cNvPicPr>
          <p:nvPr/>
        </p:nvPicPr>
        <p:blipFill>
          <a:blip r:embed="rId2"/>
          <a:stretch>
            <a:fillRect/>
          </a:stretch>
        </p:blipFill>
        <p:spPr>
          <a:xfrm>
            <a:off x="8285500" y="4616318"/>
            <a:ext cx="2143125" cy="1562100"/>
          </a:xfrm>
          <a:prstGeom prst="rect">
            <a:avLst/>
          </a:prstGeom>
        </p:spPr>
      </p:pic>
      <p:pic>
        <p:nvPicPr>
          <p:cNvPr id="10" name="Picture 9" descr="A picture containing colorful, displayed, decorated, arranged&#10;&#10;Description automatically generated">
            <a:extLst>
              <a:ext uri="{FF2B5EF4-FFF2-40B4-BE49-F238E27FC236}">
                <a16:creationId xmlns:a16="http://schemas.microsoft.com/office/drawing/2014/main" id="{9983D4CF-C2D1-42CC-8934-AF8254177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1191" y="4884109"/>
            <a:ext cx="1294309" cy="1294309"/>
          </a:xfrm>
          <a:prstGeom prst="rect">
            <a:avLst/>
          </a:prstGeom>
        </p:spPr>
      </p:pic>
      <p:pic>
        <p:nvPicPr>
          <p:cNvPr id="11" name="Picture 10">
            <a:extLst>
              <a:ext uri="{FF2B5EF4-FFF2-40B4-BE49-F238E27FC236}">
                <a16:creationId xmlns:a16="http://schemas.microsoft.com/office/drawing/2014/main" id="{51CDBD94-4C5B-49DD-BD12-0E4B0383AADF}"/>
              </a:ext>
            </a:extLst>
          </p:cNvPr>
          <p:cNvPicPr>
            <a:picLocks noChangeAspect="1"/>
          </p:cNvPicPr>
          <p:nvPr/>
        </p:nvPicPr>
        <p:blipFill>
          <a:blip r:embed="rId4"/>
          <a:stretch>
            <a:fillRect/>
          </a:stretch>
        </p:blipFill>
        <p:spPr>
          <a:xfrm>
            <a:off x="898433" y="1050025"/>
            <a:ext cx="2599446" cy="1975962"/>
          </a:xfrm>
          <a:prstGeom prst="rect">
            <a:avLst/>
          </a:prstGeom>
        </p:spPr>
      </p:pic>
      <p:grpSp>
        <p:nvGrpSpPr>
          <p:cNvPr id="12" name="Group 11">
            <a:extLst>
              <a:ext uri="{FF2B5EF4-FFF2-40B4-BE49-F238E27FC236}">
                <a16:creationId xmlns:a16="http://schemas.microsoft.com/office/drawing/2014/main" id="{FB6FDF76-E803-4CC7-AC2C-E8EBEF2DE2D5}"/>
              </a:ext>
            </a:extLst>
          </p:cNvPr>
          <p:cNvGrpSpPr/>
          <p:nvPr/>
        </p:nvGrpSpPr>
        <p:grpSpPr>
          <a:xfrm>
            <a:off x="4784687" y="1903899"/>
            <a:ext cx="3507056" cy="2481720"/>
            <a:chOff x="6473531" y="1050025"/>
            <a:chExt cx="5126392" cy="3575241"/>
          </a:xfrm>
        </p:grpSpPr>
        <p:pic>
          <p:nvPicPr>
            <p:cNvPr id="7" name="Picture 6">
              <a:extLst>
                <a:ext uri="{FF2B5EF4-FFF2-40B4-BE49-F238E27FC236}">
                  <a16:creationId xmlns:a16="http://schemas.microsoft.com/office/drawing/2014/main" id="{28F40ADA-A7CD-4646-B054-17A3F69C978B}"/>
                </a:ext>
              </a:extLst>
            </p:cNvPr>
            <p:cNvPicPr>
              <a:picLocks noChangeAspect="1"/>
            </p:cNvPicPr>
            <p:nvPr/>
          </p:nvPicPr>
          <p:blipFill>
            <a:blip r:embed="rId5"/>
            <a:stretch>
              <a:fillRect/>
            </a:stretch>
          </p:blipFill>
          <p:spPr>
            <a:xfrm>
              <a:off x="6473531" y="1050025"/>
              <a:ext cx="4695825" cy="3438525"/>
            </a:xfrm>
            <a:prstGeom prst="rect">
              <a:avLst/>
            </a:prstGeom>
          </p:spPr>
        </p:pic>
        <p:sp>
          <p:nvSpPr>
            <p:cNvPr id="9" name="TextBox 8">
              <a:extLst>
                <a:ext uri="{FF2B5EF4-FFF2-40B4-BE49-F238E27FC236}">
                  <a16:creationId xmlns:a16="http://schemas.microsoft.com/office/drawing/2014/main" id="{3DD53996-A7EB-43A9-8D2B-1982D430CE98}"/>
                </a:ext>
              </a:extLst>
            </p:cNvPr>
            <p:cNvSpPr txBox="1"/>
            <p:nvPr/>
          </p:nvSpPr>
          <p:spPr>
            <a:xfrm>
              <a:off x="10738789" y="3888419"/>
              <a:ext cx="861134" cy="736847"/>
            </a:xfrm>
            <a:prstGeom prst="rect">
              <a:avLst/>
            </a:prstGeom>
            <a:solidFill>
              <a:schemeClr val="bg1"/>
            </a:solidFill>
          </p:spPr>
          <p:txBody>
            <a:bodyPr wrap="square" rtlCol="0">
              <a:spAutoFit/>
            </a:bodyPr>
            <a:lstStyle/>
            <a:p>
              <a:endParaRPr lang="en-GB" dirty="0"/>
            </a:p>
          </p:txBody>
        </p:sp>
      </p:grpSp>
    </p:spTree>
    <p:extLst>
      <p:ext uri="{BB962C8B-B14F-4D97-AF65-F5344CB8AC3E}">
        <p14:creationId xmlns:p14="http://schemas.microsoft.com/office/powerpoint/2010/main" val="233684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DBB1A96E-888C-4C32-AC33-24FB370222F9}"/>
              </a:ext>
            </a:extLst>
          </p:cNvPr>
          <p:cNvSpPr/>
          <p:nvPr/>
        </p:nvSpPr>
        <p:spPr>
          <a:xfrm>
            <a:off x="3326184" y="246145"/>
            <a:ext cx="6030879" cy="579479"/>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GB" sz="2000" b="0" i="0" u="none" strike="noStrike" kern="1200" cap="none" spc="0" normalizeH="0" baseline="0" noProof="0" dirty="0">
                <a:ln>
                  <a:noFill/>
                </a:ln>
                <a:solidFill>
                  <a:prstClr val="white"/>
                </a:solidFill>
                <a:effectLst/>
                <a:uLnTx/>
                <a:uFillTx/>
                <a:latin typeface="Calibri" panose="020F0502020204030204"/>
                <a:ea typeface="+mn-ea"/>
                <a:cs typeface="+mn-cs"/>
              </a:rPr>
              <a:t>Safety Moment</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92AF79-1308-4261-8AD3-82A4E9971DC3}"/>
              </a:ext>
            </a:extLst>
          </p:cNvPr>
          <p:cNvSpPr/>
          <p:nvPr/>
        </p:nvSpPr>
        <p:spPr>
          <a:xfrm>
            <a:off x="2194119" y="1050025"/>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3" name="Picture 2">
            <a:extLst>
              <a:ext uri="{FF2B5EF4-FFF2-40B4-BE49-F238E27FC236}">
                <a16:creationId xmlns:a16="http://schemas.microsoft.com/office/drawing/2014/main" id="{A4F560B5-9E5A-4BBD-B9FD-E01537D6C39A}"/>
              </a:ext>
            </a:extLst>
          </p:cNvPr>
          <p:cNvPicPr>
            <a:picLocks noChangeAspect="1"/>
          </p:cNvPicPr>
          <p:nvPr/>
        </p:nvPicPr>
        <p:blipFill>
          <a:blip r:embed="rId2"/>
          <a:stretch>
            <a:fillRect/>
          </a:stretch>
        </p:blipFill>
        <p:spPr>
          <a:xfrm>
            <a:off x="3224212" y="3071812"/>
            <a:ext cx="5743575" cy="714375"/>
          </a:xfrm>
          <a:prstGeom prst="rect">
            <a:avLst/>
          </a:prstGeom>
        </p:spPr>
      </p:pic>
    </p:spTree>
    <p:extLst>
      <p:ext uri="{BB962C8B-B14F-4D97-AF65-F5344CB8AC3E}">
        <p14:creationId xmlns:p14="http://schemas.microsoft.com/office/powerpoint/2010/main" val="14607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DBB1A96E-888C-4C32-AC33-24FB370222F9}"/>
              </a:ext>
            </a:extLst>
          </p:cNvPr>
          <p:cNvSpPr/>
          <p:nvPr/>
        </p:nvSpPr>
        <p:spPr>
          <a:xfrm>
            <a:off x="3326184" y="246145"/>
            <a:ext cx="6030879" cy="579479"/>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marL="0" marR="0" lvl="0" indent="0" algn="ctr" defTabSz="844550" rtl="0" eaLnBrk="1" fontAlgn="auto" latinLnBrk="0" hangingPunct="1">
              <a:lnSpc>
                <a:spcPct val="90000"/>
              </a:lnSpc>
              <a:spcBef>
                <a:spcPct val="0"/>
              </a:spcBef>
              <a:spcAft>
                <a:spcPct val="35000"/>
              </a:spcAft>
              <a:buClrTx/>
              <a:buSzTx/>
              <a:buFontTx/>
              <a:buNone/>
              <a:tabLst/>
              <a:defRPr/>
            </a:pPr>
            <a:r>
              <a:rPr kumimoji="0" lang="en-GB" sz="1900" b="0" i="0" u="none" strike="noStrike" kern="1200" cap="none" spc="0" normalizeH="0" baseline="0" noProof="0" dirty="0">
                <a:ln>
                  <a:noFill/>
                </a:ln>
                <a:solidFill>
                  <a:prstClr val="white"/>
                </a:solidFill>
                <a:effectLst/>
                <a:uLnTx/>
                <a:uFillTx/>
                <a:latin typeface="Calibri" panose="020F0502020204030204"/>
                <a:ea typeface="+mn-ea"/>
                <a:cs typeface="+mn-cs"/>
              </a:rPr>
              <a:t>Today’s Agenda</a:t>
            </a:r>
            <a:endParaRPr kumimoji="0" lang="en-US" sz="1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9EBD4B4-5847-496A-A83F-CF6F66D9ACE7}"/>
              </a:ext>
            </a:extLst>
          </p:cNvPr>
          <p:cNvSpPr>
            <a:spLocks noGrp="1"/>
          </p:cNvSpPr>
          <p:nvPr>
            <p:ph type="sldNum" sz="quarter" idx="12"/>
          </p:nvPr>
        </p:nvSpPr>
        <p:spPr>
          <a:xfrm>
            <a:off x="7566891" y="5956964"/>
            <a:ext cx="27432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FB9BF09-BF8A-494A-8B2D-03FED9B845BC}"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8F92AF79-1308-4261-8AD3-82A4E9971DC3}"/>
              </a:ext>
            </a:extLst>
          </p:cNvPr>
          <p:cNvSpPr/>
          <p:nvPr/>
        </p:nvSpPr>
        <p:spPr>
          <a:xfrm>
            <a:off x="2194119" y="1050025"/>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Rectangle 16">
            <a:extLst>
              <a:ext uri="{FF2B5EF4-FFF2-40B4-BE49-F238E27FC236}">
                <a16:creationId xmlns:a16="http://schemas.microsoft.com/office/drawing/2014/main" id="{44D5A58F-5990-4C23-90FB-FAEEDD7B4EF1}"/>
              </a:ext>
            </a:extLst>
          </p:cNvPr>
          <p:cNvSpPr/>
          <p:nvPr/>
        </p:nvSpPr>
        <p:spPr>
          <a:xfrm>
            <a:off x="2207796" y="1274000"/>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a:extLst>
              <a:ext uri="{FF2B5EF4-FFF2-40B4-BE49-F238E27FC236}">
                <a16:creationId xmlns:a16="http://schemas.microsoft.com/office/drawing/2014/main" id="{B4F21724-C285-4CF1-9122-1BF8DB549036}"/>
              </a:ext>
            </a:extLst>
          </p:cNvPr>
          <p:cNvSpPr/>
          <p:nvPr/>
        </p:nvSpPr>
        <p:spPr>
          <a:xfrm>
            <a:off x="3265182" y="1897362"/>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Rectangle 23">
            <a:extLst>
              <a:ext uri="{FF2B5EF4-FFF2-40B4-BE49-F238E27FC236}">
                <a16:creationId xmlns:a16="http://schemas.microsoft.com/office/drawing/2014/main" id="{F52D8AAE-9240-4F07-86D5-E484033D62EA}"/>
              </a:ext>
            </a:extLst>
          </p:cNvPr>
          <p:cNvSpPr/>
          <p:nvPr/>
        </p:nvSpPr>
        <p:spPr>
          <a:xfrm>
            <a:off x="4322568" y="2520723"/>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7" name="Rectangle 26">
            <a:extLst>
              <a:ext uri="{FF2B5EF4-FFF2-40B4-BE49-F238E27FC236}">
                <a16:creationId xmlns:a16="http://schemas.microsoft.com/office/drawing/2014/main" id="{23545105-94F8-4D0E-AC53-A9649DAFEBAE}"/>
              </a:ext>
            </a:extLst>
          </p:cNvPr>
          <p:cNvSpPr/>
          <p:nvPr/>
        </p:nvSpPr>
        <p:spPr>
          <a:xfrm>
            <a:off x="5379953" y="3144083"/>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1" name="Rectangle 30">
            <a:extLst>
              <a:ext uri="{FF2B5EF4-FFF2-40B4-BE49-F238E27FC236}">
                <a16:creationId xmlns:a16="http://schemas.microsoft.com/office/drawing/2014/main" id="{2050D576-94EF-4003-A0B7-D95ACFABE9EF}"/>
              </a:ext>
            </a:extLst>
          </p:cNvPr>
          <p:cNvSpPr/>
          <p:nvPr/>
        </p:nvSpPr>
        <p:spPr>
          <a:xfrm>
            <a:off x="6437340" y="3767445"/>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37" name="Rectangle 36">
            <a:extLst>
              <a:ext uri="{FF2B5EF4-FFF2-40B4-BE49-F238E27FC236}">
                <a16:creationId xmlns:a16="http://schemas.microsoft.com/office/drawing/2014/main" id="{2490FCCB-48CF-47DF-A9BD-1090D18BE4D1}"/>
              </a:ext>
            </a:extLst>
          </p:cNvPr>
          <p:cNvSpPr/>
          <p:nvPr/>
        </p:nvSpPr>
        <p:spPr>
          <a:xfrm>
            <a:off x="7494725" y="4390806"/>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0" name="Rectangle 39">
            <a:extLst>
              <a:ext uri="{FF2B5EF4-FFF2-40B4-BE49-F238E27FC236}">
                <a16:creationId xmlns:a16="http://schemas.microsoft.com/office/drawing/2014/main" id="{38A48382-6D72-40B5-A93F-22D5EA6A8C36}"/>
              </a:ext>
            </a:extLst>
          </p:cNvPr>
          <p:cNvSpPr/>
          <p:nvPr/>
        </p:nvSpPr>
        <p:spPr>
          <a:xfrm>
            <a:off x="8552112" y="5014167"/>
            <a:ext cx="927554" cy="44851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3" name="Group 2">
            <a:extLst>
              <a:ext uri="{FF2B5EF4-FFF2-40B4-BE49-F238E27FC236}">
                <a16:creationId xmlns:a16="http://schemas.microsoft.com/office/drawing/2014/main" id="{887140F2-47A6-41D3-B6F6-2EEFE125AAF3}"/>
              </a:ext>
            </a:extLst>
          </p:cNvPr>
          <p:cNvGrpSpPr/>
          <p:nvPr/>
        </p:nvGrpSpPr>
        <p:grpSpPr>
          <a:xfrm>
            <a:off x="198710" y="914180"/>
            <a:ext cx="2863014" cy="819149"/>
            <a:chOff x="1150627" y="1844437"/>
            <a:chExt cx="2863014" cy="819149"/>
          </a:xfrm>
        </p:grpSpPr>
        <p:sp>
          <p:nvSpPr>
            <p:cNvPr id="19" name="Freeform: Shape 18">
              <a:extLst>
                <a:ext uri="{FF2B5EF4-FFF2-40B4-BE49-F238E27FC236}">
                  <a16:creationId xmlns:a16="http://schemas.microsoft.com/office/drawing/2014/main" id="{E7A89E8F-104C-4588-B1B1-C96E9F590846}"/>
                </a:ext>
              </a:extLst>
            </p:cNvPr>
            <p:cNvSpPr/>
            <p:nvPr/>
          </p:nvSpPr>
          <p:spPr>
            <a:xfrm>
              <a:off x="1989850" y="1844437"/>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algn="ctr" defTabSz="311150">
                <a:lnSpc>
                  <a:spcPct val="90000"/>
                </a:lnSpc>
                <a:spcBef>
                  <a:spcPct val="0"/>
                </a:spcBef>
                <a:spcAft>
                  <a:spcPct val="35000"/>
                </a:spcAft>
              </a:pPr>
              <a:r>
                <a:rPr lang="en-GB" dirty="0">
                  <a:solidFill>
                    <a:srgbClr val="2D0DED"/>
                  </a:solidFill>
                </a:rPr>
                <a:t>Project Goals</a:t>
              </a:r>
            </a:p>
          </p:txBody>
        </p:sp>
        <p:pic>
          <p:nvPicPr>
            <p:cNvPr id="45" name="Picture 44">
              <a:extLst>
                <a:ext uri="{FF2B5EF4-FFF2-40B4-BE49-F238E27FC236}">
                  <a16:creationId xmlns:a16="http://schemas.microsoft.com/office/drawing/2014/main" id="{0A5E3E23-8953-4DA0-84F2-E93907236240}"/>
                </a:ext>
              </a:extLst>
            </p:cNvPr>
            <p:cNvPicPr>
              <a:picLocks noChangeAspect="1"/>
            </p:cNvPicPr>
            <p:nvPr/>
          </p:nvPicPr>
          <p:blipFill>
            <a:blip r:embed="rId2"/>
            <a:stretch>
              <a:fillRect/>
            </a:stretch>
          </p:blipFill>
          <p:spPr>
            <a:xfrm>
              <a:off x="1150627" y="1844437"/>
              <a:ext cx="719600" cy="819149"/>
            </a:xfrm>
            <a:prstGeom prst="rect">
              <a:avLst/>
            </a:prstGeom>
          </p:spPr>
        </p:pic>
      </p:grpSp>
      <p:grpSp>
        <p:nvGrpSpPr>
          <p:cNvPr id="15" name="Group 14">
            <a:extLst>
              <a:ext uri="{FF2B5EF4-FFF2-40B4-BE49-F238E27FC236}">
                <a16:creationId xmlns:a16="http://schemas.microsoft.com/office/drawing/2014/main" id="{4774AD7A-7143-4266-8CC5-BBFAA0DE00FB}"/>
              </a:ext>
            </a:extLst>
          </p:cNvPr>
          <p:cNvGrpSpPr/>
          <p:nvPr/>
        </p:nvGrpSpPr>
        <p:grpSpPr>
          <a:xfrm>
            <a:off x="2268308" y="2467798"/>
            <a:ext cx="3466667" cy="554922"/>
            <a:chOff x="2268308" y="2467798"/>
            <a:chExt cx="3466667" cy="554922"/>
          </a:xfrm>
        </p:grpSpPr>
        <p:sp>
          <p:nvSpPr>
            <p:cNvPr id="23" name="Freeform: Shape 22">
              <a:extLst>
                <a:ext uri="{FF2B5EF4-FFF2-40B4-BE49-F238E27FC236}">
                  <a16:creationId xmlns:a16="http://schemas.microsoft.com/office/drawing/2014/main" id="{BC1E5C55-AE6B-485D-8F4F-78FEAA2AB5B0}"/>
                </a:ext>
              </a:extLst>
            </p:cNvPr>
            <p:cNvSpPr/>
            <p:nvPr/>
          </p:nvSpPr>
          <p:spPr>
            <a:xfrm>
              <a:off x="3007109" y="2467798"/>
              <a:ext cx="2727866"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marL="0" lvl="0" indent="0" algn="ctr" defTabSz="311150">
                <a:lnSpc>
                  <a:spcPct val="90000"/>
                </a:lnSpc>
                <a:spcBef>
                  <a:spcPct val="0"/>
                </a:spcBef>
                <a:spcAft>
                  <a:spcPct val="35000"/>
                </a:spcAft>
                <a:buNone/>
              </a:pPr>
              <a:r>
                <a:rPr lang="en-GB" kern="1200" dirty="0"/>
                <a:t>Data sets and Analytical Insights</a:t>
              </a:r>
            </a:p>
          </p:txBody>
        </p:sp>
        <p:pic>
          <p:nvPicPr>
            <p:cNvPr id="46" name="Picture 45" descr="Whiteboard&#10;&#10;Description automatically generated">
              <a:extLst>
                <a:ext uri="{FF2B5EF4-FFF2-40B4-BE49-F238E27FC236}">
                  <a16:creationId xmlns:a16="http://schemas.microsoft.com/office/drawing/2014/main" id="{ECFE2895-125F-452E-8CCA-609C61F3445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68308" y="2488774"/>
              <a:ext cx="670609" cy="470939"/>
            </a:xfrm>
            <a:prstGeom prst="rect">
              <a:avLst/>
            </a:prstGeom>
          </p:spPr>
        </p:pic>
      </p:grpSp>
      <p:grpSp>
        <p:nvGrpSpPr>
          <p:cNvPr id="9" name="Group 8">
            <a:extLst>
              <a:ext uri="{FF2B5EF4-FFF2-40B4-BE49-F238E27FC236}">
                <a16:creationId xmlns:a16="http://schemas.microsoft.com/office/drawing/2014/main" id="{10AFA2D6-88E0-40FA-8C8D-B69EAD27D212}"/>
              </a:ext>
            </a:extLst>
          </p:cNvPr>
          <p:cNvGrpSpPr/>
          <p:nvPr/>
        </p:nvGrpSpPr>
        <p:grpSpPr>
          <a:xfrm>
            <a:off x="3348566" y="3144083"/>
            <a:ext cx="2779533" cy="557426"/>
            <a:chOff x="3348880" y="3088656"/>
            <a:chExt cx="2779533" cy="557426"/>
          </a:xfrm>
        </p:grpSpPr>
        <p:sp>
          <p:nvSpPr>
            <p:cNvPr id="26" name="Freeform: Shape 25">
              <a:extLst>
                <a:ext uri="{FF2B5EF4-FFF2-40B4-BE49-F238E27FC236}">
                  <a16:creationId xmlns:a16="http://schemas.microsoft.com/office/drawing/2014/main" id="{35D4E943-1F94-4E10-AC91-5AB5890C76CB}"/>
                </a:ext>
              </a:extLst>
            </p:cNvPr>
            <p:cNvSpPr/>
            <p:nvPr/>
          </p:nvSpPr>
          <p:spPr>
            <a:xfrm>
              <a:off x="4104622" y="3091160"/>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algn="ctr" defTabSz="311150">
                <a:lnSpc>
                  <a:spcPct val="90000"/>
                </a:lnSpc>
                <a:spcBef>
                  <a:spcPct val="0"/>
                </a:spcBef>
                <a:spcAft>
                  <a:spcPct val="35000"/>
                </a:spcAft>
              </a:pPr>
              <a:r>
                <a:rPr lang="en-GB" dirty="0">
                  <a:solidFill>
                    <a:srgbClr val="2D0DED"/>
                  </a:solidFill>
                </a:rPr>
                <a:t>Data limitations and impact on Analysis</a:t>
              </a:r>
            </a:p>
          </p:txBody>
        </p:sp>
        <p:pic>
          <p:nvPicPr>
            <p:cNvPr id="48" name="Picture 47">
              <a:extLst>
                <a:ext uri="{FF2B5EF4-FFF2-40B4-BE49-F238E27FC236}">
                  <a16:creationId xmlns:a16="http://schemas.microsoft.com/office/drawing/2014/main" id="{151EBFBC-ED33-42D2-A428-AF2C05474A72}"/>
                </a:ext>
              </a:extLst>
            </p:cNvPr>
            <p:cNvPicPr>
              <a:picLocks noChangeAspect="1"/>
            </p:cNvPicPr>
            <p:nvPr/>
          </p:nvPicPr>
          <p:blipFill>
            <a:blip r:embed="rId5"/>
            <a:stretch>
              <a:fillRect/>
            </a:stretch>
          </p:blipFill>
          <p:spPr>
            <a:xfrm>
              <a:off x="3348880" y="3088656"/>
              <a:ext cx="576648" cy="557426"/>
            </a:xfrm>
            <a:prstGeom prst="rect">
              <a:avLst/>
            </a:prstGeom>
          </p:spPr>
        </p:pic>
      </p:grpSp>
      <p:grpSp>
        <p:nvGrpSpPr>
          <p:cNvPr id="10" name="Group 9">
            <a:extLst>
              <a:ext uri="{FF2B5EF4-FFF2-40B4-BE49-F238E27FC236}">
                <a16:creationId xmlns:a16="http://schemas.microsoft.com/office/drawing/2014/main" id="{AEB675CA-A0E4-4CF3-952C-152E718C9F57}"/>
              </a:ext>
            </a:extLst>
          </p:cNvPr>
          <p:cNvGrpSpPr/>
          <p:nvPr/>
        </p:nvGrpSpPr>
        <p:grpSpPr>
          <a:xfrm>
            <a:off x="4544357" y="3788639"/>
            <a:ext cx="2595638" cy="583058"/>
            <a:chOff x="4526231" y="3714520"/>
            <a:chExt cx="2595638" cy="583058"/>
          </a:xfrm>
        </p:grpSpPr>
        <p:sp>
          <p:nvSpPr>
            <p:cNvPr id="29" name="Freeform: Shape 28">
              <a:extLst>
                <a:ext uri="{FF2B5EF4-FFF2-40B4-BE49-F238E27FC236}">
                  <a16:creationId xmlns:a16="http://schemas.microsoft.com/office/drawing/2014/main" id="{B2EEB34C-4604-4145-BB44-10F0B303B9F4}"/>
                </a:ext>
              </a:extLst>
            </p:cNvPr>
            <p:cNvSpPr/>
            <p:nvPr/>
          </p:nvSpPr>
          <p:spPr>
            <a:xfrm>
              <a:off x="5098078" y="3742656"/>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marL="0" lvl="0" indent="0" algn="ctr" defTabSz="311150">
                <a:lnSpc>
                  <a:spcPct val="90000"/>
                </a:lnSpc>
                <a:spcBef>
                  <a:spcPct val="0"/>
                </a:spcBef>
                <a:spcAft>
                  <a:spcPct val="35000"/>
                </a:spcAft>
                <a:buNone/>
              </a:pPr>
              <a:r>
                <a:rPr lang="en-GB" dirty="0"/>
                <a:t>Additional Dataset </a:t>
              </a:r>
              <a:r>
                <a:rPr lang="en-GB" kern="1200" dirty="0"/>
                <a:t>needs</a:t>
              </a:r>
            </a:p>
          </p:txBody>
        </p:sp>
        <p:pic>
          <p:nvPicPr>
            <p:cNvPr id="50" name="Picture 49">
              <a:extLst>
                <a:ext uri="{FF2B5EF4-FFF2-40B4-BE49-F238E27FC236}">
                  <a16:creationId xmlns:a16="http://schemas.microsoft.com/office/drawing/2014/main" id="{2511FD06-7BFF-4DB6-BC42-03CD22CA2676}"/>
                </a:ext>
              </a:extLst>
            </p:cNvPr>
            <p:cNvPicPr>
              <a:picLocks noChangeAspect="1"/>
            </p:cNvPicPr>
            <p:nvPr/>
          </p:nvPicPr>
          <p:blipFill>
            <a:blip r:embed="rId6"/>
            <a:stretch>
              <a:fillRect/>
            </a:stretch>
          </p:blipFill>
          <p:spPr>
            <a:xfrm>
              <a:off x="4526231" y="3714520"/>
              <a:ext cx="382284" cy="526845"/>
            </a:xfrm>
            <a:prstGeom prst="rect">
              <a:avLst/>
            </a:prstGeom>
          </p:spPr>
        </p:pic>
      </p:grpSp>
      <p:grpSp>
        <p:nvGrpSpPr>
          <p:cNvPr id="11" name="Group 10">
            <a:extLst>
              <a:ext uri="{FF2B5EF4-FFF2-40B4-BE49-F238E27FC236}">
                <a16:creationId xmlns:a16="http://schemas.microsoft.com/office/drawing/2014/main" id="{C6EA6E87-BFE9-49C6-94F9-C1DC9C1C62CB}"/>
              </a:ext>
            </a:extLst>
          </p:cNvPr>
          <p:cNvGrpSpPr/>
          <p:nvPr/>
        </p:nvGrpSpPr>
        <p:grpSpPr>
          <a:xfrm>
            <a:off x="5217267" y="4447639"/>
            <a:ext cx="3007477" cy="617592"/>
            <a:chOff x="5235706" y="4337881"/>
            <a:chExt cx="3007477" cy="617592"/>
          </a:xfrm>
        </p:grpSpPr>
        <p:sp>
          <p:nvSpPr>
            <p:cNvPr id="35" name="Freeform: Shape 34">
              <a:extLst>
                <a:ext uri="{FF2B5EF4-FFF2-40B4-BE49-F238E27FC236}">
                  <a16:creationId xmlns:a16="http://schemas.microsoft.com/office/drawing/2014/main" id="{8BC50E1D-ACC4-4B1B-BBF8-30A75B43004D}"/>
                </a:ext>
              </a:extLst>
            </p:cNvPr>
            <p:cNvSpPr/>
            <p:nvPr/>
          </p:nvSpPr>
          <p:spPr>
            <a:xfrm>
              <a:off x="6219392" y="4337881"/>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algn="ctr" defTabSz="311150">
                <a:lnSpc>
                  <a:spcPct val="90000"/>
                </a:lnSpc>
                <a:spcBef>
                  <a:spcPct val="0"/>
                </a:spcBef>
                <a:spcAft>
                  <a:spcPct val="35000"/>
                </a:spcAft>
              </a:pPr>
              <a:r>
                <a:rPr lang="en-GB" dirty="0">
                  <a:solidFill>
                    <a:srgbClr val="2D0DED"/>
                  </a:solidFill>
                </a:rPr>
                <a:t>Our approach to staffing </a:t>
              </a:r>
            </a:p>
          </p:txBody>
        </p:sp>
        <p:pic>
          <p:nvPicPr>
            <p:cNvPr id="52" name="Picture 51">
              <a:extLst>
                <a:ext uri="{FF2B5EF4-FFF2-40B4-BE49-F238E27FC236}">
                  <a16:creationId xmlns:a16="http://schemas.microsoft.com/office/drawing/2014/main" id="{C094BCE1-8602-42A7-A26B-D8979ED1619E}"/>
                </a:ext>
              </a:extLst>
            </p:cNvPr>
            <p:cNvPicPr>
              <a:picLocks noChangeAspect="1"/>
            </p:cNvPicPr>
            <p:nvPr/>
          </p:nvPicPr>
          <p:blipFill>
            <a:blip r:embed="rId7"/>
            <a:stretch>
              <a:fillRect/>
            </a:stretch>
          </p:blipFill>
          <p:spPr>
            <a:xfrm>
              <a:off x="5235706" y="4358574"/>
              <a:ext cx="892707" cy="596899"/>
            </a:xfrm>
            <a:prstGeom prst="rect">
              <a:avLst/>
            </a:prstGeom>
          </p:spPr>
        </p:pic>
      </p:grpSp>
      <p:grpSp>
        <p:nvGrpSpPr>
          <p:cNvPr id="12" name="Group 11">
            <a:extLst>
              <a:ext uri="{FF2B5EF4-FFF2-40B4-BE49-F238E27FC236}">
                <a16:creationId xmlns:a16="http://schemas.microsoft.com/office/drawing/2014/main" id="{FE58B5DD-841D-4A90-913F-5DEC57DB0A9A}"/>
              </a:ext>
            </a:extLst>
          </p:cNvPr>
          <p:cNvGrpSpPr/>
          <p:nvPr/>
        </p:nvGrpSpPr>
        <p:grpSpPr>
          <a:xfrm>
            <a:off x="6631702" y="5185785"/>
            <a:ext cx="2653600" cy="554922"/>
            <a:chOff x="6646970" y="4961243"/>
            <a:chExt cx="2653600" cy="554922"/>
          </a:xfrm>
        </p:grpSpPr>
        <p:sp>
          <p:nvSpPr>
            <p:cNvPr id="39" name="Freeform: Shape 38">
              <a:extLst>
                <a:ext uri="{FF2B5EF4-FFF2-40B4-BE49-F238E27FC236}">
                  <a16:creationId xmlns:a16="http://schemas.microsoft.com/office/drawing/2014/main" id="{E625828B-0248-4987-8194-B0D98692E286}"/>
                </a:ext>
              </a:extLst>
            </p:cNvPr>
            <p:cNvSpPr/>
            <p:nvPr/>
          </p:nvSpPr>
          <p:spPr>
            <a:xfrm>
              <a:off x="7276779" y="4961243"/>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marL="0" lvl="0" indent="0" algn="ctr" defTabSz="311150">
                <a:lnSpc>
                  <a:spcPct val="90000"/>
                </a:lnSpc>
                <a:spcBef>
                  <a:spcPct val="0"/>
                </a:spcBef>
                <a:spcAft>
                  <a:spcPct val="35000"/>
                </a:spcAft>
                <a:buNone/>
              </a:pPr>
              <a:r>
                <a:rPr lang="en-GB" kern="1200" dirty="0"/>
                <a:t>How to measure our success</a:t>
              </a:r>
            </a:p>
          </p:txBody>
        </p:sp>
        <p:pic>
          <p:nvPicPr>
            <p:cNvPr id="54" name="Picture 53">
              <a:extLst>
                <a:ext uri="{FF2B5EF4-FFF2-40B4-BE49-F238E27FC236}">
                  <a16:creationId xmlns:a16="http://schemas.microsoft.com/office/drawing/2014/main" id="{64C39B64-B3AB-46CD-9F36-1924EC3274DF}"/>
                </a:ext>
              </a:extLst>
            </p:cNvPr>
            <p:cNvPicPr>
              <a:picLocks noChangeAspect="1"/>
            </p:cNvPicPr>
            <p:nvPr/>
          </p:nvPicPr>
          <p:blipFill>
            <a:blip r:embed="rId8"/>
            <a:stretch>
              <a:fillRect/>
            </a:stretch>
          </p:blipFill>
          <p:spPr>
            <a:xfrm>
              <a:off x="6646970" y="4981660"/>
              <a:ext cx="508293" cy="525896"/>
            </a:xfrm>
            <a:prstGeom prst="rect">
              <a:avLst/>
            </a:prstGeom>
          </p:spPr>
        </p:pic>
      </p:grpSp>
      <p:grpSp>
        <p:nvGrpSpPr>
          <p:cNvPr id="14" name="Group 13">
            <a:extLst>
              <a:ext uri="{FF2B5EF4-FFF2-40B4-BE49-F238E27FC236}">
                <a16:creationId xmlns:a16="http://schemas.microsoft.com/office/drawing/2014/main" id="{6B36310F-4913-417D-A80E-9F3ABEC0E23B}"/>
              </a:ext>
            </a:extLst>
          </p:cNvPr>
          <p:cNvGrpSpPr/>
          <p:nvPr/>
        </p:nvGrpSpPr>
        <p:grpSpPr>
          <a:xfrm>
            <a:off x="7494725" y="5924980"/>
            <a:ext cx="2993061" cy="581382"/>
            <a:chOff x="7364894" y="5584604"/>
            <a:chExt cx="2993061" cy="581382"/>
          </a:xfrm>
        </p:grpSpPr>
        <p:sp>
          <p:nvSpPr>
            <p:cNvPr id="41" name="Freeform: Shape 40">
              <a:extLst>
                <a:ext uri="{FF2B5EF4-FFF2-40B4-BE49-F238E27FC236}">
                  <a16:creationId xmlns:a16="http://schemas.microsoft.com/office/drawing/2014/main" id="{24F2DAF2-7F44-489F-867D-76FE755C24A1}"/>
                </a:ext>
              </a:extLst>
            </p:cNvPr>
            <p:cNvSpPr/>
            <p:nvPr/>
          </p:nvSpPr>
          <p:spPr>
            <a:xfrm>
              <a:off x="8334164" y="5584604"/>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algn="ctr" defTabSz="311150">
                <a:lnSpc>
                  <a:spcPct val="90000"/>
                </a:lnSpc>
                <a:spcBef>
                  <a:spcPct val="0"/>
                </a:spcBef>
                <a:spcAft>
                  <a:spcPct val="35000"/>
                </a:spcAft>
              </a:pPr>
              <a:r>
                <a:rPr lang="en-GB">
                  <a:solidFill>
                    <a:srgbClr val="2D0DED"/>
                  </a:solidFill>
                </a:rPr>
                <a:t>Q&amp;A</a:t>
              </a:r>
            </a:p>
          </p:txBody>
        </p:sp>
        <p:pic>
          <p:nvPicPr>
            <p:cNvPr id="56" name="Picture 55">
              <a:extLst>
                <a:ext uri="{FF2B5EF4-FFF2-40B4-BE49-F238E27FC236}">
                  <a16:creationId xmlns:a16="http://schemas.microsoft.com/office/drawing/2014/main" id="{2BDA9DE0-6129-47EC-8307-A7F52E4409FC}"/>
                </a:ext>
              </a:extLst>
            </p:cNvPr>
            <p:cNvPicPr>
              <a:picLocks noChangeAspect="1"/>
            </p:cNvPicPr>
            <p:nvPr/>
          </p:nvPicPr>
          <p:blipFill>
            <a:blip r:embed="rId9"/>
            <a:stretch>
              <a:fillRect/>
            </a:stretch>
          </p:blipFill>
          <p:spPr>
            <a:xfrm>
              <a:off x="7364894" y="5611064"/>
              <a:ext cx="730019" cy="554922"/>
            </a:xfrm>
            <a:prstGeom prst="rect">
              <a:avLst/>
            </a:prstGeom>
          </p:spPr>
        </p:pic>
      </p:grpSp>
      <p:grpSp>
        <p:nvGrpSpPr>
          <p:cNvPr id="2" name="Group 1">
            <a:extLst>
              <a:ext uri="{FF2B5EF4-FFF2-40B4-BE49-F238E27FC236}">
                <a16:creationId xmlns:a16="http://schemas.microsoft.com/office/drawing/2014/main" id="{6D855E4F-B531-4E2A-A785-1F785E45A7C5}"/>
              </a:ext>
            </a:extLst>
          </p:cNvPr>
          <p:cNvGrpSpPr/>
          <p:nvPr/>
        </p:nvGrpSpPr>
        <p:grpSpPr>
          <a:xfrm>
            <a:off x="1318424" y="1689579"/>
            <a:ext cx="2706297" cy="561417"/>
            <a:chOff x="249957" y="1214581"/>
            <a:chExt cx="2706297" cy="561417"/>
          </a:xfrm>
        </p:grpSpPr>
        <p:sp>
          <p:nvSpPr>
            <p:cNvPr id="13" name="Freeform: Shape 12">
              <a:extLst>
                <a:ext uri="{FF2B5EF4-FFF2-40B4-BE49-F238E27FC236}">
                  <a16:creationId xmlns:a16="http://schemas.microsoft.com/office/drawing/2014/main" id="{F3E2BD2F-D885-4CB2-B43E-DC21CEB76EE7}"/>
                </a:ext>
              </a:extLst>
            </p:cNvPr>
            <p:cNvSpPr/>
            <p:nvPr/>
          </p:nvSpPr>
          <p:spPr>
            <a:xfrm>
              <a:off x="932463" y="1221076"/>
              <a:ext cx="2023791" cy="554922"/>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1431" tIns="51431" rIns="51431" bIns="51431" numCol="1" spcCol="1270" anchor="ctr" anchorCtr="0">
              <a:noAutofit/>
            </a:bodyPr>
            <a:lstStyle/>
            <a:p>
              <a:pPr marL="0" lvl="0" indent="0" algn="ctr" defTabSz="311150">
                <a:lnSpc>
                  <a:spcPct val="90000"/>
                </a:lnSpc>
                <a:spcBef>
                  <a:spcPct val="0"/>
                </a:spcBef>
                <a:spcAft>
                  <a:spcPct val="35000"/>
                </a:spcAft>
                <a:buNone/>
              </a:pPr>
              <a:r>
                <a:rPr lang="en-GB" kern="1200" dirty="0"/>
                <a:t>Influenza at a glance</a:t>
              </a:r>
            </a:p>
          </p:txBody>
        </p:sp>
        <p:pic>
          <p:nvPicPr>
            <p:cNvPr id="58" name="Picture 57" descr="A picture containing colorful, displayed, decorated, arranged&#10;&#10;Description automatically generated">
              <a:extLst>
                <a:ext uri="{FF2B5EF4-FFF2-40B4-BE49-F238E27FC236}">
                  <a16:creationId xmlns:a16="http://schemas.microsoft.com/office/drawing/2014/main" id="{90E8E1B7-4556-4749-9CEA-A40129296F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957" y="1214581"/>
              <a:ext cx="551359" cy="551359"/>
            </a:xfrm>
            <a:prstGeom prst="rect">
              <a:avLst/>
            </a:prstGeom>
          </p:spPr>
        </p:pic>
      </p:grpSp>
    </p:spTree>
    <p:extLst>
      <p:ext uri="{BB962C8B-B14F-4D97-AF65-F5344CB8AC3E}">
        <p14:creationId xmlns:p14="http://schemas.microsoft.com/office/powerpoint/2010/main" val="109381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1900"/>
              <a:t>Project Goals</a:t>
            </a:r>
            <a:endParaRPr lang="en-US" sz="19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4</a:t>
            </a:fld>
            <a:endParaRPr lang="en-GB"/>
          </a:p>
        </p:txBody>
      </p:sp>
      <p:grpSp>
        <p:nvGrpSpPr>
          <p:cNvPr id="34" name="Group 33">
            <a:extLst>
              <a:ext uri="{FF2B5EF4-FFF2-40B4-BE49-F238E27FC236}">
                <a16:creationId xmlns:a16="http://schemas.microsoft.com/office/drawing/2014/main" id="{F2F98C4D-7373-4A25-B88E-A09E2D909ED6}"/>
              </a:ext>
            </a:extLst>
          </p:cNvPr>
          <p:cNvGrpSpPr/>
          <p:nvPr/>
        </p:nvGrpSpPr>
        <p:grpSpPr>
          <a:xfrm>
            <a:off x="766226" y="1223916"/>
            <a:ext cx="8423351" cy="1511137"/>
            <a:chOff x="1558849" y="1231631"/>
            <a:chExt cx="8423351" cy="1511137"/>
          </a:xfrm>
        </p:grpSpPr>
        <p:sp>
          <p:nvSpPr>
            <p:cNvPr id="14" name="Freeform: Shape 13">
              <a:extLst>
                <a:ext uri="{FF2B5EF4-FFF2-40B4-BE49-F238E27FC236}">
                  <a16:creationId xmlns:a16="http://schemas.microsoft.com/office/drawing/2014/main" id="{AE73CF1F-4573-4C8B-BFF5-2559B1DBAF08}"/>
                </a:ext>
              </a:extLst>
            </p:cNvPr>
            <p:cNvSpPr/>
            <p:nvPr/>
          </p:nvSpPr>
          <p:spPr>
            <a:xfrm>
              <a:off x="2179477" y="2465769"/>
              <a:ext cx="7802723" cy="276999"/>
            </a:xfrm>
            <a:custGeom>
              <a:avLst/>
              <a:gdLst>
                <a:gd name="connsiteX0" fmla="*/ 0 w 724522"/>
                <a:gd name="connsiteY0" fmla="*/ 84541 h 507142"/>
                <a:gd name="connsiteX1" fmla="*/ 84541 w 724522"/>
                <a:gd name="connsiteY1" fmla="*/ 0 h 507142"/>
                <a:gd name="connsiteX2" fmla="*/ 639981 w 724522"/>
                <a:gd name="connsiteY2" fmla="*/ 0 h 507142"/>
                <a:gd name="connsiteX3" fmla="*/ 724522 w 724522"/>
                <a:gd name="connsiteY3" fmla="*/ 84541 h 507142"/>
                <a:gd name="connsiteX4" fmla="*/ 724522 w 724522"/>
                <a:gd name="connsiteY4" fmla="*/ 422601 h 507142"/>
                <a:gd name="connsiteX5" fmla="*/ 639981 w 724522"/>
                <a:gd name="connsiteY5" fmla="*/ 507142 h 507142"/>
                <a:gd name="connsiteX6" fmla="*/ 84541 w 724522"/>
                <a:gd name="connsiteY6" fmla="*/ 507142 h 507142"/>
                <a:gd name="connsiteX7" fmla="*/ 0 w 724522"/>
                <a:gd name="connsiteY7" fmla="*/ 422601 h 507142"/>
                <a:gd name="connsiteX8" fmla="*/ 0 w 724522"/>
                <a:gd name="connsiteY8" fmla="*/ 84541 h 507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522" h="507142">
                  <a:moveTo>
                    <a:pt x="0" y="84541"/>
                  </a:moveTo>
                  <a:cubicBezTo>
                    <a:pt x="0" y="37850"/>
                    <a:pt x="37850" y="0"/>
                    <a:pt x="84541" y="0"/>
                  </a:cubicBezTo>
                  <a:lnTo>
                    <a:pt x="639981" y="0"/>
                  </a:lnTo>
                  <a:cubicBezTo>
                    <a:pt x="686672" y="0"/>
                    <a:pt x="724522" y="37850"/>
                    <a:pt x="724522" y="84541"/>
                  </a:cubicBezTo>
                  <a:lnTo>
                    <a:pt x="724522" y="422601"/>
                  </a:lnTo>
                  <a:cubicBezTo>
                    <a:pt x="724522" y="469292"/>
                    <a:pt x="686672" y="507142"/>
                    <a:pt x="639981" y="507142"/>
                  </a:cubicBezTo>
                  <a:lnTo>
                    <a:pt x="84541" y="507142"/>
                  </a:lnTo>
                  <a:cubicBezTo>
                    <a:pt x="37850" y="507142"/>
                    <a:pt x="0" y="469292"/>
                    <a:pt x="0" y="422601"/>
                  </a:cubicBezTo>
                  <a:lnTo>
                    <a:pt x="0" y="84541"/>
                  </a:lnTo>
                  <a:close/>
                </a:path>
              </a:pathLst>
            </a:custGeom>
            <a:noFill/>
          </p:spPr>
          <p:txBody>
            <a:bodyPr wrap="square">
              <a:spAutoFit/>
            </a:bodyPr>
            <a:lstStyle/>
            <a:p>
              <a:r>
                <a:rPr lang="en-GB" sz="1200" dirty="0">
                  <a:solidFill>
                    <a:schemeClr val="tx1"/>
                  </a:solidFill>
                </a:rPr>
                <a:t>(* A staffing plan that utilizes all available agency staff per state requirements, without necessitating additional resources. )</a:t>
              </a:r>
            </a:p>
          </p:txBody>
        </p:sp>
        <p:grpSp>
          <p:nvGrpSpPr>
            <p:cNvPr id="26" name="Group 25">
              <a:extLst>
                <a:ext uri="{FF2B5EF4-FFF2-40B4-BE49-F238E27FC236}">
                  <a16:creationId xmlns:a16="http://schemas.microsoft.com/office/drawing/2014/main" id="{EC5E5848-60F6-44E4-840E-9A64773BDBD1}"/>
                </a:ext>
              </a:extLst>
            </p:cNvPr>
            <p:cNvGrpSpPr/>
            <p:nvPr/>
          </p:nvGrpSpPr>
          <p:grpSpPr>
            <a:xfrm>
              <a:off x="1558849" y="1231631"/>
              <a:ext cx="4602469" cy="1031795"/>
              <a:chOff x="1558849" y="1231631"/>
              <a:chExt cx="4602469" cy="1031795"/>
            </a:xfrm>
          </p:grpSpPr>
          <p:pic>
            <p:nvPicPr>
              <p:cNvPr id="19" name="Picture 18">
                <a:extLst>
                  <a:ext uri="{FF2B5EF4-FFF2-40B4-BE49-F238E27FC236}">
                    <a16:creationId xmlns:a16="http://schemas.microsoft.com/office/drawing/2014/main" id="{BDB9F45D-1B67-4102-9926-5F43AEE57F9C}"/>
                  </a:ext>
                </a:extLst>
              </p:cNvPr>
              <p:cNvPicPr>
                <a:picLocks noChangeAspect="1"/>
              </p:cNvPicPr>
              <p:nvPr/>
            </p:nvPicPr>
            <p:blipFill>
              <a:blip r:embed="rId2"/>
              <a:stretch>
                <a:fillRect/>
              </a:stretch>
            </p:blipFill>
            <p:spPr>
              <a:xfrm>
                <a:off x="4618192" y="1231631"/>
                <a:ext cx="1543126" cy="1031795"/>
              </a:xfrm>
              <a:prstGeom prst="rect">
                <a:avLst/>
              </a:prstGeom>
            </p:spPr>
          </p:pic>
          <p:sp>
            <p:nvSpPr>
              <p:cNvPr id="22" name="TextBox 21">
                <a:extLst>
                  <a:ext uri="{FF2B5EF4-FFF2-40B4-BE49-F238E27FC236}">
                    <a16:creationId xmlns:a16="http://schemas.microsoft.com/office/drawing/2014/main" id="{73C1495E-1D35-47C4-9886-163036280034}"/>
                  </a:ext>
                </a:extLst>
              </p:cNvPr>
              <p:cNvSpPr txBox="1"/>
              <p:nvPr/>
            </p:nvSpPr>
            <p:spPr>
              <a:xfrm>
                <a:off x="2571190" y="1604234"/>
                <a:ext cx="2047002" cy="318924"/>
              </a:xfrm>
              <a:prstGeom prst="rect">
                <a:avLst/>
              </a:prstGeom>
              <a:noFill/>
            </p:spPr>
            <p:txBody>
              <a:bodyPr wrap="square" lIns="72000" tIns="36000" rIns="36000" bIns="36000" rtlCol="0">
                <a:spAutoFit/>
              </a:bodyPr>
              <a:lstStyle/>
              <a:p>
                <a:r>
                  <a:rPr lang="en-GB" sz="1600" b="1" dirty="0"/>
                  <a:t>Optimal Staffing plan</a:t>
                </a:r>
              </a:p>
            </p:txBody>
          </p:sp>
          <p:pic>
            <p:nvPicPr>
              <p:cNvPr id="24" name="Picture 23">
                <a:extLst>
                  <a:ext uri="{FF2B5EF4-FFF2-40B4-BE49-F238E27FC236}">
                    <a16:creationId xmlns:a16="http://schemas.microsoft.com/office/drawing/2014/main" id="{4B61E869-0A77-47E2-8B1D-95439B2A994C}"/>
                  </a:ext>
                </a:extLst>
              </p:cNvPr>
              <p:cNvPicPr>
                <a:picLocks noChangeAspect="1"/>
              </p:cNvPicPr>
              <p:nvPr/>
            </p:nvPicPr>
            <p:blipFill>
              <a:blip r:embed="rId3"/>
              <a:stretch>
                <a:fillRect/>
              </a:stretch>
            </p:blipFill>
            <p:spPr>
              <a:xfrm>
                <a:off x="1558849" y="1394274"/>
                <a:ext cx="719600" cy="819149"/>
              </a:xfrm>
              <a:prstGeom prst="rect">
                <a:avLst/>
              </a:prstGeom>
            </p:spPr>
          </p:pic>
        </p:grpSp>
      </p:grpSp>
      <p:grpSp>
        <p:nvGrpSpPr>
          <p:cNvPr id="33" name="Group 32">
            <a:extLst>
              <a:ext uri="{FF2B5EF4-FFF2-40B4-BE49-F238E27FC236}">
                <a16:creationId xmlns:a16="http://schemas.microsoft.com/office/drawing/2014/main" id="{C3D712D5-AC9F-4929-AF35-8544E97E488B}"/>
              </a:ext>
            </a:extLst>
          </p:cNvPr>
          <p:cNvGrpSpPr/>
          <p:nvPr/>
        </p:nvGrpSpPr>
        <p:grpSpPr>
          <a:xfrm>
            <a:off x="2409409" y="3693029"/>
            <a:ext cx="9656418" cy="2663321"/>
            <a:chOff x="2372463" y="3200048"/>
            <a:chExt cx="9656418" cy="2663321"/>
          </a:xfrm>
        </p:grpSpPr>
        <p:sp>
          <p:nvSpPr>
            <p:cNvPr id="12" name="TextBox 11">
              <a:extLst>
                <a:ext uri="{FF2B5EF4-FFF2-40B4-BE49-F238E27FC236}">
                  <a16:creationId xmlns:a16="http://schemas.microsoft.com/office/drawing/2014/main" id="{6EF87CE9-1327-4DE9-8BF6-D078B292A0D4}"/>
                </a:ext>
              </a:extLst>
            </p:cNvPr>
            <p:cNvSpPr txBox="1"/>
            <p:nvPr/>
          </p:nvSpPr>
          <p:spPr>
            <a:xfrm>
              <a:off x="4226157" y="5401704"/>
              <a:ext cx="7802724" cy="461665"/>
            </a:xfrm>
            <a:prstGeom prst="rect">
              <a:avLst/>
            </a:prstGeom>
            <a:noFill/>
          </p:spPr>
          <p:txBody>
            <a:bodyPr wrap="square">
              <a:spAutoFit/>
            </a:bodyPr>
            <a:lstStyle>
              <a:defPPr>
                <a:defRPr lang="en-US"/>
              </a:defPPr>
              <a:lvl1pPr>
                <a:defRPr sz="1200"/>
              </a:lvl1pPr>
            </a:lstStyle>
            <a:p>
              <a:r>
                <a:rPr lang="en-GB" dirty="0"/>
                <a:t>(* Minimal instances of understaffing and overstaffing across states (a state can be considered understaffed if the staff-to-patient ratio is lower than 90% of the required ratio and overstaffed if greater than 110%) </a:t>
              </a:r>
            </a:p>
          </p:txBody>
        </p:sp>
        <p:grpSp>
          <p:nvGrpSpPr>
            <p:cNvPr id="32" name="Group 31">
              <a:extLst>
                <a:ext uri="{FF2B5EF4-FFF2-40B4-BE49-F238E27FC236}">
                  <a16:creationId xmlns:a16="http://schemas.microsoft.com/office/drawing/2014/main" id="{C4E2657E-7A93-4294-B5B0-2EF3E5039A79}"/>
                </a:ext>
              </a:extLst>
            </p:cNvPr>
            <p:cNvGrpSpPr/>
            <p:nvPr/>
          </p:nvGrpSpPr>
          <p:grpSpPr>
            <a:xfrm>
              <a:off x="2372463" y="3200048"/>
              <a:ext cx="7388165" cy="1766243"/>
              <a:chOff x="2372463" y="3200048"/>
              <a:chExt cx="7388165" cy="1766243"/>
            </a:xfrm>
          </p:grpSpPr>
          <p:pic>
            <p:nvPicPr>
              <p:cNvPr id="18" name="Picture 17">
                <a:extLst>
                  <a:ext uri="{FF2B5EF4-FFF2-40B4-BE49-F238E27FC236}">
                    <a16:creationId xmlns:a16="http://schemas.microsoft.com/office/drawing/2014/main" id="{37BBA736-E563-449C-AFF8-CE4EA679AA7D}"/>
                  </a:ext>
                </a:extLst>
              </p:cNvPr>
              <p:cNvPicPr>
                <a:picLocks noChangeAspect="1"/>
              </p:cNvPicPr>
              <p:nvPr/>
            </p:nvPicPr>
            <p:blipFill>
              <a:blip r:embed="rId4"/>
              <a:stretch>
                <a:fillRect/>
              </a:stretch>
            </p:blipFill>
            <p:spPr>
              <a:xfrm>
                <a:off x="5525655" y="3491648"/>
                <a:ext cx="1214993" cy="1309021"/>
              </a:xfrm>
              <a:prstGeom prst="rect">
                <a:avLst/>
              </a:prstGeom>
            </p:spPr>
          </p:pic>
          <p:sp>
            <p:nvSpPr>
              <p:cNvPr id="20" name="TextBox 19">
                <a:extLst>
                  <a:ext uri="{FF2B5EF4-FFF2-40B4-BE49-F238E27FC236}">
                    <a16:creationId xmlns:a16="http://schemas.microsoft.com/office/drawing/2014/main" id="{ABA58657-A44E-429C-BA83-2F4639E3D852}"/>
                  </a:ext>
                </a:extLst>
              </p:cNvPr>
              <p:cNvSpPr txBox="1"/>
              <p:nvPr/>
            </p:nvSpPr>
            <p:spPr>
              <a:xfrm>
                <a:off x="3246756" y="3666694"/>
                <a:ext cx="1731146" cy="769441"/>
              </a:xfrm>
              <a:prstGeom prst="rect">
                <a:avLst/>
              </a:prstGeom>
              <a:noFill/>
            </p:spPr>
            <p:txBody>
              <a:bodyPr wrap="square" rtlCol="0">
                <a:spAutoFit/>
              </a:bodyPr>
              <a:lstStyle/>
              <a:p>
                <a:r>
                  <a:rPr lang="en-GB" sz="4400" dirty="0"/>
                  <a:t>90% &lt;</a:t>
                </a:r>
              </a:p>
            </p:txBody>
          </p:sp>
          <p:sp>
            <p:nvSpPr>
              <p:cNvPr id="21" name="TextBox 20">
                <a:extLst>
                  <a:ext uri="{FF2B5EF4-FFF2-40B4-BE49-F238E27FC236}">
                    <a16:creationId xmlns:a16="http://schemas.microsoft.com/office/drawing/2014/main" id="{794FE92A-C034-4EDE-B9C7-51A9228859CB}"/>
                  </a:ext>
                </a:extLst>
              </p:cNvPr>
              <p:cNvSpPr txBox="1"/>
              <p:nvPr/>
            </p:nvSpPr>
            <p:spPr>
              <a:xfrm>
                <a:off x="7460572" y="3724452"/>
                <a:ext cx="2300056" cy="769441"/>
              </a:xfrm>
              <a:prstGeom prst="rect">
                <a:avLst/>
              </a:prstGeom>
              <a:noFill/>
            </p:spPr>
            <p:txBody>
              <a:bodyPr wrap="square" rtlCol="0">
                <a:spAutoFit/>
              </a:bodyPr>
              <a:lstStyle/>
              <a:p>
                <a:r>
                  <a:rPr lang="en-GB" sz="4400" dirty="0"/>
                  <a:t>&lt;110%</a:t>
                </a:r>
              </a:p>
            </p:txBody>
          </p:sp>
          <p:sp>
            <p:nvSpPr>
              <p:cNvPr id="23" name="TextBox 22">
                <a:extLst>
                  <a:ext uri="{FF2B5EF4-FFF2-40B4-BE49-F238E27FC236}">
                    <a16:creationId xmlns:a16="http://schemas.microsoft.com/office/drawing/2014/main" id="{5BC13477-238A-4049-8EAC-4CDE04ED9A57}"/>
                  </a:ext>
                </a:extLst>
              </p:cNvPr>
              <p:cNvSpPr txBox="1"/>
              <p:nvPr/>
            </p:nvSpPr>
            <p:spPr>
              <a:xfrm>
                <a:off x="5137817" y="3200048"/>
                <a:ext cx="2047002" cy="318924"/>
              </a:xfrm>
              <a:prstGeom prst="rect">
                <a:avLst/>
              </a:prstGeom>
              <a:noFill/>
            </p:spPr>
            <p:txBody>
              <a:bodyPr wrap="square" lIns="72000" tIns="36000" rIns="36000" bIns="36000" rtlCol="0">
                <a:spAutoFit/>
              </a:bodyPr>
              <a:lstStyle/>
              <a:p>
                <a:r>
                  <a:rPr lang="en-GB" sz="1600" b="1" dirty="0"/>
                  <a:t>Staff-to-patient ratio</a:t>
                </a:r>
              </a:p>
            </p:txBody>
          </p:sp>
          <p:pic>
            <p:nvPicPr>
              <p:cNvPr id="25" name="Picture 24">
                <a:extLst>
                  <a:ext uri="{FF2B5EF4-FFF2-40B4-BE49-F238E27FC236}">
                    <a16:creationId xmlns:a16="http://schemas.microsoft.com/office/drawing/2014/main" id="{451E1C90-223A-4DAA-85D4-867C4A77CC33}"/>
                  </a:ext>
                </a:extLst>
              </p:cNvPr>
              <p:cNvPicPr>
                <a:picLocks noChangeAspect="1"/>
              </p:cNvPicPr>
              <p:nvPr/>
            </p:nvPicPr>
            <p:blipFill>
              <a:blip r:embed="rId3"/>
              <a:stretch>
                <a:fillRect/>
              </a:stretch>
            </p:blipFill>
            <p:spPr>
              <a:xfrm>
                <a:off x="2372463" y="3724452"/>
                <a:ext cx="719600" cy="819149"/>
              </a:xfrm>
              <a:prstGeom prst="rect">
                <a:avLst/>
              </a:prstGeom>
            </p:spPr>
          </p:pic>
          <p:sp>
            <p:nvSpPr>
              <p:cNvPr id="30" name="Left Brace 29">
                <a:extLst>
                  <a:ext uri="{FF2B5EF4-FFF2-40B4-BE49-F238E27FC236}">
                    <a16:creationId xmlns:a16="http://schemas.microsoft.com/office/drawing/2014/main" id="{EE2E812E-AC0F-464A-9D19-9CC78246E3A8}"/>
                  </a:ext>
                </a:extLst>
              </p:cNvPr>
              <p:cNvSpPr/>
              <p:nvPr/>
            </p:nvSpPr>
            <p:spPr>
              <a:xfrm>
                <a:off x="4805312" y="3217838"/>
                <a:ext cx="444171" cy="174845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Left Brace 30">
                <a:extLst>
                  <a:ext uri="{FF2B5EF4-FFF2-40B4-BE49-F238E27FC236}">
                    <a16:creationId xmlns:a16="http://schemas.microsoft.com/office/drawing/2014/main" id="{499DAF5C-D239-47E8-BD3C-F56DD051B9FE}"/>
                  </a:ext>
                </a:extLst>
              </p:cNvPr>
              <p:cNvSpPr/>
              <p:nvPr/>
            </p:nvSpPr>
            <p:spPr>
              <a:xfrm rot="10800000">
                <a:off x="6962733" y="3217838"/>
                <a:ext cx="444171" cy="1748453"/>
              </a:xfrm>
              <a:prstGeom prst="leftBrace">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Tree>
    <p:extLst>
      <p:ext uri="{BB962C8B-B14F-4D97-AF65-F5344CB8AC3E}">
        <p14:creationId xmlns:p14="http://schemas.microsoft.com/office/powerpoint/2010/main" val="408493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Freeform: Shape 366">
            <a:extLst>
              <a:ext uri="{FF2B5EF4-FFF2-40B4-BE49-F238E27FC236}">
                <a16:creationId xmlns:a16="http://schemas.microsoft.com/office/drawing/2014/main" id="{5E78C1BE-4E44-44E0-B3BB-3BE91FB46932}"/>
              </a:ext>
            </a:extLst>
          </p:cNvPr>
          <p:cNvSpPr/>
          <p:nvPr/>
        </p:nvSpPr>
        <p:spPr>
          <a:xfrm>
            <a:off x="3326184" y="246145"/>
            <a:ext cx="6030879" cy="579479"/>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marL="0" lvl="0" indent="0" algn="ctr" defTabSz="844550">
              <a:lnSpc>
                <a:spcPct val="90000"/>
              </a:lnSpc>
              <a:spcBef>
                <a:spcPct val="0"/>
              </a:spcBef>
              <a:spcAft>
                <a:spcPct val="35000"/>
              </a:spcAft>
              <a:buNone/>
            </a:pPr>
            <a:r>
              <a:rPr lang="en-GB" sz="1900" kern="1200" dirty="0"/>
              <a:t>What is Influenza? (Flu)</a:t>
            </a:r>
            <a:endParaRPr lang="en-US" sz="1900" kern="1200" dirty="0"/>
          </a:p>
        </p:txBody>
      </p:sp>
      <p:sp>
        <p:nvSpPr>
          <p:cNvPr id="368" name="TextBox 367">
            <a:extLst>
              <a:ext uri="{FF2B5EF4-FFF2-40B4-BE49-F238E27FC236}">
                <a16:creationId xmlns:a16="http://schemas.microsoft.com/office/drawing/2014/main" id="{D714FFFB-27ED-4A26-8471-CFCAD490C2BE}"/>
              </a:ext>
            </a:extLst>
          </p:cNvPr>
          <p:cNvSpPr txBox="1"/>
          <p:nvPr/>
        </p:nvSpPr>
        <p:spPr>
          <a:xfrm>
            <a:off x="261189" y="1009385"/>
            <a:ext cx="5589196" cy="461665"/>
          </a:xfrm>
          <a:prstGeom prst="rect">
            <a:avLst/>
          </a:prstGeom>
          <a:noFill/>
        </p:spPr>
        <p:txBody>
          <a:bodyPr wrap="square">
            <a:spAutoFit/>
          </a:bodyPr>
          <a:lstStyle/>
          <a:p>
            <a:r>
              <a:rPr lang="en-US" sz="2400" b="1" dirty="0">
                <a:solidFill>
                  <a:srgbClr val="2D0DED"/>
                </a:solidFill>
              </a:rPr>
              <a:t>contagious</a:t>
            </a:r>
            <a:r>
              <a:rPr lang="en-US" b="1" dirty="0">
                <a:solidFill>
                  <a:srgbClr val="2D0DED"/>
                </a:solidFill>
              </a:rPr>
              <a:t> </a:t>
            </a:r>
            <a:r>
              <a:rPr lang="en-US" sz="2400" b="1" dirty="0">
                <a:solidFill>
                  <a:srgbClr val="2D0DED"/>
                </a:solidFill>
              </a:rPr>
              <a:t>respiratory illness </a:t>
            </a:r>
            <a:r>
              <a:rPr lang="en-US" dirty="0"/>
              <a:t>caused by</a:t>
            </a:r>
            <a:r>
              <a:rPr lang="en-US" b="1" dirty="0">
                <a:solidFill>
                  <a:srgbClr val="2D0DED"/>
                </a:solidFill>
              </a:rPr>
              <a:t> </a:t>
            </a:r>
            <a:endParaRPr lang="en-GB" b="1" dirty="0">
              <a:solidFill>
                <a:srgbClr val="2D0DED"/>
              </a:solidFill>
            </a:endParaRPr>
          </a:p>
        </p:txBody>
      </p:sp>
      <p:pic>
        <p:nvPicPr>
          <p:cNvPr id="4" name="Picture 3" descr="Icon&#10;&#10;Description automatically generated">
            <a:extLst>
              <a:ext uri="{FF2B5EF4-FFF2-40B4-BE49-F238E27FC236}">
                <a16:creationId xmlns:a16="http://schemas.microsoft.com/office/drawing/2014/main" id="{D6661A4F-5234-4797-994B-6CE567DED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3514" y="1633934"/>
            <a:ext cx="1025152" cy="877053"/>
          </a:xfrm>
          <a:prstGeom prst="rect">
            <a:avLst/>
          </a:prstGeom>
        </p:spPr>
      </p:pic>
      <p:pic>
        <p:nvPicPr>
          <p:cNvPr id="373" name="Picture 372" descr="Timeline&#10;&#10;Description automatically generated">
            <a:extLst>
              <a:ext uri="{FF2B5EF4-FFF2-40B4-BE49-F238E27FC236}">
                <a16:creationId xmlns:a16="http://schemas.microsoft.com/office/drawing/2014/main" id="{3F399583-2C1E-4EC9-8FEC-0772EBE8C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87" y="2596784"/>
            <a:ext cx="4103259" cy="4103259"/>
          </a:xfrm>
          <a:prstGeom prst="rect">
            <a:avLst/>
          </a:prstGeom>
        </p:spPr>
      </p:pic>
      <p:pic>
        <p:nvPicPr>
          <p:cNvPr id="375" name="Picture 374" descr="Diagram&#10;&#10;Description automatically generated">
            <a:extLst>
              <a:ext uri="{FF2B5EF4-FFF2-40B4-BE49-F238E27FC236}">
                <a16:creationId xmlns:a16="http://schemas.microsoft.com/office/drawing/2014/main" id="{C304CA1A-425B-434E-9E49-769BE4A5A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1623" y="3429000"/>
            <a:ext cx="3952875" cy="2219325"/>
          </a:xfrm>
          <a:prstGeom prst="rect">
            <a:avLst/>
          </a:prstGeom>
        </p:spPr>
      </p:pic>
      <p:sp>
        <p:nvSpPr>
          <p:cNvPr id="376" name="TextBox 375">
            <a:extLst>
              <a:ext uri="{FF2B5EF4-FFF2-40B4-BE49-F238E27FC236}">
                <a16:creationId xmlns:a16="http://schemas.microsoft.com/office/drawing/2014/main" id="{EAFE96CF-E920-4934-8489-2C458DC9508C}"/>
              </a:ext>
            </a:extLst>
          </p:cNvPr>
          <p:cNvSpPr txBox="1"/>
          <p:nvPr/>
        </p:nvSpPr>
        <p:spPr>
          <a:xfrm>
            <a:off x="6341622" y="2919082"/>
            <a:ext cx="3952875" cy="375552"/>
          </a:xfrm>
          <a:prstGeom prst="rect">
            <a:avLst/>
          </a:prstGeom>
          <a:noFill/>
        </p:spPr>
        <p:txBody>
          <a:bodyPr wrap="square">
            <a:spAutoFit/>
          </a:bodyPr>
          <a:lstStyle>
            <a:defPPr>
              <a:defRPr lang="en-US"/>
            </a:defPPr>
            <a:lvl1pPr lvl="0">
              <a:lnSpc>
                <a:spcPct val="107000"/>
              </a:lnSpc>
              <a:spcAft>
                <a:spcPts val="800"/>
              </a:spcAft>
              <a:defRPr b="1">
                <a:solidFill>
                  <a:srgbClr val="2D0DED"/>
                </a:solidFill>
                <a:effectLst/>
                <a:latin typeface="Calibri" panose="020F0502020204030204" pitchFamily="34" charset="0"/>
                <a:ea typeface="Calibri" panose="020F0502020204030204" pitchFamily="34" charset="0"/>
                <a:cs typeface="Mangal" panose="02040503050203030202" pitchFamily="18" charset="0"/>
              </a:defRPr>
            </a:lvl1pPr>
          </a:lstStyle>
          <a:p>
            <a:r>
              <a:rPr lang="en-GB" dirty="0"/>
              <a:t>Fatal Flu Complication -Pneumonia</a:t>
            </a:r>
          </a:p>
        </p:txBody>
      </p:sp>
      <p:grpSp>
        <p:nvGrpSpPr>
          <p:cNvPr id="2" name="Group 1">
            <a:extLst>
              <a:ext uri="{FF2B5EF4-FFF2-40B4-BE49-F238E27FC236}">
                <a16:creationId xmlns:a16="http://schemas.microsoft.com/office/drawing/2014/main" id="{C78875DA-D16F-4DBE-9593-CD5BDADD5760}"/>
              </a:ext>
            </a:extLst>
          </p:cNvPr>
          <p:cNvGrpSpPr/>
          <p:nvPr/>
        </p:nvGrpSpPr>
        <p:grpSpPr>
          <a:xfrm>
            <a:off x="5952106" y="910546"/>
            <a:ext cx="3614417" cy="961005"/>
            <a:chOff x="5952106" y="910546"/>
            <a:chExt cx="3614417" cy="961005"/>
          </a:xfrm>
        </p:grpSpPr>
        <p:pic>
          <p:nvPicPr>
            <p:cNvPr id="370" name="Picture 369" descr="A picture containing colorful, displayed, decorated, arranged&#10;&#10;Description automatically generated">
              <a:extLst>
                <a:ext uri="{FF2B5EF4-FFF2-40B4-BE49-F238E27FC236}">
                  <a16:creationId xmlns:a16="http://schemas.microsoft.com/office/drawing/2014/main" id="{CCB10824-C22E-4746-83A5-4FFCEB828D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2106" y="910546"/>
              <a:ext cx="961005" cy="961005"/>
            </a:xfrm>
            <a:prstGeom prst="rect">
              <a:avLst/>
            </a:prstGeom>
          </p:spPr>
        </p:pic>
        <p:sp>
          <p:nvSpPr>
            <p:cNvPr id="9" name="TextBox 8">
              <a:extLst>
                <a:ext uri="{FF2B5EF4-FFF2-40B4-BE49-F238E27FC236}">
                  <a16:creationId xmlns:a16="http://schemas.microsoft.com/office/drawing/2014/main" id="{1E0BDE7C-85B9-4049-A693-DAC9F799274B}"/>
                </a:ext>
              </a:extLst>
            </p:cNvPr>
            <p:cNvSpPr txBox="1"/>
            <p:nvPr/>
          </p:nvSpPr>
          <p:spPr>
            <a:xfrm>
              <a:off x="7131099" y="1087832"/>
              <a:ext cx="2435424" cy="461665"/>
            </a:xfrm>
            <a:prstGeom prst="rect">
              <a:avLst/>
            </a:prstGeom>
            <a:noFill/>
          </p:spPr>
          <p:txBody>
            <a:bodyPr wrap="square">
              <a:spAutoFit/>
            </a:bodyPr>
            <a:lstStyle/>
            <a:p>
              <a:r>
                <a:rPr lang="en-US" sz="2400" b="1" dirty="0">
                  <a:solidFill>
                    <a:srgbClr val="2D0DED"/>
                  </a:solidFill>
                </a:rPr>
                <a:t>influenza viruses</a:t>
              </a:r>
              <a:endParaRPr lang="en-GB" b="1" dirty="0">
                <a:solidFill>
                  <a:srgbClr val="2D0DED"/>
                </a:solidFill>
              </a:endParaRPr>
            </a:p>
          </p:txBody>
        </p:sp>
      </p:grpSp>
      <p:sp>
        <p:nvSpPr>
          <p:cNvPr id="10" name="TextBox 9">
            <a:extLst>
              <a:ext uri="{FF2B5EF4-FFF2-40B4-BE49-F238E27FC236}">
                <a16:creationId xmlns:a16="http://schemas.microsoft.com/office/drawing/2014/main" id="{C8586ABF-E7C0-4D1C-933D-DBE99D632FBD}"/>
              </a:ext>
            </a:extLst>
          </p:cNvPr>
          <p:cNvSpPr txBox="1"/>
          <p:nvPr/>
        </p:nvSpPr>
        <p:spPr>
          <a:xfrm>
            <a:off x="220868" y="1733258"/>
            <a:ext cx="8430050" cy="738664"/>
          </a:xfrm>
          <a:prstGeom prst="rect">
            <a:avLst/>
          </a:prstGeom>
          <a:noFill/>
        </p:spPr>
        <p:txBody>
          <a:bodyPr wrap="square">
            <a:spAutoFit/>
          </a:bodyPr>
          <a:lstStyle/>
          <a:p>
            <a:r>
              <a:rPr lang="en-US" sz="2400" b="1" dirty="0">
                <a:solidFill>
                  <a:srgbClr val="2D0DED"/>
                </a:solidFill>
              </a:rPr>
              <a:t>which spread </a:t>
            </a:r>
            <a:r>
              <a:rPr lang="en-US" dirty="0"/>
              <a:t>mainly by tiny droplets made when people with flu cough, sneeze or talk</a:t>
            </a:r>
            <a:r>
              <a:rPr lang="en-US" b="1" dirty="0">
                <a:solidFill>
                  <a:srgbClr val="2D0DED"/>
                </a:solidFill>
              </a:rPr>
              <a:t> </a:t>
            </a:r>
            <a:endParaRPr lang="en-GB" b="1" dirty="0">
              <a:solidFill>
                <a:srgbClr val="2D0DED"/>
              </a:solidFill>
            </a:endParaRPr>
          </a:p>
        </p:txBody>
      </p:sp>
    </p:spTree>
    <p:extLst>
      <p:ext uri="{BB962C8B-B14F-4D97-AF65-F5344CB8AC3E}">
        <p14:creationId xmlns:p14="http://schemas.microsoft.com/office/powerpoint/2010/main" val="150694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 grpId="0"/>
      <p:bldP spid="376"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Freeform: Shape 366">
            <a:extLst>
              <a:ext uri="{FF2B5EF4-FFF2-40B4-BE49-F238E27FC236}">
                <a16:creationId xmlns:a16="http://schemas.microsoft.com/office/drawing/2014/main" id="{5E78C1BE-4E44-44E0-B3BB-3BE91FB46932}"/>
              </a:ext>
            </a:extLst>
          </p:cNvPr>
          <p:cNvSpPr/>
          <p:nvPr/>
        </p:nvSpPr>
        <p:spPr>
          <a:xfrm>
            <a:off x="3326184" y="246145"/>
            <a:ext cx="6030879" cy="579479"/>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marL="0" lvl="0" indent="0" algn="ctr" defTabSz="844550">
              <a:lnSpc>
                <a:spcPct val="90000"/>
              </a:lnSpc>
              <a:spcBef>
                <a:spcPct val="0"/>
              </a:spcBef>
              <a:spcAft>
                <a:spcPct val="35000"/>
              </a:spcAft>
              <a:buNone/>
            </a:pPr>
            <a:r>
              <a:rPr lang="en-GB" sz="1900" kern="1200" dirty="0"/>
              <a:t>Flu facts </a:t>
            </a:r>
            <a:endParaRPr lang="en-US" sz="1900" kern="1200" dirty="0"/>
          </a:p>
        </p:txBody>
      </p:sp>
      <p:grpSp>
        <p:nvGrpSpPr>
          <p:cNvPr id="13" name="Group 12">
            <a:extLst>
              <a:ext uri="{FF2B5EF4-FFF2-40B4-BE49-F238E27FC236}">
                <a16:creationId xmlns:a16="http://schemas.microsoft.com/office/drawing/2014/main" id="{9AE44143-BD22-4107-A5E2-0E774E978060}"/>
              </a:ext>
            </a:extLst>
          </p:cNvPr>
          <p:cNvGrpSpPr/>
          <p:nvPr/>
        </p:nvGrpSpPr>
        <p:grpSpPr>
          <a:xfrm>
            <a:off x="5714392" y="3897075"/>
            <a:ext cx="1657068" cy="1657068"/>
            <a:chOff x="8484226" y="3897075"/>
            <a:chExt cx="1657068" cy="1657068"/>
          </a:xfrm>
        </p:grpSpPr>
        <p:pic>
          <p:nvPicPr>
            <p:cNvPr id="370" name="Picture 369" descr="A picture containing colorful, displayed, decorated, arranged&#10;&#10;Description automatically generated">
              <a:extLst>
                <a:ext uri="{FF2B5EF4-FFF2-40B4-BE49-F238E27FC236}">
                  <a16:creationId xmlns:a16="http://schemas.microsoft.com/office/drawing/2014/main" id="{CCB10824-C22E-4746-83A5-4FFCEB828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226" y="3897075"/>
              <a:ext cx="1657068" cy="1657068"/>
            </a:xfrm>
            <a:prstGeom prst="rect">
              <a:avLst/>
            </a:prstGeom>
          </p:spPr>
        </p:pic>
        <p:sp>
          <p:nvSpPr>
            <p:cNvPr id="28" name="TextBox 27">
              <a:extLst>
                <a:ext uri="{FF2B5EF4-FFF2-40B4-BE49-F238E27FC236}">
                  <a16:creationId xmlns:a16="http://schemas.microsoft.com/office/drawing/2014/main" id="{CD19DC41-6109-452E-BFFB-B69EE1FF0C01}"/>
                </a:ext>
              </a:extLst>
            </p:cNvPr>
            <p:cNvSpPr txBox="1"/>
            <p:nvPr/>
          </p:nvSpPr>
          <p:spPr>
            <a:xfrm>
              <a:off x="8719269" y="4597751"/>
              <a:ext cx="1237242" cy="626701"/>
            </a:xfrm>
            <a:prstGeom prst="rect">
              <a:avLst/>
            </a:prstGeom>
            <a:solidFill>
              <a:schemeClr val="bg1"/>
            </a:solidFill>
          </p:spPr>
          <p:txBody>
            <a:bodyPr wrap="square" lIns="72000" tIns="36000" rIns="36000" bIns="36000" rtlCol="0">
              <a:spAutoFit/>
            </a:bodyPr>
            <a:lstStyle/>
            <a:p>
              <a:r>
                <a:rPr lang="en-GB" sz="1800" b="1" kern="1200" dirty="0">
                  <a:solidFill>
                    <a:srgbClr val="2D0DED"/>
                  </a:solidFill>
                </a:rPr>
                <a:t>Vulnerable Population</a:t>
              </a:r>
              <a:endParaRPr lang="en-GB" b="1" dirty="0">
                <a:solidFill>
                  <a:srgbClr val="2D0DED"/>
                </a:solidFill>
              </a:endParaRPr>
            </a:p>
          </p:txBody>
        </p:sp>
      </p:grpSp>
      <p:grpSp>
        <p:nvGrpSpPr>
          <p:cNvPr id="11" name="Group 10">
            <a:extLst>
              <a:ext uri="{FF2B5EF4-FFF2-40B4-BE49-F238E27FC236}">
                <a16:creationId xmlns:a16="http://schemas.microsoft.com/office/drawing/2014/main" id="{221B038F-E545-470B-A600-4EAEE114C7CA}"/>
              </a:ext>
            </a:extLst>
          </p:cNvPr>
          <p:cNvGrpSpPr/>
          <p:nvPr/>
        </p:nvGrpSpPr>
        <p:grpSpPr>
          <a:xfrm>
            <a:off x="7421777" y="3961169"/>
            <a:ext cx="1813978" cy="1067587"/>
            <a:chOff x="10191611" y="3961169"/>
            <a:chExt cx="1813978" cy="1067587"/>
          </a:xfrm>
        </p:grpSpPr>
        <p:grpSp>
          <p:nvGrpSpPr>
            <p:cNvPr id="5" name="Group 4">
              <a:extLst>
                <a:ext uri="{FF2B5EF4-FFF2-40B4-BE49-F238E27FC236}">
                  <a16:creationId xmlns:a16="http://schemas.microsoft.com/office/drawing/2014/main" id="{2C82CFD3-4635-42DB-B577-D04158186FDB}"/>
                </a:ext>
              </a:extLst>
            </p:cNvPr>
            <p:cNvGrpSpPr/>
            <p:nvPr/>
          </p:nvGrpSpPr>
          <p:grpSpPr>
            <a:xfrm>
              <a:off x="10191611" y="3961169"/>
              <a:ext cx="1488349" cy="892614"/>
              <a:chOff x="10191611" y="3961169"/>
              <a:chExt cx="1488349" cy="892614"/>
            </a:xfrm>
          </p:grpSpPr>
          <p:sp>
            <p:nvSpPr>
              <p:cNvPr id="12" name="Freeform: Shape 11">
                <a:extLst>
                  <a:ext uri="{FF2B5EF4-FFF2-40B4-BE49-F238E27FC236}">
                    <a16:creationId xmlns:a16="http://schemas.microsoft.com/office/drawing/2014/main" id="{5FCDEEA5-66C7-4F43-A65E-5E71DD8F4FD9}"/>
                  </a:ext>
                </a:extLst>
              </p:cNvPr>
              <p:cNvSpPr/>
              <p:nvPr/>
            </p:nvSpPr>
            <p:spPr>
              <a:xfrm rot="20520000">
                <a:off x="10191611" y="4323473"/>
                <a:ext cx="350503" cy="530310"/>
              </a:xfrm>
              <a:custGeom>
                <a:avLst/>
                <a:gdLst>
                  <a:gd name="connsiteX0" fmla="*/ 0 w 262381"/>
                  <a:gd name="connsiteY0" fmla="*/ 84034 h 420172"/>
                  <a:gd name="connsiteX1" fmla="*/ 131191 w 262381"/>
                  <a:gd name="connsiteY1" fmla="*/ 84034 h 420172"/>
                  <a:gd name="connsiteX2" fmla="*/ 131191 w 262381"/>
                  <a:gd name="connsiteY2" fmla="*/ 0 h 420172"/>
                  <a:gd name="connsiteX3" fmla="*/ 262381 w 262381"/>
                  <a:gd name="connsiteY3" fmla="*/ 210086 h 420172"/>
                  <a:gd name="connsiteX4" fmla="*/ 131191 w 262381"/>
                  <a:gd name="connsiteY4" fmla="*/ 420172 h 420172"/>
                  <a:gd name="connsiteX5" fmla="*/ 131191 w 262381"/>
                  <a:gd name="connsiteY5" fmla="*/ 336138 h 420172"/>
                  <a:gd name="connsiteX6" fmla="*/ 0 w 262381"/>
                  <a:gd name="connsiteY6" fmla="*/ 336138 h 420172"/>
                  <a:gd name="connsiteX7" fmla="*/ 0 w 262381"/>
                  <a:gd name="connsiteY7" fmla="*/ 84034 h 42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81" h="420172">
                    <a:moveTo>
                      <a:pt x="0" y="84034"/>
                    </a:moveTo>
                    <a:lnTo>
                      <a:pt x="131191" y="84034"/>
                    </a:lnTo>
                    <a:lnTo>
                      <a:pt x="131191" y="0"/>
                    </a:lnTo>
                    <a:lnTo>
                      <a:pt x="262381" y="210086"/>
                    </a:lnTo>
                    <a:lnTo>
                      <a:pt x="131191" y="420172"/>
                    </a:lnTo>
                    <a:lnTo>
                      <a:pt x="131191" y="336138"/>
                    </a:lnTo>
                    <a:lnTo>
                      <a:pt x="0" y="336138"/>
                    </a:lnTo>
                    <a:lnTo>
                      <a:pt x="0" y="8403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034" rIns="78714" bIns="84033" numCol="1" spcCol="1270" anchor="ctr" anchorCtr="0">
                <a:noAutofit/>
              </a:bodyPr>
              <a:lstStyle/>
              <a:p>
                <a:pPr marL="0" lvl="0" indent="0" algn="ctr" defTabSz="533400">
                  <a:lnSpc>
                    <a:spcPct val="90000"/>
                  </a:lnSpc>
                  <a:spcBef>
                    <a:spcPct val="0"/>
                  </a:spcBef>
                  <a:spcAft>
                    <a:spcPct val="35000"/>
                  </a:spcAft>
                  <a:buNone/>
                </a:pPr>
                <a:endParaRPr lang="en-GB" sz="1200" kern="1200"/>
              </a:p>
            </p:txBody>
          </p:sp>
          <p:pic>
            <p:nvPicPr>
              <p:cNvPr id="23" name="Picture 22">
                <a:extLst>
                  <a:ext uri="{FF2B5EF4-FFF2-40B4-BE49-F238E27FC236}">
                    <a16:creationId xmlns:a16="http://schemas.microsoft.com/office/drawing/2014/main" id="{B4EDDA3D-5C10-458E-BFE3-3DB824F4C369}"/>
                  </a:ext>
                </a:extLst>
              </p:cNvPr>
              <p:cNvPicPr>
                <a:picLocks noChangeAspect="1"/>
              </p:cNvPicPr>
              <p:nvPr/>
            </p:nvPicPr>
            <p:blipFill>
              <a:blip r:embed="rId3"/>
              <a:stretch>
                <a:fillRect/>
              </a:stretch>
            </p:blipFill>
            <p:spPr>
              <a:xfrm>
                <a:off x="10521500" y="3961169"/>
                <a:ext cx="1158460" cy="882457"/>
              </a:xfrm>
              <a:prstGeom prst="rect">
                <a:avLst/>
              </a:prstGeom>
            </p:spPr>
          </p:pic>
        </p:grpSp>
        <p:sp>
          <p:nvSpPr>
            <p:cNvPr id="39" name="TextBox 38">
              <a:extLst>
                <a:ext uri="{FF2B5EF4-FFF2-40B4-BE49-F238E27FC236}">
                  <a16:creationId xmlns:a16="http://schemas.microsoft.com/office/drawing/2014/main" id="{14C1A95C-9EE7-4B55-A6BC-2451D55ABC75}"/>
                </a:ext>
              </a:extLst>
            </p:cNvPr>
            <p:cNvSpPr txBox="1"/>
            <p:nvPr/>
          </p:nvSpPr>
          <p:spPr>
            <a:xfrm>
              <a:off x="10568101" y="4709832"/>
              <a:ext cx="1437488" cy="318924"/>
            </a:xfrm>
            <a:prstGeom prst="rect">
              <a:avLst/>
            </a:prstGeom>
            <a:noFill/>
          </p:spPr>
          <p:txBody>
            <a:bodyPr wrap="square" lIns="72000" tIns="36000" rIns="36000" bIns="36000" rtlCol="0">
              <a:spAutoFit/>
            </a:bodyPr>
            <a:lstStyle/>
            <a:p>
              <a:r>
                <a:rPr lang="en-GB" sz="1600" b="1" kern="1200" dirty="0"/>
                <a:t>Children &lt;5 yrs.</a:t>
              </a:r>
              <a:endParaRPr lang="en-GB" sz="1600" b="1" dirty="0"/>
            </a:p>
          </p:txBody>
        </p:sp>
      </p:grpSp>
      <p:grpSp>
        <p:nvGrpSpPr>
          <p:cNvPr id="7" name="Group 6">
            <a:extLst>
              <a:ext uri="{FF2B5EF4-FFF2-40B4-BE49-F238E27FC236}">
                <a16:creationId xmlns:a16="http://schemas.microsoft.com/office/drawing/2014/main" id="{9906808F-6A36-49C1-A0DE-639E793B9AA3}"/>
              </a:ext>
            </a:extLst>
          </p:cNvPr>
          <p:cNvGrpSpPr/>
          <p:nvPr/>
        </p:nvGrpSpPr>
        <p:grpSpPr>
          <a:xfrm>
            <a:off x="4409723" y="5500440"/>
            <a:ext cx="1978121" cy="1239303"/>
            <a:chOff x="7179557" y="5500440"/>
            <a:chExt cx="1978121" cy="1239303"/>
          </a:xfrm>
        </p:grpSpPr>
        <p:sp>
          <p:nvSpPr>
            <p:cNvPr id="16" name="Freeform: Shape 15">
              <a:extLst>
                <a:ext uri="{FF2B5EF4-FFF2-40B4-BE49-F238E27FC236}">
                  <a16:creationId xmlns:a16="http://schemas.microsoft.com/office/drawing/2014/main" id="{D4F4FE6B-83D4-4603-9D15-8C8327DF6A29}"/>
                </a:ext>
              </a:extLst>
            </p:cNvPr>
            <p:cNvSpPr/>
            <p:nvPr/>
          </p:nvSpPr>
          <p:spPr>
            <a:xfrm rot="18360000">
              <a:off x="8437508" y="5518711"/>
              <a:ext cx="331159" cy="561291"/>
            </a:xfrm>
            <a:custGeom>
              <a:avLst/>
              <a:gdLst>
                <a:gd name="connsiteX0" fmla="*/ 0 w 262381"/>
                <a:gd name="connsiteY0" fmla="*/ 84034 h 420172"/>
                <a:gd name="connsiteX1" fmla="*/ 131191 w 262381"/>
                <a:gd name="connsiteY1" fmla="*/ 84034 h 420172"/>
                <a:gd name="connsiteX2" fmla="*/ 131191 w 262381"/>
                <a:gd name="connsiteY2" fmla="*/ 0 h 420172"/>
                <a:gd name="connsiteX3" fmla="*/ 262381 w 262381"/>
                <a:gd name="connsiteY3" fmla="*/ 210086 h 420172"/>
                <a:gd name="connsiteX4" fmla="*/ 131191 w 262381"/>
                <a:gd name="connsiteY4" fmla="*/ 420172 h 420172"/>
                <a:gd name="connsiteX5" fmla="*/ 131191 w 262381"/>
                <a:gd name="connsiteY5" fmla="*/ 336138 h 420172"/>
                <a:gd name="connsiteX6" fmla="*/ 0 w 262381"/>
                <a:gd name="connsiteY6" fmla="*/ 336138 h 420172"/>
                <a:gd name="connsiteX7" fmla="*/ 0 w 262381"/>
                <a:gd name="connsiteY7" fmla="*/ 84034 h 42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81" h="420172">
                  <a:moveTo>
                    <a:pt x="262381" y="336138"/>
                  </a:moveTo>
                  <a:lnTo>
                    <a:pt x="131190" y="336138"/>
                  </a:lnTo>
                  <a:lnTo>
                    <a:pt x="131190" y="420172"/>
                  </a:lnTo>
                  <a:lnTo>
                    <a:pt x="0" y="210086"/>
                  </a:lnTo>
                  <a:lnTo>
                    <a:pt x="131190" y="0"/>
                  </a:lnTo>
                  <a:lnTo>
                    <a:pt x="131190" y="84034"/>
                  </a:lnTo>
                  <a:lnTo>
                    <a:pt x="262381" y="84034"/>
                  </a:lnTo>
                  <a:lnTo>
                    <a:pt x="262381" y="3361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8712" tIns="84034" rIns="2" bIns="84034" numCol="1" spcCol="1270" anchor="ctr" anchorCtr="0">
              <a:noAutofit/>
            </a:bodyPr>
            <a:lstStyle/>
            <a:p>
              <a:pPr marL="0" lvl="0" indent="0" algn="ctr" defTabSz="533400">
                <a:lnSpc>
                  <a:spcPct val="90000"/>
                </a:lnSpc>
                <a:spcBef>
                  <a:spcPct val="0"/>
                </a:spcBef>
                <a:spcAft>
                  <a:spcPct val="35000"/>
                </a:spcAft>
                <a:buNone/>
              </a:pPr>
              <a:endParaRPr lang="en-GB" sz="1200" kern="1200"/>
            </a:p>
          </p:txBody>
        </p:sp>
        <p:pic>
          <p:nvPicPr>
            <p:cNvPr id="27" name="Picture 26" descr="Icon&#10;&#10;Description automatically generated">
              <a:extLst>
                <a:ext uri="{FF2B5EF4-FFF2-40B4-BE49-F238E27FC236}">
                  <a16:creationId xmlns:a16="http://schemas.microsoft.com/office/drawing/2014/main" id="{7C5046DB-669E-40D5-B21A-A5B63F4B0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923" y="5500440"/>
              <a:ext cx="779974" cy="920379"/>
            </a:xfrm>
            <a:prstGeom prst="rect">
              <a:avLst/>
            </a:prstGeom>
          </p:spPr>
        </p:pic>
        <p:sp>
          <p:nvSpPr>
            <p:cNvPr id="41" name="TextBox 40">
              <a:extLst>
                <a:ext uri="{FF2B5EF4-FFF2-40B4-BE49-F238E27FC236}">
                  <a16:creationId xmlns:a16="http://schemas.microsoft.com/office/drawing/2014/main" id="{6EC93EEA-E851-4E6E-917F-E36272C522FB}"/>
                </a:ext>
              </a:extLst>
            </p:cNvPr>
            <p:cNvSpPr txBox="1"/>
            <p:nvPr/>
          </p:nvSpPr>
          <p:spPr>
            <a:xfrm>
              <a:off x="7179557" y="6420819"/>
              <a:ext cx="1978121" cy="318924"/>
            </a:xfrm>
            <a:prstGeom prst="rect">
              <a:avLst/>
            </a:prstGeom>
            <a:noFill/>
          </p:spPr>
          <p:txBody>
            <a:bodyPr wrap="square" lIns="72000" tIns="36000" rIns="36000" bIns="36000" rtlCol="0">
              <a:spAutoFit/>
            </a:bodyPr>
            <a:lstStyle/>
            <a:p>
              <a:r>
                <a:rPr lang="en-GB" sz="1600" b="1" dirty="0"/>
                <a:t>Pre-existing diseases</a:t>
              </a:r>
            </a:p>
          </p:txBody>
        </p:sp>
      </p:grpSp>
      <p:grpSp>
        <p:nvGrpSpPr>
          <p:cNvPr id="6" name="Group 5">
            <a:extLst>
              <a:ext uri="{FF2B5EF4-FFF2-40B4-BE49-F238E27FC236}">
                <a16:creationId xmlns:a16="http://schemas.microsoft.com/office/drawing/2014/main" id="{DA178E15-D1EE-43EB-9253-794336D6167C}"/>
              </a:ext>
            </a:extLst>
          </p:cNvPr>
          <p:cNvGrpSpPr/>
          <p:nvPr/>
        </p:nvGrpSpPr>
        <p:grpSpPr>
          <a:xfrm>
            <a:off x="6856286" y="5537937"/>
            <a:ext cx="1978121" cy="1227617"/>
            <a:chOff x="9626120" y="5537937"/>
            <a:chExt cx="1978121" cy="1227617"/>
          </a:xfrm>
        </p:grpSpPr>
        <p:sp>
          <p:nvSpPr>
            <p:cNvPr id="14" name="Freeform: Shape 13">
              <a:extLst>
                <a:ext uri="{FF2B5EF4-FFF2-40B4-BE49-F238E27FC236}">
                  <a16:creationId xmlns:a16="http://schemas.microsoft.com/office/drawing/2014/main" id="{C87979F0-6239-4DF8-AEBE-38699DE9651E}"/>
                </a:ext>
              </a:extLst>
            </p:cNvPr>
            <p:cNvSpPr/>
            <p:nvPr/>
          </p:nvSpPr>
          <p:spPr>
            <a:xfrm rot="3240000">
              <a:off x="9784913" y="5518713"/>
              <a:ext cx="331158" cy="561289"/>
            </a:xfrm>
            <a:custGeom>
              <a:avLst/>
              <a:gdLst>
                <a:gd name="connsiteX0" fmla="*/ 0 w 262381"/>
                <a:gd name="connsiteY0" fmla="*/ 84034 h 420172"/>
                <a:gd name="connsiteX1" fmla="*/ 131191 w 262381"/>
                <a:gd name="connsiteY1" fmla="*/ 84034 h 420172"/>
                <a:gd name="connsiteX2" fmla="*/ 131191 w 262381"/>
                <a:gd name="connsiteY2" fmla="*/ 0 h 420172"/>
                <a:gd name="connsiteX3" fmla="*/ 262381 w 262381"/>
                <a:gd name="connsiteY3" fmla="*/ 210086 h 420172"/>
                <a:gd name="connsiteX4" fmla="*/ 131191 w 262381"/>
                <a:gd name="connsiteY4" fmla="*/ 420172 h 420172"/>
                <a:gd name="connsiteX5" fmla="*/ 131191 w 262381"/>
                <a:gd name="connsiteY5" fmla="*/ 336138 h 420172"/>
                <a:gd name="connsiteX6" fmla="*/ 0 w 262381"/>
                <a:gd name="connsiteY6" fmla="*/ 336138 h 420172"/>
                <a:gd name="connsiteX7" fmla="*/ 0 w 262381"/>
                <a:gd name="connsiteY7" fmla="*/ 84034 h 42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81" h="420172">
                  <a:moveTo>
                    <a:pt x="0" y="84034"/>
                  </a:moveTo>
                  <a:lnTo>
                    <a:pt x="131191" y="84034"/>
                  </a:lnTo>
                  <a:lnTo>
                    <a:pt x="131191" y="0"/>
                  </a:lnTo>
                  <a:lnTo>
                    <a:pt x="262381" y="210086"/>
                  </a:lnTo>
                  <a:lnTo>
                    <a:pt x="131191" y="420172"/>
                  </a:lnTo>
                  <a:lnTo>
                    <a:pt x="131191" y="336138"/>
                  </a:lnTo>
                  <a:lnTo>
                    <a:pt x="0" y="336138"/>
                  </a:lnTo>
                  <a:lnTo>
                    <a:pt x="0" y="8403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84033" rIns="78713" bIns="84034" numCol="1" spcCol="1270" anchor="ctr" anchorCtr="0">
              <a:noAutofit/>
            </a:bodyPr>
            <a:lstStyle/>
            <a:p>
              <a:pPr marL="0" lvl="0" indent="0" algn="ctr" defTabSz="533400">
                <a:lnSpc>
                  <a:spcPct val="90000"/>
                </a:lnSpc>
                <a:spcBef>
                  <a:spcPct val="0"/>
                </a:spcBef>
                <a:spcAft>
                  <a:spcPct val="35000"/>
                </a:spcAft>
                <a:buNone/>
              </a:pPr>
              <a:endParaRPr lang="en-GB" sz="1200" kern="1200"/>
            </a:p>
          </p:txBody>
        </p:sp>
        <p:pic>
          <p:nvPicPr>
            <p:cNvPr id="25" name="Picture 24">
              <a:extLst>
                <a:ext uri="{FF2B5EF4-FFF2-40B4-BE49-F238E27FC236}">
                  <a16:creationId xmlns:a16="http://schemas.microsoft.com/office/drawing/2014/main" id="{8DD8C252-E21C-4834-B4AE-737FCB66BBE3}"/>
                </a:ext>
              </a:extLst>
            </p:cNvPr>
            <p:cNvPicPr>
              <a:picLocks noChangeAspect="1"/>
            </p:cNvPicPr>
            <p:nvPr/>
          </p:nvPicPr>
          <p:blipFill>
            <a:blip r:embed="rId5"/>
            <a:stretch>
              <a:fillRect/>
            </a:stretch>
          </p:blipFill>
          <p:spPr>
            <a:xfrm>
              <a:off x="10206329" y="5537937"/>
              <a:ext cx="552015" cy="845383"/>
            </a:xfrm>
            <a:prstGeom prst="rect">
              <a:avLst/>
            </a:prstGeom>
          </p:spPr>
        </p:pic>
        <p:sp>
          <p:nvSpPr>
            <p:cNvPr id="42" name="TextBox 41">
              <a:extLst>
                <a:ext uri="{FF2B5EF4-FFF2-40B4-BE49-F238E27FC236}">
                  <a16:creationId xmlns:a16="http://schemas.microsoft.com/office/drawing/2014/main" id="{D740EF1E-9EB0-46B7-AB12-FC81F728C4FD}"/>
                </a:ext>
              </a:extLst>
            </p:cNvPr>
            <p:cNvSpPr txBox="1"/>
            <p:nvPr/>
          </p:nvSpPr>
          <p:spPr>
            <a:xfrm>
              <a:off x="9626120" y="6446630"/>
              <a:ext cx="1978121" cy="318924"/>
            </a:xfrm>
            <a:prstGeom prst="rect">
              <a:avLst/>
            </a:prstGeom>
            <a:noFill/>
          </p:spPr>
          <p:txBody>
            <a:bodyPr wrap="square" lIns="72000" tIns="36000" rIns="36000" bIns="36000" rtlCol="0">
              <a:spAutoFit/>
            </a:bodyPr>
            <a:lstStyle/>
            <a:p>
              <a:r>
                <a:rPr lang="en-GB" sz="1600" b="1" dirty="0"/>
                <a:t>Weak Immunity</a:t>
              </a:r>
            </a:p>
          </p:txBody>
        </p:sp>
      </p:grpSp>
      <p:grpSp>
        <p:nvGrpSpPr>
          <p:cNvPr id="9" name="Group 8">
            <a:extLst>
              <a:ext uri="{FF2B5EF4-FFF2-40B4-BE49-F238E27FC236}">
                <a16:creationId xmlns:a16="http://schemas.microsoft.com/office/drawing/2014/main" id="{85CE6FE7-3C79-4F53-B3EA-88A86A4757A6}"/>
              </a:ext>
            </a:extLst>
          </p:cNvPr>
          <p:cNvGrpSpPr/>
          <p:nvPr/>
        </p:nvGrpSpPr>
        <p:grpSpPr>
          <a:xfrm>
            <a:off x="3938703" y="3930380"/>
            <a:ext cx="1653431" cy="969872"/>
            <a:chOff x="6708537" y="3930380"/>
            <a:chExt cx="1653431" cy="969872"/>
          </a:xfrm>
        </p:grpSpPr>
        <p:sp>
          <p:nvSpPr>
            <p:cNvPr id="18" name="Freeform: Shape 17">
              <a:extLst>
                <a:ext uri="{FF2B5EF4-FFF2-40B4-BE49-F238E27FC236}">
                  <a16:creationId xmlns:a16="http://schemas.microsoft.com/office/drawing/2014/main" id="{F9DA9A4B-3117-4929-A846-BD662BA839BB}"/>
                </a:ext>
              </a:extLst>
            </p:cNvPr>
            <p:cNvSpPr/>
            <p:nvPr/>
          </p:nvSpPr>
          <p:spPr>
            <a:xfrm rot="1080000">
              <a:off x="8011465" y="4323472"/>
              <a:ext cx="350503" cy="530311"/>
            </a:xfrm>
            <a:custGeom>
              <a:avLst/>
              <a:gdLst>
                <a:gd name="connsiteX0" fmla="*/ 0 w 262381"/>
                <a:gd name="connsiteY0" fmla="*/ 84034 h 420172"/>
                <a:gd name="connsiteX1" fmla="*/ 131191 w 262381"/>
                <a:gd name="connsiteY1" fmla="*/ 84034 h 420172"/>
                <a:gd name="connsiteX2" fmla="*/ 131191 w 262381"/>
                <a:gd name="connsiteY2" fmla="*/ 0 h 420172"/>
                <a:gd name="connsiteX3" fmla="*/ 262381 w 262381"/>
                <a:gd name="connsiteY3" fmla="*/ 210086 h 420172"/>
                <a:gd name="connsiteX4" fmla="*/ 131191 w 262381"/>
                <a:gd name="connsiteY4" fmla="*/ 420172 h 420172"/>
                <a:gd name="connsiteX5" fmla="*/ 131191 w 262381"/>
                <a:gd name="connsiteY5" fmla="*/ 336138 h 420172"/>
                <a:gd name="connsiteX6" fmla="*/ 0 w 262381"/>
                <a:gd name="connsiteY6" fmla="*/ 336138 h 420172"/>
                <a:gd name="connsiteX7" fmla="*/ 0 w 262381"/>
                <a:gd name="connsiteY7" fmla="*/ 84034 h 42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81" h="420172">
                  <a:moveTo>
                    <a:pt x="262381" y="336138"/>
                  </a:moveTo>
                  <a:lnTo>
                    <a:pt x="131190" y="336138"/>
                  </a:lnTo>
                  <a:lnTo>
                    <a:pt x="131190" y="420172"/>
                  </a:lnTo>
                  <a:lnTo>
                    <a:pt x="0" y="210086"/>
                  </a:lnTo>
                  <a:lnTo>
                    <a:pt x="131190" y="0"/>
                  </a:lnTo>
                  <a:lnTo>
                    <a:pt x="131190" y="84034"/>
                  </a:lnTo>
                  <a:lnTo>
                    <a:pt x="262381" y="84034"/>
                  </a:lnTo>
                  <a:lnTo>
                    <a:pt x="262381" y="33613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78714" tIns="84034" rIns="-1" bIns="84034" numCol="1" spcCol="1270" anchor="ctr" anchorCtr="0">
              <a:noAutofit/>
            </a:bodyPr>
            <a:lstStyle/>
            <a:p>
              <a:pPr marL="0" lvl="0" indent="0" algn="ctr" defTabSz="533400">
                <a:lnSpc>
                  <a:spcPct val="90000"/>
                </a:lnSpc>
                <a:spcBef>
                  <a:spcPct val="0"/>
                </a:spcBef>
                <a:spcAft>
                  <a:spcPct val="35000"/>
                </a:spcAft>
                <a:buNone/>
              </a:pPr>
              <a:endParaRPr lang="en-GB" sz="1200" kern="1200"/>
            </a:p>
          </p:txBody>
        </p:sp>
        <p:sp>
          <p:nvSpPr>
            <p:cNvPr id="40" name="TextBox 39">
              <a:extLst>
                <a:ext uri="{FF2B5EF4-FFF2-40B4-BE49-F238E27FC236}">
                  <a16:creationId xmlns:a16="http://schemas.microsoft.com/office/drawing/2014/main" id="{6B67F104-D385-4F30-8231-693722F03483}"/>
                </a:ext>
              </a:extLst>
            </p:cNvPr>
            <p:cNvSpPr txBox="1"/>
            <p:nvPr/>
          </p:nvSpPr>
          <p:spPr>
            <a:xfrm>
              <a:off x="6708537" y="4581328"/>
              <a:ext cx="1437488" cy="318924"/>
            </a:xfrm>
            <a:prstGeom prst="rect">
              <a:avLst/>
            </a:prstGeom>
            <a:noFill/>
          </p:spPr>
          <p:txBody>
            <a:bodyPr wrap="square" lIns="72000" tIns="36000" rIns="36000" bIns="36000" rtlCol="0">
              <a:spAutoFit/>
            </a:bodyPr>
            <a:lstStyle/>
            <a:p>
              <a:r>
                <a:rPr lang="en-GB" sz="1600" b="1" kern="1200" dirty="0"/>
                <a:t>Adults &gt;65 yrs.</a:t>
              </a:r>
              <a:endParaRPr lang="en-GB" sz="1600" b="1" dirty="0"/>
            </a:p>
          </p:txBody>
        </p:sp>
        <p:pic>
          <p:nvPicPr>
            <p:cNvPr id="34" name="Picture 33">
              <a:extLst>
                <a:ext uri="{FF2B5EF4-FFF2-40B4-BE49-F238E27FC236}">
                  <a16:creationId xmlns:a16="http://schemas.microsoft.com/office/drawing/2014/main" id="{EF8D2AA2-9465-405F-AB35-90EDE9AAFE36}"/>
                </a:ext>
              </a:extLst>
            </p:cNvPr>
            <p:cNvPicPr>
              <a:picLocks noChangeAspect="1"/>
            </p:cNvPicPr>
            <p:nvPr/>
          </p:nvPicPr>
          <p:blipFill>
            <a:blip r:embed="rId6"/>
            <a:stretch>
              <a:fillRect/>
            </a:stretch>
          </p:blipFill>
          <p:spPr>
            <a:xfrm>
              <a:off x="7056753" y="3930380"/>
              <a:ext cx="934183" cy="714375"/>
            </a:xfrm>
            <a:prstGeom prst="rect">
              <a:avLst/>
            </a:prstGeom>
          </p:spPr>
        </p:pic>
      </p:grpSp>
      <p:grpSp>
        <p:nvGrpSpPr>
          <p:cNvPr id="15" name="Group 14">
            <a:extLst>
              <a:ext uri="{FF2B5EF4-FFF2-40B4-BE49-F238E27FC236}">
                <a16:creationId xmlns:a16="http://schemas.microsoft.com/office/drawing/2014/main" id="{BC274D2A-05D6-4E80-B311-041A23D00923}"/>
              </a:ext>
            </a:extLst>
          </p:cNvPr>
          <p:cNvGrpSpPr/>
          <p:nvPr/>
        </p:nvGrpSpPr>
        <p:grpSpPr>
          <a:xfrm>
            <a:off x="5844241" y="2523767"/>
            <a:ext cx="1727406" cy="1296675"/>
            <a:chOff x="8614075" y="2523767"/>
            <a:chExt cx="1727406" cy="1296675"/>
          </a:xfrm>
        </p:grpSpPr>
        <p:sp>
          <p:nvSpPr>
            <p:cNvPr id="10" name="Freeform: Shape 9">
              <a:extLst>
                <a:ext uri="{FF2B5EF4-FFF2-40B4-BE49-F238E27FC236}">
                  <a16:creationId xmlns:a16="http://schemas.microsoft.com/office/drawing/2014/main" id="{B8A551A8-9594-4C90-B5B3-F3CD62698F7B}"/>
                </a:ext>
              </a:extLst>
            </p:cNvPr>
            <p:cNvSpPr/>
            <p:nvPr/>
          </p:nvSpPr>
          <p:spPr>
            <a:xfrm rot="16200000">
              <a:off x="9136357" y="3374218"/>
              <a:ext cx="331158" cy="561289"/>
            </a:xfrm>
            <a:custGeom>
              <a:avLst/>
              <a:gdLst>
                <a:gd name="connsiteX0" fmla="*/ 0 w 262381"/>
                <a:gd name="connsiteY0" fmla="*/ 84034 h 420172"/>
                <a:gd name="connsiteX1" fmla="*/ 131191 w 262381"/>
                <a:gd name="connsiteY1" fmla="*/ 84034 h 420172"/>
                <a:gd name="connsiteX2" fmla="*/ 131191 w 262381"/>
                <a:gd name="connsiteY2" fmla="*/ 0 h 420172"/>
                <a:gd name="connsiteX3" fmla="*/ 262381 w 262381"/>
                <a:gd name="connsiteY3" fmla="*/ 210086 h 420172"/>
                <a:gd name="connsiteX4" fmla="*/ 131191 w 262381"/>
                <a:gd name="connsiteY4" fmla="*/ 420172 h 420172"/>
                <a:gd name="connsiteX5" fmla="*/ 131191 w 262381"/>
                <a:gd name="connsiteY5" fmla="*/ 336138 h 420172"/>
                <a:gd name="connsiteX6" fmla="*/ 0 w 262381"/>
                <a:gd name="connsiteY6" fmla="*/ 336138 h 420172"/>
                <a:gd name="connsiteX7" fmla="*/ 0 w 262381"/>
                <a:gd name="connsiteY7" fmla="*/ 84034 h 42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2381" h="420172">
                  <a:moveTo>
                    <a:pt x="0" y="84034"/>
                  </a:moveTo>
                  <a:lnTo>
                    <a:pt x="131191" y="84034"/>
                  </a:lnTo>
                  <a:lnTo>
                    <a:pt x="131191" y="0"/>
                  </a:lnTo>
                  <a:lnTo>
                    <a:pt x="262381" y="210086"/>
                  </a:lnTo>
                  <a:lnTo>
                    <a:pt x="131191" y="420172"/>
                  </a:lnTo>
                  <a:lnTo>
                    <a:pt x="131191" y="336138"/>
                  </a:lnTo>
                  <a:lnTo>
                    <a:pt x="0" y="336138"/>
                  </a:lnTo>
                  <a:lnTo>
                    <a:pt x="0" y="8403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84034" rIns="78714" bIns="84033" numCol="1" spcCol="1270" anchor="ctr" anchorCtr="0">
              <a:noAutofit/>
            </a:bodyPr>
            <a:lstStyle/>
            <a:p>
              <a:pPr marL="0" lvl="0" indent="0" algn="ctr" defTabSz="533400">
                <a:lnSpc>
                  <a:spcPct val="90000"/>
                </a:lnSpc>
                <a:spcBef>
                  <a:spcPct val="0"/>
                </a:spcBef>
                <a:spcAft>
                  <a:spcPct val="35000"/>
                </a:spcAft>
                <a:buNone/>
              </a:pPr>
              <a:endParaRPr lang="en-GB" sz="1200" kern="1200"/>
            </a:p>
          </p:txBody>
        </p:sp>
        <p:pic>
          <p:nvPicPr>
            <p:cNvPr id="31" name="Picture 30">
              <a:extLst>
                <a:ext uri="{FF2B5EF4-FFF2-40B4-BE49-F238E27FC236}">
                  <a16:creationId xmlns:a16="http://schemas.microsoft.com/office/drawing/2014/main" id="{4ED6F321-5D7A-4959-AD4F-255BA9BC4518}"/>
                </a:ext>
              </a:extLst>
            </p:cNvPr>
            <p:cNvPicPr>
              <a:picLocks noChangeAspect="1"/>
            </p:cNvPicPr>
            <p:nvPr/>
          </p:nvPicPr>
          <p:blipFill>
            <a:blip r:embed="rId7"/>
            <a:stretch>
              <a:fillRect/>
            </a:stretch>
          </p:blipFill>
          <p:spPr>
            <a:xfrm>
              <a:off x="9021289" y="2523767"/>
              <a:ext cx="561291" cy="896786"/>
            </a:xfrm>
            <a:prstGeom prst="rect">
              <a:avLst/>
            </a:prstGeom>
          </p:spPr>
        </p:pic>
        <p:sp>
          <p:nvSpPr>
            <p:cNvPr id="45" name="TextBox 44">
              <a:extLst>
                <a:ext uri="{FF2B5EF4-FFF2-40B4-BE49-F238E27FC236}">
                  <a16:creationId xmlns:a16="http://schemas.microsoft.com/office/drawing/2014/main" id="{EE1CE54A-88B3-452D-A2F2-A15D673A89F5}"/>
                </a:ext>
              </a:extLst>
            </p:cNvPr>
            <p:cNvSpPr txBox="1"/>
            <p:nvPr/>
          </p:nvSpPr>
          <p:spPr>
            <a:xfrm>
              <a:off x="8614075" y="3277824"/>
              <a:ext cx="1727406" cy="318924"/>
            </a:xfrm>
            <a:prstGeom prst="rect">
              <a:avLst/>
            </a:prstGeom>
            <a:noFill/>
          </p:spPr>
          <p:txBody>
            <a:bodyPr wrap="square" lIns="72000" tIns="36000" rIns="36000" bIns="36000" rtlCol="0">
              <a:spAutoFit/>
            </a:bodyPr>
            <a:lstStyle/>
            <a:p>
              <a:r>
                <a:rPr lang="en-GB" sz="1600" b="1" dirty="0"/>
                <a:t>Pregnant Women</a:t>
              </a:r>
            </a:p>
          </p:txBody>
        </p:sp>
      </p:grpSp>
      <p:grpSp>
        <p:nvGrpSpPr>
          <p:cNvPr id="2" name="Group 1">
            <a:extLst>
              <a:ext uri="{FF2B5EF4-FFF2-40B4-BE49-F238E27FC236}">
                <a16:creationId xmlns:a16="http://schemas.microsoft.com/office/drawing/2014/main" id="{3FBE927E-E44F-481A-8D0B-E11FC2BBE6FA}"/>
              </a:ext>
            </a:extLst>
          </p:cNvPr>
          <p:cNvGrpSpPr/>
          <p:nvPr/>
        </p:nvGrpSpPr>
        <p:grpSpPr>
          <a:xfrm>
            <a:off x="605725" y="997726"/>
            <a:ext cx="4161584" cy="1030751"/>
            <a:chOff x="605725" y="997726"/>
            <a:chExt cx="4161584" cy="1030751"/>
          </a:xfrm>
        </p:grpSpPr>
        <p:sp>
          <p:nvSpPr>
            <p:cNvPr id="47" name="Freeform: Shape 46">
              <a:extLst>
                <a:ext uri="{FF2B5EF4-FFF2-40B4-BE49-F238E27FC236}">
                  <a16:creationId xmlns:a16="http://schemas.microsoft.com/office/drawing/2014/main" id="{FFC1A0C8-6DA7-4ED1-AAAA-0AC2223C32A9}"/>
                </a:ext>
              </a:extLst>
            </p:cNvPr>
            <p:cNvSpPr/>
            <p:nvPr/>
          </p:nvSpPr>
          <p:spPr>
            <a:xfrm>
              <a:off x="1776176" y="1202216"/>
              <a:ext cx="2991133"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r>
                <a:rPr lang="en-US" sz="2000" dirty="0">
                  <a:solidFill>
                    <a:srgbClr val="2D0DED"/>
                  </a:solidFill>
                </a:rPr>
                <a:t>Flu viruses like cold and dry weather</a:t>
              </a:r>
              <a:endParaRPr lang="en-GB" sz="2000" dirty="0">
                <a:solidFill>
                  <a:srgbClr val="2D0DED"/>
                </a:solidFill>
              </a:endParaRPr>
            </a:p>
          </p:txBody>
        </p:sp>
        <p:pic>
          <p:nvPicPr>
            <p:cNvPr id="37" name="Picture 36">
              <a:extLst>
                <a:ext uri="{FF2B5EF4-FFF2-40B4-BE49-F238E27FC236}">
                  <a16:creationId xmlns:a16="http://schemas.microsoft.com/office/drawing/2014/main" id="{8460A4AD-C7D4-48A2-9428-FAAC3B333285}"/>
                </a:ext>
              </a:extLst>
            </p:cNvPr>
            <p:cNvPicPr>
              <a:picLocks noChangeAspect="1"/>
            </p:cNvPicPr>
            <p:nvPr/>
          </p:nvPicPr>
          <p:blipFill>
            <a:blip r:embed="rId8"/>
            <a:stretch>
              <a:fillRect/>
            </a:stretch>
          </p:blipFill>
          <p:spPr>
            <a:xfrm>
              <a:off x="605725" y="997726"/>
              <a:ext cx="909039" cy="1030751"/>
            </a:xfrm>
            <a:prstGeom prst="rect">
              <a:avLst/>
            </a:prstGeom>
          </p:spPr>
        </p:pic>
      </p:grpSp>
      <p:sp>
        <p:nvSpPr>
          <p:cNvPr id="53" name="Freeform: Shape 52">
            <a:extLst>
              <a:ext uri="{FF2B5EF4-FFF2-40B4-BE49-F238E27FC236}">
                <a16:creationId xmlns:a16="http://schemas.microsoft.com/office/drawing/2014/main" id="{43C4B2E4-E065-463B-B920-97434373D604}"/>
              </a:ext>
            </a:extLst>
          </p:cNvPr>
          <p:cNvSpPr/>
          <p:nvPr/>
        </p:nvSpPr>
        <p:spPr>
          <a:xfrm>
            <a:off x="292607" y="2777233"/>
            <a:ext cx="4474702" cy="643320"/>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r>
              <a:rPr lang="en-GB" sz="2000" dirty="0">
                <a:solidFill>
                  <a:srgbClr val="2D0DED"/>
                </a:solidFill>
              </a:rPr>
              <a:t>Affects vulnerable population the most</a:t>
            </a:r>
          </a:p>
        </p:txBody>
      </p:sp>
      <p:grpSp>
        <p:nvGrpSpPr>
          <p:cNvPr id="3" name="Group 2">
            <a:extLst>
              <a:ext uri="{FF2B5EF4-FFF2-40B4-BE49-F238E27FC236}">
                <a16:creationId xmlns:a16="http://schemas.microsoft.com/office/drawing/2014/main" id="{FDAB0156-8FD4-45EA-89EB-1C2B801334FB}"/>
              </a:ext>
            </a:extLst>
          </p:cNvPr>
          <p:cNvGrpSpPr/>
          <p:nvPr/>
        </p:nvGrpSpPr>
        <p:grpSpPr>
          <a:xfrm>
            <a:off x="5958619" y="902257"/>
            <a:ext cx="5937682" cy="1070522"/>
            <a:chOff x="313196" y="2358478"/>
            <a:chExt cx="5937682" cy="1070522"/>
          </a:xfrm>
        </p:grpSpPr>
        <p:pic>
          <p:nvPicPr>
            <p:cNvPr id="43" name="Picture 42" descr="Logo&#10;&#10;Description automatically generated">
              <a:extLst>
                <a:ext uri="{FF2B5EF4-FFF2-40B4-BE49-F238E27FC236}">
                  <a16:creationId xmlns:a16="http://schemas.microsoft.com/office/drawing/2014/main" id="{0A49A80B-0205-4A37-8E5C-893D471144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196" y="2358478"/>
              <a:ext cx="1070522" cy="1070522"/>
            </a:xfrm>
            <a:prstGeom prst="rect">
              <a:avLst/>
            </a:prstGeom>
          </p:spPr>
        </p:pic>
        <p:sp>
          <p:nvSpPr>
            <p:cNvPr id="52" name="Freeform: Shape 51">
              <a:extLst>
                <a:ext uri="{FF2B5EF4-FFF2-40B4-BE49-F238E27FC236}">
                  <a16:creationId xmlns:a16="http://schemas.microsoft.com/office/drawing/2014/main" id="{06687944-7013-4D56-B0E8-271F925A9958}"/>
                </a:ext>
              </a:extLst>
            </p:cNvPr>
            <p:cNvSpPr/>
            <p:nvPr/>
          </p:nvSpPr>
          <p:spPr>
            <a:xfrm>
              <a:off x="1776176" y="2709260"/>
              <a:ext cx="4474702" cy="643320"/>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r>
                <a:rPr lang="en-GB" sz="2000" dirty="0">
                  <a:solidFill>
                    <a:srgbClr val="2D0DED"/>
                  </a:solidFill>
                </a:rPr>
                <a:t>Claims avg. 42,000 lives in the USA every year</a:t>
              </a:r>
            </a:p>
          </p:txBody>
        </p:sp>
        <p:sp>
          <p:nvSpPr>
            <p:cNvPr id="54" name="TextBox 53">
              <a:extLst>
                <a:ext uri="{FF2B5EF4-FFF2-40B4-BE49-F238E27FC236}">
                  <a16:creationId xmlns:a16="http://schemas.microsoft.com/office/drawing/2014/main" id="{BBB3EA17-1EB5-45E7-BED8-0078C3D3F278}"/>
                </a:ext>
              </a:extLst>
            </p:cNvPr>
            <p:cNvSpPr txBox="1"/>
            <p:nvPr/>
          </p:nvSpPr>
          <p:spPr>
            <a:xfrm>
              <a:off x="1155991" y="2405069"/>
              <a:ext cx="869015" cy="324708"/>
            </a:xfrm>
            <a:prstGeom prst="rect">
              <a:avLst/>
            </a:prstGeom>
            <a:noFill/>
          </p:spPr>
          <p:txBody>
            <a:bodyPr wrap="square" lIns="72000" tIns="36000" rIns="36000" bIns="36000" rtlCol="0">
              <a:spAutoFit/>
            </a:bodyPr>
            <a:lstStyle/>
            <a:p>
              <a:r>
                <a:rPr lang="en-GB" sz="1600" b="1" dirty="0">
                  <a:solidFill>
                    <a:srgbClr val="FF0000"/>
                  </a:solidFill>
                </a:rPr>
                <a:t>42,000</a:t>
              </a:r>
            </a:p>
          </p:txBody>
        </p:sp>
      </p:grpSp>
    </p:spTree>
    <p:extLst>
      <p:ext uri="{BB962C8B-B14F-4D97-AF65-F5344CB8AC3E}">
        <p14:creationId xmlns:p14="http://schemas.microsoft.com/office/powerpoint/2010/main" val="51842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1900" dirty="0"/>
              <a:t>Our Datasets</a:t>
            </a:r>
            <a:endParaRPr lang="en-US" sz="19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7</a:t>
            </a:fld>
            <a:endParaRPr lang="en-GB"/>
          </a:p>
        </p:txBody>
      </p:sp>
      <p:grpSp>
        <p:nvGrpSpPr>
          <p:cNvPr id="4" name="Group 3">
            <a:extLst>
              <a:ext uri="{FF2B5EF4-FFF2-40B4-BE49-F238E27FC236}">
                <a16:creationId xmlns:a16="http://schemas.microsoft.com/office/drawing/2014/main" id="{C62B9204-6D55-455C-B209-549520761B7D}"/>
              </a:ext>
            </a:extLst>
          </p:cNvPr>
          <p:cNvGrpSpPr/>
          <p:nvPr/>
        </p:nvGrpSpPr>
        <p:grpSpPr>
          <a:xfrm>
            <a:off x="1083449" y="1345389"/>
            <a:ext cx="6564260" cy="2043231"/>
            <a:chOff x="1083449" y="1345389"/>
            <a:chExt cx="6564260" cy="2043231"/>
          </a:xfrm>
        </p:grpSpPr>
        <p:sp>
          <p:nvSpPr>
            <p:cNvPr id="27" name="TextBox 26">
              <a:extLst>
                <a:ext uri="{FF2B5EF4-FFF2-40B4-BE49-F238E27FC236}">
                  <a16:creationId xmlns:a16="http://schemas.microsoft.com/office/drawing/2014/main" id="{4D3665A2-D829-4301-B23A-0C6CE4E9C2B9}"/>
                </a:ext>
              </a:extLst>
            </p:cNvPr>
            <p:cNvSpPr txBox="1"/>
            <p:nvPr/>
          </p:nvSpPr>
          <p:spPr>
            <a:xfrm>
              <a:off x="2262910" y="2016706"/>
              <a:ext cx="5384799" cy="1371914"/>
            </a:xfrm>
            <a:prstGeom prst="rect">
              <a:avLst/>
            </a:prstGeom>
            <a:noFill/>
          </p:spPr>
          <p:txBody>
            <a:bodyPr wrap="square">
              <a:spAutoFit/>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Mangal" panose="02040503050203030202" pitchFamily="18" charset="0"/>
                </a:rPr>
                <a:t>The Influenza death data set  is a county-level national mortality and population data spanning the years 2009-2017 produced by the Mortality Statistics Branch, Division of Vital Statistics, National Centre for Health Statistics (NCHS), Centres for Disease Control and Prevention (CDC), United States Department of Health and Human Services (US DHHS).</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Mangal" panose="02040503050203030202" pitchFamily="18" charset="0"/>
                </a:rPr>
                <a:t>Source : Centre for Disease Control (CDC) ,USA</a:t>
              </a:r>
            </a:p>
          </p:txBody>
        </p:sp>
        <p:sp>
          <p:nvSpPr>
            <p:cNvPr id="30" name="Freeform: Shape 29">
              <a:extLst>
                <a:ext uri="{FF2B5EF4-FFF2-40B4-BE49-F238E27FC236}">
                  <a16:creationId xmlns:a16="http://schemas.microsoft.com/office/drawing/2014/main" id="{56AF9710-44CD-4018-AD2A-E155188B14F7}"/>
                </a:ext>
              </a:extLst>
            </p:cNvPr>
            <p:cNvSpPr/>
            <p:nvPr/>
          </p:nvSpPr>
          <p:spPr>
            <a:xfrm>
              <a:off x="1083449" y="1345389"/>
              <a:ext cx="656426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20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Influenza deaths by geography, time, age</a:t>
              </a:r>
            </a:p>
          </p:txBody>
        </p:sp>
      </p:grpSp>
      <p:grpSp>
        <p:nvGrpSpPr>
          <p:cNvPr id="5" name="Group 4">
            <a:extLst>
              <a:ext uri="{FF2B5EF4-FFF2-40B4-BE49-F238E27FC236}">
                <a16:creationId xmlns:a16="http://schemas.microsoft.com/office/drawing/2014/main" id="{EF36B75B-20BC-4AD3-8B5A-C49D64022F6F}"/>
              </a:ext>
            </a:extLst>
          </p:cNvPr>
          <p:cNvGrpSpPr/>
          <p:nvPr/>
        </p:nvGrpSpPr>
        <p:grpSpPr>
          <a:xfrm>
            <a:off x="2615250" y="4161584"/>
            <a:ext cx="6564260" cy="1996013"/>
            <a:chOff x="2615250" y="4161584"/>
            <a:chExt cx="6564260" cy="1996013"/>
          </a:xfrm>
        </p:grpSpPr>
        <p:sp>
          <p:nvSpPr>
            <p:cNvPr id="29" name="TextBox 28">
              <a:extLst>
                <a:ext uri="{FF2B5EF4-FFF2-40B4-BE49-F238E27FC236}">
                  <a16:creationId xmlns:a16="http://schemas.microsoft.com/office/drawing/2014/main" id="{36A8FB58-FA32-4361-BE6C-F2BC76C01CD2}"/>
                </a:ext>
              </a:extLst>
            </p:cNvPr>
            <p:cNvSpPr txBox="1"/>
            <p:nvPr/>
          </p:nvSpPr>
          <p:spPr>
            <a:xfrm>
              <a:off x="3592946" y="4983301"/>
              <a:ext cx="5586564" cy="1174296"/>
            </a:xfrm>
            <a:prstGeom prst="rect">
              <a:avLst/>
            </a:prstGeom>
            <a:noFill/>
          </p:spPr>
          <p:txBody>
            <a:bodyPr wrap="square">
              <a:spAutoFit/>
            </a:bodyPr>
            <a:lstStyle/>
            <a:p>
              <a:pPr>
                <a:lnSpc>
                  <a:spcPct val="107000"/>
                </a:lnSpc>
                <a:spcAft>
                  <a:spcPts val="800"/>
                </a:spcAft>
              </a:pPr>
              <a:r>
                <a:rPr lang="en-GB" sz="1200" dirty="0">
                  <a:effectLst/>
                  <a:latin typeface="Calibri" panose="020F0502020204030204" pitchFamily="34" charset="0"/>
                  <a:ea typeface="Calibri" panose="020F0502020204030204" pitchFamily="34" charset="0"/>
                  <a:cs typeface="Mangal" panose="02040503050203030202" pitchFamily="18" charset="0"/>
                </a:rPr>
                <a:t>Source : US Census Bureau</a:t>
              </a:r>
            </a:p>
            <a:p>
              <a:pPr>
                <a:lnSpc>
                  <a:spcPct val="107000"/>
                </a:lnSpc>
                <a:spcAft>
                  <a:spcPts val="800"/>
                </a:spcAft>
              </a:pPr>
              <a:r>
                <a:rPr lang="en-GB" sz="1200" dirty="0">
                  <a:effectLst/>
                  <a:latin typeface="Calibri" panose="020F0502020204030204" pitchFamily="34" charset="0"/>
                  <a:ea typeface="Calibri" panose="020F0502020204030204" pitchFamily="34" charset="0"/>
                  <a:cs typeface="Mangal" panose="02040503050203030202" pitchFamily="18" charset="0"/>
                </a:rPr>
                <a:t>As per Wikipedia, the Census Bureau conducts a full population count every ten years in years ending with a zero and uses the term "decennial" to describe the operation. Between censuses, the Census Bureau makes population estimates and projections.[6] "</a:t>
              </a:r>
            </a:p>
          </p:txBody>
        </p:sp>
        <p:sp>
          <p:nvSpPr>
            <p:cNvPr id="31" name="Freeform: Shape 30">
              <a:extLst>
                <a:ext uri="{FF2B5EF4-FFF2-40B4-BE49-F238E27FC236}">
                  <a16:creationId xmlns:a16="http://schemas.microsoft.com/office/drawing/2014/main" id="{C76AE79B-9C78-40A3-B1C1-0CFF0B78118F}"/>
                </a:ext>
              </a:extLst>
            </p:cNvPr>
            <p:cNvSpPr/>
            <p:nvPr/>
          </p:nvSpPr>
          <p:spPr>
            <a:xfrm>
              <a:off x="2615250" y="4161584"/>
              <a:ext cx="656426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20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rPr>
                <a:t>Population data by geography</a:t>
              </a:r>
            </a:p>
          </p:txBody>
        </p:sp>
      </p:grpSp>
    </p:spTree>
    <p:extLst>
      <p:ext uri="{BB962C8B-B14F-4D97-AF65-F5344CB8AC3E}">
        <p14:creationId xmlns:p14="http://schemas.microsoft.com/office/powerpoint/2010/main" val="51240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US" sz="1900" dirty="0"/>
              <a:t>Analysis Objectives</a:t>
            </a:r>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8</a:t>
            </a:fld>
            <a:endParaRPr lang="en-GB"/>
          </a:p>
        </p:txBody>
      </p:sp>
      <p:pic>
        <p:nvPicPr>
          <p:cNvPr id="16" name="Picture 15" descr="Icon&#10;&#10;Description automatically generated">
            <a:extLst>
              <a:ext uri="{FF2B5EF4-FFF2-40B4-BE49-F238E27FC236}">
                <a16:creationId xmlns:a16="http://schemas.microsoft.com/office/drawing/2014/main" id="{F23FCCBE-193C-43E7-9C54-8A450A4E7819}"/>
              </a:ext>
            </a:extLst>
          </p:cNvPr>
          <p:cNvPicPr>
            <a:picLocks noChangeAspect="1"/>
          </p:cNvPicPr>
          <p:nvPr/>
        </p:nvPicPr>
        <p:blipFill rotWithShape="1">
          <a:blip r:embed="rId2">
            <a:extLst>
              <a:ext uri="{28A0092B-C50C-407E-A947-70E740481C1C}">
                <a14:useLocalDpi xmlns:a14="http://schemas.microsoft.com/office/drawing/2010/main" val="0"/>
              </a:ext>
            </a:extLst>
          </a:blip>
          <a:srcRect l="6854" r="6200"/>
          <a:stretch/>
        </p:blipFill>
        <p:spPr>
          <a:xfrm>
            <a:off x="6555791" y="822753"/>
            <a:ext cx="5247438" cy="6035247"/>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Freeform: Shape 5">
            <a:extLst>
              <a:ext uri="{FF2B5EF4-FFF2-40B4-BE49-F238E27FC236}">
                <a16:creationId xmlns:a16="http://schemas.microsoft.com/office/drawing/2014/main" id="{5DAF6881-FBDC-4EDB-BF7E-C8BDE041EA66}"/>
              </a:ext>
            </a:extLst>
          </p:cNvPr>
          <p:cNvSpPr/>
          <p:nvPr/>
        </p:nvSpPr>
        <p:spPr>
          <a:xfrm>
            <a:off x="61433" y="3174260"/>
            <a:ext cx="656426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2000"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Explore the seasonality of Influenza over a year</a:t>
            </a:r>
            <a:endParaRPr lang="en-GB" sz="20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7" name="Freeform: Shape 6">
            <a:extLst>
              <a:ext uri="{FF2B5EF4-FFF2-40B4-BE49-F238E27FC236}">
                <a16:creationId xmlns:a16="http://schemas.microsoft.com/office/drawing/2014/main" id="{111AC468-5D3D-4E27-B86E-F94637BF52A5}"/>
              </a:ext>
            </a:extLst>
          </p:cNvPr>
          <p:cNvSpPr/>
          <p:nvPr/>
        </p:nvSpPr>
        <p:spPr>
          <a:xfrm>
            <a:off x="61433" y="4013917"/>
            <a:ext cx="6564260" cy="548712"/>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2000"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Explore whether different states experience peak Influenza season in different months</a:t>
            </a:r>
            <a:endParaRPr lang="en-GB" sz="20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9" name="Freeform: Shape 8">
            <a:extLst>
              <a:ext uri="{FF2B5EF4-FFF2-40B4-BE49-F238E27FC236}">
                <a16:creationId xmlns:a16="http://schemas.microsoft.com/office/drawing/2014/main" id="{971C1B02-8D64-4920-927E-C24D477A8774}"/>
              </a:ext>
            </a:extLst>
          </p:cNvPr>
          <p:cNvSpPr/>
          <p:nvPr/>
        </p:nvSpPr>
        <p:spPr>
          <a:xfrm>
            <a:off x="61433" y="5039396"/>
            <a:ext cx="6564260" cy="651189"/>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92D050"/>
          </a:solidFill>
          <a:ln>
            <a:solidFill>
              <a:schemeClr val="accent6"/>
            </a:solid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lvl="1">
              <a:lnSpc>
                <a:spcPct val="107000"/>
              </a:lnSpc>
              <a:spcBef>
                <a:spcPts val="200"/>
              </a:spcBef>
            </a:pPr>
            <a:r>
              <a:rPr lang="en-GB" sz="2000" b="1" dirty="0">
                <a:solidFill>
                  <a:srgbClr val="000000"/>
                </a:solidFill>
                <a:latin typeface="Calibri Light" panose="020F0302020204030204" pitchFamily="34" charset="0"/>
                <a:ea typeface="Times New Roman" panose="02020603050405020304" pitchFamily="18" charset="0"/>
                <a:cs typeface="Mangal" panose="02040503050203030202" pitchFamily="18" charset="0"/>
              </a:rPr>
              <a:t>Find relationship between number of deaths and magnitude of vulnerable population</a:t>
            </a:r>
            <a:endParaRPr lang="en-GB" sz="2000" b="1" dirty="0">
              <a:solidFill>
                <a:srgbClr val="000000"/>
              </a:solidFill>
              <a:effectLst/>
              <a:latin typeface="Calibri Light" panose="020F0302020204030204" pitchFamily="34" charset="0"/>
              <a:ea typeface="Times New Roman" panose="02020603050405020304" pitchFamily="18" charset="0"/>
              <a:cs typeface="Mangal" panose="02040503050203030202" pitchFamily="18" charset="0"/>
            </a:endParaRPr>
          </a:p>
        </p:txBody>
      </p:sp>
      <p:sp>
        <p:nvSpPr>
          <p:cNvPr id="10" name="Freeform: Shape 9">
            <a:extLst>
              <a:ext uri="{FF2B5EF4-FFF2-40B4-BE49-F238E27FC236}">
                <a16:creationId xmlns:a16="http://schemas.microsoft.com/office/drawing/2014/main" id="{888A1F5E-042C-4EF7-B321-AF0A49228D4A}"/>
              </a:ext>
            </a:extLst>
          </p:cNvPr>
          <p:cNvSpPr/>
          <p:nvPr/>
        </p:nvSpPr>
        <p:spPr>
          <a:xfrm>
            <a:off x="1240976" y="1310686"/>
            <a:ext cx="3679150" cy="1351588"/>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lIns="91440" tIns="45720" rIns="91440" bIns="45720" numCol="1" spcCol="1270" rtlCol="0" anchor="b" anchorCtr="0">
            <a:normAutofit/>
          </a:bodyPr>
          <a:lstStyle/>
          <a:p>
            <a:pPr defTabSz="914400">
              <a:lnSpc>
                <a:spcPct val="90000"/>
              </a:lnSpc>
              <a:spcBef>
                <a:spcPct val="0"/>
              </a:spcBef>
              <a:spcAft>
                <a:spcPct val="35000"/>
              </a:spcAft>
            </a:pPr>
            <a:r>
              <a:rPr lang="en-US" sz="4400">
                <a:solidFill>
                  <a:schemeClr val="tx1"/>
                </a:solidFill>
                <a:latin typeface="+mj-lt"/>
                <a:ea typeface="+mj-ea"/>
                <a:cs typeface="+mj-cs"/>
              </a:rPr>
              <a:t>Analysis Objectives</a:t>
            </a:r>
          </a:p>
        </p:txBody>
      </p:sp>
    </p:spTree>
    <p:extLst>
      <p:ext uri="{BB962C8B-B14F-4D97-AF65-F5344CB8AC3E}">
        <p14:creationId xmlns:p14="http://schemas.microsoft.com/office/powerpoint/2010/main" val="12098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79F786-91A4-4D8D-9EFD-52F7CB537764}"/>
              </a:ext>
            </a:extLst>
          </p:cNvPr>
          <p:cNvPicPr>
            <a:picLocks noChangeAspect="1"/>
          </p:cNvPicPr>
          <p:nvPr/>
        </p:nvPicPr>
        <p:blipFill>
          <a:blip r:embed="rId2"/>
          <a:stretch>
            <a:fillRect/>
          </a:stretch>
        </p:blipFill>
        <p:spPr>
          <a:xfrm>
            <a:off x="2918237" y="1099262"/>
            <a:ext cx="5441126" cy="5501286"/>
          </a:xfrm>
          <a:prstGeom prst="rect">
            <a:avLst/>
          </a:prstGeom>
        </p:spPr>
      </p:pic>
      <p:sp>
        <p:nvSpPr>
          <p:cNvPr id="8" name="Freeform: Shape 7">
            <a:extLst>
              <a:ext uri="{FF2B5EF4-FFF2-40B4-BE49-F238E27FC236}">
                <a16:creationId xmlns:a16="http://schemas.microsoft.com/office/drawing/2014/main" id="{D8A21D1E-C984-49AB-BB08-6BD7BDE7F440}"/>
              </a:ext>
            </a:extLst>
          </p:cNvPr>
          <p:cNvSpPr/>
          <p:nvPr/>
        </p:nvSpPr>
        <p:spPr>
          <a:xfrm>
            <a:off x="3080551" y="257452"/>
            <a:ext cx="6098959" cy="568171"/>
          </a:xfrm>
          <a:custGeom>
            <a:avLst/>
            <a:gdLst>
              <a:gd name="connsiteX0" fmla="*/ 0 w 2254910"/>
              <a:gd name="connsiteY0" fmla="*/ 146714 h 880266"/>
              <a:gd name="connsiteX1" fmla="*/ 146714 w 2254910"/>
              <a:gd name="connsiteY1" fmla="*/ 0 h 880266"/>
              <a:gd name="connsiteX2" fmla="*/ 2108196 w 2254910"/>
              <a:gd name="connsiteY2" fmla="*/ 0 h 880266"/>
              <a:gd name="connsiteX3" fmla="*/ 2254910 w 2254910"/>
              <a:gd name="connsiteY3" fmla="*/ 146714 h 880266"/>
              <a:gd name="connsiteX4" fmla="*/ 2254910 w 2254910"/>
              <a:gd name="connsiteY4" fmla="*/ 733552 h 880266"/>
              <a:gd name="connsiteX5" fmla="*/ 2108196 w 2254910"/>
              <a:gd name="connsiteY5" fmla="*/ 880266 h 880266"/>
              <a:gd name="connsiteX6" fmla="*/ 146714 w 2254910"/>
              <a:gd name="connsiteY6" fmla="*/ 880266 h 880266"/>
              <a:gd name="connsiteX7" fmla="*/ 0 w 2254910"/>
              <a:gd name="connsiteY7" fmla="*/ 733552 h 880266"/>
              <a:gd name="connsiteX8" fmla="*/ 0 w 2254910"/>
              <a:gd name="connsiteY8" fmla="*/ 146714 h 8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4910" h="880266">
                <a:moveTo>
                  <a:pt x="0" y="146714"/>
                </a:moveTo>
                <a:cubicBezTo>
                  <a:pt x="0" y="65686"/>
                  <a:pt x="65686" y="0"/>
                  <a:pt x="146714" y="0"/>
                </a:cubicBezTo>
                <a:lnTo>
                  <a:pt x="2108196" y="0"/>
                </a:lnTo>
                <a:cubicBezTo>
                  <a:pt x="2189224" y="0"/>
                  <a:pt x="2254910" y="65686"/>
                  <a:pt x="2254910" y="146714"/>
                </a:cubicBezTo>
                <a:lnTo>
                  <a:pt x="2254910" y="733552"/>
                </a:lnTo>
                <a:cubicBezTo>
                  <a:pt x="2254910" y="814580"/>
                  <a:pt x="2189224" y="880266"/>
                  <a:pt x="2108196" y="880266"/>
                </a:cubicBezTo>
                <a:lnTo>
                  <a:pt x="146714" y="880266"/>
                </a:lnTo>
                <a:cubicBezTo>
                  <a:pt x="65686" y="880266"/>
                  <a:pt x="0" y="814580"/>
                  <a:pt x="0" y="733552"/>
                </a:cubicBezTo>
                <a:lnTo>
                  <a:pt x="0" y="146714"/>
                </a:lnTo>
                <a:close/>
              </a:path>
            </a:pathLst>
          </a:custGeom>
          <a:solidFill>
            <a:srgbClr val="7030A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5361" tIns="79166" rIns="115361" bIns="79166" numCol="1" spcCol="1270" anchor="ctr" anchorCtr="0">
            <a:noAutofit/>
          </a:bodyPr>
          <a:lstStyle/>
          <a:p>
            <a:pPr algn="ctr" defTabSz="844550">
              <a:lnSpc>
                <a:spcPct val="90000"/>
              </a:lnSpc>
              <a:spcBef>
                <a:spcPct val="0"/>
              </a:spcBef>
              <a:spcAft>
                <a:spcPct val="35000"/>
              </a:spcAft>
            </a:pPr>
            <a:r>
              <a:rPr lang="en-GB" sz="1900" dirty="0"/>
              <a:t>Influenza Seasonality</a:t>
            </a:r>
            <a:endParaRPr lang="en-US" sz="1900" dirty="0"/>
          </a:p>
        </p:txBody>
      </p:sp>
      <p:sp>
        <p:nvSpPr>
          <p:cNvPr id="11" name="Slide Number Placeholder 10">
            <a:extLst>
              <a:ext uri="{FF2B5EF4-FFF2-40B4-BE49-F238E27FC236}">
                <a16:creationId xmlns:a16="http://schemas.microsoft.com/office/drawing/2014/main" id="{318C44EC-D4E5-41CA-9822-6BA0AB9805D7}"/>
              </a:ext>
            </a:extLst>
          </p:cNvPr>
          <p:cNvSpPr>
            <a:spLocks noGrp="1"/>
          </p:cNvSpPr>
          <p:nvPr>
            <p:ph type="sldNum" sz="quarter" idx="12"/>
          </p:nvPr>
        </p:nvSpPr>
        <p:spPr/>
        <p:txBody>
          <a:bodyPr/>
          <a:lstStyle/>
          <a:p>
            <a:fld id="{DFB9BF09-BF8A-494A-8B2D-03FED9B845BC}" type="slidenum">
              <a:rPr lang="en-GB" smtClean="0"/>
              <a:t>9</a:t>
            </a:fld>
            <a:endParaRPr lang="en-GB"/>
          </a:p>
        </p:txBody>
      </p:sp>
      <p:grpSp>
        <p:nvGrpSpPr>
          <p:cNvPr id="19" name="Group 18">
            <a:extLst>
              <a:ext uri="{FF2B5EF4-FFF2-40B4-BE49-F238E27FC236}">
                <a16:creationId xmlns:a16="http://schemas.microsoft.com/office/drawing/2014/main" id="{40276892-B548-4E0C-A277-19F188B1D1F6}"/>
              </a:ext>
            </a:extLst>
          </p:cNvPr>
          <p:cNvGrpSpPr/>
          <p:nvPr/>
        </p:nvGrpSpPr>
        <p:grpSpPr>
          <a:xfrm>
            <a:off x="3581401" y="1967345"/>
            <a:ext cx="346787" cy="4686613"/>
            <a:chOff x="3581401" y="1967345"/>
            <a:chExt cx="346787" cy="4686613"/>
          </a:xfrm>
        </p:grpSpPr>
        <p:sp>
          <p:nvSpPr>
            <p:cNvPr id="10" name="Oval 9">
              <a:extLst>
                <a:ext uri="{FF2B5EF4-FFF2-40B4-BE49-F238E27FC236}">
                  <a16:creationId xmlns:a16="http://schemas.microsoft.com/office/drawing/2014/main" id="{7FC7DC8A-95BD-44DF-9A42-3222B46DF339}"/>
                </a:ext>
              </a:extLst>
            </p:cNvPr>
            <p:cNvSpPr/>
            <p:nvPr/>
          </p:nvSpPr>
          <p:spPr>
            <a:xfrm>
              <a:off x="3581401" y="6288833"/>
              <a:ext cx="346787" cy="36512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 name="Straight Arrow Connector 14">
              <a:extLst>
                <a:ext uri="{FF2B5EF4-FFF2-40B4-BE49-F238E27FC236}">
                  <a16:creationId xmlns:a16="http://schemas.microsoft.com/office/drawing/2014/main" id="{84F2B97E-5C42-4CFB-9773-B1F910930494}"/>
                </a:ext>
              </a:extLst>
            </p:cNvPr>
            <p:cNvCxnSpPr>
              <a:stCxn id="10" idx="0"/>
            </p:cNvCxnSpPr>
            <p:nvPr/>
          </p:nvCxnSpPr>
          <p:spPr>
            <a:xfrm flipV="1">
              <a:off x="3754795" y="1967345"/>
              <a:ext cx="4405" cy="4321488"/>
            </a:xfrm>
            <a:prstGeom prst="straightConnector1">
              <a:avLst/>
            </a:prstGeom>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784E6926-9DE7-4A45-BBCC-3CA9384A84B5}"/>
              </a:ext>
            </a:extLst>
          </p:cNvPr>
          <p:cNvGrpSpPr/>
          <p:nvPr/>
        </p:nvGrpSpPr>
        <p:grpSpPr>
          <a:xfrm>
            <a:off x="5956636" y="4359564"/>
            <a:ext cx="751891" cy="2335368"/>
            <a:chOff x="5956636" y="4359564"/>
            <a:chExt cx="751891" cy="2335368"/>
          </a:xfrm>
        </p:grpSpPr>
        <p:sp>
          <p:nvSpPr>
            <p:cNvPr id="20" name="Oval 19">
              <a:extLst>
                <a:ext uri="{FF2B5EF4-FFF2-40B4-BE49-F238E27FC236}">
                  <a16:creationId xmlns:a16="http://schemas.microsoft.com/office/drawing/2014/main" id="{CFE9F16B-A4E3-43C1-B6F1-46028630A35F}"/>
                </a:ext>
              </a:extLst>
            </p:cNvPr>
            <p:cNvSpPr/>
            <p:nvPr/>
          </p:nvSpPr>
          <p:spPr>
            <a:xfrm>
              <a:off x="5956636" y="6329807"/>
              <a:ext cx="346787" cy="36512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EBCABE1-7EF1-4B54-B620-ED476751618A}"/>
                </a:ext>
              </a:extLst>
            </p:cNvPr>
            <p:cNvSpPr/>
            <p:nvPr/>
          </p:nvSpPr>
          <p:spPr>
            <a:xfrm>
              <a:off x="6361740" y="6329807"/>
              <a:ext cx="346787" cy="365125"/>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81DFFEDD-62FE-48E4-857C-D3A0DBB8773F}"/>
                </a:ext>
              </a:extLst>
            </p:cNvPr>
            <p:cNvCxnSpPr>
              <a:cxnSpLocks/>
            </p:cNvCxnSpPr>
            <p:nvPr/>
          </p:nvCxnSpPr>
          <p:spPr>
            <a:xfrm flipV="1">
              <a:off x="6530728" y="4359564"/>
              <a:ext cx="0" cy="1970243"/>
            </a:xfrm>
            <a:prstGeom prst="straightConnector1">
              <a:avLst/>
            </a:prstGeom>
            <a:ln w="158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367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1928</TotalTime>
  <Words>752</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Influenza Season Temporary Staff Planning (2017-18)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Alankar Dhumal</dc:creator>
  <cp:lastModifiedBy>Alankar Dhumal</cp:lastModifiedBy>
  <cp:revision>24</cp:revision>
  <cp:lastPrinted>2022-01-06T13:56:34Z</cp:lastPrinted>
  <dcterms:created xsi:type="dcterms:W3CDTF">2021-09-29T07:58:57Z</dcterms:created>
  <dcterms:modified xsi:type="dcterms:W3CDTF">2022-01-06T14:46:38Z</dcterms:modified>
</cp:coreProperties>
</file>