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
      <p:font typeface="Nunito"/>
      <p:regular r:id="rId40"/>
      <p:bold r:id="rId41"/>
      <p:italic r:id="rId42"/>
      <p:boldItalic r:id="rId43"/>
    </p:embeddedFont>
    <p:embeddedFont>
      <p:font typeface="Maven Pro"/>
      <p:regular r:id="rId44"/>
      <p:bold r:id="rId45"/>
    </p:embeddedFont>
    <p:embeddedFont>
      <p:font typeface="Nunito Medium"/>
      <p:regular r:id="rId46"/>
      <p:bold r:id="rId47"/>
      <p:italic r:id="rId48"/>
      <p:boldItalic r:id="rId49"/>
    </p:embeddedFont>
    <p:embeddedFont>
      <p:font typeface="Chivo"/>
      <p:regular r:id="rId50"/>
      <p:bold r:id="rId51"/>
      <p:italic r:id="rId52"/>
      <p:boldItalic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MavenPro-regular.fntdata"/><Relationship Id="rId43" Type="http://schemas.openxmlformats.org/officeDocument/2006/relationships/font" Target="fonts/Nunito-boldItalic.fntdata"/><Relationship Id="rId46" Type="http://schemas.openxmlformats.org/officeDocument/2006/relationships/font" Target="fonts/NunitoMedium-regular.fntdata"/><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NunitoMedium-italic.fntdata"/><Relationship Id="rId47" Type="http://schemas.openxmlformats.org/officeDocument/2006/relationships/font" Target="fonts/NunitoMedium-bold.fntdata"/><Relationship Id="rId49" Type="http://schemas.openxmlformats.org/officeDocument/2006/relationships/font" Target="fonts/Nuni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Slab-bold.fntdata"/><Relationship Id="rId34" Type="http://schemas.openxmlformats.org/officeDocument/2006/relationships/font" Target="fonts/RobotoSlab-regular.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hivo-bold.fntdata"/><Relationship Id="rId50" Type="http://schemas.openxmlformats.org/officeDocument/2006/relationships/font" Target="fonts/Chivo-regular.fntdata"/><Relationship Id="rId53" Type="http://schemas.openxmlformats.org/officeDocument/2006/relationships/font" Target="fonts/Chivo-boldItalic.fntdata"/><Relationship Id="rId52" Type="http://schemas.openxmlformats.org/officeDocument/2006/relationships/font" Target="fonts/Chivo-italic.fntdata"/><Relationship Id="rId11" Type="http://schemas.openxmlformats.org/officeDocument/2006/relationships/slide" Target="slides/slide6.xml"/><Relationship Id="rId55" Type="http://schemas.openxmlformats.org/officeDocument/2006/relationships/font" Target="fonts/Oswald-bold.fntdata"/><Relationship Id="rId10" Type="http://schemas.openxmlformats.org/officeDocument/2006/relationships/slide" Target="slides/slide5.xml"/><Relationship Id="rId54"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1ed4058e6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1ed4058e6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1ed4058e6d_0_8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1ed4058e6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1ed4058e6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1ed4058e6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3c3177d72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3c3177d7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1ed4058e6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1ed4058e6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3c526eab96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3c526eab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1ed4058e6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1ed4058e6d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1ed4058e6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1ed4058e6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3c526eab96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3c526eab9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1ed4058e6d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1ed4058e6d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ed4058e6d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ed4058e6d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3c526eab96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3c526eab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1ed4058e6d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1ed4058e6d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1ed4058e6d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1ed4058e6d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1ed4058e6d_0_8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1ed4058e6d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1ed4058e6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1ed4058e6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1ed4058e6d_0_8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1ed4058e6d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1ece272db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1ece272d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1ece272db6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1ece272db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1ed4058e6d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1ed4058e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1ed4058e6d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1ed4058e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ed4058e6d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ed4058e6d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1ed4058e6d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1ed4058e6d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1ed4058e6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1ed4058e6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3c526eab96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3c526eab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40" name="Shape 140"/>
        <p:cNvGrpSpPr/>
        <p:nvPr/>
      </p:nvGrpSpPr>
      <p:grpSpPr>
        <a:xfrm>
          <a:off x="0" y="0"/>
          <a:ext cx="0" cy="0"/>
          <a:chOff x="0" y="0"/>
          <a:chExt cx="0" cy="0"/>
        </a:xfrm>
      </p:grpSpPr>
      <p:grpSp>
        <p:nvGrpSpPr>
          <p:cNvPr id="141" name="Google Shape;141;p14"/>
          <p:cNvGrpSpPr/>
          <p:nvPr/>
        </p:nvGrpSpPr>
        <p:grpSpPr>
          <a:xfrm>
            <a:off x="7343003" y="3409675"/>
            <a:ext cx="1691422" cy="1732548"/>
            <a:chOff x="7343003" y="3409675"/>
            <a:chExt cx="1691422" cy="1732548"/>
          </a:xfrm>
        </p:grpSpPr>
        <p:grpSp>
          <p:nvGrpSpPr>
            <p:cNvPr id="142" name="Google Shape;142;p14"/>
            <p:cNvGrpSpPr/>
            <p:nvPr/>
          </p:nvGrpSpPr>
          <p:grpSpPr>
            <a:xfrm>
              <a:off x="7343003" y="4453711"/>
              <a:ext cx="316800" cy="688513"/>
              <a:chOff x="7343003" y="4453711"/>
              <a:chExt cx="316800" cy="688513"/>
            </a:xfrm>
          </p:grpSpPr>
          <p:sp>
            <p:nvSpPr>
              <p:cNvPr id="143" name="Google Shape;143;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4"/>
            <p:cNvGrpSpPr/>
            <p:nvPr/>
          </p:nvGrpSpPr>
          <p:grpSpPr>
            <a:xfrm>
              <a:off x="7801210" y="4105700"/>
              <a:ext cx="316800" cy="1036523"/>
              <a:chOff x="7801210" y="4105700"/>
              <a:chExt cx="316800" cy="1036523"/>
            </a:xfrm>
          </p:grpSpPr>
          <p:sp>
            <p:nvSpPr>
              <p:cNvPr id="146" name="Google Shape;146;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4"/>
            <p:cNvGrpSpPr/>
            <p:nvPr/>
          </p:nvGrpSpPr>
          <p:grpSpPr>
            <a:xfrm>
              <a:off x="8259418" y="3757688"/>
              <a:ext cx="316800" cy="1384535"/>
              <a:chOff x="8259418" y="3757688"/>
              <a:chExt cx="316800" cy="1384535"/>
            </a:xfrm>
          </p:grpSpPr>
          <p:sp>
            <p:nvSpPr>
              <p:cNvPr id="150" name="Google Shape;150;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4"/>
            <p:cNvGrpSpPr/>
            <p:nvPr/>
          </p:nvGrpSpPr>
          <p:grpSpPr>
            <a:xfrm>
              <a:off x="8717625" y="3409675"/>
              <a:ext cx="316800" cy="1732548"/>
              <a:chOff x="8717625" y="3409675"/>
              <a:chExt cx="316800" cy="1732548"/>
            </a:xfrm>
          </p:grpSpPr>
          <p:sp>
            <p:nvSpPr>
              <p:cNvPr id="155" name="Google Shape;155;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 name="Google Shape;160;p14"/>
          <p:cNvGrpSpPr/>
          <p:nvPr/>
        </p:nvGrpSpPr>
        <p:grpSpPr>
          <a:xfrm>
            <a:off x="5043503" y="0"/>
            <a:ext cx="3814072" cy="3839102"/>
            <a:chOff x="5043503" y="0"/>
            <a:chExt cx="3814072" cy="3839102"/>
          </a:xfrm>
        </p:grpSpPr>
        <p:sp>
          <p:nvSpPr>
            <p:cNvPr id="161" name="Google Shape;161;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4"/>
            <p:cNvGrpSpPr/>
            <p:nvPr/>
          </p:nvGrpSpPr>
          <p:grpSpPr>
            <a:xfrm>
              <a:off x="7647812" y="2704283"/>
              <a:ext cx="635219" cy="635219"/>
              <a:chOff x="6725724" y="2701260"/>
              <a:chExt cx="1208101" cy="1208100"/>
            </a:xfrm>
          </p:grpSpPr>
          <p:sp>
            <p:nvSpPr>
              <p:cNvPr id="164" name="Google Shape;164;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4"/>
            <p:cNvGrpSpPr/>
            <p:nvPr/>
          </p:nvGrpSpPr>
          <p:grpSpPr>
            <a:xfrm>
              <a:off x="7952720" y="179238"/>
              <a:ext cx="873165" cy="873003"/>
              <a:chOff x="7754428" y="208725"/>
              <a:chExt cx="541800" cy="541800"/>
            </a:xfrm>
          </p:grpSpPr>
          <p:sp>
            <p:nvSpPr>
              <p:cNvPr id="169" name="Google Shape;169;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8" name="Google Shape;178;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79" name="Google Shape;179;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0" name="Shape 180"/>
        <p:cNvGrpSpPr/>
        <p:nvPr/>
      </p:nvGrpSpPr>
      <p:grpSpPr>
        <a:xfrm>
          <a:off x="0" y="0"/>
          <a:ext cx="0" cy="0"/>
          <a:chOff x="0" y="0"/>
          <a:chExt cx="0" cy="0"/>
        </a:xfrm>
      </p:grpSpPr>
      <p:grpSp>
        <p:nvGrpSpPr>
          <p:cNvPr id="181" name="Google Shape;181;p15"/>
          <p:cNvGrpSpPr/>
          <p:nvPr/>
        </p:nvGrpSpPr>
        <p:grpSpPr>
          <a:xfrm>
            <a:off x="146769" y="3406"/>
            <a:ext cx="1233215" cy="1384535"/>
            <a:chOff x="146769" y="3406"/>
            <a:chExt cx="1233215" cy="1384535"/>
          </a:xfrm>
        </p:grpSpPr>
        <p:grpSp>
          <p:nvGrpSpPr>
            <p:cNvPr id="182" name="Google Shape;182;p15"/>
            <p:cNvGrpSpPr/>
            <p:nvPr/>
          </p:nvGrpSpPr>
          <p:grpSpPr>
            <a:xfrm>
              <a:off x="1063183" y="3406"/>
              <a:ext cx="316800" cy="688513"/>
              <a:chOff x="1063183" y="3406"/>
              <a:chExt cx="316800" cy="688513"/>
            </a:xfrm>
          </p:grpSpPr>
          <p:sp>
            <p:nvSpPr>
              <p:cNvPr id="183" name="Google Shape;183;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5"/>
            <p:cNvGrpSpPr/>
            <p:nvPr/>
          </p:nvGrpSpPr>
          <p:grpSpPr>
            <a:xfrm>
              <a:off x="604976" y="3406"/>
              <a:ext cx="316800" cy="1036524"/>
              <a:chOff x="604976" y="3406"/>
              <a:chExt cx="316800" cy="1036524"/>
            </a:xfrm>
          </p:grpSpPr>
          <p:sp>
            <p:nvSpPr>
              <p:cNvPr id="186" name="Google Shape;186;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5"/>
            <p:cNvGrpSpPr/>
            <p:nvPr/>
          </p:nvGrpSpPr>
          <p:grpSpPr>
            <a:xfrm>
              <a:off x="146769" y="3406"/>
              <a:ext cx="316800" cy="1384535"/>
              <a:chOff x="146769" y="3406"/>
              <a:chExt cx="316800" cy="1384535"/>
            </a:xfrm>
          </p:grpSpPr>
          <p:sp>
            <p:nvSpPr>
              <p:cNvPr id="190" name="Google Shape;190;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4" name="Google Shape;194;p15"/>
          <p:cNvGrpSpPr/>
          <p:nvPr/>
        </p:nvGrpSpPr>
        <p:grpSpPr>
          <a:xfrm>
            <a:off x="6775084" y="2904008"/>
            <a:ext cx="2186148" cy="2239500"/>
            <a:chOff x="6775084" y="2904008"/>
            <a:chExt cx="2186148" cy="2239500"/>
          </a:xfrm>
        </p:grpSpPr>
        <p:grpSp>
          <p:nvGrpSpPr>
            <p:cNvPr id="195" name="Google Shape;195;p15"/>
            <p:cNvGrpSpPr/>
            <p:nvPr/>
          </p:nvGrpSpPr>
          <p:grpSpPr>
            <a:xfrm>
              <a:off x="6775084" y="4253708"/>
              <a:ext cx="409500" cy="889800"/>
              <a:chOff x="6775084" y="4253708"/>
              <a:chExt cx="409500" cy="889800"/>
            </a:xfrm>
          </p:grpSpPr>
          <p:sp>
            <p:nvSpPr>
              <p:cNvPr id="196" name="Google Shape;196;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5"/>
            <p:cNvGrpSpPr/>
            <p:nvPr/>
          </p:nvGrpSpPr>
          <p:grpSpPr>
            <a:xfrm>
              <a:off x="7367299" y="3804008"/>
              <a:ext cx="409500" cy="1339500"/>
              <a:chOff x="7367299" y="3804008"/>
              <a:chExt cx="409500" cy="1339500"/>
            </a:xfrm>
          </p:grpSpPr>
          <p:sp>
            <p:nvSpPr>
              <p:cNvPr id="199" name="Google Shape;199;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5"/>
            <p:cNvGrpSpPr/>
            <p:nvPr/>
          </p:nvGrpSpPr>
          <p:grpSpPr>
            <a:xfrm>
              <a:off x="7959516" y="3354008"/>
              <a:ext cx="409500" cy="1789500"/>
              <a:chOff x="7959516" y="3354008"/>
              <a:chExt cx="409500" cy="1789500"/>
            </a:xfrm>
          </p:grpSpPr>
          <p:sp>
            <p:nvSpPr>
              <p:cNvPr id="203" name="Google Shape;203;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5"/>
            <p:cNvGrpSpPr/>
            <p:nvPr/>
          </p:nvGrpSpPr>
          <p:grpSpPr>
            <a:xfrm>
              <a:off x="8551731" y="2904008"/>
              <a:ext cx="409500" cy="2239500"/>
              <a:chOff x="8551731" y="2904008"/>
              <a:chExt cx="409500" cy="2239500"/>
            </a:xfrm>
          </p:grpSpPr>
          <p:sp>
            <p:nvSpPr>
              <p:cNvPr id="208" name="Google Shape;208;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3" name="Google Shape;213;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14" name="Google Shape;21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5" name="Shape 215"/>
        <p:cNvGrpSpPr/>
        <p:nvPr/>
      </p:nvGrpSpPr>
      <p:grpSpPr>
        <a:xfrm>
          <a:off x="0" y="0"/>
          <a:ext cx="0" cy="0"/>
          <a:chOff x="0" y="0"/>
          <a:chExt cx="0" cy="0"/>
        </a:xfrm>
      </p:grpSpPr>
      <p:grpSp>
        <p:nvGrpSpPr>
          <p:cNvPr id="216" name="Google Shape;216;p16"/>
          <p:cNvGrpSpPr/>
          <p:nvPr/>
        </p:nvGrpSpPr>
        <p:grpSpPr>
          <a:xfrm>
            <a:off x="625966" y="299376"/>
            <a:ext cx="999312" cy="999312"/>
            <a:chOff x="348199" y="179450"/>
            <a:chExt cx="1116300" cy="1116300"/>
          </a:xfrm>
        </p:grpSpPr>
        <p:sp>
          <p:nvSpPr>
            <p:cNvPr id="217" name="Google Shape;217;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21" name="Google Shape;221;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2" name="Shape 222"/>
        <p:cNvGrpSpPr/>
        <p:nvPr/>
      </p:nvGrpSpPr>
      <p:grpSpPr>
        <a:xfrm>
          <a:off x="0" y="0"/>
          <a:ext cx="0" cy="0"/>
          <a:chOff x="0" y="0"/>
          <a:chExt cx="0" cy="0"/>
        </a:xfrm>
      </p:grpSpPr>
      <p:grpSp>
        <p:nvGrpSpPr>
          <p:cNvPr id="223" name="Google Shape;223;p17"/>
          <p:cNvGrpSpPr/>
          <p:nvPr/>
        </p:nvGrpSpPr>
        <p:grpSpPr>
          <a:xfrm>
            <a:off x="625966" y="299376"/>
            <a:ext cx="999312" cy="999312"/>
            <a:chOff x="348199" y="179450"/>
            <a:chExt cx="1116300" cy="1116300"/>
          </a:xfrm>
        </p:grpSpPr>
        <p:sp>
          <p:nvSpPr>
            <p:cNvPr id="224" name="Google Shape;224;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28" name="Google Shape;228;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29" name="Google Shape;229;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0" name="Shape 230"/>
        <p:cNvGrpSpPr/>
        <p:nvPr/>
      </p:nvGrpSpPr>
      <p:grpSpPr>
        <a:xfrm>
          <a:off x="0" y="0"/>
          <a:ext cx="0" cy="0"/>
          <a:chOff x="0" y="0"/>
          <a:chExt cx="0" cy="0"/>
        </a:xfrm>
      </p:grpSpPr>
      <p:grpSp>
        <p:nvGrpSpPr>
          <p:cNvPr id="231" name="Google Shape;231;p18"/>
          <p:cNvGrpSpPr/>
          <p:nvPr/>
        </p:nvGrpSpPr>
        <p:grpSpPr>
          <a:xfrm>
            <a:off x="625966" y="299376"/>
            <a:ext cx="999312" cy="999312"/>
            <a:chOff x="348199" y="179450"/>
            <a:chExt cx="1116300" cy="1116300"/>
          </a:xfrm>
        </p:grpSpPr>
        <p:sp>
          <p:nvSpPr>
            <p:cNvPr id="232" name="Google Shape;232;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6" name="Shape 236"/>
        <p:cNvGrpSpPr/>
        <p:nvPr/>
      </p:nvGrpSpPr>
      <p:grpSpPr>
        <a:xfrm>
          <a:off x="0" y="0"/>
          <a:ext cx="0" cy="0"/>
          <a:chOff x="0" y="0"/>
          <a:chExt cx="0" cy="0"/>
        </a:xfrm>
      </p:grpSpPr>
      <p:grpSp>
        <p:nvGrpSpPr>
          <p:cNvPr id="237" name="Google Shape;237;p19"/>
          <p:cNvGrpSpPr/>
          <p:nvPr/>
        </p:nvGrpSpPr>
        <p:grpSpPr>
          <a:xfrm>
            <a:off x="625966" y="299376"/>
            <a:ext cx="999312" cy="999312"/>
            <a:chOff x="348199" y="179450"/>
            <a:chExt cx="1116300" cy="1116300"/>
          </a:xfrm>
        </p:grpSpPr>
        <p:sp>
          <p:nvSpPr>
            <p:cNvPr id="238" name="Google Shape;238;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1" name="Google Shape;241;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42" name="Google Shape;24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3" name="Shape 243"/>
        <p:cNvGrpSpPr/>
        <p:nvPr/>
      </p:nvGrpSpPr>
      <p:grpSpPr>
        <a:xfrm>
          <a:off x="0" y="0"/>
          <a:ext cx="0" cy="0"/>
          <a:chOff x="0" y="0"/>
          <a:chExt cx="0" cy="0"/>
        </a:xfrm>
      </p:grpSpPr>
      <p:grpSp>
        <p:nvGrpSpPr>
          <p:cNvPr id="244" name="Google Shape;244;p20"/>
          <p:cNvGrpSpPr/>
          <p:nvPr/>
        </p:nvGrpSpPr>
        <p:grpSpPr>
          <a:xfrm>
            <a:off x="6866714" y="1306"/>
            <a:ext cx="2267451" cy="2601690"/>
            <a:chOff x="6790514" y="1306"/>
            <a:chExt cx="2267451" cy="2601690"/>
          </a:xfrm>
        </p:grpSpPr>
        <p:grpSp>
          <p:nvGrpSpPr>
            <p:cNvPr id="245" name="Google Shape;245;p20"/>
            <p:cNvGrpSpPr/>
            <p:nvPr/>
          </p:nvGrpSpPr>
          <p:grpSpPr>
            <a:xfrm>
              <a:off x="7067465" y="1306"/>
              <a:ext cx="1990500" cy="1990200"/>
              <a:chOff x="7067465" y="1306"/>
              <a:chExt cx="1990500" cy="1990200"/>
            </a:xfrm>
          </p:grpSpPr>
          <p:sp>
            <p:nvSpPr>
              <p:cNvPr id="246" name="Google Shape;246;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0"/>
            <p:cNvGrpSpPr/>
            <p:nvPr/>
          </p:nvGrpSpPr>
          <p:grpSpPr>
            <a:xfrm>
              <a:off x="8207126" y="1807996"/>
              <a:ext cx="795000" cy="795000"/>
              <a:chOff x="8207126" y="1807996"/>
              <a:chExt cx="795000" cy="795000"/>
            </a:xfrm>
          </p:grpSpPr>
          <p:sp>
            <p:nvSpPr>
              <p:cNvPr id="250" name="Google Shape;250;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0"/>
            <p:cNvGrpSpPr/>
            <p:nvPr/>
          </p:nvGrpSpPr>
          <p:grpSpPr>
            <a:xfrm>
              <a:off x="6790514" y="118857"/>
              <a:ext cx="548700" cy="548700"/>
              <a:chOff x="6790514" y="118857"/>
              <a:chExt cx="548700" cy="548700"/>
            </a:xfrm>
          </p:grpSpPr>
          <p:sp>
            <p:nvSpPr>
              <p:cNvPr id="254" name="Google Shape;254;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6" name="Google Shape;256;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57" name="Google Shape;257;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8" name="Shape 258"/>
        <p:cNvGrpSpPr/>
        <p:nvPr/>
      </p:nvGrpSpPr>
      <p:grpSpPr>
        <a:xfrm>
          <a:off x="0" y="0"/>
          <a:ext cx="0" cy="0"/>
          <a:chOff x="0" y="0"/>
          <a:chExt cx="0" cy="0"/>
        </a:xfrm>
      </p:grpSpPr>
      <p:grpSp>
        <p:nvGrpSpPr>
          <p:cNvPr id="259" name="Google Shape;259;p21"/>
          <p:cNvGrpSpPr/>
          <p:nvPr/>
        </p:nvGrpSpPr>
        <p:grpSpPr>
          <a:xfrm>
            <a:off x="625966" y="299376"/>
            <a:ext cx="999312" cy="999312"/>
            <a:chOff x="348199" y="179450"/>
            <a:chExt cx="1116300" cy="1116300"/>
          </a:xfrm>
        </p:grpSpPr>
        <p:sp>
          <p:nvSpPr>
            <p:cNvPr id="260" name="Google Shape;260;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3" name="Google Shape;263;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4" name="Google Shape;264;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65" name="Google Shape;265;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6" name="Shape 266"/>
        <p:cNvGrpSpPr/>
        <p:nvPr/>
      </p:nvGrpSpPr>
      <p:grpSpPr>
        <a:xfrm>
          <a:off x="0" y="0"/>
          <a:ext cx="0" cy="0"/>
          <a:chOff x="0" y="0"/>
          <a:chExt cx="0" cy="0"/>
        </a:xfrm>
      </p:grpSpPr>
      <p:grpSp>
        <p:nvGrpSpPr>
          <p:cNvPr id="267" name="Google Shape;267;p22"/>
          <p:cNvGrpSpPr/>
          <p:nvPr/>
        </p:nvGrpSpPr>
        <p:grpSpPr>
          <a:xfrm>
            <a:off x="713373" y="3847119"/>
            <a:ext cx="825392" cy="825392"/>
            <a:chOff x="348199" y="179450"/>
            <a:chExt cx="1116300" cy="1116300"/>
          </a:xfrm>
        </p:grpSpPr>
        <p:sp>
          <p:nvSpPr>
            <p:cNvPr id="268" name="Google Shape;268;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271" name="Google Shape;271;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72" name="Shape 272"/>
        <p:cNvGrpSpPr/>
        <p:nvPr/>
      </p:nvGrpSpPr>
      <p:grpSpPr>
        <a:xfrm>
          <a:off x="0" y="0"/>
          <a:ext cx="0" cy="0"/>
          <a:chOff x="0" y="0"/>
          <a:chExt cx="0" cy="0"/>
        </a:xfrm>
      </p:grpSpPr>
      <p:grpSp>
        <p:nvGrpSpPr>
          <p:cNvPr id="273" name="Google Shape;273;p23"/>
          <p:cNvGrpSpPr/>
          <p:nvPr/>
        </p:nvGrpSpPr>
        <p:grpSpPr>
          <a:xfrm>
            <a:off x="52" y="4099200"/>
            <a:ext cx="9144036" cy="1044300"/>
            <a:chOff x="52" y="4099200"/>
            <a:chExt cx="9144036" cy="1044300"/>
          </a:xfrm>
        </p:grpSpPr>
        <p:grpSp>
          <p:nvGrpSpPr>
            <p:cNvPr id="274" name="Google Shape;274;p23"/>
            <p:cNvGrpSpPr/>
            <p:nvPr/>
          </p:nvGrpSpPr>
          <p:grpSpPr>
            <a:xfrm>
              <a:off x="52" y="4309200"/>
              <a:ext cx="231622" cy="834300"/>
              <a:chOff x="2688737" y="4301380"/>
              <a:chExt cx="231900" cy="834300"/>
            </a:xfrm>
          </p:grpSpPr>
          <p:sp>
            <p:nvSpPr>
              <p:cNvPr id="275" name="Google Shape;27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371406" y="4099200"/>
              <a:ext cx="231622" cy="1044300"/>
              <a:chOff x="2688737" y="4091380"/>
              <a:chExt cx="231900" cy="1044300"/>
            </a:xfrm>
          </p:grpSpPr>
          <p:sp>
            <p:nvSpPr>
              <p:cNvPr id="280" name="Google Shape;28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3"/>
            <p:cNvGrpSpPr/>
            <p:nvPr/>
          </p:nvGrpSpPr>
          <p:grpSpPr>
            <a:xfrm>
              <a:off x="742761" y="4309200"/>
              <a:ext cx="231622" cy="834300"/>
              <a:chOff x="2688737" y="4301380"/>
              <a:chExt cx="231900" cy="834300"/>
            </a:xfrm>
          </p:grpSpPr>
          <p:sp>
            <p:nvSpPr>
              <p:cNvPr id="286" name="Google Shape;286;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3"/>
            <p:cNvGrpSpPr/>
            <p:nvPr/>
          </p:nvGrpSpPr>
          <p:grpSpPr>
            <a:xfrm>
              <a:off x="1114115" y="4518900"/>
              <a:ext cx="231622" cy="624600"/>
              <a:chOff x="2688737" y="4511080"/>
              <a:chExt cx="231900" cy="624600"/>
            </a:xfrm>
          </p:grpSpPr>
          <p:sp>
            <p:nvSpPr>
              <p:cNvPr id="291" name="Google Shape;291;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1856753" y="4099200"/>
              <a:ext cx="231600" cy="1044300"/>
              <a:chOff x="1856753" y="4099200"/>
              <a:chExt cx="231600" cy="1044300"/>
            </a:xfrm>
          </p:grpSpPr>
          <p:sp>
            <p:nvSpPr>
              <p:cNvPr id="295" name="Google Shape;295;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3"/>
            <p:cNvGrpSpPr/>
            <p:nvPr/>
          </p:nvGrpSpPr>
          <p:grpSpPr>
            <a:xfrm>
              <a:off x="2228107" y="4309200"/>
              <a:ext cx="231600" cy="834300"/>
              <a:chOff x="2228107" y="4309200"/>
              <a:chExt cx="231600" cy="834300"/>
            </a:xfrm>
          </p:grpSpPr>
          <p:sp>
            <p:nvSpPr>
              <p:cNvPr id="301" name="Google Shape;301;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3"/>
            <p:cNvGrpSpPr/>
            <p:nvPr/>
          </p:nvGrpSpPr>
          <p:grpSpPr>
            <a:xfrm>
              <a:off x="2599462" y="4518900"/>
              <a:ext cx="231600" cy="624600"/>
              <a:chOff x="2599462" y="4518900"/>
              <a:chExt cx="231600" cy="624600"/>
            </a:xfrm>
          </p:grpSpPr>
          <p:sp>
            <p:nvSpPr>
              <p:cNvPr id="306" name="Google Shape;306;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23"/>
            <p:cNvGrpSpPr/>
            <p:nvPr/>
          </p:nvGrpSpPr>
          <p:grpSpPr>
            <a:xfrm>
              <a:off x="3342171" y="4099200"/>
              <a:ext cx="231600" cy="1044300"/>
              <a:chOff x="3342171" y="4099200"/>
              <a:chExt cx="231600" cy="1044300"/>
            </a:xfrm>
          </p:grpSpPr>
          <p:sp>
            <p:nvSpPr>
              <p:cNvPr id="310" name="Google Shape;310;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3"/>
            <p:cNvGrpSpPr/>
            <p:nvPr/>
          </p:nvGrpSpPr>
          <p:grpSpPr>
            <a:xfrm>
              <a:off x="3713525" y="4309200"/>
              <a:ext cx="231600" cy="834300"/>
              <a:chOff x="3713525" y="4309200"/>
              <a:chExt cx="231600" cy="834300"/>
            </a:xfrm>
          </p:grpSpPr>
          <p:sp>
            <p:nvSpPr>
              <p:cNvPr id="316" name="Google Shape;316;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3"/>
            <p:cNvGrpSpPr/>
            <p:nvPr/>
          </p:nvGrpSpPr>
          <p:grpSpPr>
            <a:xfrm>
              <a:off x="1485398" y="4309200"/>
              <a:ext cx="231600" cy="834300"/>
              <a:chOff x="1485398" y="4309200"/>
              <a:chExt cx="231600" cy="834300"/>
            </a:xfrm>
          </p:grpSpPr>
          <p:sp>
            <p:nvSpPr>
              <p:cNvPr id="321" name="Google Shape;321;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3"/>
            <p:cNvGrpSpPr/>
            <p:nvPr/>
          </p:nvGrpSpPr>
          <p:grpSpPr>
            <a:xfrm>
              <a:off x="4084879" y="4518900"/>
              <a:ext cx="231600" cy="624600"/>
              <a:chOff x="4084879" y="4518900"/>
              <a:chExt cx="231600" cy="624600"/>
            </a:xfrm>
          </p:grpSpPr>
          <p:sp>
            <p:nvSpPr>
              <p:cNvPr id="326" name="Google Shape;326;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3"/>
            <p:cNvGrpSpPr/>
            <p:nvPr/>
          </p:nvGrpSpPr>
          <p:grpSpPr>
            <a:xfrm>
              <a:off x="2970816" y="4309200"/>
              <a:ext cx="231600" cy="834300"/>
              <a:chOff x="2970816" y="4309200"/>
              <a:chExt cx="231600" cy="834300"/>
            </a:xfrm>
          </p:grpSpPr>
          <p:sp>
            <p:nvSpPr>
              <p:cNvPr id="330" name="Google Shape;330;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3"/>
            <p:cNvGrpSpPr/>
            <p:nvPr/>
          </p:nvGrpSpPr>
          <p:grpSpPr>
            <a:xfrm>
              <a:off x="4456234" y="4309200"/>
              <a:ext cx="231600" cy="834300"/>
              <a:chOff x="4456234" y="4309200"/>
              <a:chExt cx="231600" cy="834300"/>
            </a:xfrm>
          </p:grpSpPr>
          <p:sp>
            <p:nvSpPr>
              <p:cNvPr id="335" name="Google Shape;335;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3"/>
            <p:cNvGrpSpPr/>
            <p:nvPr/>
          </p:nvGrpSpPr>
          <p:grpSpPr>
            <a:xfrm>
              <a:off x="4827588" y="4099200"/>
              <a:ext cx="231600" cy="1044300"/>
              <a:chOff x="4827588" y="4099200"/>
              <a:chExt cx="231600" cy="1044300"/>
            </a:xfrm>
          </p:grpSpPr>
          <p:sp>
            <p:nvSpPr>
              <p:cNvPr id="340" name="Google Shape;340;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23"/>
            <p:cNvGrpSpPr/>
            <p:nvPr/>
          </p:nvGrpSpPr>
          <p:grpSpPr>
            <a:xfrm>
              <a:off x="5198943" y="4309200"/>
              <a:ext cx="231600" cy="834300"/>
              <a:chOff x="5198943" y="4309200"/>
              <a:chExt cx="231600" cy="834300"/>
            </a:xfrm>
          </p:grpSpPr>
          <p:sp>
            <p:nvSpPr>
              <p:cNvPr id="346" name="Google Shape;346;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3"/>
            <p:cNvGrpSpPr/>
            <p:nvPr/>
          </p:nvGrpSpPr>
          <p:grpSpPr>
            <a:xfrm>
              <a:off x="5570297" y="4518900"/>
              <a:ext cx="231600" cy="624600"/>
              <a:chOff x="5570297" y="4518900"/>
              <a:chExt cx="231600" cy="624600"/>
            </a:xfrm>
          </p:grpSpPr>
          <p:sp>
            <p:nvSpPr>
              <p:cNvPr id="351" name="Google Shape;351;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3"/>
            <p:cNvGrpSpPr/>
            <p:nvPr/>
          </p:nvGrpSpPr>
          <p:grpSpPr>
            <a:xfrm>
              <a:off x="5941652" y="4309200"/>
              <a:ext cx="231600" cy="834300"/>
              <a:chOff x="5941652" y="4309200"/>
              <a:chExt cx="231600" cy="834300"/>
            </a:xfrm>
          </p:grpSpPr>
          <p:sp>
            <p:nvSpPr>
              <p:cNvPr id="355" name="Google Shape;355;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3"/>
            <p:cNvGrpSpPr/>
            <p:nvPr/>
          </p:nvGrpSpPr>
          <p:grpSpPr>
            <a:xfrm>
              <a:off x="6313006" y="4099200"/>
              <a:ext cx="231600" cy="1044300"/>
              <a:chOff x="6313006" y="4099200"/>
              <a:chExt cx="231600" cy="1044300"/>
            </a:xfrm>
          </p:grpSpPr>
          <p:sp>
            <p:nvSpPr>
              <p:cNvPr id="360" name="Google Shape;360;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3"/>
            <p:cNvGrpSpPr/>
            <p:nvPr/>
          </p:nvGrpSpPr>
          <p:grpSpPr>
            <a:xfrm>
              <a:off x="6684361" y="4309200"/>
              <a:ext cx="231600" cy="834300"/>
              <a:chOff x="6684361" y="4309200"/>
              <a:chExt cx="231600" cy="834300"/>
            </a:xfrm>
          </p:grpSpPr>
          <p:sp>
            <p:nvSpPr>
              <p:cNvPr id="366" name="Google Shape;366;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23"/>
            <p:cNvGrpSpPr/>
            <p:nvPr/>
          </p:nvGrpSpPr>
          <p:grpSpPr>
            <a:xfrm>
              <a:off x="7055715" y="4518900"/>
              <a:ext cx="231600" cy="624600"/>
              <a:chOff x="7055715" y="4518900"/>
              <a:chExt cx="231600" cy="624600"/>
            </a:xfrm>
          </p:grpSpPr>
          <p:sp>
            <p:nvSpPr>
              <p:cNvPr id="371" name="Google Shape;371;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23"/>
            <p:cNvGrpSpPr/>
            <p:nvPr/>
          </p:nvGrpSpPr>
          <p:grpSpPr>
            <a:xfrm>
              <a:off x="7798424" y="4099200"/>
              <a:ext cx="231600" cy="1044300"/>
              <a:chOff x="7798424" y="4099200"/>
              <a:chExt cx="231600" cy="1044300"/>
            </a:xfrm>
          </p:grpSpPr>
          <p:sp>
            <p:nvSpPr>
              <p:cNvPr id="375" name="Google Shape;375;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3"/>
            <p:cNvGrpSpPr/>
            <p:nvPr/>
          </p:nvGrpSpPr>
          <p:grpSpPr>
            <a:xfrm>
              <a:off x="8169779" y="4309200"/>
              <a:ext cx="231600" cy="834300"/>
              <a:chOff x="8169779" y="4309200"/>
              <a:chExt cx="231600" cy="834300"/>
            </a:xfrm>
          </p:grpSpPr>
          <p:sp>
            <p:nvSpPr>
              <p:cNvPr id="381" name="Google Shape;381;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3"/>
            <p:cNvGrpSpPr/>
            <p:nvPr/>
          </p:nvGrpSpPr>
          <p:grpSpPr>
            <a:xfrm>
              <a:off x="7427070" y="4309200"/>
              <a:ext cx="231600" cy="834300"/>
              <a:chOff x="7427070" y="4309200"/>
              <a:chExt cx="231600" cy="834300"/>
            </a:xfrm>
          </p:grpSpPr>
          <p:sp>
            <p:nvSpPr>
              <p:cNvPr id="386" name="Google Shape;386;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3"/>
            <p:cNvGrpSpPr/>
            <p:nvPr/>
          </p:nvGrpSpPr>
          <p:grpSpPr>
            <a:xfrm>
              <a:off x="8541133" y="4518900"/>
              <a:ext cx="231600" cy="624600"/>
              <a:chOff x="8541133" y="4518900"/>
              <a:chExt cx="231600" cy="624600"/>
            </a:xfrm>
          </p:grpSpPr>
          <p:sp>
            <p:nvSpPr>
              <p:cNvPr id="391" name="Google Shape;391;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3"/>
            <p:cNvGrpSpPr/>
            <p:nvPr/>
          </p:nvGrpSpPr>
          <p:grpSpPr>
            <a:xfrm>
              <a:off x="8912488" y="4309200"/>
              <a:ext cx="231600" cy="834300"/>
              <a:chOff x="8912488" y="4309200"/>
              <a:chExt cx="231600" cy="834300"/>
            </a:xfrm>
          </p:grpSpPr>
          <p:sp>
            <p:nvSpPr>
              <p:cNvPr id="395" name="Google Shape;395;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9" name="Google Shape;399;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400" name="Google Shape;400;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401" name="Google Shape;401;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2" name="Shape 402"/>
        <p:cNvGrpSpPr/>
        <p:nvPr/>
      </p:nvGrpSpPr>
      <p:grpSpPr>
        <a:xfrm>
          <a:off x="0" y="0"/>
          <a:ext cx="0" cy="0"/>
          <a:chOff x="0" y="0"/>
          <a:chExt cx="0" cy="0"/>
        </a:xfrm>
      </p:grpSpPr>
      <p:sp>
        <p:nvSpPr>
          <p:cNvPr id="403" name="Google Shape;403;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2"/>
            </a:gs>
            <a:gs pos="100000">
              <a:schemeClr val="accent1"/>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1pPr>
            <a:lvl2pPr lvl="1">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2pPr>
            <a:lvl3pPr lvl="2">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3pPr>
            <a:lvl4pPr lvl="3">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4pPr>
            <a:lvl5pPr lvl="4">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5pPr>
            <a:lvl6pPr lvl="5">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6pPr>
            <a:lvl7pPr lvl="6">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7pPr>
            <a:lvl8pPr lvl="7">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8pPr>
            <a:lvl9pPr lvl="8">
              <a:lnSpc>
                <a:spcPct val="90000"/>
              </a:lnSpc>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indent="-381000" lvl="1" marL="9144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indent="-381000" lvl="2" marL="13716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indent="-381000" lvl="3" marL="18288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indent="-381000" lvl="4" marL="2286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indent="-381000" lvl="5" marL="27432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indent="-381000" lvl="6" marL="32004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indent="-381000" lvl="7" marL="36576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indent="-381000" lvl="8" marL="41148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chemeClr val="accent5"/>
                </a:solidFill>
                <a:latin typeface="Chivo"/>
                <a:ea typeface="Chivo"/>
                <a:cs typeface="Chivo"/>
                <a:sym typeface="Chivo"/>
              </a:defRPr>
            </a:lvl1pPr>
            <a:lvl2pPr lvl="1">
              <a:buNone/>
              <a:defRPr sz="1200">
                <a:solidFill>
                  <a:schemeClr val="accent5"/>
                </a:solidFill>
                <a:latin typeface="Chivo"/>
                <a:ea typeface="Chivo"/>
                <a:cs typeface="Chivo"/>
                <a:sym typeface="Chivo"/>
              </a:defRPr>
            </a:lvl2pPr>
            <a:lvl3pPr lvl="2">
              <a:buNone/>
              <a:defRPr sz="1200">
                <a:solidFill>
                  <a:schemeClr val="accent5"/>
                </a:solidFill>
                <a:latin typeface="Chivo"/>
                <a:ea typeface="Chivo"/>
                <a:cs typeface="Chivo"/>
                <a:sym typeface="Chivo"/>
              </a:defRPr>
            </a:lvl3pPr>
            <a:lvl4pPr lvl="3">
              <a:buNone/>
              <a:defRPr sz="1200">
                <a:solidFill>
                  <a:schemeClr val="accent5"/>
                </a:solidFill>
                <a:latin typeface="Chivo"/>
                <a:ea typeface="Chivo"/>
                <a:cs typeface="Chivo"/>
                <a:sym typeface="Chivo"/>
              </a:defRPr>
            </a:lvl4pPr>
            <a:lvl5pPr lvl="4">
              <a:buNone/>
              <a:defRPr sz="1200">
                <a:solidFill>
                  <a:schemeClr val="accent5"/>
                </a:solidFill>
                <a:latin typeface="Chivo"/>
                <a:ea typeface="Chivo"/>
                <a:cs typeface="Chivo"/>
                <a:sym typeface="Chivo"/>
              </a:defRPr>
            </a:lvl5pPr>
            <a:lvl6pPr lvl="5">
              <a:buNone/>
              <a:defRPr sz="1200">
                <a:solidFill>
                  <a:schemeClr val="accent5"/>
                </a:solidFill>
                <a:latin typeface="Chivo"/>
                <a:ea typeface="Chivo"/>
                <a:cs typeface="Chivo"/>
                <a:sym typeface="Chivo"/>
              </a:defRPr>
            </a:lvl6pPr>
            <a:lvl7pPr lvl="6">
              <a:buNone/>
              <a:defRPr sz="1200">
                <a:solidFill>
                  <a:schemeClr val="accent5"/>
                </a:solidFill>
                <a:latin typeface="Chivo"/>
                <a:ea typeface="Chivo"/>
                <a:cs typeface="Chivo"/>
                <a:sym typeface="Chivo"/>
              </a:defRPr>
            </a:lvl7pPr>
            <a:lvl8pPr lvl="7">
              <a:buNone/>
              <a:defRPr sz="1200">
                <a:solidFill>
                  <a:schemeClr val="accent5"/>
                </a:solidFill>
                <a:latin typeface="Chivo"/>
                <a:ea typeface="Chivo"/>
                <a:cs typeface="Chivo"/>
                <a:sym typeface="Chivo"/>
              </a:defRPr>
            </a:lvl8pPr>
            <a:lvl9pPr lvl="8">
              <a:buNone/>
              <a:defRPr sz="1200">
                <a:solidFill>
                  <a:schemeClr val="accent5"/>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138" name="Google Shape;13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139" name="Google Shape;139;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txBox="1"/>
          <p:nvPr/>
        </p:nvSpPr>
        <p:spPr>
          <a:xfrm>
            <a:off x="742000" y="641363"/>
            <a:ext cx="4255500" cy="18729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3600">
                <a:solidFill>
                  <a:srgbClr val="FFFFFF"/>
                </a:solidFill>
                <a:latin typeface="Oswald"/>
                <a:ea typeface="Oswald"/>
                <a:cs typeface="Oswald"/>
                <a:sym typeface="Oswald"/>
              </a:rPr>
              <a:t>An Examination of the Scale of Evolution of Electric Vehicles </a:t>
            </a:r>
            <a:endParaRPr b="1" sz="3600">
              <a:solidFill>
                <a:srgbClr val="FFFFFF"/>
              </a:solidFill>
              <a:latin typeface="Oswald"/>
              <a:ea typeface="Oswald"/>
              <a:cs typeface="Oswald"/>
              <a:sym typeface="Oswald"/>
            </a:endParaRPr>
          </a:p>
        </p:txBody>
      </p:sp>
      <p:sp>
        <p:nvSpPr>
          <p:cNvPr id="409" name="Google Shape;409;p25"/>
          <p:cNvSpPr txBox="1"/>
          <p:nvPr/>
        </p:nvSpPr>
        <p:spPr>
          <a:xfrm>
            <a:off x="5320200" y="3858150"/>
            <a:ext cx="5867100" cy="1067700"/>
          </a:xfrm>
          <a:prstGeom prst="rect">
            <a:avLst/>
          </a:prstGeom>
          <a:noFill/>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chemeClr val="dk2"/>
                </a:solidFill>
                <a:latin typeface="Nunito"/>
                <a:ea typeface="Nunito"/>
                <a:cs typeface="Nunito"/>
                <a:sym typeface="Nunito"/>
              </a:rPr>
              <a:t>Somil Swapnil Chadra (22m0809)</a:t>
            </a:r>
            <a:endParaRPr sz="1600">
              <a:solidFill>
                <a:schemeClr val="dk2"/>
              </a:solidFill>
              <a:latin typeface="Nunito"/>
              <a:ea typeface="Nunito"/>
              <a:cs typeface="Nunito"/>
              <a:sym typeface="Nunito"/>
            </a:endParaRPr>
          </a:p>
          <a:p>
            <a:pPr indent="0" lvl="0" marL="457200" rtl="0" algn="l">
              <a:spcBef>
                <a:spcPts val="0"/>
              </a:spcBef>
              <a:spcAft>
                <a:spcPts val="0"/>
              </a:spcAft>
              <a:buNone/>
            </a:pPr>
            <a:r>
              <a:rPr lang="en" sz="1600">
                <a:solidFill>
                  <a:schemeClr val="dk2"/>
                </a:solidFill>
                <a:latin typeface="Nunito"/>
                <a:ea typeface="Nunito"/>
                <a:cs typeface="Nunito"/>
                <a:sym typeface="Nunito"/>
              </a:rPr>
              <a:t>Saurabh Kumar (22m0802)</a:t>
            </a:r>
            <a:endParaRPr sz="1600">
              <a:solidFill>
                <a:schemeClr val="dk2"/>
              </a:solidFill>
              <a:latin typeface="Nunito"/>
              <a:ea typeface="Nunito"/>
              <a:cs typeface="Nunito"/>
              <a:sym typeface="Nunito"/>
            </a:endParaRPr>
          </a:p>
          <a:p>
            <a:pPr indent="0" lvl="0" marL="457200" rtl="0" algn="l">
              <a:spcBef>
                <a:spcPts val="0"/>
              </a:spcBef>
              <a:spcAft>
                <a:spcPts val="0"/>
              </a:spcAft>
              <a:buNone/>
            </a:pPr>
            <a:r>
              <a:rPr lang="en" sz="1600">
                <a:solidFill>
                  <a:schemeClr val="dk2"/>
                </a:solidFill>
                <a:latin typeface="Nunito"/>
                <a:ea typeface="Nunito"/>
                <a:cs typeface="Nunito"/>
                <a:sym typeface="Nunito"/>
              </a:rPr>
              <a:t>Shashank Kate (2m0756)</a:t>
            </a:r>
            <a:endParaRPr sz="16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4"/>
          <p:cNvSpPr txBox="1"/>
          <p:nvPr>
            <p:ph type="title"/>
          </p:nvPr>
        </p:nvSpPr>
        <p:spPr>
          <a:xfrm>
            <a:off x="1303800" y="619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Financial Aspects : </a:t>
            </a:r>
            <a:endParaRPr>
              <a:latin typeface="Oswald"/>
              <a:ea typeface="Oswald"/>
              <a:cs typeface="Oswald"/>
              <a:sym typeface="Oswald"/>
            </a:endParaRPr>
          </a:p>
        </p:txBody>
      </p:sp>
      <p:sp>
        <p:nvSpPr>
          <p:cNvPr id="480" name="Google Shape;48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481" name="Google Shape;481;p34"/>
          <p:cNvPicPr preferRelativeResize="0"/>
          <p:nvPr/>
        </p:nvPicPr>
        <p:blipFill>
          <a:blip r:embed="rId3">
            <a:alphaModFix/>
          </a:blip>
          <a:stretch>
            <a:fillRect/>
          </a:stretch>
        </p:blipFill>
        <p:spPr>
          <a:xfrm>
            <a:off x="1509250" y="1148625"/>
            <a:ext cx="5874549" cy="3554775"/>
          </a:xfrm>
          <a:prstGeom prst="rect">
            <a:avLst/>
          </a:prstGeom>
          <a:noFill/>
          <a:ln>
            <a:noFill/>
          </a:ln>
        </p:spPr>
      </p:pic>
      <p:sp>
        <p:nvSpPr>
          <p:cNvPr id="482" name="Google Shape;482;p34"/>
          <p:cNvSpPr txBox="1"/>
          <p:nvPr/>
        </p:nvSpPr>
        <p:spPr>
          <a:xfrm>
            <a:off x="1699150" y="4535725"/>
            <a:ext cx="58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swald"/>
                <a:ea typeface="Oswald"/>
                <a:cs typeface="Oswald"/>
                <a:sym typeface="Oswald"/>
              </a:rPr>
              <a:t>CLD representing the interdependence of various financial factors in EV dynamics</a:t>
            </a:r>
            <a:endParaRPr>
              <a:latin typeface="Oswald"/>
              <a:ea typeface="Oswald"/>
              <a:cs typeface="Oswald"/>
              <a:sym typeface="Oswald"/>
            </a:endParaRPr>
          </a:p>
        </p:txBody>
      </p:sp>
      <p:sp>
        <p:nvSpPr>
          <p:cNvPr id="483" name="Google Shape;483;p34"/>
          <p:cNvSpPr txBox="1"/>
          <p:nvPr/>
        </p:nvSpPr>
        <p:spPr>
          <a:xfrm>
            <a:off x="4224500" y="712400"/>
            <a:ext cx="377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This CLD depicts the financial and economic aspect of EV adoption on a nation</a:t>
            </a:r>
            <a:r>
              <a:rPr lang="en" sz="1100">
                <a:latin typeface="Nunito"/>
                <a:ea typeface="Nunito"/>
                <a:cs typeface="Nunito"/>
                <a:sym typeface="Nunito"/>
              </a:rPr>
              <a:t>. </a:t>
            </a:r>
            <a:endParaRPr sz="11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Feedback Loops</a:t>
            </a:r>
            <a:endParaRPr/>
          </a:p>
        </p:txBody>
      </p:sp>
      <p:sp>
        <p:nvSpPr>
          <p:cNvPr id="489" name="Google Shape;489;p35"/>
          <p:cNvSpPr txBox="1"/>
          <p:nvPr>
            <p:ph idx="1" type="body"/>
          </p:nvPr>
        </p:nvSpPr>
        <p:spPr>
          <a:xfrm>
            <a:off x="1303800" y="1401275"/>
            <a:ext cx="7030500" cy="3435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en" sz="1400"/>
              <a:t>Impact of government policies:</a:t>
            </a:r>
            <a:r>
              <a:rPr lang="en" sz="1400"/>
              <a:t> This is a reinforcing loop: </a:t>
            </a:r>
            <a:endParaRPr sz="1400"/>
          </a:p>
          <a:p>
            <a:pPr indent="-304800" lvl="1" marL="914400" rtl="0" algn="l">
              <a:lnSpc>
                <a:spcPct val="150000"/>
              </a:lnSpc>
              <a:spcBef>
                <a:spcPts val="0"/>
              </a:spcBef>
              <a:spcAft>
                <a:spcPts val="0"/>
              </a:spcAft>
              <a:buSzPts val="1200"/>
              <a:buAutoNum type="alphaLcPeriod"/>
            </a:pPr>
            <a:r>
              <a:rPr lang="en" sz="1200"/>
              <a:t>As with the increased in incentives </a:t>
            </a:r>
            <a:r>
              <a:rPr lang="en" sz="1200"/>
              <a:t>provided</a:t>
            </a:r>
            <a:r>
              <a:rPr lang="en" sz="1200"/>
              <a:t> by </a:t>
            </a:r>
            <a:r>
              <a:rPr lang="en" sz="1200"/>
              <a:t>government</a:t>
            </a:r>
            <a:r>
              <a:rPr lang="en" sz="1200"/>
              <a:t> the sale of EV will </a:t>
            </a:r>
            <a:r>
              <a:rPr lang="en" sz="1200"/>
              <a:t>increase</a:t>
            </a:r>
            <a:r>
              <a:rPr lang="en" sz="1200"/>
              <a:t> which will also help in</a:t>
            </a:r>
            <a:r>
              <a:rPr lang="en" sz="1200"/>
              <a:t> </a:t>
            </a:r>
            <a:r>
              <a:rPr lang="en" sz="1200"/>
              <a:t>mitigating the pollution hazards.</a:t>
            </a:r>
            <a:endParaRPr sz="1200"/>
          </a:p>
          <a:p>
            <a:pPr indent="-317500" lvl="0" marL="457200" rtl="0" algn="l">
              <a:lnSpc>
                <a:spcPct val="150000"/>
              </a:lnSpc>
              <a:spcBef>
                <a:spcPts val="0"/>
              </a:spcBef>
              <a:spcAft>
                <a:spcPts val="0"/>
              </a:spcAft>
              <a:buSzPts val="1400"/>
              <a:buChar char="●"/>
            </a:pPr>
            <a:r>
              <a:rPr b="1" lang="en" sz="1400"/>
              <a:t>Global Impact of EV adoption:</a:t>
            </a:r>
            <a:r>
              <a:rPr lang="en" sz="1400"/>
              <a:t> This is also a reinforcing loop:</a:t>
            </a:r>
            <a:endParaRPr sz="1400"/>
          </a:p>
          <a:p>
            <a:pPr indent="-304800" lvl="1" marL="914400" rtl="0" algn="l">
              <a:lnSpc>
                <a:spcPct val="150000"/>
              </a:lnSpc>
              <a:spcBef>
                <a:spcPts val="0"/>
              </a:spcBef>
              <a:spcAft>
                <a:spcPts val="0"/>
              </a:spcAft>
              <a:buSzPts val="1200"/>
              <a:buAutoNum type="alphaLcPeriod"/>
            </a:pPr>
            <a:r>
              <a:rPr lang="en" sz="1200"/>
              <a:t> As the number of imports and exports of EV to the market from a nation will increase, more EV adoption incentives will be passed by the government to lure the customers.</a:t>
            </a:r>
            <a:endParaRPr sz="1200"/>
          </a:p>
          <a:p>
            <a:pPr indent="-317500" lvl="0" marL="457200" rtl="0" algn="l">
              <a:lnSpc>
                <a:spcPct val="150000"/>
              </a:lnSpc>
              <a:spcBef>
                <a:spcPts val="0"/>
              </a:spcBef>
              <a:spcAft>
                <a:spcPts val="0"/>
              </a:spcAft>
              <a:buSzPts val="1400"/>
              <a:buChar char="●"/>
            </a:pPr>
            <a:r>
              <a:rPr b="1" lang="en" sz="1400"/>
              <a:t>Impact of global market on EV share:</a:t>
            </a:r>
            <a:r>
              <a:rPr lang="en" sz="1400"/>
              <a:t>  This will form a balancing loop: </a:t>
            </a:r>
            <a:endParaRPr sz="1400"/>
          </a:p>
          <a:p>
            <a:pPr indent="-304800" lvl="1" marL="914400" rtl="0" algn="l">
              <a:lnSpc>
                <a:spcPct val="150000"/>
              </a:lnSpc>
              <a:spcBef>
                <a:spcPts val="0"/>
              </a:spcBef>
              <a:spcAft>
                <a:spcPts val="0"/>
              </a:spcAft>
              <a:buSzPts val="1200"/>
              <a:buAutoNum type="alphaLcPeriod"/>
            </a:pPr>
            <a:r>
              <a:rPr lang="en" sz="1200"/>
              <a:t>As the global market supply and demand will </a:t>
            </a:r>
            <a:r>
              <a:rPr lang="en" sz="1200"/>
              <a:t>increase</a:t>
            </a:r>
            <a:r>
              <a:rPr lang="en" sz="1200"/>
              <a:t> the share of a nation in the global market will also increase which will eventually uplift its ranking. </a:t>
            </a:r>
            <a:endParaRPr sz="1200"/>
          </a:p>
          <a:p>
            <a:pPr indent="-304800" lvl="1" marL="914400" rtl="0" algn="l">
              <a:lnSpc>
                <a:spcPct val="150000"/>
              </a:lnSpc>
              <a:spcBef>
                <a:spcPts val="0"/>
              </a:spcBef>
              <a:spcAft>
                <a:spcPts val="0"/>
              </a:spcAft>
              <a:buSzPts val="1200"/>
              <a:buAutoNum type="alphaLcPeriod"/>
            </a:pPr>
            <a:r>
              <a:rPr lang="en" sz="1200"/>
              <a:t>Increased production of EV in a nation will result in less imports from other countries which in turn will decrease the global market share of the nation.</a:t>
            </a:r>
            <a:endParaRPr sz="1200"/>
          </a:p>
        </p:txBody>
      </p:sp>
      <p:sp>
        <p:nvSpPr>
          <p:cNvPr id="490" name="Google Shape;490;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ph type="title"/>
          </p:nvPr>
        </p:nvSpPr>
        <p:spPr>
          <a:xfrm>
            <a:off x="1303800" y="598575"/>
            <a:ext cx="4659300" cy="48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swald"/>
                <a:ea typeface="Oswald"/>
                <a:cs typeface="Oswald"/>
                <a:sym typeface="Oswald"/>
              </a:rPr>
              <a:t>Aspects of an Individual’s life :</a:t>
            </a:r>
            <a:endParaRPr>
              <a:latin typeface="Oswald"/>
              <a:ea typeface="Oswald"/>
              <a:cs typeface="Oswald"/>
              <a:sym typeface="Oswald"/>
            </a:endParaRPr>
          </a:p>
        </p:txBody>
      </p:sp>
      <p:sp>
        <p:nvSpPr>
          <p:cNvPr id="496" name="Google Shape;496;p36"/>
          <p:cNvSpPr txBox="1"/>
          <p:nvPr>
            <p:ph idx="1" type="body"/>
          </p:nvPr>
        </p:nvSpPr>
        <p:spPr>
          <a:xfrm>
            <a:off x="311700" y="1152475"/>
            <a:ext cx="435300" cy="355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latin typeface="Oswald"/>
                <a:ea typeface="Oswald"/>
                <a:cs typeface="Oswald"/>
                <a:sym typeface="Oswald"/>
              </a:rPr>
              <a:t>  </a:t>
            </a:r>
            <a:endParaRPr>
              <a:latin typeface="Oswald"/>
              <a:ea typeface="Oswald"/>
              <a:cs typeface="Oswald"/>
              <a:sym typeface="Oswald"/>
            </a:endParaRPr>
          </a:p>
        </p:txBody>
      </p:sp>
      <p:sp>
        <p:nvSpPr>
          <p:cNvPr id="497" name="Google Shape;497;p36"/>
          <p:cNvSpPr txBox="1"/>
          <p:nvPr/>
        </p:nvSpPr>
        <p:spPr>
          <a:xfrm>
            <a:off x="3652125" y="4481000"/>
            <a:ext cx="52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swald"/>
                <a:ea typeface="Oswald"/>
                <a:cs typeface="Oswald"/>
                <a:sym typeface="Oswald"/>
              </a:rPr>
              <a:t>CLD representing interdependence of factors affecting an individual’s life</a:t>
            </a:r>
            <a:endParaRPr>
              <a:latin typeface="Oswald"/>
              <a:ea typeface="Oswald"/>
              <a:cs typeface="Oswald"/>
              <a:sym typeface="Oswald"/>
            </a:endParaRPr>
          </a:p>
        </p:txBody>
      </p:sp>
      <p:sp>
        <p:nvSpPr>
          <p:cNvPr id="498" name="Google Shape;498;p36"/>
          <p:cNvSpPr txBox="1"/>
          <p:nvPr/>
        </p:nvSpPr>
        <p:spPr>
          <a:xfrm>
            <a:off x="5756175" y="660800"/>
            <a:ext cx="3042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Here the impact of EV adoption is seen on an individuals life.</a:t>
            </a:r>
            <a:endParaRPr sz="1300">
              <a:latin typeface="Nunito"/>
              <a:ea typeface="Nunito"/>
              <a:cs typeface="Nunito"/>
              <a:sym typeface="Nunito"/>
            </a:endParaRPr>
          </a:p>
        </p:txBody>
      </p:sp>
      <p:pic>
        <p:nvPicPr>
          <p:cNvPr id="499" name="Google Shape;499;p36"/>
          <p:cNvPicPr preferRelativeResize="0"/>
          <p:nvPr/>
        </p:nvPicPr>
        <p:blipFill>
          <a:blip r:embed="rId3">
            <a:alphaModFix/>
          </a:blip>
          <a:stretch>
            <a:fillRect/>
          </a:stretch>
        </p:blipFill>
        <p:spPr>
          <a:xfrm>
            <a:off x="1719550" y="1270241"/>
            <a:ext cx="5230199" cy="30765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Loops</a:t>
            </a:r>
            <a:endParaRPr/>
          </a:p>
          <a:p>
            <a:pPr indent="0" lvl="0" marL="0" rtl="0" algn="l">
              <a:spcBef>
                <a:spcPts val="0"/>
              </a:spcBef>
              <a:spcAft>
                <a:spcPts val="0"/>
              </a:spcAft>
              <a:buNone/>
            </a:pPr>
            <a:r>
              <a:t/>
            </a:r>
            <a:endParaRPr/>
          </a:p>
        </p:txBody>
      </p:sp>
      <p:sp>
        <p:nvSpPr>
          <p:cNvPr id="505" name="Google Shape;505;p37"/>
          <p:cNvSpPr txBox="1"/>
          <p:nvPr>
            <p:ph idx="1" type="body"/>
          </p:nvPr>
        </p:nvSpPr>
        <p:spPr>
          <a:xfrm>
            <a:off x="1303800" y="1472375"/>
            <a:ext cx="7030500" cy="3059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b="1" lang="en"/>
              <a:t>Increased individual income loop</a:t>
            </a:r>
            <a:r>
              <a:rPr lang="en"/>
              <a:t>: It’s reinforcing loop. It basically describes how the EV production positively influences the household income which in turns adds to EV demand.</a:t>
            </a:r>
            <a:endParaRPr/>
          </a:p>
          <a:p>
            <a:pPr indent="-311150" lvl="0" marL="457200" rtl="0" algn="l">
              <a:lnSpc>
                <a:spcPct val="200000"/>
              </a:lnSpc>
              <a:spcBef>
                <a:spcPts val="0"/>
              </a:spcBef>
              <a:spcAft>
                <a:spcPts val="0"/>
              </a:spcAft>
              <a:buSzPts val="1300"/>
              <a:buChar char="●"/>
            </a:pPr>
            <a:r>
              <a:rPr b="1" lang="en"/>
              <a:t>Power consumption cycle:</a:t>
            </a:r>
            <a:r>
              <a:rPr lang="en"/>
              <a:t> It is also a reinforcing loop. It describes how more income can lead to less pressure on energy grid via investment in personal energy sources.</a:t>
            </a:r>
            <a:endParaRPr/>
          </a:p>
          <a:p>
            <a:pPr indent="-311150" lvl="0" marL="457200" rtl="0" algn="l">
              <a:lnSpc>
                <a:spcPct val="200000"/>
              </a:lnSpc>
              <a:spcBef>
                <a:spcPts val="0"/>
              </a:spcBef>
              <a:spcAft>
                <a:spcPts val="0"/>
              </a:spcAft>
              <a:buSzPts val="1300"/>
              <a:buChar char="●"/>
            </a:pPr>
            <a:r>
              <a:rPr b="1" lang="en"/>
              <a:t>Impact of maintenance cost:</a:t>
            </a:r>
            <a:r>
              <a:rPr lang="en"/>
              <a:t> It is a </a:t>
            </a:r>
            <a:r>
              <a:rPr lang="en"/>
              <a:t>balancing</a:t>
            </a:r>
            <a:r>
              <a:rPr lang="en"/>
              <a:t> loop. It says that people will invest less in personal energy sources because of their high maintenance costs.</a:t>
            </a:r>
            <a:endParaRPr/>
          </a:p>
        </p:txBody>
      </p:sp>
      <p:sp>
        <p:nvSpPr>
          <p:cNvPr id="506" name="Google Shape;506;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SFD </a:t>
            </a:r>
            <a:endParaRPr/>
          </a:p>
        </p:txBody>
      </p:sp>
      <p:pic>
        <p:nvPicPr>
          <p:cNvPr id="512" name="Google Shape;512;p38"/>
          <p:cNvPicPr preferRelativeResize="0"/>
          <p:nvPr/>
        </p:nvPicPr>
        <p:blipFill>
          <a:blip r:embed="rId3">
            <a:alphaModFix/>
          </a:blip>
          <a:stretch>
            <a:fillRect/>
          </a:stretch>
        </p:blipFill>
        <p:spPr>
          <a:xfrm>
            <a:off x="1303800" y="1818225"/>
            <a:ext cx="6812975" cy="270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 made</a:t>
            </a:r>
            <a:endParaRPr/>
          </a:p>
        </p:txBody>
      </p:sp>
      <p:sp>
        <p:nvSpPr>
          <p:cNvPr id="518" name="Google Shape;518;p39"/>
          <p:cNvSpPr txBox="1"/>
          <p:nvPr>
            <p:ph idx="1" type="body"/>
          </p:nvPr>
        </p:nvSpPr>
        <p:spPr>
          <a:xfrm>
            <a:off x="1303800" y="1318475"/>
            <a:ext cx="7030500" cy="3213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highlight>
                  <a:srgbClr val="FFFFFF"/>
                </a:highlight>
              </a:rPr>
              <a:t>The manufacturing of EVs only depends upon the number of families in India and the demand for EVs.</a:t>
            </a:r>
            <a:endParaRPr/>
          </a:p>
          <a:p>
            <a:pPr indent="-311150" lvl="0" marL="457200" rtl="0" algn="l">
              <a:lnSpc>
                <a:spcPct val="200000"/>
              </a:lnSpc>
              <a:spcBef>
                <a:spcPts val="0"/>
              </a:spcBef>
              <a:spcAft>
                <a:spcPts val="0"/>
              </a:spcAft>
              <a:buSzPts val="1300"/>
              <a:buChar char="●"/>
            </a:pPr>
            <a:r>
              <a:rPr lang="en">
                <a:highlight>
                  <a:srgbClr val="FFFFFF"/>
                </a:highlight>
              </a:rPr>
              <a:t>Demand variable takes fractional values which are calculated from the previous 8 years of sales data of EVs</a:t>
            </a:r>
            <a:endParaRPr>
              <a:highlight>
                <a:srgbClr val="FFFFFF"/>
              </a:highlight>
            </a:endParaRPr>
          </a:p>
          <a:p>
            <a:pPr indent="-311150" lvl="0" marL="457200" rtl="0" algn="l">
              <a:lnSpc>
                <a:spcPct val="200000"/>
              </a:lnSpc>
              <a:spcBef>
                <a:spcPts val="0"/>
              </a:spcBef>
              <a:spcAft>
                <a:spcPts val="0"/>
              </a:spcAft>
              <a:buSzPts val="1300"/>
              <a:buChar char="●"/>
            </a:pPr>
            <a:r>
              <a:rPr lang="en">
                <a:highlight>
                  <a:srgbClr val="FFFFFF"/>
                </a:highlight>
              </a:rPr>
              <a:t>The number of years over the years remains constant.</a:t>
            </a:r>
            <a:endParaRPr>
              <a:highlight>
                <a:srgbClr val="FFFFFF"/>
              </a:highlight>
            </a:endParaRPr>
          </a:p>
          <a:p>
            <a:pPr indent="0" lvl="0" marL="457200" rtl="0" algn="l">
              <a:spcBef>
                <a:spcPts val="0"/>
              </a:spcBef>
              <a:spcAft>
                <a:spcPts val="1200"/>
              </a:spcAft>
              <a:buNone/>
            </a:pPr>
            <a:r>
              <a:rPr lang="en" sz="1200"/>
              <a:t>.</a:t>
            </a:r>
            <a:endParaRPr/>
          </a:p>
        </p:txBody>
      </p:sp>
      <p:sp>
        <p:nvSpPr>
          <p:cNvPr id="519" name="Google Shape;519;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SFD Graph</a:t>
            </a:r>
            <a:endParaRPr/>
          </a:p>
        </p:txBody>
      </p:sp>
      <p:pic>
        <p:nvPicPr>
          <p:cNvPr id="525" name="Google Shape;525;p40"/>
          <p:cNvPicPr preferRelativeResize="0"/>
          <p:nvPr/>
        </p:nvPicPr>
        <p:blipFill>
          <a:blip r:embed="rId3">
            <a:alphaModFix/>
          </a:blip>
          <a:stretch>
            <a:fillRect/>
          </a:stretch>
        </p:blipFill>
        <p:spPr>
          <a:xfrm>
            <a:off x="745550" y="1597875"/>
            <a:ext cx="8036099" cy="3392400"/>
          </a:xfrm>
          <a:prstGeom prst="rect">
            <a:avLst/>
          </a:prstGeom>
          <a:noFill/>
          <a:ln>
            <a:noFill/>
          </a:ln>
        </p:spPr>
      </p:pic>
      <p:sp>
        <p:nvSpPr>
          <p:cNvPr id="526" name="Google Shape;526;p40"/>
          <p:cNvSpPr txBox="1"/>
          <p:nvPr/>
        </p:nvSpPr>
        <p:spPr>
          <a:xfrm rot="-5400000">
            <a:off x="-160600" y="3093975"/>
            <a:ext cx="14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Number of EVs</a:t>
            </a:r>
            <a:endParaRPr>
              <a:latin typeface="Nunito"/>
              <a:ea typeface="Nunito"/>
              <a:cs typeface="Nunito"/>
              <a:sym typeface="Nunito"/>
            </a:endParaRPr>
          </a:p>
        </p:txBody>
      </p:sp>
      <p:sp>
        <p:nvSpPr>
          <p:cNvPr id="527" name="Google Shape;527;p40"/>
          <p:cNvSpPr txBox="1"/>
          <p:nvPr/>
        </p:nvSpPr>
        <p:spPr>
          <a:xfrm>
            <a:off x="4524250" y="4536475"/>
            <a:ext cx="845400" cy="307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Time (Year)</a:t>
            </a:r>
            <a:endParaRPr sz="8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Modified SFD (EV Production Module)</a:t>
            </a:r>
            <a:endParaRPr/>
          </a:p>
        </p:txBody>
      </p:sp>
      <p:pic>
        <p:nvPicPr>
          <p:cNvPr id="533" name="Google Shape;533;p41"/>
          <p:cNvPicPr preferRelativeResize="0"/>
          <p:nvPr/>
        </p:nvPicPr>
        <p:blipFill>
          <a:blip r:embed="rId3">
            <a:alphaModFix/>
          </a:blip>
          <a:stretch>
            <a:fillRect/>
          </a:stretch>
        </p:blipFill>
        <p:spPr>
          <a:xfrm>
            <a:off x="762225" y="1512000"/>
            <a:ext cx="8113649" cy="3389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 made</a:t>
            </a:r>
            <a:endParaRPr/>
          </a:p>
        </p:txBody>
      </p:sp>
      <p:sp>
        <p:nvSpPr>
          <p:cNvPr id="539" name="Google Shape;539;p42"/>
          <p:cNvSpPr txBox="1"/>
          <p:nvPr>
            <p:ph idx="1" type="body"/>
          </p:nvPr>
        </p:nvSpPr>
        <p:spPr>
          <a:xfrm>
            <a:off x="1303800" y="1318475"/>
            <a:ext cx="7030500" cy="3213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Nunito Medium"/>
              <a:buChar char="●"/>
            </a:pPr>
            <a:r>
              <a:rPr lang="en">
                <a:highlight>
                  <a:srgbClr val="FFFFFF"/>
                </a:highlight>
                <a:latin typeface="Nunito Medium"/>
                <a:ea typeface="Nunito Medium"/>
                <a:cs typeface="Nunito Medium"/>
                <a:sym typeface="Nunito Medium"/>
              </a:rPr>
              <a:t>Raw materials are supplied at a constant rate, and production does not increase over time.</a:t>
            </a:r>
            <a:endParaRPr>
              <a:highlight>
                <a:srgbClr val="FFFFFF"/>
              </a:highlight>
              <a:latin typeface="Nunito Medium"/>
              <a:ea typeface="Nunito Medium"/>
              <a:cs typeface="Nunito Medium"/>
              <a:sym typeface="Nunito Medium"/>
            </a:endParaRPr>
          </a:p>
          <a:p>
            <a:pPr indent="-311150" lvl="0" marL="457200" rtl="0" algn="l">
              <a:lnSpc>
                <a:spcPct val="200000"/>
              </a:lnSpc>
              <a:spcBef>
                <a:spcPts val="0"/>
              </a:spcBef>
              <a:spcAft>
                <a:spcPts val="0"/>
              </a:spcAft>
              <a:buSzPts val="1300"/>
              <a:buFont typeface="Nunito Medium"/>
              <a:buChar char="●"/>
            </a:pPr>
            <a:r>
              <a:rPr lang="en">
                <a:highlight>
                  <a:srgbClr val="FFFFFF"/>
                </a:highlight>
                <a:latin typeface="Nunito Medium"/>
                <a:ea typeface="Nunito Medium"/>
                <a:cs typeface="Nunito Medium"/>
                <a:sym typeface="Nunito Medium"/>
              </a:rPr>
              <a:t>Raw materials used for both EV and CV are the same.</a:t>
            </a:r>
            <a:endParaRPr>
              <a:highlight>
                <a:srgbClr val="FFFFFF"/>
              </a:highlight>
              <a:latin typeface="Nunito Medium"/>
              <a:ea typeface="Nunito Medium"/>
              <a:cs typeface="Nunito Medium"/>
              <a:sym typeface="Nunito Medium"/>
            </a:endParaRPr>
          </a:p>
          <a:p>
            <a:pPr indent="-311150" lvl="0" marL="457200" rtl="0" algn="l">
              <a:lnSpc>
                <a:spcPct val="200000"/>
              </a:lnSpc>
              <a:spcBef>
                <a:spcPts val="0"/>
              </a:spcBef>
              <a:spcAft>
                <a:spcPts val="0"/>
              </a:spcAft>
              <a:buSzPts val="1300"/>
              <a:buFont typeface="Nunito Medium"/>
              <a:buChar char="●"/>
            </a:pPr>
            <a:r>
              <a:rPr lang="en">
                <a:highlight>
                  <a:srgbClr val="FFFFFF"/>
                </a:highlight>
                <a:latin typeface="Nunito Medium"/>
                <a:ea typeface="Nunito Medium"/>
                <a:cs typeface="Nunito Medium"/>
                <a:sym typeface="Nunito Medium"/>
              </a:rPr>
              <a:t>Degradation rates, recycling rate, and weights of EV and CV remain the same, and are assumed to be constant.</a:t>
            </a:r>
            <a:endParaRPr>
              <a:highlight>
                <a:srgbClr val="FFFFFF"/>
              </a:highlight>
              <a:latin typeface="Nunito Medium"/>
              <a:ea typeface="Nunito Medium"/>
              <a:cs typeface="Nunito Medium"/>
              <a:sym typeface="Nunito Medium"/>
            </a:endParaRPr>
          </a:p>
          <a:p>
            <a:pPr indent="-311150" lvl="0" marL="457200" rtl="0" algn="l">
              <a:lnSpc>
                <a:spcPct val="200000"/>
              </a:lnSpc>
              <a:spcBef>
                <a:spcPts val="0"/>
              </a:spcBef>
              <a:spcAft>
                <a:spcPts val="0"/>
              </a:spcAft>
              <a:buSzPts val="1300"/>
              <a:buFont typeface="Nunito Medium"/>
              <a:buChar char="●"/>
            </a:pPr>
            <a:r>
              <a:rPr lang="en">
                <a:highlight>
                  <a:srgbClr val="FFFFFF"/>
                </a:highlight>
                <a:latin typeface="Nunito Medium"/>
                <a:ea typeface="Nunito Medium"/>
                <a:cs typeface="Nunito Medium"/>
                <a:sym typeface="Nunito Medium"/>
              </a:rPr>
              <a:t>EV and CV define the number of vehicles of that class, on the road.</a:t>
            </a:r>
            <a:endParaRPr>
              <a:highlight>
                <a:srgbClr val="FFFFFF"/>
              </a:highlight>
              <a:latin typeface="Nunito Medium"/>
              <a:ea typeface="Nunito Medium"/>
              <a:cs typeface="Nunito Medium"/>
              <a:sym typeface="Nunito Medium"/>
            </a:endParaRPr>
          </a:p>
          <a:p>
            <a:pPr indent="0" lvl="0" marL="0" rtl="0" algn="l">
              <a:lnSpc>
                <a:spcPct val="200000"/>
              </a:lnSpc>
              <a:spcBef>
                <a:spcPts val="0"/>
              </a:spcBef>
              <a:spcAft>
                <a:spcPts val="0"/>
              </a:spcAft>
              <a:buNone/>
            </a:pPr>
            <a:r>
              <a:t/>
            </a:r>
            <a:endParaRPr>
              <a:highlight>
                <a:srgbClr val="FFFFFF"/>
              </a:highlight>
              <a:latin typeface="Nunito Medium"/>
              <a:ea typeface="Nunito Medium"/>
              <a:cs typeface="Nunito Medium"/>
              <a:sym typeface="Nunito Medium"/>
            </a:endParaRPr>
          </a:p>
          <a:p>
            <a:pPr indent="0" lvl="0" marL="457200" rtl="0" algn="l">
              <a:spcBef>
                <a:spcPts val="0"/>
              </a:spcBef>
              <a:spcAft>
                <a:spcPts val="1200"/>
              </a:spcAft>
              <a:buNone/>
            </a:pPr>
            <a:r>
              <a:rPr lang="en" sz="1200">
                <a:latin typeface="Nunito Medium"/>
                <a:ea typeface="Nunito Medium"/>
                <a:cs typeface="Nunito Medium"/>
                <a:sym typeface="Nunito Medium"/>
              </a:rPr>
              <a:t>.</a:t>
            </a:r>
            <a:endParaRPr>
              <a:latin typeface="Nunito Medium"/>
              <a:ea typeface="Nunito Medium"/>
              <a:cs typeface="Nunito Medium"/>
              <a:sym typeface="Nunito Medium"/>
            </a:endParaRPr>
          </a:p>
        </p:txBody>
      </p:sp>
      <p:sp>
        <p:nvSpPr>
          <p:cNvPr id="540" name="Google Shape;540;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Modified SFD (EV Production Module):</a:t>
            </a:r>
            <a:endParaRPr/>
          </a:p>
          <a:p>
            <a:pPr indent="0" lvl="0" marL="0" rtl="0" algn="l">
              <a:spcBef>
                <a:spcPts val="0"/>
              </a:spcBef>
              <a:spcAft>
                <a:spcPts val="0"/>
              </a:spcAft>
              <a:buNone/>
            </a:pPr>
            <a:r>
              <a:rPr lang="en"/>
              <a:t>Graphs</a:t>
            </a:r>
            <a:endParaRPr/>
          </a:p>
        </p:txBody>
      </p:sp>
      <p:pic>
        <p:nvPicPr>
          <p:cNvPr id="546" name="Google Shape;546;p43"/>
          <p:cNvPicPr preferRelativeResize="0"/>
          <p:nvPr/>
        </p:nvPicPr>
        <p:blipFill>
          <a:blip r:embed="rId3">
            <a:alphaModFix/>
          </a:blip>
          <a:stretch>
            <a:fillRect/>
          </a:stretch>
        </p:blipFill>
        <p:spPr>
          <a:xfrm>
            <a:off x="798750" y="1771675"/>
            <a:ext cx="7546498" cy="2801076"/>
          </a:xfrm>
          <a:prstGeom prst="rect">
            <a:avLst/>
          </a:prstGeom>
          <a:noFill/>
          <a:ln>
            <a:noFill/>
          </a:ln>
        </p:spPr>
      </p:pic>
      <p:sp>
        <p:nvSpPr>
          <p:cNvPr id="547" name="Google Shape;547;p43"/>
          <p:cNvSpPr txBox="1"/>
          <p:nvPr/>
        </p:nvSpPr>
        <p:spPr>
          <a:xfrm>
            <a:off x="2924250" y="4658100"/>
            <a:ext cx="378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EV vs CV production graph</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6"/>
          <p:cNvSpPr txBox="1"/>
          <p:nvPr/>
        </p:nvSpPr>
        <p:spPr>
          <a:xfrm>
            <a:off x="483625" y="48902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chemeClr val="lt1"/>
                </a:solidFill>
                <a:latin typeface="Oswald"/>
                <a:ea typeface="Oswald"/>
                <a:cs typeface="Oswald"/>
                <a:sym typeface="Oswald"/>
              </a:rPr>
              <a:t>Problem Statement :</a:t>
            </a:r>
            <a:endParaRPr b="1" sz="2800">
              <a:solidFill>
                <a:schemeClr val="lt1"/>
              </a:solidFill>
              <a:latin typeface="Oswald"/>
              <a:ea typeface="Oswald"/>
              <a:cs typeface="Oswald"/>
              <a:sym typeface="Oswald"/>
            </a:endParaRPr>
          </a:p>
        </p:txBody>
      </p:sp>
      <p:sp>
        <p:nvSpPr>
          <p:cNvPr id="415" name="Google Shape;415;p26"/>
          <p:cNvSpPr txBox="1"/>
          <p:nvPr/>
        </p:nvSpPr>
        <p:spPr>
          <a:xfrm>
            <a:off x="483625" y="2012500"/>
            <a:ext cx="3621600" cy="2541600"/>
          </a:xfrm>
          <a:prstGeom prst="rect">
            <a:avLst/>
          </a:prstGeom>
          <a:noFill/>
          <a:ln>
            <a:noFill/>
          </a:ln>
        </p:spPr>
        <p:txBody>
          <a:bodyPr anchorCtr="0" anchor="t" bIns="91425" lIns="91425" spcFirstLastPara="1" rIns="91425" wrap="square" tIns="91425">
            <a:normAutofit fontScale="25000" lnSpcReduction="20000"/>
          </a:bodyPr>
          <a:lstStyle/>
          <a:p>
            <a:pPr indent="-312732" lvl="0" marL="457200" rtl="0" algn="l">
              <a:lnSpc>
                <a:spcPct val="150000"/>
              </a:lnSpc>
              <a:spcBef>
                <a:spcPts val="0"/>
              </a:spcBef>
              <a:spcAft>
                <a:spcPts val="0"/>
              </a:spcAft>
              <a:buClr>
                <a:srgbClr val="C0791B"/>
              </a:buClr>
              <a:buSzPct val="100000"/>
              <a:buFont typeface="Oswald"/>
              <a:buAutoNum type="arabicPeriod"/>
            </a:pPr>
            <a:r>
              <a:rPr lang="en" sz="5299">
                <a:solidFill>
                  <a:srgbClr val="C0791B"/>
                </a:solidFill>
                <a:latin typeface="Oswald"/>
                <a:ea typeface="Oswald"/>
                <a:cs typeface="Oswald"/>
                <a:sym typeface="Oswald"/>
              </a:rPr>
              <a:t>Electrification of transportation is gaining attention for low-pollution emissions and high fuel economy.</a:t>
            </a:r>
            <a:endParaRPr sz="5299">
              <a:solidFill>
                <a:srgbClr val="C0791B"/>
              </a:solidFill>
              <a:latin typeface="Oswald"/>
              <a:ea typeface="Oswald"/>
              <a:cs typeface="Oswald"/>
              <a:sym typeface="Oswald"/>
            </a:endParaRPr>
          </a:p>
          <a:p>
            <a:pPr indent="-312732" lvl="0" marL="457200" rtl="0" algn="l">
              <a:lnSpc>
                <a:spcPct val="150000"/>
              </a:lnSpc>
              <a:spcBef>
                <a:spcPts val="0"/>
              </a:spcBef>
              <a:spcAft>
                <a:spcPts val="0"/>
              </a:spcAft>
              <a:buClr>
                <a:srgbClr val="C0791B"/>
              </a:buClr>
              <a:buSzPct val="100000"/>
              <a:buFont typeface="Oswald"/>
              <a:buAutoNum type="arabicPeriod"/>
            </a:pPr>
            <a:r>
              <a:rPr lang="en" sz="5299">
                <a:solidFill>
                  <a:srgbClr val="C0791B"/>
                </a:solidFill>
                <a:latin typeface="Oswald"/>
                <a:ea typeface="Oswald"/>
                <a:cs typeface="Oswald"/>
                <a:sym typeface="Oswald"/>
              </a:rPr>
              <a:t>The adoption of EVs is facing several challenges:</a:t>
            </a:r>
            <a:endParaRPr sz="5299">
              <a:solidFill>
                <a:srgbClr val="C0791B"/>
              </a:solidFill>
              <a:latin typeface="Oswald"/>
              <a:ea typeface="Oswald"/>
              <a:cs typeface="Oswald"/>
              <a:sym typeface="Oswald"/>
            </a:endParaRPr>
          </a:p>
          <a:p>
            <a:pPr indent="-309557" lvl="1" marL="914400" rtl="0" algn="l">
              <a:lnSpc>
                <a:spcPct val="150000"/>
              </a:lnSpc>
              <a:spcBef>
                <a:spcPts val="0"/>
              </a:spcBef>
              <a:spcAft>
                <a:spcPts val="0"/>
              </a:spcAft>
              <a:buClr>
                <a:srgbClr val="C0791B"/>
              </a:buClr>
              <a:buSzPct val="100000"/>
              <a:buFont typeface="Oswald"/>
              <a:buAutoNum type="alphaLcPeriod"/>
            </a:pPr>
            <a:r>
              <a:rPr lang="en" sz="5099">
                <a:solidFill>
                  <a:srgbClr val="C0791B"/>
                </a:solidFill>
                <a:latin typeface="Oswald"/>
                <a:ea typeface="Oswald"/>
                <a:cs typeface="Oswald"/>
                <a:sym typeface="Oswald"/>
              </a:rPr>
              <a:t>High initial costs</a:t>
            </a:r>
            <a:endParaRPr sz="5099">
              <a:solidFill>
                <a:srgbClr val="C0791B"/>
              </a:solidFill>
              <a:latin typeface="Oswald"/>
              <a:ea typeface="Oswald"/>
              <a:cs typeface="Oswald"/>
              <a:sym typeface="Oswald"/>
            </a:endParaRPr>
          </a:p>
          <a:p>
            <a:pPr indent="-309557" lvl="1" marL="914400" rtl="0" algn="l">
              <a:lnSpc>
                <a:spcPct val="150000"/>
              </a:lnSpc>
              <a:spcBef>
                <a:spcPts val="0"/>
              </a:spcBef>
              <a:spcAft>
                <a:spcPts val="0"/>
              </a:spcAft>
              <a:buClr>
                <a:srgbClr val="C0791B"/>
              </a:buClr>
              <a:buSzPct val="100000"/>
              <a:buFont typeface="Oswald"/>
              <a:buAutoNum type="alphaLcPeriod"/>
            </a:pPr>
            <a:r>
              <a:rPr lang="en" sz="5099">
                <a:solidFill>
                  <a:srgbClr val="C0791B"/>
                </a:solidFill>
                <a:latin typeface="Oswald"/>
                <a:ea typeface="Oswald"/>
                <a:cs typeface="Oswald"/>
                <a:sym typeface="Oswald"/>
              </a:rPr>
              <a:t>Short range</a:t>
            </a:r>
            <a:endParaRPr sz="5099">
              <a:solidFill>
                <a:srgbClr val="C0791B"/>
              </a:solidFill>
              <a:latin typeface="Oswald"/>
              <a:ea typeface="Oswald"/>
              <a:cs typeface="Oswald"/>
              <a:sym typeface="Oswald"/>
            </a:endParaRPr>
          </a:p>
          <a:p>
            <a:pPr indent="-309557" lvl="1" marL="914400" rtl="0" algn="l">
              <a:lnSpc>
                <a:spcPct val="150000"/>
              </a:lnSpc>
              <a:spcBef>
                <a:spcPts val="0"/>
              </a:spcBef>
              <a:spcAft>
                <a:spcPts val="0"/>
              </a:spcAft>
              <a:buClr>
                <a:srgbClr val="C0791B"/>
              </a:buClr>
              <a:buSzPct val="100000"/>
              <a:buFont typeface="Oswald"/>
              <a:buAutoNum type="alphaLcPeriod"/>
            </a:pPr>
            <a:r>
              <a:rPr lang="en" sz="5099">
                <a:solidFill>
                  <a:srgbClr val="C0791B"/>
                </a:solidFill>
                <a:latin typeface="Oswald"/>
                <a:ea typeface="Oswald"/>
                <a:cs typeface="Oswald"/>
                <a:sym typeface="Oswald"/>
              </a:rPr>
              <a:t>Lack of charging infrastructure</a:t>
            </a:r>
            <a:endParaRPr sz="5099">
              <a:solidFill>
                <a:srgbClr val="C0791B"/>
              </a:solidFill>
              <a:latin typeface="Oswald"/>
              <a:ea typeface="Oswald"/>
              <a:cs typeface="Oswald"/>
              <a:sym typeface="Oswald"/>
            </a:endParaRPr>
          </a:p>
          <a:p>
            <a:pPr indent="-309557" lvl="1" marL="914400" rtl="0" algn="l">
              <a:lnSpc>
                <a:spcPct val="150000"/>
              </a:lnSpc>
              <a:spcBef>
                <a:spcPts val="0"/>
              </a:spcBef>
              <a:spcAft>
                <a:spcPts val="0"/>
              </a:spcAft>
              <a:buClr>
                <a:srgbClr val="C0791B"/>
              </a:buClr>
              <a:buSzPct val="100000"/>
              <a:buFont typeface="Oswald"/>
              <a:buAutoNum type="alphaLcPeriod"/>
            </a:pPr>
            <a:r>
              <a:rPr lang="en" sz="5099">
                <a:solidFill>
                  <a:srgbClr val="C0791B"/>
                </a:solidFill>
                <a:latin typeface="Oswald"/>
                <a:ea typeface="Oswald"/>
                <a:cs typeface="Oswald"/>
                <a:sym typeface="Oswald"/>
              </a:rPr>
              <a:t>Customer acceptance</a:t>
            </a:r>
            <a:endParaRPr sz="5099">
              <a:solidFill>
                <a:srgbClr val="C0791B"/>
              </a:solidFill>
              <a:latin typeface="Oswald"/>
              <a:ea typeface="Oswald"/>
              <a:cs typeface="Oswald"/>
              <a:sym typeface="Oswald"/>
            </a:endParaRPr>
          </a:p>
          <a:p>
            <a:pPr indent="0" lvl="0" marL="914400" rtl="0" algn="l">
              <a:lnSpc>
                <a:spcPct val="150000"/>
              </a:lnSpc>
              <a:spcBef>
                <a:spcPts val="1200"/>
              </a:spcBef>
              <a:spcAft>
                <a:spcPts val="0"/>
              </a:spcAft>
              <a:buNone/>
            </a:pPr>
            <a:r>
              <a:t/>
            </a:r>
            <a:endParaRPr sz="1300">
              <a:solidFill>
                <a:srgbClr val="C0791B"/>
              </a:solidFill>
              <a:latin typeface="Oswald"/>
              <a:ea typeface="Oswald"/>
              <a:cs typeface="Oswald"/>
              <a:sym typeface="Oswald"/>
            </a:endParaRPr>
          </a:p>
          <a:p>
            <a:pPr indent="0" lvl="0" marL="457200" rtl="0" algn="l">
              <a:lnSpc>
                <a:spcPct val="150000"/>
              </a:lnSpc>
              <a:spcBef>
                <a:spcPts val="1200"/>
              </a:spcBef>
              <a:spcAft>
                <a:spcPts val="0"/>
              </a:spcAft>
              <a:buNone/>
            </a:pPr>
            <a:r>
              <a:t/>
            </a:r>
            <a:endParaRPr sz="1300">
              <a:solidFill>
                <a:srgbClr val="C0791B"/>
              </a:solidFill>
              <a:latin typeface="Oswald"/>
              <a:ea typeface="Oswald"/>
              <a:cs typeface="Oswald"/>
              <a:sym typeface="Oswald"/>
            </a:endParaRPr>
          </a:p>
          <a:p>
            <a:pPr indent="0" lvl="0" marL="0" rtl="0" algn="l">
              <a:lnSpc>
                <a:spcPct val="115000"/>
              </a:lnSpc>
              <a:spcBef>
                <a:spcPts val="1200"/>
              </a:spcBef>
              <a:spcAft>
                <a:spcPts val="1200"/>
              </a:spcAft>
              <a:buNone/>
            </a:pPr>
            <a:r>
              <a:t/>
            </a:r>
            <a:endParaRPr sz="1300">
              <a:solidFill>
                <a:srgbClr val="C0791B"/>
              </a:solidFill>
              <a:latin typeface="Oswald"/>
              <a:ea typeface="Oswald"/>
              <a:cs typeface="Oswald"/>
              <a:sym typeface="Oswald"/>
            </a:endParaRPr>
          </a:p>
        </p:txBody>
      </p:sp>
      <p:pic>
        <p:nvPicPr>
          <p:cNvPr id="416" name="Google Shape;416;p26"/>
          <p:cNvPicPr preferRelativeResize="0"/>
          <p:nvPr/>
        </p:nvPicPr>
        <p:blipFill>
          <a:blip r:embed="rId3">
            <a:alphaModFix/>
          </a:blip>
          <a:stretch>
            <a:fillRect/>
          </a:stretch>
        </p:blipFill>
        <p:spPr>
          <a:xfrm>
            <a:off x="4186050" y="2012500"/>
            <a:ext cx="3913800" cy="20792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Modified SFD (Energy supply dynamics)</a:t>
            </a:r>
            <a:endParaRPr/>
          </a:p>
        </p:txBody>
      </p:sp>
      <p:pic>
        <p:nvPicPr>
          <p:cNvPr id="553" name="Google Shape;553;p44"/>
          <p:cNvPicPr preferRelativeResize="0"/>
          <p:nvPr/>
        </p:nvPicPr>
        <p:blipFill>
          <a:blip r:embed="rId3">
            <a:alphaModFix/>
          </a:blip>
          <a:stretch>
            <a:fillRect/>
          </a:stretch>
        </p:blipFill>
        <p:spPr>
          <a:xfrm>
            <a:off x="1303801" y="1303375"/>
            <a:ext cx="6828674" cy="359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 made</a:t>
            </a:r>
            <a:endParaRPr/>
          </a:p>
        </p:txBody>
      </p:sp>
      <p:sp>
        <p:nvSpPr>
          <p:cNvPr id="559" name="Google Shape;559;p45"/>
          <p:cNvSpPr txBox="1"/>
          <p:nvPr>
            <p:ph idx="1" type="body"/>
          </p:nvPr>
        </p:nvSpPr>
        <p:spPr>
          <a:xfrm>
            <a:off x="1303800" y="1318475"/>
            <a:ext cx="7030500" cy="3213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Nunito Medium"/>
              <a:buChar char="●"/>
            </a:pPr>
            <a:r>
              <a:rPr lang="en">
                <a:highlight>
                  <a:srgbClr val="FFFFFF"/>
                </a:highlight>
                <a:latin typeface="Nunito Medium"/>
                <a:ea typeface="Nunito Medium"/>
                <a:cs typeface="Nunito Medium"/>
                <a:sym typeface="Nunito Medium"/>
              </a:rPr>
              <a:t>Electricity consumption of other sources remains constant, w.r.t production i.e.</a:t>
            </a:r>
            <a:r>
              <a:rPr lang="en">
                <a:latin typeface="Nunito Medium"/>
                <a:ea typeface="Nunito Medium"/>
                <a:cs typeface="Nunito Medium"/>
                <a:sym typeface="Nunito Medium"/>
              </a:rPr>
              <a:t> </a:t>
            </a:r>
            <a:r>
              <a:rPr lang="en">
                <a:highlight>
                  <a:srgbClr val="FFFFFF"/>
                </a:highlight>
                <a:latin typeface="Nunito Medium"/>
                <a:ea typeface="Nunito Medium"/>
                <a:cs typeface="Nunito Medium"/>
                <a:sym typeface="Nunito Medium"/>
              </a:rPr>
              <a:t>80% of total production.</a:t>
            </a:r>
            <a:endParaRPr>
              <a:highlight>
                <a:srgbClr val="FFFFFF"/>
              </a:highlight>
              <a:latin typeface="Nunito Medium"/>
              <a:ea typeface="Nunito Medium"/>
              <a:cs typeface="Nunito Medium"/>
              <a:sym typeface="Nunito Medium"/>
            </a:endParaRPr>
          </a:p>
          <a:p>
            <a:pPr indent="-311150" lvl="0" marL="457200" rtl="0" algn="l">
              <a:lnSpc>
                <a:spcPct val="200000"/>
              </a:lnSpc>
              <a:spcBef>
                <a:spcPts val="0"/>
              </a:spcBef>
              <a:spcAft>
                <a:spcPts val="0"/>
              </a:spcAft>
              <a:buSzPts val="1300"/>
              <a:buFont typeface="Nunito Medium"/>
              <a:buChar char="●"/>
            </a:pPr>
            <a:r>
              <a:rPr lang="en">
                <a:highlight>
                  <a:srgbClr val="FFFFFF"/>
                </a:highlight>
                <a:latin typeface="Nunito Medium"/>
                <a:ea typeface="Nunito Medium"/>
                <a:cs typeface="Nunito Medium"/>
                <a:sym typeface="Nunito Medium"/>
              </a:rPr>
              <a:t>The number of charging stations built is w.r.t. total EVs, and we build one charging</a:t>
            </a:r>
            <a:r>
              <a:rPr lang="en">
                <a:latin typeface="Nunito Medium"/>
                <a:ea typeface="Nunito Medium"/>
                <a:cs typeface="Nunito Medium"/>
                <a:sym typeface="Nunito Medium"/>
              </a:rPr>
              <a:t> </a:t>
            </a:r>
            <a:r>
              <a:rPr lang="en">
                <a:highlight>
                  <a:srgbClr val="FFFFFF"/>
                </a:highlight>
                <a:latin typeface="Nunito Medium"/>
                <a:ea typeface="Nunito Medium"/>
                <a:cs typeface="Nunito Medium"/>
                <a:sym typeface="Nunito Medium"/>
              </a:rPr>
              <a:t>station per 100 vehicles.</a:t>
            </a:r>
            <a:endParaRPr>
              <a:highlight>
                <a:srgbClr val="FFFFFF"/>
              </a:highlight>
              <a:latin typeface="Nunito Medium"/>
              <a:ea typeface="Nunito Medium"/>
              <a:cs typeface="Nunito Medium"/>
              <a:sym typeface="Nunito Medium"/>
            </a:endParaRPr>
          </a:p>
          <a:p>
            <a:pPr indent="-311150" lvl="0" marL="457200" rtl="0" algn="l">
              <a:lnSpc>
                <a:spcPct val="200000"/>
              </a:lnSpc>
              <a:spcBef>
                <a:spcPts val="0"/>
              </a:spcBef>
              <a:spcAft>
                <a:spcPts val="0"/>
              </a:spcAft>
              <a:buSzPts val="1300"/>
              <a:buFont typeface="Nunito Medium"/>
              <a:buChar char="●"/>
            </a:pPr>
            <a:r>
              <a:rPr lang="en">
                <a:highlight>
                  <a:srgbClr val="FFFFFF"/>
                </a:highlight>
                <a:latin typeface="Nunito Medium"/>
                <a:ea typeface="Nunito Medium"/>
                <a:cs typeface="Nunito Medium"/>
                <a:sym typeface="Nunito Medium"/>
              </a:rPr>
              <a:t>Both the degradation rate and repair rate of charging stations are constant at 10%</a:t>
            </a:r>
            <a:r>
              <a:rPr lang="en">
                <a:latin typeface="Nunito Medium"/>
                <a:ea typeface="Nunito Medium"/>
                <a:cs typeface="Nunito Medium"/>
                <a:sym typeface="Nunito Medium"/>
              </a:rPr>
              <a:t> </a:t>
            </a:r>
            <a:r>
              <a:rPr lang="en">
                <a:highlight>
                  <a:srgbClr val="FFFFFF"/>
                </a:highlight>
                <a:latin typeface="Nunito Medium"/>
                <a:ea typeface="Nunito Medium"/>
                <a:cs typeface="Nunito Medium"/>
                <a:sym typeface="Nunito Medium"/>
              </a:rPr>
              <a:t>and 70% respectively</a:t>
            </a:r>
            <a:endParaRPr>
              <a:highlight>
                <a:srgbClr val="FFFFFF"/>
              </a:highlight>
              <a:latin typeface="Nunito Medium"/>
              <a:ea typeface="Nunito Medium"/>
              <a:cs typeface="Nunito Medium"/>
              <a:sym typeface="Nunito Medium"/>
            </a:endParaRPr>
          </a:p>
          <a:p>
            <a:pPr indent="0" lvl="0" marL="0" rtl="0" algn="l">
              <a:lnSpc>
                <a:spcPct val="200000"/>
              </a:lnSpc>
              <a:spcBef>
                <a:spcPts val="0"/>
              </a:spcBef>
              <a:spcAft>
                <a:spcPts val="0"/>
              </a:spcAft>
              <a:buNone/>
            </a:pPr>
            <a:r>
              <a:t/>
            </a:r>
            <a:endParaRPr>
              <a:highlight>
                <a:srgbClr val="FFFFFF"/>
              </a:highlight>
              <a:latin typeface="Nunito Medium"/>
              <a:ea typeface="Nunito Medium"/>
              <a:cs typeface="Nunito Medium"/>
              <a:sym typeface="Nunito Medium"/>
            </a:endParaRPr>
          </a:p>
          <a:p>
            <a:pPr indent="0" lvl="0" marL="457200" rtl="0" algn="l">
              <a:spcBef>
                <a:spcPts val="0"/>
              </a:spcBef>
              <a:spcAft>
                <a:spcPts val="1200"/>
              </a:spcAft>
              <a:buNone/>
            </a:pPr>
            <a:r>
              <a:rPr lang="en" sz="1200">
                <a:latin typeface="Nunito Medium"/>
                <a:ea typeface="Nunito Medium"/>
                <a:cs typeface="Nunito Medium"/>
                <a:sym typeface="Nunito Medium"/>
              </a:rPr>
              <a:t>.</a:t>
            </a:r>
            <a:endParaRPr>
              <a:latin typeface="Nunito Medium"/>
              <a:ea typeface="Nunito Medium"/>
              <a:cs typeface="Nunito Medium"/>
              <a:sym typeface="Nunito Medium"/>
            </a:endParaRPr>
          </a:p>
        </p:txBody>
      </p:sp>
      <p:sp>
        <p:nvSpPr>
          <p:cNvPr id="560" name="Google Shape;560;p4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Modified SFD (Energy supply dynamics):</a:t>
            </a:r>
            <a:endParaRPr/>
          </a:p>
          <a:p>
            <a:pPr indent="0" lvl="0" marL="0" rtl="0" algn="l">
              <a:spcBef>
                <a:spcPts val="0"/>
              </a:spcBef>
              <a:spcAft>
                <a:spcPts val="0"/>
              </a:spcAft>
              <a:buNone/>
            </a:pPr>
            <a:r>
              <a:rPr lang="en"/>
              <a:t>Graphs</a:t>
            </a:r>
            <a:endParaRPr/>
          </a:p>
        </p:txBody>
      </p:sp>
      <p:pic>
        <p:nvPicPr>
          <p:cNvPr id="566" name="Google Shape;566;p46"/>
          <p:cNvPicPr preferRelativeResize="0"/>
          <p:nvPr/>
        </p:nvPicPr>
        <p:blipFill>
          <a:blip r:embed="rId3">
            <a:alphaModFix/>
          </a:blip>
          <a:stretch>
            <a:fillRect/>
          </a:stretch>
        </p:blipFill>
        <p:spPr>
          <a:xfrm>
            <a:off x="373600" y="1939100"/>
            <a:ext cx="3965849" cy="1817949"/>
          </a:xfrm>
          <a:prstGeom prst="rect">
            <a:avLst/>
          </a:prstGeom>
          <a:noFill/>
          <a:ln>
            <a:noFill/>
          </a:ln>
        </p:spPr>
      </p:pic>
      <p:sp>
        <p:nvSpPr>
          <p:cNvPr id="567" name="Google Shape;567;p46"/>
          <p:cNvSpPr txBox="1"/>
          <p:nvPr/>
        </p:nvSpPr>
        <p:spPr>
          <a:xfrm>
            <a:off x="1067650" y="4071275"/>
            <a:ext cx="37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swald"/>
                <a:ea typeface="Oswald"/>
                <a:cs typeface="Oswald"/>
                <a:sym typeface="Oswald"/>
              </a:rPr>
              <a:t>Electricity production and consumption graph</a:t>
            </a:r>
            <a:endParaRPr>
              <a:latin typeface="Oswald"/>
              <a:ea typeface="Oswald"/>
              <a:cs typeface="Oswald"/>
              <a:sym typeface="Oswald"/>
            </a:endParaRPr>
          </a:p>
        </p:txBody>
      </p:sp>
      <p:sp>
        <p:nvSpPr>
          <p:cNvPr id="568" name="Google Shape;568;p46"/>
          <p:cNvSpPr txBox="1"/>
          <p:nvPr/>
        </p:nvSpPr>
        <p:spPr>
          <a:xfrm>
            <a:off x="5266088" y="4071275"/>
            <a:ext cx="37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swald"/>
                <a:ea typeface="Oswald"/>
                <a:cs typeface="Oswald"/>
                <a:sym typeface="Oswald"/>
              </a:rPr>
              <a:t>Graph of number of charging stations w.r.t EV</a:t>
            </a:r>
            <a:endParaRPr>
              <a:latin typeface="Oswald"/>
              <a:ea typeface="Oswald"/>
              <a:cs typeface="Oswald"/>
              <a:sym typeface="Oswald"/>
            </a:endParaRPr>
          </a:p>
        </p:txBody>
      </p:sp>
      <p:pic>
        <p:nvPicPr>
          <p:cNvPr id="569" name="Google Shape;569;p46"/>
          <p:cNvPicPr preferRelativeResize="0"/>
          <p:nvPr/>
        </p:nvPicPr>
        <p:blipFill>
          <a:blip r:embed="rId4">
            <a:alphaModFix/>
          </a:blip>
          <a:stretch>
            <a:fillRect/>
          </a:stretch>
        </p:blipFill>
        <p:spPr>
          <a:xfrm>
            <a:off x="4973200" y="1973050"/>
            <a:ext cx="3789601" cy="1750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Modified SFD (Price dynamics)</a:t>
            </a:r>
            <a:endParaRPr/>
          </a:p>
        </p:txBody>
      </p:sp>
      <p:pic>
        <p:nvPicPr>
          <p:cNvPr id="575" name="Google Shape;575;p47"/>
          <p:cNvPicPr preferRelativeResize="0"/>
          <p:nvPr/>
        </p:nvPicPr>
        <p:blipFill>
          <a:blip r:embed="rId3">
            <a:alphaModFix/>
          </a:blip>
          <a:stretch>
            <a:fillRect/>
          </a:stretch>
        </p:blipFill>
        <p:spPr>
          <a:xfrm>
            <a:off x="413850" y="1303450"/>
            <a:ext cx="8316275" cy="34894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 made</a:t>
            </a:r>
            <a:endParaRPr/>
          </a:p>
        </p:txBody>
      </p:sp>
      <p:sp>
        <p:nvSpPr>
          <p:cNvPr id="581" name="Google Shape;581;p48"/>
          <p:cNvSpPr txBox="1"/>
          <p:nvPr>
            <p:ph idx="1" type="body"/>
          </p:nvPr>
        </p:nvSpPr>
        <p:spPr>
          <a:xfrm>
            <a:off x="1303800" y="1318475"/>
            <a:ext cx="7030500" cy="3213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The price of EV and CV can increase by </a:t>
            </a:r>
            <a:r>
              <a:rPr lang="en"/>
              <a:t>at most 10 % if the</a:t>
            </a:r>
            <a:r>
              <a:rPr lang="en"/>
              <a:t>  price of an EV last year.</a:t>
            </a:r>
            <a:endParaRPr/>
          </a:p>
          <a:p>
            <a:pPr indent="-311150" lvl="0" marL="457200" rtl="0" algn="l">
              <a:lnSpc>
                <a:spcPct val="200000"/>
              </a:lnSpc>
              <a:spcBef>
                <a:spcPts val="0"/>
              </a:spcBef>
              <a:spcAft>
                <a:spcPts val="0"/>
              </a:spcAft>
              <a:buSzPts val="1300"/>
              <a:buChar char="●"/>
            </a:pPr>
            <a:r>
              <a:rPr lang="en"/>
              <a:t>The price of EV and CV are affected by lot of factors but considering only these two we introduce an repelling nature between the stock of EV and AV.</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Modelling price dynamics was hard so we took the motivation to model it like Love Dynamics (“The Romeo - Juliet SFD Model”)</a:t>
            </a:r>
            <a:endParaRPr/>
          </a:p>
        </p:txBody>
      </p:sp>
      <p:sp>
        <p:nvSpPr>
          <p:cNvPr id="582" name="Google Shape;582;p4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Modified SFD (Price dynamics):</a:t>
            </a:r>
            <a:endParaRPr/>
          </a:p>
          <a:p>
            <a:pPr indent="0" lvl="0" marL="0" rtl="0" algn="l">
              <a:spcBef>
                <a:spcPts val="0"/>
              </a:spcBef>
              <a:spcAft>
                <a:spcPts val="0"/>
              </a:spcAft>
              <a:buNone/>
            </a:pPr>
            <a:r>
              <a:rPr lang="en"/>
              <a:t>Graph</a:t>
            </a:r>
            <a:endParaRPr/>
          </a:p>
          <a:p>
            <a:pPr indent="0" lvl="0" marL="0" rtl="0" algn="l">
              <a:spcBef>
                <a:spcPts val="0"/>
              </a:spcBef>
              <a:spcAft>
                <a:spcPts val="0"/>
              </a:spcAft>
              <a:buNone/>
            </a:pPr>
            <a:r>
              <a:t/>
            </a:r>
            <a:endParaRPr/>
          </a:p>
        </p:txBody>
      </p:sp>
      <p:sp>
        <p:nvSpPr>
          <p:cNvPr id="588" name="Google Shape;588;p49"/>
          <p:cNvSpPr txBox="1"/>
          <p:nvPr/>
        </p:nvSpPr>
        <p:spPr>
          <a:xfrm>
            <a:off x="3054150" y="4632575"/>
            <a:ext cx="303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Graph of EV demand, CV price and EV price</a:t>
            </a:r>
            <a:endParaRPr>
              <a:latin typeface="Oswald"/>
              <a:ea typeface="Oswald"/>
              <a:cs typeface="Oswald"/>
              <a:sym typeface="Oswald"/>
            </a:endParaRPr>
          </a:p>
        </p:txBody>
      </p:sp>
      <p:pic>
        <p:nvPicPr>
          <p:cNvPr id="589" name="Google Shape;589;p49"/>
          <p:cNvPicPr preferRelativeResize="0"/>
          <p:nvPr/>
        </p:nvPicPr>
        <p:blipFill>
          <a:blip r:embed="rId3">
            <a:alphaModFix/>
          </a:blip>
          <a:stretch>
            <a:fillRect/>
          </a:stretch>
        </p:blipFill>
        <p:spPr>
          <a:xfrm>
            <a:off x="1020200" y="1719163"/>
            <a:ext cx="7597676" cy="279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0"/>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 Analysis</a:t>
            </a:r>
            <a:endParaRPr/>
          </a:p>
        </p:txBody>
      </p:sp>
      <p:sp>
        <p:nvSpPr>
          <p:cNvPr id="595" name="Google Shape;595;p5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96" name="Google Shape;596;p50"/>
          <p:cNvSpPr/>
          <p:nvPr/>
        </p:nvSpPr>
        <p:spPr>
          <a:xfrm>
            <a:off x="429525" y="1418975"/>
            <a:ext cx="4066500" cy="1531800"/>
          </a:xfrm>
          <a:prstGeom prst="rect">
            <a:avLst/>
          </a:prstGeom>
          <a:solidFill>
            <a:schemeClr val="lt2"/>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Chivo"/>
                <a:ea typeface="Chivo"/>
                <a:cs typeface="Chivo"/>
                <a:sym typeface="Chivo"/>
              </a:rPr>
              <a:t>Number of EV</a:t>
            </a:r>
            <a:endParaRPr b="1">
              <a:solidFill>
                <a:schemeClr val="dk1"/>
              </a:solidFill>
              <a:latin typeface="Chivo"/>
              <a:ea typeface="Chivo"/>
              <a:cs typeface="Chivo"/>
              <a:sym typeface="Chivo"/>
            </a:endParaRPr>
          </a:p>
          <a:p>
            <a:pPr indent="0" lvl="0" marL="0" rtl="0" algn="l">
              <a:spcBef>
                <a:spcPts val="600"/>
              </a:spcBef>
              <a:spcAft>
                <a:spcPts val="600"/>
              </a:spcAft>
              <a:buNone/>
            </a:pPr>
            <a:r>
              <a:rPr lang="en">
                <a:solidFill>
                  <a:schemeClr val="dk1"/>
                </a:solidFill>
                <a:latin typeface="Chivo"/>
                <a:ea typeface="Chivo"/>
                <a:cs typeface="Chivo"/>
                <a:sym typeface="Chivo"/>
              </a:rPr>
              <a:t>Number of EVs will cross CV within a few decades</a:t>
            </a:r>
            <a:endParaRPr>
              <a:solidFill>
                <a:schemeClr val="dk1"/>
              </a:solidFill>
              <a:latin typeface="Chivo"/>
              <a:ea typeface="Chivo"/>
              <a:cs typeface="Chivo"/>
              <a:sym typeface="Chivo"/>
            </a:endParaRPr>
          </a:p>
        </p:txBody>
      </p:sp>
      <p:sp>
        <p:nvSpPr>
          <p:cNvPr id="597" name="Google Shape;597;p50"/>
          <p:cNvSpPr/>
          <p:nvPr/>
        </p:nvSpPr>
        <p:spPr>
          <a:xfrm>
            <a:off x="4664182" y="1418975"/>
            <a:ext cx="4066500" cy="1531800"/>
          </a:xfrm>
          <a:prstGeom prst="rect">
            <a:avLst/>
          </a:prstGeom>
          <a:solidFill>
            <a:schemeClr val="lt2"/>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Chivo"/>
                <a:ea typeface="Chivo"/>
                <a:cs typeface="Chivo"/>
                <a:sym typeface="Chivo"/>
              </a:rPr>
              <a:t>Price of EV</a:t>
            </a:r>
            <a:endParaRPr b="1">
              <a:solidFill>
                <a:schemeClr val="dk1"/>
              </a:solidFill>
              <a:latin typeface="Chivo"/>
              <a:ea typeface="Chivo"/>
              <a:cs typeface="Chivo"/>
              <a:sym typeface="Chivo"/>
            </a:endParaRPr>
          </a:p>
          <a:p>
            <a:pPr indent="0" lvl="0" marL="0" rtl="0" algn="r">
              <a:spcBef>
                <a:spcPts val="600"/>
              </a:spcBef>
              <a:spcAft>
                <a:spcPts val="600"/>
              </a:spcAft>
              <a:buNone/>
            </a:pPr>
            <a:r>
              <a:rPr lang="en">
                <a:solidFill>
                  <a:schemeClr val="dk1"/>
                </a:solidFill>
                <a:latin typeface="Chivo"/>
                <a:ea typeface="Chivo"/>
                <a:cs typeface="Chivo"/>
                <a:sym typeface="Chivo"/>
              </a:rPr>
              <a:t>The price of EV will show constant fluctuation with an rising trend</a:t>
            </a:r>
            <a:endParaRPr>
              <a:solidFill>
                <a:schemeClr val="dk1"/>
              </a:solidFill>
              <a:latin typeface="Chivo"/>
              <a:ea typeface="Chivo"/>
              <a:cs typeface="Chivo"/>
              <a:sym typeface="Chivo"/>
            </a:endParaRPr>
          </a:p>
        </p:txBody>
      </p:sp>
      <p:sp>
        <p:nvSpPr>
          <p:cNvPr id="598" name="Google Shape;598;p50"/>
          <p:cNvSpPr/>
          <p:nvPr/>
        </p:nvSpPr>
        <p:spPr>
          <a:xfrm>
            <a:off x="429525" y="3119009"/>
            <a:ext cx="4066500" cy="1531800"/>
          </a:xfrm>
          <a:prstGeom prst="rect">
            <a:avLst/>
          </a:prstGeom>
          <a:solidFill>
            <a:schemeClr val="lt2"/>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Chivo"/>
              <a:ea typeface="Chivo"/>
              <a:cs typeface="Chivo"/>
              <a:sym typeface="Chivo"/>
            </a:endParaRPr>
          </a:p>
          <a:p>
            <a:pPr indent="0" lvl="0" marL="0" rtl="0" algn="l">
              <a:spcBef>
                <a:spcPts val="600"/>
              </a:spcBef>
              <a:spcAft>
                <a:spcPts val="0"/>
              </a:spcAft>
              <a:buClr>
                <a:schemeClr val="dk1"/>
              </a:buClr>
              <a:buSzPts val="1100"/>
              <a:buFont typeface="Arial"/>
              <a:buNone/>
            </a:pPr>
            <a:r>
              <a:rPr lang="en">
                <a:solidFill>
                  <a:schemeClr val="dk1"/>
                </a:solidFill>
                <a:latin typeface="Chivo"/>
                <a:ea typeface="Chivo"/>
                <a:cs typeface="Chivo"/>
                <a:sym typeface="Chivo"/>
              </a:rPr>
              <a:t>Energy production and consumption will increase in a linear fashion</a:t>
            </a:r>
            <a:endParaRPr>
              <a:solidFill>
                <a:schemeClr val="dk1"/>
              </a:solidFill>
              <a:latin typeface="Chivo"/>
              <a:ea typeface="Chivo"/>
              <a:cs typeface="Chivo"/>
              <a:sym typeface="Chivo"/>
            </a:endParaRPr>
          </a:p>
          <a:p>
            <a:pPr indent="0" lvl="0" marL="0" rtl="0" algn="l">
              <a:spcBef>
                <a:spcPts val="600"/>
              </a:spcBef>
              <a:spcAft>
                <a:spcPts val="600"/>
              </a:spcAft>
              <a:buClr>
                <a:schemeClr val="dk1"/>
              </a:buClr>
              <a:buSzPts val="1100"/>
              <a:buFont typeface="Arial"/>
              <a:buNone/>
            </a:pPr>
            <a:r>
              <a:rPr b="1" lang="en">
                <a:solidFill>
                  <a:schemeClr val="dk1"/>
                </a:solidFill>
                <a:latin typeface="Chivo"/>
                <a:ea typeface="Chivo"/>
                <a:cs typeface="Chivo"/>
                <a:sym typeface="Chivo"/>
              </a:rPr>
              <a:t>Energy dynamics</a:t>
            </a:r>
            <a:endParaRPr>
              <a:solidFill>
                <a:schemeClr val="dk1"/>
              </a:solidFill>
              <a:latin typeface="Chivo"/>
              <a:ea typeface="Chivo"/>
              <a:cs typeface="Chivo"/>
              <a:sym typeface="Chivo"/>
            </a:endParaRPr>
          </a:p>
        </p:txBody>
      </p:sp>
      <p:sp>
        <p:nvSpPr>
          <p:cNvPr id="599" name="Google Shape;599;p50"/>
          <p:cNvSpPr/>
          <p:nvPr/>
        </p:nvSpPr>
        <p:spPr>
          <a:xfrm>
            <a:off x="4664182" y="3119009"/>
            <a:ext cx="4066500" cy="1531800"/>
          </a:xfrm>
          <a:prstGeom prst="rect">
            <a:avLst/>
          </a:prstGeom>
          <a:solidFill>
            <a:schemeClr val="lt2"/>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Chivo"/>
                <a:ea typeface="Chivo"/>
                <a:cs typeface="Chivo"/>
                <a:sym typeface="Chivo"/>
              </a:rPr>
              <a:t>Number of charging stations will linearly grow and will start saturating </a:t>
            </a:r>
            <a:endParaRPr>
              <a:solidFill>
                <a:schemeClr val="dk1"/>
              </a:solidFill>
              <a:latin typeface="Chivo"/>
              <a:ea typeface="Chivo"/>
              <a:cs typeface="Chivo"/>
              <a:sym typeface="Chivo"/>
            </a:endParaRPr>
          </a:p>
          <a:p>
            <a:pPr indent="0" lvl="0" marL="0" rtl="0" algn="r">
              <a:spcBef>
                <a:spcPts val="600"/>
              </a:spcBef>
              <a:spcAft>
                <a:spcPts val="600"/>
              </a:spcAft>
              <a:buNone/>
            </a:pPr>
            <a:r>
              <a:rPr b="1" lang="en">
                <a:solidFill>
                  <a:schemeClr val="dk1"/>
                </a:solidFill>
                <a:latin typeface="Chivo"/>
                <a:ea typeface="Chivo"/>
                <a:cs typeface="Chivo"/>
                <a:sym typeface="Chivo"/>
              </a:rPr>
              <a:t>Charging stations</a:t>
            </a:r>
            <a:endParaRPr>
              <a:solidFill>
                <a:schemeClr val="dk1"/>
              </a:solidFill>
              <a:latin typeface="Chivo"/>
              <a:ea typeface="Chivo"/>
              <a:cs typeface="Chivo"/>
              <a:sym typeface="Chivo"/>
            </a:endParaRPr>
          </a:p>
        </p:txBody>
      </p:sp>
      <p:sp>
        <p:nvSpPr>
          <p:cNvPr id="600" name="Google Shape;600;p50"/>
          <p:cNvSpPr/>
          <p:nvPr/>
        </p:nvSpPr>
        <p:spPr>
          <a:xfrm>
            <a:off x="3328665" y="1781496"/>
            <a:ext cx="2336700" cy="23367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rot="5400000">
            <a:off x="3497157" y="1781496"/>
            <a:ext cx="2336700" cy="23367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rot="10800000">
            <a:off x="3497157" y="1951312"/>
            <a:ext cx="2336700" cy="23367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rot="-5400000">
            <a:off x="3328665" y="1951312"/>
            <a:ext cx="2336700" cy="23367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3497150" y="2498279"/>
            <a:ext cx="936950" cy="308574"/>
          </a:xfrm>
          <a:prstGeom prst="rect">
            <a:avLst/>
          </a:prstGeom>
        </p:spPr>
        <p:txBody>
          <a:bodyPr>
            <a:prstTxWarp prst="textPlain"/>
          </a:bodyPr>
          <a:lstStyle/>
          <a:p>
            <a:pPr lvl="0" algn="ctr"/>
            <a:r>
              <a:rPr b="1" i="0">
                <a:ln>
                  <a:noFill/>
                </a:ln>
                <a:solidFill>
                  <a:schemeClr val="lt1"/>
                </a:solidFill>
                <a:latin typeface="Roboto Slab"/>
              </a:rPr>
              <a:t>Number</a:t>
            </a:r>
          </a:p>
        </p:txBody>
      </p:sp>
      <p:sp>
        <p:nvSpPr>
          <p:cNvPr id="605" name="Google Shape;605;p50"/>
          <p:cNvSpPr/>
          <p:nvPr/>
        </p:nvSpPr>
        <p:spPr>
          <a:xfrm>
            <a:off x="4834674" y="2530012"/>
            <a:ext cx="627099" cy="245100"/>
          </a:xfrm>
          <a:prstGeom prst="rect">
            <a:avLst/>
          </a:prstGeom>
        </p:spPr>
        <p:txBody>
          <a:bodyPr>
            <a:prstTxWarp prst="textPlain"/>
          </a:bodyPr>
          <a:lstStyle/>
          <a:p>
            <a:pPr lvl="0" algn="ctr"/>
            <a:r>
              <a:rPr b="1" i="0">
                <a:ln>
                  <a:noFill/>
                </a:ln>
                <a:solidFill>
                  <a:schemeClr val="lt1"/>
                </a:solidFill>
                <a:latin typeface="Roboto Slab"/>
              </a:rPr>
              <a:t>Price</a:t>
            </a:r>
          </a:p>
        </p:txBody>
      </p:sp>
      <p:sp>
        <p:nvSpPr>
          <p:cNvPr id="606" name="Google Shape;606;p50"/>
          <p:cNvSpPr/>
          <p:nvPr/>
        </p:nvSpPr>
        <p:spPr>
          <a:xfrm>
            <a:off x="4773175" y="3228900"/>
            <a:ext cx="750099" cy="369325"/>
          </a:xfrm>
          <a:prstGeom prst="rect">
            <a:avLst/>
          </a:prstGeom>
        </p:spPr>
        <p:txBody>
          <a:bodyPr>
            <a:prstTxWarp prst="textPlain"/>
          </a:bodyPr>
          <a:lstStyle/>
          <a:p>
            <a:pPr lvl="0" algn="ctr"/>
            <a:r>
              <a:rPr b="1" i="0">
                <a:ln>
                  <a:noFill/>
                </a:ln>
                <a:solidFill>
                  <a:schemeClr val="lt1"/>
                </a:solidFill>
                <a:latin typeface="Roboto Slab"/>
              </a:rPr>
              <a:t>Stations</a:t>
            </a:r>
          </a:p>
        </p:txBody>
      </p:sp>
      <p:sp>
        <p:nvSpPr>
          <p:cNvPr id="607" name="Google Shape;607;p50"/>
          <p:cNvSpPr/>
          <p:nvPr/>
        </p:nvSpPr>
        <p:spPr>
          <a:xfrm>
            <a:off x="3497150" y="3271629"/>
            <a:ext cx="828025" cy="369330"/>
          </a:xfrm>
          <a:prstGeom prst="rect">
            <a:avLst/>
          </a:prstGeom>
        </p:spPr>
        <p:txBody>
          <a:bodyPr>
            <a:prstTxWarp prst="textPlain"/>
          </a:bodyPr>
          <a:lstStyle/>
          <a:p>
            <a:pPr lvl="0" algn="ctr"/>
            <a:r>
              <a:rPr b="1" i="0">
                <a:ln>
                  <a:noFill/>
                </a:ln>
                <a:solidFill>
                  <a:schemeClr val="lt1"/>
                </a:solidFill>
                <a:latin typeface="Roboto Slab"/>
              </a:rPr>
              <a:t>Energy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1"/>
          <p:cNvSpPr txBox="1"/>
          <p:nvPr>
            <p:ph idx="4294967295" type="title"/>
          </p:nvPr>
        </p:nvSpPr>
        <p:spPr>
          <a:xfrm>
            <a:off x="393075" y="215675"/>
            <a:ext cx="7030500" cy="99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Oswald"/>
                <a:ea typeface="Oswald"/>
                <a:cs typeface="Oswald"/>
                <a:sym typeface="Oswald"/>
              </a:rPr>
              <a:t>Challenges faced : </a:t>
            </a:r>
            <a:endParaRPr>
              <a:latin typeface="Oswald"/>
              <a:ea typeface="Oswald"/>
              <a:cs typeface="Oswald"/>
              <a:sym typeface="Oswald"/>
            </a:endParaRPr>
          </a:p>
        </p:txBody>
      </p:sp>
      <p:sp>
        <p:nvSpPr>
          <p:cNvPr id="613" name="Google Shape;613;p51"/>
          <p:cNvSpPr txBox="1"/>
          <p:nvPr>
            <p:ph idx="4294967295" type="body"/>
          </p:nvPr>
        </p:nvSpPr>
        <p:spPr>
          <a:xfrm>
            <a:off x="-300325" y="1855525"/>
            <a:ext cx="7030500" cy="2541600"/>
          </a:xfrm>
          <a:prstGeom prst="rect">
            <a:avLst/>
          </a:prstGeom>
        </p:spPr>
        <p:txBody>
          <a:bodyPr anchorCtr="0" anchor="t" bIns="0" lIns="0" spcFirstLastPara="1" rIns="0" wrap="square" tIns="0">
            <a:noAutofit/>
          </a:bodyPr>
          <a:lstStyle/>
          <a:p>
            <a:pPr indent="-323850" lvl="0" marL="1371600" rtl="0" algn="l">
              <a:spcBef>
                <a:spcPts val="600"/>
              </a:spcBef>
              <a:spcAft>
                <a:spcPts val="0"/>
              </a:spcAft>
              <a:buSzPts val="1500"/>
              <a:buChar char="❏"/>
            </a:pPr>
            <a:r>
              <a:rPr lang="en" sz="1500"/>
              <a:t>Identification of variables.</a:t>
            </a:r>
            <a:endParaRPr sz="1500"/>
          </a:p>
          <a:p>
            <a:pPr indent="-323850" lvl="0" marL="1371600" rtl="0" algn="l">
              <a:spcBef>
                <a:spcPts val="0"/>
              </a:spcBef>
              <a:spcAft>
                <a:spcPts val="0"/>
              </a:spcAft>
              <a:buSzPts val="1500"/>
              <a:buChar char="❏"/>
            </a:pPr>
            <a:r>
              <a:rPr lang="en" sz="1500"/>
              <a:t>Finding the interdependency between the loop variables.</a:t>
            </a:r>
            <a:endParaRPr sz="1500"/>
          </a:p>
          <a:p>
            <a:pPr indent="-323850" lvl="0" marL="1371600" rtl="0" algn="l">
              <a:spcBef>
                <a:spcPts val="0"/>
              </a:spcBef>
              <a:spcAft>
                <a:spcPts val="0"/>
              </a:spcAft>
              <a:buSzPts val="1500"/>
              <a:buChar char="❏"/>
            </a:pPr>
            <a:r>
              <a:rPr lang="en" sz="1500"/>
              <a:t>Developing a clear and comprehensive model for an individual was difficult.</a:t>
            </a:r>
            <a:endParaRPr sz="1200">
              <a:solidFill>
                <a:schemeClr val="dk1"/>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2"/>
          <p:cNvSpPr txBox="1"/>
          <p:nvPr>
            <p:ph idx="4294967295" type="title"/>
          </p:nvPr>
        </p:nvSpPr>
        <p:spPr>
          <a:xfrm>
            <a:off x="503904" y="412275"/>
            <a:ext cx="7860300" cy="105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619" name="Google Shape;619;p52"/>
          <p:cNvSpPr txBox="1"/>
          <p:nvPr>
            <p:ph idx="4294967295" type="body"/>
          </p:nvPr>
        </p:nvSpPr>
        <p:spPr>
          <a:xfrm>
            <a:off x="503900" y="1700956"/>
            <a:ext cx="7860300" cy="30846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Char char="▰"/>
            </a:pPr>
            <a:r>
              <a:rPr lang="en" sz="1700"/>
              <a:t>Number of EV will surpass the number of CVs after a few decades.</a:t>
            </a:r>
            <a:endParaRPr sz="1700"/>
          </a:p>
          <a:p>
            <a:pPr indent="-336550" lvl="0" marL="457200" rtl="0" algn="l">
              <a:spcBef>
                <a:spcPts val="0"/>
              </a:spcBef>
              <a:spcAft>
                <a:spcPts val="0"/>
              </a:spcAft>
              <a:buSzPts val="1700"/>
              <a:buChar char="▰"/>
            </a:pPr>
            <a:r>
              <a:rPr lang="en" sz="1700"/>
              <a:t>Number of charging stations increases as the number of EV increases and starts saturating after a steep drop in the demand of EV. </a:t>
            </a:r>
            <a:endParaRPr sz="1700"/>
          </a:p>
          <a:p>
            <a:pPr indent="-336550" lvl="0" marL="457200" rtl="0" algn="l">
              <a:spcBef>
                <a:spcPts val="0"/>
              </a:spcBef>
              <a:spcAft>
                <a:spcPts val="0"/>
              </a:spcAft>
              <a:buSzPts val="1700"/>
              <a:buChar char="▰"/>
            </a:pPr>
            <a:r>
              <a:rPr lang="en" sz="1700"/>
              <a:t>As the demand of EV increases the price of EV also increases which starts dropping as the demand of EV decreases to retain the customers. The price of CV also keeps fluctuating( impacted by price of EV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7"/>
          <p:cNvSpPr txBox="1"/>
          <p:nvPr/>
        </p:nvSpPr>
        <p:spPr>
          <a:xfrm>
            <a:off x="882025" y="551700"/>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chemeClr val="lt1"/>
                </a:solidFill>
                <a:latin typeface="Oswald"/>
                <a:ea typeface="Oswald"/>
                <a:cs typeface="Oswald"/>
                <a:sym typeface="Oswald"/>
              </a:rPr>
              <a:t>Motivation behind the problem :</a:t>
            </a:r>
            <a:endParaRPr b="1" sz="2800">
              <a:solidFill>
                <a:schemeClr val="lt1"/>
              </a:solidFill>
              <a:latin typeface="Oswald"/>
              <a:ea typeface="Oswald"/>
              <a:cs typeface="Oswald"/>
              <a:sym typeface="Oswald"/>
            </a:endParaRPr>
          </a:p>
        </p:txBody>
      </p:sp>
      <p:sp>
        <p:nvSpPr>
          <p:cNvPr id="422" name="Google Shape;422;p27"/>
          <p:cNvSpPr txBox="1"/>
          <p:nvPr/>
        </p:nvSpPr>
        <p:spPr>
          <a:xfrm>
            <a:off x="811725" y="1703325"/>
            <a:ext cx="7030500" cy="2541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EVs promote environmentally friendly transportation</a:t>
            </a:r>
            <a:endParaRPr>
              <a:solidFill>
                <a:schemeClr val="lt1"/>
              </a:solidFill>
              <a:latin typeface="Oswald"/>
              <a:ea typeface="Oswald"/>
              <a:cs typeface="Oswald"/>
              <a:sym typeface="Oswald"/>
            </a:endParaRPr>
          </a:p>
          <a:p>
            <a:pPr indent="-317500" lvl="0" marL="457200" rtl="0" algn="l">
              <a:lnSpc>
                <a:spcPct val="115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Scientific forecasting is vital for EV integration in transportation and electric power industries</a:t>
            </a:r>
            <a:endParaRPr>
              <a:solidFill>
                <a:schemeClr val="lt1"/>
              </a:solidFill>
              <a:latin typeface="Oswald"/>
              <a:ea typeface="Oswald"/>
              <a:cs typeface="Oswald"/>
              <a:sym typeface="Oswald"/>
            </a:endParaRPr>
          </a:p>
          <a:p>
            <a:pPr indent="-317500" lvl="0" marL="457200" rtl="0" algn="l">
              <a:lnSpc>
                <a:spcPct val="115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EVs increase energy security by reducing dependence on oil prices and supply disruptions</a:t>
            </a:r>
            <a:endParaRPr>
              <a:solidFill>
                <a:schemeClr val="lt1"/>
              </a:solidFill>
              <a:latin typeface="Oswald"/>
              <a:ea typeface="Oswald"/>
              <a:cs typeface="Oswald"/>
              <a:sym typeface="Oswald"/>
            </a:endParaRPr>
          </a:p>
          <a:p>
            <a:pPr indent="-317500" lvl="0" marL="457200" rtl="0" algn="l">
              <a:lnSpc>
                <a:spcPct val="115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EVs have higher initial costs but cheaper operating and maintenance costs than gas-powered vehicles</a:t>
            </a:r>
            <a:endParaRPr>
              <a:solidFill>
                <a:schemeClr val="lt1"/>
              </a:solidFill>
              <a:latin typeface="Oswald"/>
              <a:ea typeface="Oswald"/>
              <a:cs typeface="Oswald"/>
              <a:sym typeface="Oswald"/>
            </a:endParaRPr>
          </a:p>
          <a:p>
            <a:pPr indent="-317500" lvl="0" marL="457200" rtl="0" algn="l">
              <a:lnSpc>
                <a:spcPct val="115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EVs have a significant economic impact and potential long-term benefits for the environment and energy security.</a:t>
            </a:r>
            <a:endParaRPr>
              <a:solidFill>
                <a:schemeClr val="lt1"/>
              </a:solidFill>
              <a:latin typeface="Oswald"/>
              <a:ea typeface="Oswald"/>
              <a:cs typeface="Oswald"/>
              <a:sym typeface="Oswald"/>
            </a:endParaRPr>
          </a:p>
          <a:p>
            <a:pPr indent="0" lvl="0" marL="457200" rtl="0" algn="l">
              <a:lnSpc>
                <a:spcPct val="115000"/>
              </a:lnSpc>
              <a:spcBef>
                <a:spcPts val="1200"/>
              </a:spcBef>
              <a:spcAft>
                <a:spcPts val="1200"/>
              </a:spcAft>
              <a:buNone/>
            </a:pPr>
            <a:r>
              <a:t/>
            </a:r>
            <a:endParaRPr>
              <a:solidFill>
                <a:srgbClr val="C0791B"/>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solidFill>
                  <a:schemeClr val="accent5"/>
                </a:solidFill>
              </a:rPr>
              <a:t>‹#›</a:t>
            </a:fld>
            <a:endParaRPr>
              <a:solidFill>
                <a:schemeClr val="accent5"/>
              </a:solidFill>
            </a:endParaRPr>
          </a:p>
        </p:txBody>
      </p:sp>
      <p:pic>
        <p:nvPicPr>
          <p:cNvPr id="428" name="Google Shape;428;p28"/>
          <p:cNvPicPr preferRelativeResize="0"/>
          <p:nvPr/>
        </p:nvPicPr>
        <p:blipFill>
          <a:blip r:embed="rId3">
            <a:alphaModFix/>
          </a:blip>
          <a:stretch>
            <a:fillRect/>
          </a:stretch>
        </p:blipFill>
        <p:spPr>
          <a:xfrm>
            <a:off x="3344800" y="1455475"/>
            <a:ext cx="5539750" cy="2998775"/>
          </a:xfrm>
          <a:prstGeom prst="rect">
            <a:avLst/>
          </a:prstGeom>
          <a:noFill/>
          <a:ln>
            <a:noFill/>
          </a:ln>
        </p:spPr>
      </p:pic>
      <p:sp>
        <p:nvSpPr>
          <p:cNvPr id="429" name="Google Shape;429;p28"/>
          <p:cNvSpPr txBox="1"/>
          <p:nvPr/>
        </p:nvSpPr>
        <p:spPr>
          <a:xfrm>
            <a:off x="457425" y="335300"/>
            <a:ext cx="496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Chivo"/>
                <a:ea typeface="Chivo"/>
                <a:cs typeface="Chivo"/>
                <a:sym typeface="Chivo"/>
              </a:rPr>
              <a:t>Literature Survey</a:t>
            </a:r>
            <a:endParaRPr b="1" sz="2000">
              <a:solidFill>
                <a:schemeClr val="lt1"/>
              </a:solidFill>
              <a:latin typeface="Chivo"/>
              <a:ea typeface="Chivo"/>
              <a:cs typeface="Chivo"/>
              <a:sym typeface="Chivo"/>
            </a:endParaRPr>
          </a:p>
        </p:txBody>
      </p:sp>
      <p:sp>
        <p:nvSpPr>
          <p:cNvPr id="430" name="Google Shape;430;p28"/>
          <p:cNvSpPr txBox="1"/>
          <p:nvPr/>
        </p:nvSpPr>
        <p:spPr>
          <a:xfrm>
            <a:off x="5104150" y="827900"/>
            <a:ext cx="30012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a:solidFill>
                  <a:srgbClr val="333333"/>
                </a:solidFill>
                <a:highlight>
                  <a:srgbClr val="FFFFFF"/>
                </a:highlight>
                <a:latin typeface="Roboto"/>
                <a:ea typeface="Roboto"/>
                <a:cs typeface="Roboto"/>
                <a:sym typeface="Roboto"/>
              </a:rPr>
              <a:t>Table : Characteristics of CVs and EVs </a:t>
            </a:r>
            <a:endParaRPr b="1" sz="1500">
              <a:latin typeface="Chivo"/>
              <a:ea typeface="Chivo"/>
              <a:cs typeface="Chivo"/>
              <a:sym typeface="Chivo"/>
            </a:endParaRPr>
          </a:p>
        </p:txBody>
      </p:sp>
      <p:sp>
        <p:nvSpPr>
          <p:cNvPr id="431" name="Google Shape;431;p28"/>
          <p:cNvSpPr txBox="1"/>
          <p:nvPr/>
        </p:nvSpPr>
        <p:spPr>
          <a:xfrm>
            <a:off x="550550" y="4454250"/>
            <a:ext cx="5472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hivo"/>
                <a:ea typeface="Chivo"/>
                <a:cs typeface="Chivo"/>
                <a:sym typeface="Chivo"/>
              </a:rPr>
              <a:t>Source</a:t>
            </a:r>
            <a:r>
              <a:rPr lang="en" sz="900">
                <a:latin typeface="Chivo"/>
                <a:ea typeface="Chivo"/>
                <a:cs typeface="Chivo"/>
                <a:sym typeface="Chivo"/>
              </a:rPr>
              <a:t> : https://www.researchgate.net/publication/323259096_Energy_Vehicle_Routing_Problem_for_Differently_Sized_and_Powered_Vehicles/figures?lo=1</a:t>
            </a:r>
            <a:endParaRPr sz="900">
              <a:latin typeface="Chivo"/>
              <a:ea typeface="Chivo"/>
              <a:cs typeface="Chivo"/>
              <a:sym typeface="Chivo"/>
            </a:endParaRPr>
          </a:p>
        </p:txBody>
      </p:sp>
      <p:sp>
        <p:nvSpPr>
          <p:cNvPr id="432" name="Google Shape;432;p28"/>
          <p:cNvSpPr/>
          <p:nvPr/>
        </p:nvSpPr>
        <p:spPr>
          <a:xfrm>
            <a:off x="3055000" y="2001525"/>
            <a:ext cx="289800" cy="765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CE5CD"/>
              </a:solidFill>
              <a:highlight>
                <a:schemeClr val="dk1"/>
              </a:highlight>
            </a:endParaRPr>
          </a:p>
        </p:txBody>
      </p:sp>
      <p:sp>
        <p:nvSpPr>
          <p:cNvPr id="433" name="Google Shape;433;p28"/>
          <p:cNvSpPr/>
          <p:nvPr/>
        </p:nvSpPr>
        <p:spPr>
          <a:xfrm>
            <a:off x="3055000" y="2922575"/>
            <a:ext cx="289800" cy="541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CE5CD"/>
              </a:solidFill>
              <a:highlight>
                <a:schemeClr val="dk1"/>
              </a:highlight>
            </a:endParaRPr>
          </a:p>
        </p:txBody>
      </p:sp>
      <p:sp>
        <p:nvSpPr>
          <p:cNvPr id="434" name="Google Shape;434;p28"/>
          <p:cNvSpPr/>
          <p:nvPr/>
        </p:nvSpPr>
        <p:spPr>
          <a:xfrm>
            <a:off x="3055000" y="3550413"/>
            <a:ext cx="289800" cy="817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CE5CD"/>
              </a:solidFill>
              <a:highlight>
                <a:schemeClr val="dk1"/>
              </a:highlight>
            </a:endParaRPr>
          </a:p>
        </p:txBody>
      </p:sp>
      <p:sp>
        <p:nvSpPr>
          <p:cNvPr id="435" name="Google Shape;435;p28"/>
          <p:cNvSpPr txBox="1"/>
          <p:nvPr/>
        </p:nvSpPr>
        <p:spPr>
          <a:xfrm>
            <a:off x="1476325" y="2174050"/>
            <a:ext cx="170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hivo"/>
                <a:ea typeface="Chivo"/>
                <a:cs typeface="Chivo"/>
                <a:sym typeface="Chivo"/>
              </a:rPr>
              <a:t>Fuel</a:t>
            </a:r>
            <a:r>
              <a:rPr lang="en" sz="1200">
                <a:latin typeface="Chivo"/>
                <a:ea typeface="Chivo"/>
                <a:cs typeface="Chivo"/>
                <a:sym typeface="Chivo"/>
              </a:rPr>
              <a:t> and </a:t>
            </a:r>
            <a:r>
              <a:rPr lang="en" sz="1200">
                <a:latin typeface="Chivo"/>
                <a:ea typeface="Chivo"/>
                <a:cs typeface="Chivo"/>
                <a:sym typeface="Chivo"/>
              </a:rPr>
              <a:t>mileage</a:t>
            </a:r>
            <a:endParaRPr sz="1200">
              <a:latin typeface="Chivo"/>
              <a:ea typeface="Chivo"/>
              <a:cs typeface="Chivo"/>
              <a:sym typeface="Chivo"/>
            </a:endParaRPr>
          </a:p>
        </p:txBody>
      </p:sp>
      <p:sp>
        <p:nvSpPr>
          <p:cNvPr id="436" name="Google Shape;436;p28"/>
          <p:cNvSpPr txBox="1"/>
          <p:nvPr/>
        </p:nvSpPr>
        <p:spPr>
          <a:xfrm>
            <a:off x="1476325" y="2881875"/>
            <a:ext cx="170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hivo"/>
                <a:ea typeface="Chivo"/>
                <a:cs typeface="Chivo"/>
                <a:sym typeface="Chivo"/>
              </a:rPr>
              <a:t>Have effect on the scrape generated</a:t>
            </a:r>
            <a:endParaRPr sz="1200">
              <a:latin typeface="Chivo"/>
              <a:ea typeface="Chivo"/>
              <a:cs typeface="Chivo"/>
              <a:sym typeface="Chivo"/>
            </a:endParaRPr>
          </a:p>
        </p:txBody>
      </p:sp>
      <p:sp>
        <p:nvSpPr>
          <p:cNvPr id="437" name="Google Shape;437;p28"/>
          <p:cNvSpPr txBox="1"/>
          <p:nvPr/>
        </p:nvSpPr>
        <p:spPr>
          <a:xfrm>
            <a:off x="1476325" y="3774500"/>
            <a:ext cx="170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hivo"/>
                <a:ea typeface="Chivo"/>
                <a:cs typeface="Chivo"/>
                <a:sym typeface="Chivo"/>
              </a:rPr>
              <a:t>Energy dynamics</a:t>
            </a:r>
            <a:endParaRPr sz="1200">
              <a:latin typeface="Chivo"/>
              <a:ea typeface="Chivo"/>
              <a:cs typeface="Chivo"/>
              <a:sym typeface="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443" name="Google Shape;443;p29"/>
          <p:cNvSpPr txBox="1"/>
          <p:nvPr/>
        </p:nvSpPr>
        <p:spPr>
          <a:xfrm>
            <a:off x="436750" y="4674100"/>
            <a:ext cx="918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Source :https://www.bloomberg.com/graphics/2022-london-ulez-emissions-zone-electric-vehicles/#xj4y7vzkg</a:t>
            </a:r>
            <a:endParaRPr sz="1200"/>
          </a:p>
        </p:txBody>
      </p:sp>
      <p:pic>
        <p:nvPicPr>
          <p:cNvPr id="444" name="Google Shape;444;p29"/>
          <p:cNvPicPr preferRelativeResize="0"/>
          <p:nvPr/>
        </p:nvPicPr>
        <p:blipFill>
          <a:blip r:embed="rId3">
            <a:alphaModFix/>
          </a:blip>
          <a:stretch>
            <a:fillRect/>
          </a:stretch>
        </p:blipFill>
        <p:spPr>
          <a:xfrm>
            <a:off x="1183263" y="1136350"/>
            <a:ext cx="6777475" cy="3380875"/>
          </a:xfrm>
          <a:prstGeom prst="rect">
            <a:avLst/>
          </a:prstGeom>
          <a:noFill/>
          <a:ln>
            <a:noFill/>
          </a:ln>
        </p:spPr>
      </p:pic>
      <p:sp>
        <p:nvSpPr>
          <p:cNvPr id="445" name="Google Shape;445;p29"/>
          <p:cNvSpPr txBox="1"/>
          <p:nvPr/>
        </p:nvSpPr>
        <p:spPr>
          <a:xfrm>
            <a:off x="1183275" y="579275"/>
            <a:ext cx="696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Chivo"/>
                <a:ea typeface="Chivo"/>
                <a:cs typeface="Chivo"/>
                <a:sym typeface="Chivo"/>
              </a:rPr>
              <a:t>More than 3 percent vehicles are electric or hybrid</a:t>
            </a:r>
            <a:endParaRPr b="1" sz="1500">
              <a:solidFill>
                <a:schemeClr val="lt1"/>
              </a:solidFill>
              <a:latin typeface="Chivo"/>
              <a:ea typeface="Chivo"/>
              <a:cs typeface="Chivo"/>
              <a:sym typeface="Chi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Main CLD :</a:t>
            </a:r>
            <a:endParaRPr>
              <a:latin typeface="Oswald"/>
              <a:ea typeface="Oswald"/>
              <a:cs typeface="Oswald"/>
              <a:sym typeface="Oswald"/>
            </a:endParaRPr>
          </a:p>
        </p:txBody>
      </p:sp>
      <p:sp>
        <p:nvSpPr>
          <p:cNvPr id="451" name="Google Shape;451;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Oswald"/>
                <a:ea typeface="Oswald"/>
                <a:cs typeface="Oswald"/>
                <a:sym typeface="Oswald"/>
              </a:rPr>
              <a:t>  </a:t>
            </a:r>
            <a:endParaRPr>
              <a:latin typeface="Oswald"/>
              <a:ea typeface="Oswald"/>
              <a:cs typeface="Oswald"/>
              <a:sym typeface="Oswald"/>
            </a:endParaRPr>
          </a:p>
        </p:txBody>
      </p:sp>
      <p:pic>
        <p:nvPicPr>
          <p:cNvPr id="452" name="Google Shape;452;p30"/>
          <p:cNvPicPr preferRelativeResize="0"/>
          <p:nvPr/>
        </p:nvPicPr>
        <p:blipFill>
          <a:blip r:embed="rId3">
            <a:alphaModFix/>
          </a:blip>
          <a:stretch>
            <a:fillRect/>
          </a:stretch>
        </p:blipFill>
        <p:spPr>
          <a:xfrm>
            <a:off x="1254975" y="1189920"/>
            <a:ext cx="7128151" cy="38214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Important Domains which are affected by EVs :</a:t>
            </a:r>
            <a:endParaRPr>
              <a:latin typeface="Oswald"/>
              <a:ea typeface="Oswald"/>
              <a:cs typeface="Oswald"/>
              <a:sym typeface="Oswald"/>
            </a:endParaRPr>
          </a:p>
        </p:txBody>
      </p:sp>
      <p:sp>
        <p:nvSpPr>
          <p:cNvPr id="458" name="Google Shape;45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Environmental Domain </a:t>
            </a:r>
            <a:endParaRPr sz="1900">
              <a:solidFill>
                <a:schemeClr val="dk1"/>
              </a:solidFill>
              <a:latin typeface="Oswald"/>
              <a:ea typeface="Oswald"/>
              <a:cs typeface="Oswald"/>
              <a:sym typeface="Oswald"/>
            </a:endParaRPr>
          </a:p>
          <a:p>
            <a:pPr indent="-349250" lvl="0" marL="457200" rtl="0" algn="l">
              <a:lnSpc>
                <a:spcPct val="200000"/>
              </a:lnSpc>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Financial Domain </a:t>
            </a:r>
            <a:endParaRPr sz="1900">
              <a:solidFill>
                <a:schemeClr val="dk1"/>
              </a:solidFill>
              <a:latin typeface="Oswald"/>
              <a:ea typeface="Oswald"/>
              <a:cs typeface="Oswald"/>
              <a:sym typeface="Oswald"/>
            </a:endParaRPr>
          </a:p>
          <a:p>
            <a:pPr indent="-311150" lvl="0" marL="457200" rtl="0" algn="l">
              <a:lnSpc>
                <a:spcPct val="200000"/>
              </a:lnSpc>
              <a:spcBef>
                <a:spcPts val="0"/>
              </a:spcBef>
              <a:spcAft>
                <a:spcPts val="0"/>
              </a:spcAft>
              <a:buClr>
                <a:schemeClr val="dk1"/>
              </a:buClr>
              <a:buSzPts val="1300"/>
              <a:buFont typeface="Oswald"/>
              <a:buChar char="●"/>
            </a:pPr>
            <a:r>
              <a:rPr lang="en" sz="1900">
                <a:solidFill>
                  <a:schemeClr val="dk1"/>
                </a:solidFill>
                <a:latin typeface="Oswald"/>
                <a:ea typeface="Oswald"/>
                <a:cs typeface="Oswald"/>
                <a:sym typeface="Oswald"/>
              </a:rPr>
              <a:t>Life of Individual</a:t>
            </a:r>
            <a:r>
              <a:rPr lang="en">
                <a:solidFill>
                  <a:schemeClr val="dk1"/>
                </a:solidFill>
                <a:latin typeface="Oswald"/>
                <a:ea typeface="Oswald"/>
                <a:cs typeface="Oswald"/>
                <a:sym typeface="Oswald"/>
              </a:rPr>
              <a:t>  </a:t>
            </a:r>
            <a:endParaRPr>
              <a:solidFill>
                <a:schemeClr val="dk1"/>
              </a:solidFill>
              <a:latin typeface="Oswald"/>
              <a:ea typeface="Oswald"/>
              <a:cs typeface="Oswald"/>
              <a:sym typeface="Oswald"/>
            </a:endParaRPr>
          </a:p>
          <a:p>
            <a:pPr indent="0" lvl="0" marL="914400" rtl="0" algn="l">
              <a:spcBef>
                <a:spcPts val="1200"/>
              </a:spcBef>
              <a:spcAft>
                <a:spcPts val="1200"/>
              </a:spcAft>
              <a:buNone/>
            </a:pPr>
            <a:r>
              <a:t/>
            </a:r>
            <a:endParaRPr>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Environmental Aspects : </a:t>
            </a:r>
            <a:endParaRPr>
              <a:latin typeface="Oswald"/>
              <a:ea typeface="Oswald"/>
              <a:cs typeface="Oswald"/>
              <a:sym typeface="Oswald"/>
            </a:endParaRPr>
          </a:p>
        </p:txBody>
      </p:sp>
      <p:sp>
        <p:nvSpPr>
          <p:cNvPr id="464" name="Google Shape;464;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Oswald"/>
                <a:ea typeface="Oswald"/>
                <a:cs typeface="Oswald"/>
                <a:sym typeface="Oswald"/>
              </a:rPr>
              <a:t>  </a:t>
            </a:r>
            <a:endParaRPr>
              <a:latin typeface="Oswald"/>
              <a:ea typeface="Oswald"/>
              <a:cs typeface="Oswald"/>
              <a:sym typeface="Oswald"/>
            </a:endParaRPr>
          </a:p>
        </p:txBody>
      </p:sp>
      <p:sp>
        <p:nvSpPr>
          <p:cNvPr id="465" name="Google Shape;465;p32"/>
          <p:cNvSpPr txBox="1"/>
          <p:nvPr/>
        </p:nvSpPr>
        <p:spPr>
          <a:xfrm>
            <a:off x="1570350" y="4644800"/>
            <a:ext cx="61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swald"/>
                <a:ea typeface="Oswald"/>
                <a:cs typeface="Oswald"/>
                <a:sym typeface="Oswald"/>
              </a:rPr>
              <a:t>              CLD representing the various effects of EV on Environment</a:t>
            </a:r>
            <a:endParaRPr>
              <a:latin typeface="Oswald"/>
              <a:ea typeface="Oswald"/>
              <a:cs typeface="Oswald"/>
              <a:sym typeface="Oswald"/>
            </a:endParaRPr>
          </a:p>
        </p:txBody>
      </p:sp>
      <p:sp>
        <p:nvSpPr>
          <p:cNvPr id="466" name="Google Shape;466;p32"/>
          <p:cNvSpPr txBox="1"/>
          <p:nvPr/>
        </p:nvSpPr>
        <p:spPr>
          <a:xfrm>
            <a:off x="5135225" y="645775"/>
            <a:ext cx="3456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This shows what impact EVs have on our environment.</a:t>
            </a:r>
            <a:endParaRPr sz="1300">
              <a:latin typeface="Nunito"/>
              <a:ea typeface="Nunito"/>
              <a:cs typeface="Nunito"/>
              <a:sym typeface="Nunito"/>
            </a:endParaRPr>
          </a:p>
        </p:txBody>
      </p:sp>
      <p:pic>
        <p:nvPicPr>
          <p:cNvPr id="467" name="Google Shape;467;p32"/>
          <p:cNvPicPr preferRelativeResize="0"/>
          <p:nvPr/>
        </p:nvPicPr>
        <p:blipFill>
          <a:blip r:embed="rId3">
            <a:alphaModFix/>
          </a:blip>
          <a:stretch>
            <a:fillRect/>
          </a:stretch>
        </p:blipFill>
        <p:spPr>
          <a:xfrm>
            <a:off x="1946425" y="1298300"/>
            <a:ext cx="5251151" cy="3346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Feedback Loops</a:t>
            </a:r>
            <a:endParaRPr/>
          </a:p>
        </p:txBody>
      </p:sp>
      <p:sp>
        <p:nvSpPr>
          <p:cNvPr id="473" name="Google Shape;473;p33"/>
          <p:cNvSpPr txBox="1"/>
          <p:nvPr>
            <p:ph idx="1" type="body"/>
          </p:nvPr>
        </p:nvSpPr>
        <p:spPr>
          <a:xfrm>
            <a:off x="1303800" y="1401275"/>
            <a:ext cx="7030500" cy="34359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SzPts val="1400"/>
              <a:buChar char="●"/>
            </a:pPr>
            <a:r>
              <a:rPr b="1" lang="en" sz="1400"/>
              <a:t>EV charging and power supply loop: </a:t>
            </a:r>
            <a:r>
              <a:rPr lang="en" sz="1400"/>
              <a:t> This is a balancing loop: </a:t>
            </a:r>
            <a:endParaRPr sz="1400"/>
          </a:p>
          <a:p>
            <a:pPr indent="-304800" lvl="1" marL="914400" rtl="0" algn="l">
              <a:lnSpc>
                <a:spcPct val="150000"/>
              </a:lnSpc>
              <a:spcBef>
                <a:spcPts val="0"/>
              </a:spcBef>
              <a:spcAft>
                <a:spcPts val="0"/>
              </a:spcAft>
              <a:buSzPts val="1200"/>
              <a:buChar char="○"/>
            </a:pPr>
            <a:r>
              <a:rPr lang="en" sz="1200"/>
              <a:t>The loop shows how the increase in electric power demand will affect the EV market</a:t>
            </a:r>
            <a:endParaRPr sz="1200"/>
          </a:p>
          <a:p>
            <a:pPr indent="-317500" lvl="0" marL="457200" rtl="0" algn="l">
              <a:lnSpc>
                <a:spcPct val="150000"/>
              </a:lnSpc>
              <a:spcBef>
                <a:spcPts val="0"/>
              </a:spcBef>
              <a:spcAft>
                <a:spcPts val="0"/>
              </a:spcAft>
              <a:buSzPts val="1400"/>
              <a:buChar char="●"/>
            </a:pPr>
            <a:r>
              <a:rPr b="1" lang="en" sz="1400"/>
              <a:t>Battery production and pollution loop</a:t>
            </a:r>
            <a:r>
              <a:rPr b="1" lang="en" sz="1400"/>
              <a:t>:</a:t>
            </a:r>
            <a:r>
              <a:rPr lang="en" sz="1400"/>
              <a:t> This is also a </a:t>
            </a:r>
            <a:r>
              <a:rPr lang="en" sz="1400"/>
              <a:t>Balancing Loop</a:t>
            </a:r>
            <a:r>
              <a:rPr lang="en" sz="1400"/>
              <a:t>:</a:t>
            </a:r>
            <a:endParaRPr sz="1400"/>
          </a:p>
          <a:p>
            <a:pPr indent="-304800" lvl="1" marL="914400" rtl="0" algn="l">
              <a:lnSpc>
                <a:spcPct val="150000"/>
              </a:lnSpc>
              <a:spcBef>
                <a:spcPts val="0"/>
              </a:spcBef>
              <a:spcAft>
                <a:spcPts val="0"/>
              </a:spcAft>
              <a:buSzPts val="1200"/>
              <a:buChar char="○"/>
            </a:pPr>
            <a:r>
              <a:rPr lang="en" sz="1200"/>
              <a:t>As the mining of resources required to manufacture batteries for Ev result in environmental pollution, implying that manufacturing Ev increases the pollution, resulting in negative awareness for Ev.</a:t>
            </a:r>
            <a:endParaRPr sz="1200"/>
          </a:p>
          <a:p>
            <a:pPr indent="-317500" lvl="0" marL="457200" rtl="0" algn="l">
              <a:lnSpc>
                <a:spcPct val="150000"/>
              </a:lnSpc>
              <a:spcBef>
                <a:spcPts val="0"/>
              </a:spcBef>
              <a:spcAft>
                <a:spcPts val="0"/>
              </a:spcAft>
              <a:buSzPts val="1400"/>
              <a:buChar char="●"/>
            </a:pPr>
            <a:r>
              <a:rPr b="1" lang="en" sz="1400"/>
              <a:t>Effect of EV’s carbon emission</a:t>
            </a:r>
            <a:r>
              <a:rPr b="1" lang="en" sz="1400"/>
              <a:t>:</a:t>
            </a:r>
            <a:r>
              <a:rPr lang="en" sz="1400"/>
              <a:t>  This will form a </a:t>
            </a:r>
            <a:r>
              <a:rPr lang="en" sz="1400"/>
              <a:t>Reinforcing Loop</a:t>
            </a:r>
            <a:r>
              <a:rPr lang="en" sz="1400"/>
              <a:t>: </a:t>
            </a:r>
            <a:endParaRPr sz="1400"/>
          </a:p>
          <a:p>
            <a:pPr indent="-304800" lvl="1" marL="914400" rtl="0" algn="l">
              <a:lnSpc>
                <a:spcPct val="150000"/>
              </a:lnSpc>
              <a:spcBef>
                <a:spcPts val="0"/>
              </a:spcBef>
              <a:spcAft>
                <a:spcPts val="0"/>
              </a:spcAft>
              <a:buSzPts val="1200"/>
              <a:buChar char="○"/>
            </a:pPr>
            <a:r>
              <a:rPr lang="en" sz="1200"/>
              <a:t>As the use of Ev increases the pollution will go down due to low carbon emission, resulting in increase in awareness of Ev for the general public, and demand of Ev</a:t>
            </a:r>
            <a:r>
              <a:rPr lang="en" sz="1200"/>
              <a:t>. </a:t>
            </a:r>
            <a:endParaRPr sz="1200"/>
          </a:p>
          <a:p>
            <a:pPr indent="-304800" lvl="1" marL="914400" rtl="0" algn="l">
              <a:lnSpc>
                <a:spcPct val="150000"/>
              </a:lnSpc>
              <a:spcBef>
                <a:spcPts val="0"/>
              </a:spcBef>
              <a:spcAft>
                <a:spcPts val="0"/>
              </a:spcAft>
              <a:buSzPts val="1200"/>
              <a:buChar char="○"/>
            </a:pPr>
            <a:r>
              <a:rPr lang="en" sz="1200"/>
              <a:t>A</a:t>
            </a:r>
            <a:r>
              <a:rPr lang="en" sz="1200"/>
              <a:t>s Ev increases the fuel engines go down, resulting in fall in pollution due to transport vehicles Hence more and more people will be attracted to use Ev and save their environment</a:t>
            </a:r>
            <a:endParaRPr sz="1200"/>
          </a:p>
        </p:txBody>
      </p:sp>
      <p:sp>
        <p:nvSpPr>
          <p:cNvPr id="474" name="Google Shape;474;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