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ab90203e_2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ab90203e_2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1ab90203e_1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1ab90203e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ab9020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ab9020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1ab90203e_2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1ab90203e_2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ab90203e_2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ab90203e_2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ab90203e_2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ab90203e_2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ab90203e_2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ab90203e_2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ab90203e_2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ab90203e_2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ab90203e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ab90203e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p:nvPr>
            <p:ph type="ctrTitle"/>
          </p:nvPr>
        </p:nvSpPr>
        <p:spPr>
          <a:xfrm>
            <a:off x="436825" y="849050"/>
            <a:ext cx="4065900" cy="1955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53" name="Google Shape;53;p13"/>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3">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4"/>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58" name="Google Shape;58;p14"/>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59" name="Google Shape;59;p14"/>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0" name="Google Shape;6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436825" y="849050"/>
            <a:ext cx="4065900" cy="195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FAKE NEWS DETECTION</a:t>
            </a:r>
            <a:endParaRPr/>
          </a:p>
          <a:p>
            <a:pPr indent="0" lvl="0" marL="0" rtl="0" algn="l">
              <a:spcBef>
                <a:spcPts val="0"/>
              </a:spcBef>
              <a:spcAft>
                <a:spcPts val="0"/>
              </a:spcAft>
              <a:buNone/>
            </a:pPr>
            <a:r>
              <a:t/>
            </a:r>
            <a:endParaRPr/>
          </a:p>
        </p:txBody>
      </p:sp>
      <p:sp>
        <p:nvSpPr>
          <p:cNvPr id="66" name="Google Shape;66;p15"/>
          <p:cNvSpPr txBox="1"/>
          <p:nvPr>
            <p:ph idx="1" type="subTitle"/>
          </p:nvPr>
        </p:nvSpPr>
        <p:spPr>
          <a:xfrm>
            <a:off x="436825" y="2974150"/>
            <a:ext cx="4641300" cy="11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AI mini project -</a:t>
            </a:r>
            <a:endParaRPr/>
          </a:p>
          <a:p>
            <a:pPr indent="0" lvl="0" marL="0" rtl="0" algn="l">
              <a:spcBef>
                <a:spcPts val="0"/>
              </a:spcBef>
              <a:spcAft>
                <a:spcPts val="0"/>
              </a:spcAft>
              <a:buNone/>
            </a:pPr>
            <a:r>
              <a:rPr lang="en-GB"/>
              <a:t>      Alankrit sahai(RA1911026010103)</a:t>
            </a:r>
            <a:endParaRPr/>
          </a:p>
          <a:p>
            <a:pPr indent="0" lvl="0" marL="0" rtl="0" algn="l">
              <a:spcBef>
                <a:spcPts val="0"/>
              </a:spcBef>
              <a:spcAft>
                <a:spcPts val="0"/>
              </a:spcAft>
              <a:buNone/>
            </a:pPr>
            <a:r>
              <a:rPr lang="en-GB"/>
              <a:t>      Sai praveen sura(RA1911026010104)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ctrTitle"/>
          </p:nvPr>
        </p:nvSpPr>
        <p:spPr>
          <a:xfrm>
            <a:off x="328050" y="315075"/>
            <a:ext cx="8487900" cy="1417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PURPOSE OF PROBLEM STATEMENT</a:t>
            </a:r>
            <a:endParaRPr/>
          </a:p>
          <a:p>
            <a:pPr indent="0" lvl="0" marL="0" rtl="0" algn="l">
              <a:spcBef>
                <a:spcPts val="0"/>
              </a:spcBef>
              <a:spcAft>
                <a:spcPts val="0"/>
              </a:spcAft>
              <a:buNone/>
            </a:pPr>
            <a:r>
              <a:t/>
            </a:r>
            <a:endParaRPr/>
          </a:p>
        </p:txBody>
      </p:sp>
      <p:sp>
        <p:nvSpPr>
          <p:cNvPr id="119" name="Google Shape;119;p24"/>
          <p:cNvSpPr txBox="1"/>
          <p:nvPr>
            <p:ph idx="1" type="subTitle"/>
          </p:nvPr>
        </p:nvSpPr>
        <p:spPr>
          <a:xfrm>
            <a:off x="436825" y="1388750"/>
            <a:ext cx="5478300" cy="300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growing problem of fake news only makes </a:t>
            </a:r>
            <a:r>
              <a:rPr lang="en-GB"/>
              <a:t>things</a:t>
            </a:r>
            <a:r>
              <a:rPr lang="en-GB"/>
              <a:t> more complicated and tries to change or hamper the opinion and attitude of people towards use of digital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system takes input from existing database and classify it to be true or fake, so the people can understand </a:t>
            </a:r>
            <a:r>
              <a:rPr lang="en-GB"/>
              <a:t>whether</a:t>
            </a:r>
            <a:r>
              <a:rPr lang="en-GB"/>
              <a:t> the respective news is true of fake.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436825" y="675625"/>
            <a:ext cx="4065900" cy="904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ABSTRACT</a:t>
            </a:r>
            <a:endParaRPr/>
          </a:p>
          <a:p>
            <a:pPr indent="0" lvl="0" marL="0" rtl="0" algn="l">
              <a:spcBef>
                <a:spcPts val="0"/>
              </a:spcBef>
              <a:spcAft>
                <a:spcPts val="0"/>
              </a:spcAft>
              <a:buNone/>
            </a:pPr>
            <a:r>
              <a:t/>
            </a:r>
            <a:endParaRPr/>
          </a:p>
        </p:txBody>
      </p:sp>
      <p:sp>
        <p:nvSpPr>
          <p:cNvPr id="72" name="Google Shape;72;p16"/>
          <p:cNvSpPr txBox="1"/>
          <p:nvPr>
            <p:ph idx="1" type="subTitle"/>
          </p:nvPr>
        </p:nvSpPr>
        <p:spPr>
          <a:xfrm>
            <a:off x="436825" y="1536500"/>
            <a:ext cx="7224000" cy="300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Intentionally deceptive content presented under the guise of legitimate journalism is a worldwide information accuracy and integrity problem that affects opinion forming, decision making, and voting patterns. Most so-called 'fake news' is initially distributed over social media conduits like Facebook and Twitter and later finds its way into mainstream media platforms such as traditional television and radio news. The fake news stories that are initially seeded over social media platforms share key linguistic characteristics such as making excessive use of unsubstantiated hyperbole and non-attributed quoted content.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In this project, the results of a fake news identification study that documents the performance of a fake news classifier are presented.</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436825" y="849050"/>
            <a:ext cx="6810000" cy="77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ISSUES IN EXISTING MODEL</a:t>
            </a:r>
            <a:endParaRPr/>
          </a:p>
          <a:p>
            <a:pPr indent="0" lvl="0" marL="0" rtl="0" algn="l">
              <a:spcBef>
                <a:spcPts val="0"/>
              </a:spcBef>
              <a:spcAft>
                <a:spcPts val="0"/>
              </a:spcAft>
              <a:buNone/>
            </a:pPr>
            <a:r>
              <a:t/>
            </a:r>
            <a:endParaRPr/>
          </a:p>
        </p:txBody>
      </p:sp>
      <p:sp>
        <p:nvSpPr>
          <p:cNvPr id="78" name="Google Shape;78;p17"/>
          <p:cNvSpPr txBox="1"/>
          <p:nvPr>
            <p:ph idx="1" type="subTitle"/>
          </p:nvPr>
        </p:nvSpPr>
        <p:spPr>
          <a:xfrm>
            <a:off x="436825" y="1471125"/>
            <a:ext cx="6057900" cy="30402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1200"/>
              </a:spcBef>
              <a:spcAft>
                <a:spcPts val="0"/>
              </a:spcAft>
              <a:buClr>
                <a:schemeClr val="dk1"/>
              </a:buClr>
              <a:buSzPct val="39285"/>
              <a:buFont typeface="Arial"/>
              <a:buNone/>
            </a:pPr>
            <a:r>
              <a:rPr lang="en-GB" sz="2800">
                <a:solidFill>
                  <a:srgbClr val="9CBEBD"/>
                </a:solidFill>
              </a:rPr>
              <a:t> </a:t>
            </a:r>
            <a:r>
              <a:rPr lang="en-GB" sz="2800">
                <a:solidFill>
                  <a:schemeClr val="dk1"/>
                </a:solidFill>
                <a:highlight>
                  <a:schemeClr val="lt1"/>
                </a:highlight>
              </a:rPr>
              <a:t>Accuracy of the existing system wasn’t that good our project proposes a solution with better accuracy</a:t>
            </a:r>
            <a:endParaRPr sz="2800">
              <a:solidFill>
                <a:schemeClr val="dk1"/>
              </a:solidFill>
              <a:highlight>
                <a:schemeClr val="lt1"/>
              </a:highlight>
            </a:endParaRPr>
          </a:p>
          <a:p>
            <a:pPr indent="0" lvl="0" marL="0" rtl="0" algn="l">
              <a:lnSpc>
                <a:spcPct val="150000"/>
              </a:lnSpc>
              <a:spcBef>
                <a:spcPts val="1200"/>
              </a:spcBef>
              <a:spcAft>
                <a:spcPts val="0"/>
              </a:spcAft>
              <a:buClr>
                <a:schemeClr val="dk1"/>
              </a:buClr>
              <a:buSzPct val="39285"/>
              <a:buFont typeface="Arial"/>
              <a:buNone/>
            </a:pPr>
            <a:r>
              <a:rPr lang="en-GB" sz="2800">
                <a:solidFill>
                  <a:schemeClr val="dk1"/>
                </a:solidFill>
                <a:highlight>
                  <a:schemeClr val="lt1"/>
                </a:highlight>
              </a:rPr>
              <a:t> Availability of systematic solution wasn’t there in public.</a:t>
            </a:r>
            <a:endParaRPr sz="2800">
              <a:solidFill>
                <a:schemeClr val="dk1"/>
              </a:solidFill>
              <a:highlight>
                <a:schemeClr val="lt1"/>
              </a:highlight>
            </a:endParaRPr>
          </a:p>
          <a:p>
            <a:pPr indent="0" lvl="0" marL="0" rtl="0" algn="l">
              <a:spcBef>
                <a:spcPts val="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436825" y="162525"/>
            <a:ext cx="5316900" cy="1417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p:txBody>
      </p:sp>
      <p:sp>
        <p:nvSpPr>
          <p:cNvPr id="84" name="Google Shape;84;p18"/>
          <p:cNvSpPr txBox="1"/>
          <p:nvPr>
            <p:ph idx="1" type="subTitle"/>
          </p:nvPr>
        </p:nvSpPr>
        <p:spPr>
          <a:xfrm>
            <a:off x="436825" y="1580025"/>
            <a:ext cx="7557300" cy="30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Mass media sources, specifically the news media, have traditionally informed us of daily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recent years, the reliability of information on the internet has emerged as a crucial issue of </a:t>
            </a:r>
            <a:r>
              <a:rPr lang="en-GB"/>
              <a:t>modern</a:t>
            </a:r>
            <a:r>
              <a:rPr lang="en-GB"/>
              <a:t> society.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t>
            </a:r>
            <a:r>
              <a:rPr lang="en-GB"/>
              <a:t>proliferation</a:t>
            </a:r>
            <a:r>
              <a:rPr lang="en-GB"/>
              <a:t> of fake news on social media and internet is deceiving people to extent which needs to be stopped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338650" y="-132675"/>
            <a:ext cx="7318800" cy="195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OBJECTIVE</a:t>
            </a:r>
            <a:endParaRPr/>
          </a:p>
          <a:p>
            <a:pPr indent="0" lvl="0" marL="0" rtl="0" algn="l">
              <a:spcBef>
                <a:spcPts val="0"/>
              </a:spcBef>
              <a:spcAft>
                <a:spcPts val="0"/>
              </a:spcAft>
              <a:buNone/>
            </a:pPr>
            <a:r>
              <a:t/>
            </a:r>
            <a:endParaRPr/>
          </a:p>
        </p:txBody>
      </p:sp>
      <p:sp>
        <p:nvSpPr>
          <p:cNvPr id="90" name="Google Shape;90;p19"/>
          <p:cNvSpPr txBox="1"/>
          <p:nvPr>
            <p:ph idx="1" type="subTitle"/>
          </p:nvPr>
        </p:nvSpPr>
        <p:spPr>
          <a:xfrm>
            <a:off x="513025" y="1822725"/>
            <a:ext cx="4906500" cy="20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Our goal is to develop a reliable model that classifies a given news article as either fake or true when it is trained with a certain dataset.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240675" y="0"/>
            <a:ext cx="7093200" cy="185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PROPOSED METHODOLOGY</a:t>
            </a:r>
            <a:endParaRPr/>
          </a:p>
          <a:p>
            <a:pPr indent="0" lvl="0" marL="0" rtl="0" algn="l">
              <a:spcBef>
                <a:spcPts val="0"/>
              </a:spcBef>
              <a:spcAft>
                <a:spcPts val="0"/>
              </a:spcAft>
              <a:buNone/>
            </a:pPr>
            <a:r>
              <a:t/>
            </a:r>
            <a:endParaRPr/>
          </a:p>
        </p:txBody>
      </p:sp>
      <p:sp>
        <p:nvSpPr>
          <p:cNvPr id="96" name="Google Shape;96;p20"/>
          <p:cNvSpPr txBox="1"/>
          <p:nvPr>
            <p:ph idx="1" type="subTitle"/>
          </p:nvPr>
        </p:nvSpPr>
        <p:spPr>
          <a:xfrm>
            <a:off x="436825" y="1514725"/>
            <a:ext cx="6526500" cy="30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NLP(NATURAL LANGUAGE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300">
                <a:solidFill>
                  <a:srgbClr val="525252"/>
                </a:solidFill>
                <a:highlight>
                  <a:srgbClr val="FFFFFF"/>
                </a:highlight>
              </a:rPr>
              <a:t>Natural language processing (NLP) refers to the branch of computer science—and more specifically, the branch of artificial intelligence or AI—concerned with giving computers the ability to understand text and spoken words in much the same way human beings can.</a:t>
            </a:r>
            <a:endParaRPr sz="1300">
              <a:solidFill>
                <a:srgbClr val="525252"/>
              </a:solidFill>
              <a:highlight>
                <a:srgbClr val="FFFFFF"/>
              </a:highlight>
            </a:endParaRPr>
          </a:p>
          <a:p>
            <a:pPr indent="0" lvl="0" marL="0" rtl="0" algn="l">
              <a:spcBef>
                <a:spcPts val="0"/>
              </a:spcBef>
              <a:spcAft>
                <a:spcPts val="0"/>
              </a:spcAft>
              <a:buNone/>
            </a:pPr>
            <a:r>
              <a:t/>
            </a:r>
            <a:endParaRPr sz="1300">
              <a:solidFill>
                <a:srgbClr val="525252"/>
              </a:solidFill>
              <a:highlight>
                <a:srgbClr val="FFFFFF"/>
              </a:highlight>
            </a:endParaRPr>
          </a:p>
          <a:p>
            <a:pPr indent="0" lvl="0" marL="0" rtl="0" algn="l">
              <a:spcBef>
                <a:spcPts val="0"/>
              </a:spcBef>
              <a:spcAft>
                <a:spcPts val="0"/>
              </a:spcAft>
              <a:buNone/>
            </a:pPr>
            <a:r>
              <a:rPr lang="en-GB" sz="1300">
                <a:solidFill>
                  <a:srgbClr val="525252"/>
                </a:solidFill>
                <a:highlight>
                  <a:srgbClr val="FFFFFF"/>
                </a:highlight>
              </a:rPr>
              <a:t>1)TOKENIZATION</a:t>
            </a:r>
            <a:endParaRPr sz="1300">
              <a:solidFill>
                <a:srgbClr val="525252"/>
              </a:solidFill>
              <a:highlight>
                <a:srgbClr val="FFFFFF"/>
              </a:highlight>
            </a:endParaRPr>
          </a:p>
          <a:p>
            <a:pPr indent="0" lvl="0" marL="0" rtl="0" algn="l">
              <a:spcBef>
                <a:spcPts val="0"/>
              </a:spcBef>
              <a:spcAft>
                <a:spcPts val="0"/>
              </a:spcAft>
              <a:buNone/>
            </a:pPr>
            <a:r>
              <a:rPr lang="en-GB" sz="1300">
                <a:solidFill>
                  <a:srgbClr val="525252"/>
                </a:solidFill>
                <a:highlight>
                  <a:srgbClr val="FFFFFF"/>
                </a:highlight>
              </a:rPr>
              <a:t>2)STEMMING</a:t>
            </a:r>
            <a:endParaRPr sz="1300">
              <a:solidFill>
                <a:srgbClr val="525252"/>
              </a:solidFill>
              <a:highlight>
                <a:srgbClr val="FFFFFF"/>
              </a:highlight>
            </a:endParaRPr>
          </a:p>
          <a:p>
            <a:pPr indent="0" lvl="0" marL="0" rtl="0" algn="l">
              <a:spcBef>
                <a:spcPts val="0"/>
              </a:spcBef>
              <a:spcAft>
                <a:spcPts val="0"/>
              </a:spcAft>
              <a:buNone/>
            </a:pPr>
            <a:r>
              <a:rPr lang="en-GB" sz="1300">
                <a:solidFill>
                  <a:srgbClr val="525252"/>
                </a:solidFill>
                <a:highlight>
                  <a:srgbClr val="FFFFFF"/>
                </a:highlight>
              </a:rPr>
              <a:t>3)STOP-WORD REMOVAL</a:t>
            </a:r>
            <a:endParaRPr sz="1300">
              <a:solidFill>
                <a:srgbClr val="525252"/>
              </a:solidFill>
              <a:highlight>
                <a:srgbClr val="FFFFFF"/>
              </a:highlight>
            </a:endParaRPr>
          </a:p>
          <a:p>
            <a:pPr indent="0" lvl="0" marL="0" rtl="0" algn="l">
              <a:spcBef>
                <a:spcPts val="0"/>
              </a:spcBef>
              <a:spcAft>
                <a:spcPts val="0"/>
              </a:spcAft>
              <a:buNone/>
            </a:pPr>
            <a:r>
              <a:t/>
            </a:r>
            <a:endParaRPr sz="1300">
              <a:solidFill>
                <a:srgbClr val="525252"/>
              </a:solidFill>
              <a:highlight>
                <a:srgbClr val="FFFFFF"/>
              </a:highlight>
            </a:endParaRPr>
          </a:p>
          <a:p>
            <a:pPr indent="0" lvl="0" marL="0" rtl="0" algn="l">
              <a:spcBef>
                <a:spcPts val="0"/>
              </a:spcBef>
              <a:spcAft>
                <a:spcPts val="0"/>
              </a:spcAft>
              <a:buNone/>
            </a:pPr>
            <a:r>
              <a:t/>
            </a:r>
            <a:endParaRPr sz="1300">
              <a:solidFill>
                <a:srgbClr val="52525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100625" y="152400"/>
            <a:ext cx="3814025"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ctrTitle"/>
          </p:nvPr>
        </p:nvSpPr>
        <p:spPr>
          <a:xfrm>
            <a:off x="436825" y="554825"/>
            <a:ext cx="4065900" cy="611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DEMO</a:t>
            </a:r>
            <a:endParaRPr/>
          </a:p>
        </p:txBody>
      </p:sp>
      <p:pic>
        <p:nvPicPr>
          <p:cNvPr id="107" name="Google Shape;107;p22"/>
          <p:cNvPicPr preferRelativeResize="0"/>
          <p:nvPr/>
        </p:nvPicPr>
        <p:blipFill>
          <a:blip r:embed="rId3">
            <a:alphaModFix/>
          </a:blip>
          <a:stretch>
            <a:fillRect/>
          </a:stretch>
        </p:blipFill>
        <p:spPr>
          <a:xfrm>
            <a:off x="751900" y="1253025"/>
            <a:ext cx="6276800" cy="330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360550" y="380450"/>
            <a:ext cx="7332900" cy="138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PROOF OF GITHUB UPLOAD</a:t>
            </a:r>
            <a:endParaRPr/>
          </a:p>
          <a:p>
            <a:pPr indent="0" lvl="0" marL="0" rtl="0" algn="l">
              <a:spcBef>
                <a:spcPts val="0"/>
              </a:spcBef>
              <a:spcAft>
                <a:spcPts val="0"/>
              </a:spcAft>
              <a:buNone/>
            </a:pPr>
            <a:r>
              <a:t/>
            </a:r>
            <a:endParaRPr/>
          </a:p>
        </p:txBody>
      </p:sp>
      <p:sp>
        <p:nvSpPr>
          <p:cNvPr id="113" name="Google Shape;113;p23"/>
          <p:cNvSpPr txBox="1"/>
          <p:nvPr>
            <p:ph idx="1" type="subTitle"/>
          </p:nvPr>
        </p:nvSpPr>
        <p:spPr>
          <a:xfrm>
            <a:off x="436825" y="2974150"/>
            <a:ext cx="40659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