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260" y="4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31062"/>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Alan Merwin D</a:t>
            </a:r>
          </a:p>
          <a:p>
            <a:r>
              <a:rPr lang="en-US" sz="2000" b="1" dirty="0">
                <a:solidFill>
                  <a:schemeClr val="accent1">
                    <a:lumMod val="75000"/>
                  </a:schemeClr>
                </a:solidFill>
                <a:latin typeface="Arial"/>
                <a:cs typeface="Arial"/>
              </a:rPr>
              <a:t>Student Name : Alan Merwin D</a:t>
            </a:r>
          </a:p>
          <a:p>
            <a:r>
              <a:rPr lang="en-US" sz="2000" b="1" dirty="0">
                <a:solidFill>
                  <a:schemeClr val="accent1">
                    <a:lumMod val="75000"/>
                  </a:schemeClr>
                </a:solidFill>
                <a:latin typeface="Arial"/>
                <a:cs typeface="Arial"/>
              </a:rPr>
              <a:t>College Name &amp; Department : Loyola-ICAM College of Engineering and Technology /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3" name="Rectangle 1">
            <a:extLst>
              <a:ext uri="{FF2B5EF4-FFF2-40B4-BE49-F238E27FC236}">
                <a16:creationId xmlns:a16="http://schemas.microsoft.com/office/drawing/2014/main" id="{9F2F2FE8-6A7B-69E2-9BB0-18A9EB2C22A2}"/>
              </a:ext>
            </a:extLst>
          </p:cNvPr>
          <p:cNvSpPr>
            <a:spLocks noGrp="1" noChangeArrowheads="1"/>
          </p:cNvSpPr>
          <p:nvPr>
            <p:ph idx="1"/>
          </p:nvPr>
        </p:nvSpPr>
        <p:spPr bwMode="auto">
          <a:xfrm>
            <a:off x="168592" y="1374955"/>
            <a:ext cx="1185481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Advanced Cybersecurity</a:t>
            </a:r>
            <a:r>
              <a:rPr kumimoji="0" lang="en-US" altLang="en-US" sz="2400" b="0" i="0" u="none" strike="noStrike" cap="none" normalizeH="0" baseline="0" dirty="0">
                <a:ln>
                  <a:noFill/>
                </a:ln>
                <a:solidFill>
                  <a:schemeClr val="tx1"/>
                </a:solidFill>
                <a:effectLst/>
                <a:latin typeface="Arial" panose="020B0604020202020204" pitchFamily="34" charset="0"/>
              </a:rPr>
              <a:t> – AI-driven anti-detection methods and blockchain integration for tamper-proof security.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AI-Powered Steganography</a:t>
            </a:r>
            <a:r>
              <a:rPr kumimoji="0" lang="en-US" altLang="en-US" sz="2400" b="0" i="0" u="none" strike="noStrike" cap="none" normalizeH="0" baseline="0" dirty="0">
                <a:ln>
                  <a:noFill/>
                </a:ln>
                <a:solidFill>
                  <a:schemeClr val="tx1"/>
                </a:solidFill>
                <a:effectLst/>
                <a:latin typeface="Arial" panose="020B0604020202020204" pitchFamily="34" charset="0"/>
              </a:rPr>
              <a:t> – Deep learning techniques for undetectable data hiding and real-time encoding.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Defense &amp; Intelligence</a:t>
            </a:r>
            <a:r>
              <a:rPr kumimoji="0" lang="en-US" altLang="en-US" sz="2400" b="0" i="0" u="none" strike="noStrike" cap="none" normalizeH="0" baseline="0" dirty="0">
                <a:ln>
                  <a:noFill/>
                </a:ln>
                <a:solidFill>
                  <a:schemeClr val="tx1"/>
                </a:solidFill>
                <a:effectLst/>
                <a:latin typeface="Arial" panose="020B0604020202020204" pitchFamily="34" charset="0"/>
              </a:rPr>
              <a:t> – Covert communication for military operations and espionage.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Digital Watermarking</a:t>
            </a:r>
            <a:r>
              <a:rPr kumimoji="0" lang="en-US" altLang="en-US" sz="2400" b="0" i="0" u="none" strike="noStrike" cap="none" normalizeH="0" baseline="0" dirty="0">
                <a:ln>
                  <a:noFill/>
                </a:ln>
                <a:solidFill>
                  <a:schemeClr val="tx1"/>
                </a:solidFill>
                <a:effectLst/>
                <a:latin typeface="Arial" panose="020B0604020202020204" pitchFamily="34" charset="0"/>
              </a:rPr>
              <a:t> – Protecting copyrights and detecting tampering in media and documents.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Cloud &amp; IoT Security</a:t>
            </a:r>
            <a:r>
              <a:rPr kumimoji="0" lang="en-US" altLang="en-US" sz="2400" b="0" i="0" u="none" strike="noStrike" cap="none" normalizeH="0" baseline="0" dirty="0">
                <a:ln>
                  <a:noFill/>
                </a:ln>
                <a:solidFill>
                  <a:schemeClr val="tx1"/>
                </a:solidFill>
                <a:effectLst/>
                <a:latin typeface="Arial" panose="020B0604020202020204" pitchFamily="34" charset="0"/>
              </a:rPr>
              <a:t> – Ensuring secure cloud storage and hidden data transmission in smart devices.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Quantum Steganography</a:t>
            </a:r>
            <a:r>
              <a:rPr kumimoji="0" lang="en-US" altLang="en-US" sz="2400" b="0" i="0" u="none" strike="noStrike" cap="none" normalizeH="0" baseline="0" dirty="0">
                <a:ln>
                  <a:noFill/>
                </a:ln>
                <a:solidFill>
                  <a:schemeClr val="tx1"/>
                </a:solidFill>
                <a:effectLst/>
                <a:latin typeface="Arial" panose="020B0604020202020204" pitchFamily="34" charset="0"/>
              </a:rPr>
              <a:t> – Quantum-resistant methods for unbreakable encryption and secure key distribution.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8" name="Rectangle 5">
            <a:extLst>
              <a:ext uri="{FF2B5EF4-FFF2-40B4-BE49-F238E27FC236}">
                <a16:creationId xmlns:a16="http://schemas.microsoft.com/office/drawing/2014/main" id="{63993625-665A-D059-D853-78C673A35381}"/>
              </a:ext>
            </a:extLst>
          </p:cNvPr>
          <p:cNvSpPr>
            <a:spLocks noGrp="1" noChangeArrowheads="1"/>
          </p:cNvSpPr>
          <p:nvPr>
            <p:ph idx="1"/>
          </p:nvPr>
        </p:nvSpPr>
        <p:spPr bwMode="auto">
          <a:xfrm>
            <a:off x="452438" y="1533298"/>
            <a:ext cx="1115837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Sensitive information sent over digital channels is always at risk of being intercepted or accessed without permission. Encryption helps protect data, but it also makes hidden information obvious, which can attract hackers. This visibility increases the chances of targeted attacks, where attackers try to break the encryption or alter the data. Therefore, there is a strong need for a method that not only keeps data secure through encryption but also hides the fact that any hidden data exists. This would add another layer of security, making it much harder for attackers to find, steal, or tamper with sensitive information.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Rectangle 2">
            <a:extLst>
              <a:ext uri="{FF2B5EF4-FFF2-40B4-BE49-F238E27FC236}">
                <a16:creationId xmlns:a16="http://schemas.microsoft.com/office/drawing/2014/main" id="{668A93D9-4E62-3303-165A-18DA4E152CBB}"/>
              </a:ext>
            </a:extLst>
          </p:cNvPr>
          <p:cNvSpPr>
            <a:spLocks noGrp="1" noChangeArrowheads="1"/>
          </p:cNvSpPr>
          <p:nvPr>
            <p:ph idx="1"/>
          </p:nvPr>
        </p:nvSpPr>
        <p:spPr bwMode="auto">
          <a:xfrm>
            <a:off x="325821" y="1860048"/>
            <a:ext cx="1038709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kumimoji="0" lang="en-US" altLang="en-US" sz="2400" b="0" i="0" u="none" strike="noStrike" cap="none" normalizeH="0" baseline="0" dirty="0">
                <a:ln>
                  <a:noFill/>
                </a:ln>
                <a:solidFill>
                  <a:schemeClr val="tx1"/>
                </a:solidFill>
                <a:effectLst/>
                <a:latin typeface="Arial" panose="020B0604020202020204" pitchFamily="34" charset="0"/>
              </a:rPr>
              <a:t>Platform: Python IDLE</a:t>
            </a:r>
          </a:p>
          <a:p>
            <a:pPr defTabSz="914400" eaLnBrk="0" fontAlgn="base" hangingPunct="0">
              <a:lnSpc>
                <a:spcPct val="100000"/>
              </a:lnSpc>
              <a:spcBef>
                <a:spcPct val="0"/>
              </a:spcBef>
              <a:spcAft>
                <a:spcPct val="0"/>
              </a:spcAft>
              <a:buClrTx/>
              <a:buSzTx/>
            </a:pPr>
            <a:r>
              <a:rPr kumimoji="0" lang="en-US" altLang="en-US" sz="2400" b="0" i="0" u="none" strike="noStrike" cap="none" normalizeH="0" baseline="0" dirty="0">
                <a:ln>
                  <a:noFill/>
                </a:ln>
                <a:solidFill>
                  <a:schemeClr val="tx1"/>
                </a:solidFill>
                <a:effectLst/>
                <a:latin typeface="Arial" panose="020B0604020202020204" pitchFamily="34" charset="0"/>
              </a:rPr>
              <a:t>Libraries Used:</a:t>
            </a:r>
          </a:p>
          <a:p>
            <a:pPr marL="666900" lvl="1" indent="-342900" defTabSz="914400" eaLnBrk="0" fontAlgn="base" hangingPunct="0">
              <a:spcBef>
                <a:spcPct val="0"/>
              </a:spcBef>
              <a:spcAft>
                <a:spcPct val="0"/>
              </a:spcAft>
              <a:buClrTx/>
              <a:buSzTx/>
              <a:buFont typeface="+mj-lt"/>
              <a:buAutoNum type="arabicPeriod"/>
            </a:pPr>
            <a:r>
              <a:rPr kumimoji="0" lang="en-US" altLang="en-US" sz="2400" b="1" i="0" u="none" strike="noStrike" cap="none" normalizeH="0" baseline="0" dirty="0">
                <a:ln>
                  <a:noFill/>
                </a:ln>
                <a:solidFill>
                  <a:schemeClr val="tx1"/>
                </a:solidFill>
                <a:effectLst/>
                <a:latin typeface="Arial" panose="020B0604020202020204" pitchFamily="34" charset="0"/>
              </a:rPr>
              <a:t>OpenCV</a:t>
            </a:r>
            <a:r>
              <a:rPr kumimoji="0" lang="en-US" altLang="en-US" sz="2400" b="0" i="0" u="none" strike="noStrike" cap="none" normalizeH="0" baseline="0" dirty="0">
                <a:ln>
                  <a:noFill/>
                </a:ln>
                <a:solidFill>
                  <a:schemeClr val="tx1"/>
                </a:solidFill>
                <a:effectLst/>
                <a:latin typeface="Arial" panose="020B0604020202020204" pitchFamily="34" charset="0"/>
              </a:rPr>
              <a:t>: For image processing and manipulation.</a:t>
            </a:r>
          </a:p>
          <a:p>
            <a:pPr marL="666900" lvl="1" indent="-342900" defTabSz="914400" eaLnBrk="0" fontAlgn="base" hangingPunct="0">
              <a:spcBef>
                <a:spcPct val="0"/>
              </a:spcBef>
              <a:spcAft>
                <a:spcPct val="0"/>
              </a:spcAft>
              <a:buClrTx/>
              <a:buSzTx/>
              <a:buFont typeface="+mj-lt"/>
              <a:buAutoNum type="arabicPeriod"/>
            </a:pPr>
            <a:r>
              <a:rPr kumimoji="0" lang="en-US" altLang="en-US" sz="2400" b="1" i="0" u="none" strike="noStrike" cap="none" normalizeH="0" baseline="0" dirty="0">
                <a:ln>
                  <a:noFill/>
                </a:ln>
                <a:solidFill>
                  <a:schemeClr val="tx1"/>
                </a:solidFill>
                <a:effectLst/>
                <a:latin typeface="Arial" panose="020B0604020202020204" pitchFamily="34" charset="0"/>
              </a:rPr>
              <a:t>NumPy</a:t>
            </a:r>
            <a:r>
              <a:rPr kumimoji="0" lang="en-US" altLang="en-US" sz="2400" b="0" i="0" u="none" strike="noStrike" cap="none" normalizeH="0" baseline="0" dirty="0">
                <a:ln>
                  <a:noFill/>
                </a:ln>
                <a:solidFill>
                  <a:schemeClr val="tx1"/>
                </a:solidFill>
                <a:effectLst/>
                <a:latin typeface="Arial" panose="020B0604020202020204" pitchFamily="34" charset="0"/>
              </a:rPr>
              <a:t>: For handling and manipulating image arrays.</a:t>
            </a:r>
          </a:p>
          <a:p>
            <a:pPr marL="666900" lvl="1" indent="-342900" defTabSz="914400" eaLnBrk="0" fontAlgn="base" hangingPunct="0">
              <a:spcBef>
                <a:spcPct val="0"/>
              </a:spcBef>
              <a:spcAft>
                <a:spcPct val="0"/>
              </a:spcAft>
              <a:buClrTx/>
              <a:buSzTx/>
              <a:buFont typeface="+mj-lt"/>
              <a:buAutoNum type="arabicPeriod"/>
            </a:pPr>
            <a:r>
              <a:rPr kumimoji="0" lang="en-US" altLang="en-US" sz="2400" b="1" i="0" u="none" strike="noStrike" cap="none" normalizeH="0" baseline="0" dirty="0">
                <a:ln>
                  <a:noFill/>
                </a:ln>
                <a:solidFill>
                  <a:schemeClr val="tx1"/>
                </a:solidFill>
                <a:effectLst/>
                <a:latin typeface="Arial" panose="020B0604020202020204" pitchFamily="34" charset="0"/>
              </a:rPr>
              <a:t>PIL (Pillow)</a:t>
            </a:r>
            <a:r>
              <a:rPr kumimoji="0" lang="en-US" altLang="en-US" sz="2400" b="0" i="0" u="none" strike="noStrike" cap="none" normalizeH="0" baseline="0" dirty="0">
                <a:ln>
                  <a:noFill/>
                </a:ln>
                <a:solidFill>
                  <a:schemeClr val="tx1"/>
                </a:solidFill>
                <a:effectLst/>
                <a:latin typeface="Arial" panose="020B0604020202020204" pitchFamily="34" charset="0"/>
              </a:rPr>
              <a:t>: For image handling and operations.</a:t>
            </a:r>
          </a:p>
          <a:p>
            <a:pPr marL="666900" lvl="1" indent="-342900" defTabSz="914400" eaLnBrk="0" fontAlgn="base" hangingPunct="0">
              <a:spcBef>
                <a:spcPct val="0"/>
              </a:spcBef>
              <a:spcAft>
                <a:spcPct val="0"/>
              </a:spcAft>
              <a:buClrTx/>
              <a:buSzTx/>
              <a:buFont typeface="+mj-lt"/>
              <a:buAutoNum type="arabicPeriod"/>
            </a:pPr>
            <a:r>
              <a:rPr kumimoji="0" lang="en-US" altLang="en-US" sz="2400" b="1" i="0" u="none" strike="noStrike" cap="none" normalizeH="0" baseline="0" dirty="0">
                <a:ln>
                  <a:noFill/>
                </a:ln>
                <a:solidFill>
                  <a:schemeClr val="tx1"/>
                </a:solidFill>
                <a:effectLst/>
                <a:latin typeface="Arial" panose="020B0604020202020204" pitchFamily="34" charset="0"/>
              </a:rPr>
              <a:t>Cryptography</a:t>
            </a:r>
            <a:r>
              <a:rPr kumimoji="0" lang="en-US" altLang="en-US" sz="2400" b="0" i="0" u="none" strike="noStrike" cap="none" normalizeH="0" baseline="0" dirty="0">
                <a:ln>
                  <a:noFill/>
                </a:ln>
                <a:solidFill>
                  <a:schemeClr val="tx1"/>
                </a:solidFill>
                <a:effectLst/>
                <a:latin typeface="Arial" panose="020B0604020202020204" pitchFamily="34" charset="0"/>
              </a:rPr>
              <a:t>: For encrypting and securing hidden messages.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6" name="Rectangle 3">
            <a:extLst>
              <a:ext uri="{FF2B5EF4-FFF2-40B4-BE49-F238E27FC236}">
                <a16:creationId xmlns:a16="http://schemas.microsoft.com/office/drawing/2014/main" id="{4299EC62-FDE6-76EF-B7E7-7637F0D05854}"/>
              </a:ext>
            </a:extLst>
          </p:cNvPr>
          <p:cNvSpPr>
            <a:spLocks noGrp="1" noChangeArrowheads="1"/>
          </p:cNvSpPr>
          <p:nvPr>
            <p:ph idx="1"/>
          </p:nvPr>
        </p:nvSpPr>
        <p:spPr bwMode="auto">
          <a:xfrm>
            <a:off x="484938" y="1074509"/>
            <a:ext cx="1004526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Layered Security</a:t>
            </a:r>
            <a:r>
              <a:rPr kumimoji="0" lang="en-US" altLang="en-US" sz="2500" b="0" i="0" u="none" strike="noStrike" cap="none" normalizeH="0" baseline="0" dirty="0">
                <a:ln>
                  <a:noFill/>
                </a:ln>
                <a:solidFill>
                  <a:schemeClr val="tx1"/>
                </a:solidFill>
                <a:effectLst/>
                <a:latin typeface="Arial" panose="020B0604020202020204" pitchFamily="34" charset="0"/>
              </a:rPr>
              <a:t>: Combines encryption with hidden messages for stronger protection.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Historical Significance</a:t>
            </a:r>
            <a:r>
              <a:rPr kumimoji="0" lang="en-US" altLang="en-US" sz="2500" b="0" i="0" u="none" strike="noStrike" cap="none" normalizeH="0" baseline="0" dirty="0">
                <a:ln>
                  <a:noFill/>
                </a:ln>
                <a:solidFill>
                  <a:schemeClr val="tx1"/>
                </a:solidFill>
                <a:effectLst/>
                <a:latin typeface="Arial" panose="020B0604020202020204" pitchFamily="34" charset="0"/>
              </a:rPr>
              <a:t>: Used since ancient times, including in wartime espionage.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Modern Applications</a:t>
            </a:r>
            <a:r>
              <a:rPr kumimoji="0" lang="en-US" altLang="en-US" sz="2500" b="0" i="0" u="none" strike="noStrike" cap="none" normalizeH="0" baseline="0" dirty="0">
                <a:ln>
                  <a:noFill/>
                </a:ln>
                <a:solidFill>
                  <a:schemeClr val="tx1"/>
                </a:solidFill>
                <a:effectLst/>
                <a:latin typeface="Arial" panose="020B0604020202020204" pitchFamily="34" charset="0"/>
              </a:rPr>
              <a:t>: Utilized in digital forensics, copyright protection, and more.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Stealth Communication</a:t>
            </a:r>
            <a:r>
              <a:rPr kumimoji="0" lang="en-US" altLang="en-US" sz="2500" b="0" i="0" u="none" strike="noStrike" cap="none" normalizeH="0" baseline="0" dirty="0">
                <a:ln>
                  <a:noFill/>
                </a:ln>
                <a:solidFill>
                  <a:schemeClr val="tx1"/>
                </a:solidFill>
                <a:effectLst/>
                <a:latin typeface="Arial" panose="020B0604020202020204" pitchFamily="34" charset="0"/>
              </a:rPr>
              <a:t>: Messages can be embedded in images without visible changes.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Open-Source Advantage</a:t>
            </a:r>
            <a:r>
              <a:rPr kumimoji="0" lang="en-US" altLang="en-US" sz="2500" b="0" i="0" u="none" strike="noStrike" cap="none" normalizeH="0" baseline="0" dirty="0">
                <a:ln>
                  <a:noFill/>
                </a:ln>
                <a:solidFill>
                  <a:schemeClr val="tx1"/>
                </a:solidFill>
                <a:effectLst/>
                <a:latin typeface="Arial" panose="020B0604020202020204" pitchFamily="34" charset="0"/>
              </a:rPr>
              <a:t>: Tools like OpenCV enable efficient image processing.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Rectangle 2">
            <a:extLst>
              <a:ext uri="{FF2B5EF4-FFF2-40B4-BE49-F238E27FC236}">
                <a16:creationId xmlns:a16="http://schemas.microsoft.com/office/drawing/2014/main" id="{DD456C64-157B-E62D-B6BD-EF525A6BE4A3}"/>
              </a:ext>
            </a:extLst>
          </p:cNvPr>
          <p:cNvSpPr>
            <a:spLocks noGrp="1" noChangeArrowheads="1"/>
          </p:cNvSpPr>
          <p:nvPr>
            <p:ph idx="1"/>
          </p:nvPr>
        </p:nvSpPr>
        <p:spPr bwMode="auto">
          <a:xfrm>
            <a:off x="513648" y="1232452"/>
            <a:ext cx="9361872"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Individuals</a:t>
            </a:r>
            <a:r>
              <a:rPr kumimoji="0" lang="en-US" altLang="en-US" sz="2500" b="0" i="0" u="none" strike="noStrike" cap="none" normalizeH="0" baseline="0" dirty="0">
                <a:ln>
                  <a:noFill/>
                </a:ln>
                <a:solidFill>
                  <a:schemeClr val="tx1"/>
                </a:solidFill>
                <a:effectLst/>
                <a:latin typeface="Arial" panose="020B0604020202020204" pitchFamily="34" charset="0"/>
              </a:rPr>
              <a:t>: Protecting privacy in personal communications.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Journalists &amp; Whistleblowers</a:t>
            </a:r>
            <a:r>
              <a:rPr kumimoji="0" lang="en-US" altLang="en-US" sz="2500" b="0" i="0" u="none" strike="noStrike" cap="none" normalizeH="0" baseline="0" dirty="0">
                <a:ln>
                  <a:noFill/>
                </a:ln>
                <a:solidFill>
                  <a:schemeClr val="tx1"/>
                </a:solidFill>
                <a:effectLst/>
                <a:latin typeface="Arial" panose="020B0604020202020204" pitchFamily="34" charset="0"/>
              </a:rPr>
              <a:t>: Safely sharing sensitive information.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Corporations</a:t>
            </a:r>
            <a:r>
              <a:rPr kumimoji="0" lang="en-US" altLang="en-US" sz="2500" b="0" i="0" u="none" strike="noStrike" cap="none" normalizeH="0" baseline="0" dirty="0">
                <a:ln>
                  <a:noFill/>
                </a:ln>
                <a:solidFill>
                  <a:schemeClr val="tx1"/>
                </a:solidFill>
                <a:effectLst/>
                <a:latin typeface="Arial" panose="020B0604020202020204" pitchFamily="34" charset="0"/>
              </a:rPr>
              <a:t>: Securing confidential data and intellectual property.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Government Agencies</a:t>
            </a:r>
            <a:r>
              <a:rPr kumimoji="0" lang="en-US" altLang="en-US" sz="2500" b="0" i="0" u="none" strike="noStrike" cap="none" normalizeH="0" baseline="0" dirty="0">
                <a:ln>
                  <a:noFill/>
                </a:ln>
                <a:solidFill>
                  <a:schemeClr val="tx1"/>
                </a:solidFill>
                <a:effectLst/>
                <a:latin typeface="Arial" panose="020B0604020202020204" pitchFamily="34" charset="0"/>
              </a:rPr>
              <a:t>: Ensuring secure communication for national security.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Digital Forensics Experts</a:t>
            </a:r>
            <a:r>
              <a:rPr kumimoji="0" lang="en-US" altLang="en-US" sz="2500" b="0" i="0" u="none" strike="noStrike" cap="none" normalizeH="0" baseline="0" dirty="0">
                <a:ln>
                  <a:noFill/>
                </a:ln>
                <a:solidFill>
                  <a:schemeClr val="tx1"/>
                </a:solidFill>
                <a:effectLst/>
                <a:latin typeface="Arial" panose="020B0604020202020204" pitchFamily="34" charset="0"/>
              </a:rPr>
              <a:t>: Investigating cybercrimes and preserving evidence.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2" name="Content Placeholder 11">
            <a:extLst>
              <a:ext uri="{FF2B5EF4-FFF2-40B4-BE49-F238E27FC236}">
                <a16:creationId xmlns:a16="http://schemas.microsoft.com/office/drawing/2014/main" id="{505752B6-C464-DBCB-5786-B9E418DA3A18}"/>
              </a:ext>
            </a:extLst>
          </p:cNvPr>
          <p:cNvPicPr>
            <a:picLocks noGrp="1" noChangeAspect="1"/>
          </p:cNvPicPr>
          <p:nvPr>
            <p:ph idx="1"/>
          </p:nvPr>
        </p:nvPicPr>
        <p:blipFill>
          <a:blip r:embed="rId2"/>
          <a:stretch>
            <a:fillRect/>
          </a:stretch>
        </p:blipFill>
        <p:spPr>
          <a:xfrm>
            <a:off x="7146799" y="1370290"/>
            <a:ext cx="4793470" cy="2612783"/>
          </a:xfrm>
        </p:spPr>
      </p:pic>
      <p:pic>
        <p:nvPicPr>
          <p:cNvPr id="16" name="Picture 15">
            <a:extLst>
              <a:ext uri="{FF2B5EF4-FFF2-40B4-BE49-F238E27FC236}">
                <a16:creationId xmlns:a16="http://schemas.microsoft.com/office/drawing/2014/main" id="{3B632C20-30A4-52FB-BB16-7C52D3ED4539}"/>
              </a:ext>
            </a:extLst>
          </p:cNvPr>
          <p:cNvPicPr>
            <a:picLocks noChangeAspect="1"/>
          </p:cNvPicPr>
          <p:nvPr/>
        </p:nvPicPr>
        <p:blipFill>
          <a:blip r:embed="rId3"/>
          <a:stretch>
            <a:fillRect/>
          </a:stretch>
        </p:blipFill>
        <p:spPr>
          <a:xfrm>
            <a:off x="689741" y="1228339"/>
            <a:ext cx="6083592" cy="2816887"/>
          </a:xfrm>
          <a:prstGeom prst="rect">
            <a:avLst/>
          </a:prstGeom>
        </p:spPr>
      </p:pic>
      <p:pic>
        <p:nvPicPr>
          <p:cNvPr id="18" name="Picture 17">
            <a:extLst>
              <a:ext uri="{FF2B5EF4-FFF2-40B4-BE49-F238E27FC236}">
                <a16:creationId xmlns:a16="http://schemas.microsoft.com/office/drawing/2014/main" id="{919FC4EB-9401-32BC-C444-201B3984613E}"/>
              </a:ext>
            </a:extLst>
          </p:cNvPr>
          <p:cNvPicPr>
            <a:picLocks noChangeAspect="1"/>
          </p:cNvPicPr>
          <p:nvPr/>
        </p:nvPicPr>
        <p:blipFill>
          <a:blip r:embed="rId4"/>
          <a:stretch>
            <a:fillRect/>
          </a:stretch>
        </p:blipFill>
        <p:spPr>
          <a:xfrm>
            <a:off x="521958" y="4251166"/>
            <a:ext cx="6251376" cy="2383156"/>
          </a:xfrm>
          <a:prstGeom prst="rect">
            <a:avLst/>
          </a:prstGeom>
        </p:spPr>
      </p:pic>
      <p:pic>
        <p:nvPicPr>
          <p:cNvPr id="20" name="Picture 19">
            <a:extLst>
              <a:ext uri="{FF2B5EF4-FFF2-40B4-BE49-F238E27FC236}">
                <a16:creationId xmlns:a16="http://schemas.microsoft.com/office/drawing/2014/main" id="{8BB86A3E-D622-244D-F68D-2B2DC19FF166}"/>
              </a:ext>
            </a:extLst>
          </p:cNvPr>
          <p:cNvPicPr>
            <a:picLocks noChangeAspect="1"/>
          </p:cNvPicPr>
          <p:nvPr/>
        </p:nvPicPr>
        <p:blipFill>
          <a:blip r:embed="rId5"/>
          <a:stretch>
            <a:fillRect/>
          </a:stretch>
        </p:blipFill>
        <p:spPr>
          <a:xfrm>
            <a:off x="6780757" y="4120911"/>
            <a:ext cx="4889286" cy="238315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5" name="Rectangle 2">
            <a:extLst>
              <a:ext uri="{FF2B5EF4-FFF2-40B4-BE49-F238E27FC236}">
                <a16:creationId xmlns:a16="http://schemas.microsoft.com/office/drawing/2014/main" id="{F49E9EF1-C5EF-7B44-ED1C-EF78D0B282CF}"/>
              </a:ext>
            </a:extLst>
          </p:cNvPr>
          <p:cNvSpPr>
            <a:spLocks noGrp="1" noChangeArrowheads="1"/>
          </p:cNvSpPr>
          <p:nvPr>
            <p:ph idx="1"/>
          </p:nvPr>
        </p:nvSpPr>
        <p:spPr bwMode="auto">
          <a:xfrm>
            <a:off x="581193" y="1376531"/>
            <a:ext cx="1134450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This project explores the powerful application of steganography for securely embedding and retrieving hidden messages within digital images. By leveraging Python and advanced image-processing libraries such as OpenCV, NumPy, and PIL, we enable seamless concealment of confidential information without visibly altering the image.</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Steganography plays a crucial role in </a:t>
            </a:r>
            <a:r>
              <a:rPr kumimoji="0" lang="en-US" altLang="en-US" sz="1800" b="1" i="0" u="none" strike="noStrike" cap="none" normalizeH="0" baseline="0" dirty="0">
                <a:ln>
                  <a:noFill/>
                </a:ln>
                <a:solidFill>
                  <a:schemeClr val="tx1"/>
                </a:solidFill>
                <a:effectLst/>
                <a:latin typeface="Arial" panose="020B0604020202020204" pitchFamily="34" charset="0"/>
              </a:rPr>
              <a:t>covert communication</a:t>
            </a:r>
            <a:r>
              <a:rPr kumimoji="0" lang="en-US" altLang="en-US" sz="1800" b="0" i="0" u="none" strike="noStrike" cap="none" normalizeH="0" baseline="0" dirty="0">
                <a:ln>
                  <a:noFill/>
                </a:ln>
                <a:solidFill>
                  <a:schemeClr val="tx1"/>
                </a:solidFill>
                <a:effectLst/>
                <a:latin typeface="Arial" panose="020B0604020202020204" pitchFamily="34" charset="0"/>
              </a:rPr>
              <a:t>, ensuring that sensitive data remains undetectable to unintended recipients. This approach enhances </a:t>
            </a:r>
            <a:r>
              <a:rPr kumimoji="0" lang="en-US" altLang="en-US" sz="1800" b="1" i="0" u="none" strike="noStrike" cap="none" normalizeH="0" baseline="0" dirty="0">
                <a:ln>
                  <a:noFill/>
                </a:ln>
                <a:solidFill>
                  <a:schemeClr val="tx1"/>
                </a:solidFill>
                <a:effectLst/>
                <a:latin typeface="Arial" panose="020B0604020202020204" pitchFamily="34" charset="0"/>
              </a:rPr>
              <a:t>data privacy and security</a:t>
            </a:r>
            <a:r>
              <a:rPr kumimoji="0" lang="en-US" altLang="en-US" sz="1800" b="0" i="0" u="none" strike="noStrike" cap="none" normalizeH="0" baseline="0" dirty="0">
                <a:ln>
                  <a:noFill/>
                </a:ln>
                <a:solidFill>
                  <a:schemeClr val="tx1"/>
                </a:solidFill>
                <a:effectLst/>
                <a:latin typeface="Arial" panose="020B0604020202020204" pitchFamily="34" charset="0"/>
              </a:rPr>
              <a:t>, making it invaluable for </a:t>
            </a:r>
            <a:r>
              <a:rPr kumimoji="0" lang="en-US" altLang="en-US" sz="1800" b="1" i="0" u="none" strike="noStrike" cap="none" normalizeH="0" baseline="0" dirty="0">
                <a:ln>
                  <a:noFill/>
                </a:ln>
                <a:solidFill>
                  <a:schemeClr val="tx1"/>
                </a:solidFill>
                <a:effectLst/>
                <a:latin typeface="Arial" panose="020B0604020202020204" pitchFamily="34" charset="0"/>
              </a:rPr>
              <a:t>personal privacy protection, corporate data security, digital forensics, and governmental intelligence operations</a:t>
            </a:r>
            <a:r>
              <a:rPr kumimoji="0" lang="en-US" altLang="en-US" sz="1800" b="0" i="0" u="none" strike="noStrike" cap="none" normalizeH="0" baseline="0" dirty="0">
                <a:ln>
                  <a:noFill/>
                </a:ln>
                <a:solidFill>
                  <a:schemeClr val="tx1"/>
                </a:solidFill>
                <a:effectLst/>
                <a:latin typeface="Arial" panose="020B0604020202020204" pitchFamily="34" charset="0"/>
              </a:rPr>
              <a:t>. It is widely used in fields such as </a:t>
            </a:r>
            <a:r>
              <a:rPr kumimoji="0" lang="en-US" altLang="en-US" sz="1800" b="1" i="0" u="none" strike="noStrike" cap="none" normalizeH="0" baseline="0" dirty="0">
                <a:ln>
                  <a:noFill/>
                </a:ln>
                <a:solidFill>
                  <a:schemeClr val="tx1"/>
                </a:solidFill>
                <a:effectLst/>
                <a:latin typeface="Arial" panose="020B0604020202020204" pitchFamily="34" charset="0"/>
              </a:rPr>
              <a:t>whistleblowing, secure journalism, cybercrime investigation, and copyright protection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Furthermore, by integrating </a:t>
            </a:r>
            <a:r>
              <a:rPr kumimoji="0" lang="en-US" altLang="en-US" sz="1800" b="1" i="0" u="none" strike="noStrike" cap="none" normalizeH="0" baseline="0" dirty="0">
                <a:ln>
                  <a:noFill/>
                </a:ln>
                <a:solidFill>
                  <a:schemeClr val="tx1"/>
                </a:solidFill>
                <a:effectLst/>
                <a:latin typeface="Arial" panose="020B0604020202020204" pitchFamily="34" charset="0"/>
              </a:rPr>
              <a:t>encryption with steganography</a:t>
            </a:r>
            <a:r>
              <a:rPr kumimoji="0" lang="en-US" altLang="en-US" sz="1800" b="0" i="0" u="none" strike="noStrike" cap="none" normalizeH="0" baseline="0" dirty="0">
                <a:ln>
                  <a:noFill/>
                </a:ln>
                <a:solidFill>
                  <a:schemeClr val="tx1"/>
                </a:solidFill>
                <a:effectLst/>
                <a:latin typeface="Arial" panose="020B0604020202020204" pitchFamily="34" charset="0"/>
              </a:rPr>
              <a:t>, this method fortifies the confidentiality and resilience of digital communication. It provides a </a:t>
            </a:r>
            <a:r>
              <a:rPr kumimoji="0" lang="en-US" altLang="en-US" sz="1800" b="1" i="0" u="none" strike="noStrike" cap="none" normalizeH="0" baseline="0" dirty="0">
                <a:ln>
                  <a:noFill/>
                </a:ln>
                <a:solidFill>
                  <a:schemeClr val="tx1"/>
                </a:solidFill>
                <a:effectLst/>
                <a:latin typeface="Arial" panose="020B0604020202020204" pitchFamily="34" charset="0"/>
              </a:rPr>
              <a:t>layered security approach</a:t>
            </a:r>
            <a:r>
              <a:rPr kumimoji="0" lang="en-US" altLang="en-US" sz="1800" b="0" i="0" u="none" strike="noStrike" cap="none" normalizeH="0" baseline="0" dirty="0">
                <a:ln>
                  <a:noFill/>
                </a:ln>
                <a:solidFill>
                  <a:schemeClr val="tx1"/>
                </a:solidFill>
                <a:effectLst/>
                <a:latin typeface="Arial" panose="020B0604020202020204" pitchFamily="34" charset="0"/>
              </a:rPr>
              <a:t>, making it significantly harder for cyber threats and unauthorized entities to detect, intercept, or manipulate sensitive information. With the power of </a:t>
            </a:r>
            <a:r>
              <a:rPr kumimoji="0" lang="en-US" altLang="en-US" sz="1800" b="1" i="0" u="none" strike="noStrike" cap="none" normalizeH="0" baseline="0" dirty="0">
                <a:ln>
                  <a:noFill/>
                </a:ln>
                <a:solidFill>
                  <a:schemeClr val="tx1"/>
                </a:solidFill>
                <a:effectLst/>
                <a:latin typeface="Arial" panose="020B0604020202020204" pitchFamily="34" charset="0"/>
              </a:rPr>
              <a:t>open-source tools like OpenCV</a:t>
            </a:r>
            <a:r>
              <a:rPr kumimoji="0" lang="en-US" altLang="en-US" sz="1800" b="0" i="0" u="none" strike="noStrike" cap="none" normalizeH="0" baseline="0" dirty="0">
                <a:ln>
                  <a:noFill/>
                </a:ln>
                <a:solidFill>
                  <a:schemeClr val="tx1"/>
                </a:solidFill>
                <a:effectLst/>
                <a:latin typeface="Arial" panose="020B0604020202020204" pitchFamily="34" charset="0"/>
              </a:rPr>
              <a:t>, implementing such security measures becomes both efficient and accessible.</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https://github.com/Alanmax16/steganography.git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136</TotalTime>
  <Words>606</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Alan Merwin</cp:lastModifiedBy>
  <cp:revision>30</cp:revision>
  <dcterms:created xsi:type="dcterms:W3CDTF">2021-05-26T16:50:10Z</dcterms:created>
  <dcterms:modified xsi:type="dcterms:W3CDTF">2025-02-25T17:00:50Z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