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3" r:id="rId1"/>
  </p:sldMasterIdLst>
  <p:sldIdLst>
    <p:sldId id="256" r:id="rId2"/>
    <p:sldId id="261" r:id="rId3"/>
    <p:sldId id="284" r:id="rId4"/>
    <p:sldId id="285" r:id="rId5"/>
    <p:sldId id="286" r:id="rId6"/>
    <p:sldId id="287" r:id="rId7"/>
    <p:sldId id="288" r:id="rId8"/>
    <p:sldId id="289" r:id="rId9"/>
    <p:sldId id="290" r:id="rId10"/>
    <p:sldId id="291" r:id="rId11"/>
    <p:sldId id="292" r:id="rId12"/>
    <p:sldId id="276" r:id="rId13"/>
    <p:sldId id="280" r:id="rId14"/>
    <p:sldId id="282" r:id="rId15"/>
    <p:sldId id="283" r:id="rId16"/>
    <p:sldId id="260" r:id="rId17"/>
    <p:sldId id="278" r:id="rId18"/>
    <p:sldId id="277"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42802-B703-43A5-9DBA-EBF30D8AB41C}"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3997B596-1E3A-4EF2-9678-CE9A1EC4C14A}">
      <dgm:prSet phldrT="[Text]" custT="1"/>
      <dgm:spPr/>
      <dgm:t>
        <a:bodyPr/>
        <a:lstStyle/>
        <a:p>
          <a:pPr algn="ctr"/>
          <a:r>
            <a:rPr lang="en-US" sz="1200" b="1" dirty="0" smtClean="0"/>
            <a:t>2. Business &amp; Data Understanding</a:t>
          </a:r>
          <a:endParaRPr lang="en-US" sz="1200" b="1" dirty="0"/>
        </a:p>
      </dgm:t>
    </dgm:pt>
    <dgm:pt modelId="{6D2BE8AC-4848-435D-9267-DE6E7D276D74}" type="parTrans" cxnId="{2A318A10-5603-4C72-929C-05069F902197}">
      <dgm:prSet/>
      <dgm:spPr/>
      <dgm:t>
        <a:bodyPr/>
        <a:lstStyle/>
        <a:p>
          <a:endParaRPr lang="en-US"/>
        </a:p>
      </dgm:t>
    </dgm:pt>
    <dgm:pt modelId="{E8DED0AC-D590-48B7-AA8D-6AB012CE2799}" type="sibTrans" cxnId="{2A318A10-5603-4C72-929C-05069F902197}">
      <dgm:prSet custT="1"/>
      <dgm:spPr/>
      <dgm:t>
        <a:bodyPr/>
        <a:lstStyle/>
        <a:p>
          <a:r>
            <a:rPr lang="en-US" sz="1400" b="1" dirty="0" smtClean="0"/>
            <a:t>1. Project Overview</a:t>
          </a:r>
          <a:endParaRPr lang="en-US" sz="1400" b="1" dirty="0"/>
        </a:p>
      </dgm:t>
    </dgm:pt>
    <dgm:pt modelId="{65A5A280-2176-44AA-9E38-A06C8BA5A867}">
      <dgm:prSet phldrT="[Text]" custT="1"/>
      <dgm:spPr/>
      <dgm:t>
        <a:bodyPr/>
        <a:lstStyle/>
        <a:p>
          <a:r>
            <a:rPr lang="en-US" sz="1600" b="1" dirty="0" smtClean="0"/>
            <a:t>3. EDA</a:t>
          </a:r>
          <a:endParaRPr lang="en-US" sz="1600" b="1" dirty="0"/>
        </a:p>
      </dgm:t>
    </dgm:pt>
    <dgm:pt modelId="{0969070E-6C8A-45D0-916E-22069F84DDE4}" type="parTrans" cxnId="{43E8BAF4-AE43-4EA5-95A0-8CD15B4F2FE0}">
      <dgm:prSet/>
      <dgm:spPr/>
      <dgm:t>
        <a:bodyPr/>
        <a:lstStyle/>
        <a:p>
          <a:endParaRPr lang="en-US"/>
        </a:p>
      </dgm:t>
    </dgm:pt>
    <dgm:pt modelId="{7F89994F-BE68-46EE-BF44-CD99891331A9}" type="sibTrans" cxnId="{43E8BAF4-AE43-4EA5-95A0-8CD15B4F2FE0}">
      <dgm:prSet custT="1"/>
      <dgm:spPr/>
      <dgm:t>
        <a:bodyPr/>
        <a:lstStyle/>
        <a:p>
          <a:r>
            <a:rPr lang="en-US" sz="1600" b="1" dirty="0" smtClean="0"/>
            <a:t>4. Approach Reasoning</a:t>
          </a:r>
          <a:endParaRPr lang="en-US" sz="1600" b="1" dirty="0"/>
        </a:p>
      </dgm:t>
    </dgm:pt>
    <dgm:pt modelId="{83DF48B7-5B6B-4293-8C30-3F75162906B1}">
      <dgm:prSet phldrT="[Text]" custT="1"/>
      <dgm:spPr/>
      <dgm:t>
        <a:bodyPr/>
        <a:lstStyle/>
        <a:p>
          <a:r>
            <a:rPr lang="en-US" sz="1400" b="1" dirty="0" smtClean="0"/>
            <a:t>6. Key Insights</a:t>
          </a:r>
        </a:p>
        <a:p>
          <a:r>
            <a:rPr lang="en-US" sz="1400" b="1" dirty="0" smtClean="0"/>
            <a:t>Next Actions</a:t>
          </a:r>
        </a:p>
        <a:p>
          <a:r>
            <a:rPr lang="en-US" sz="1400" b="1" dirty="0" smtClean="0"/>
            <a:t>Improvements</a:t>
          </a:r>
          <a:endParaRPr lang="en-US" sz="1400" b="1" dirty="0"/>
        </a:p>
      </dgm:t>
    </dgm:pt>
    <dgm:pt modelId="{70EE5759-232E-4FBC-A3EA-8E7ED2F9FDA0}" type="parTrans" cxnId="{B4E21E67-0CF9-479A-8677-A5D0D0A90704}">
      <dgm:prSet/>
      <dgm:spPr/>
      <dgm:t>
        <a:bodyPr/>
        <a:lstStyle/>
        <a:p>
          <a:endParaRPr lang="en-US"/>
        </a:p>
      </dgm:t>
    </dgm:pt>
    <dgm:pt modelId="{1A1610BE-A4A9-4C56-BF69-F27DB06F1092}" type="sibTrans" cxnId="{B4E21E67-0CF9-479A-8677-A5D0D0A90704}">
      <dgm:prSet custT="1"/>
      <dgm:spPr/>
      <dgm:t>
        <a:bodyPr/>
        <a:lstStyle/>
        <a:p>
          <a:r>
            <a:rPr lang="en-US" sz="1600" b="1" dirty="0" smtClean="0"/>
            <a:t>5. ML/Model Results</a:t>
          </a:r>
          <a:endParaRPr lang="en-US" sz="1600" b="1" dirty="0"/>
        </a:p>
      </dgm:t>
    </dgm:pt>
    <dgm:pt modelId="{1512C2C4-44CE-4729-87B9-4698E029E316}" type="pres">
      <dgm:prSet presAssocID="{4E642802-B703-43A5-9DBA-EBF30D8AB41C}" presName="Name0" presStyleCnt="0">
        <dgm:presLayoutVars>
          <dgm:chMax/>
          <dgm:chPref/>
          <dgm:dir/>
          <dgm:animLvl val="lvl"/>
        </dgm:presLayoutVars>
      </dgm:prSet>
      <dgm:spPr/>
      <dgm:t>
        <a:bodyPr/>
        <a:lstStyle/>
        <a:p>
          <a:endParaRPr lang="en-MY"/>
        </a:p>
      </dgm:t>
    </dgm:pt>
    <dgm:pt modelId="{149FB7C5-26A6-484D-B3B3-6EB502A71827}" type="pres">
      <dgm:prSet presAssocID="{3997B596-1E3A-4EF2-9678-CE9A1EC4C14A}" presName="composite" presStyleCnt="0"/>
      <dgm:spPr/>
    </dgm:pt>
    <dgm:pt modelId="{3804379D-BE2F-4FB6-A64E-F7328762661E}" type="pres">
      <dgm:prSet presAssocID="{3997B596-1E3A-4EF2-9678-CE9A1EC4C14A}" presName="Parent1" presStyleLbl="node1" presStyleIdx="0" presStyleCnt="6">
        <dgm:presLayoutVars>
          <dgm:chMax val="1"/>
          <dgm:chPref val="1"/>
          <dgm:bulletEnabled val="1"/>
        </dgm:presLayoutVars>
      </dgm:prSet>
      <dgm:spPr/>
      <dgm:t>
        <a:bodyPr/>
        <a:lstStyle/>
        <a:p>
          <a:endParaRPr lang="en-MY"/>
        </a:p>
      </dgm:t>
    </dgm:pt>
    <dgm:pt modelId="{B56E5553-3259-46F0-9985-235BC5C14D70}" type="pres">
      <dgm:prSet presAssocID="{3997B596-1E3A-4EF2-9678-CE9A1EC4C14A}" presName="Childtext1" presStyleLbl="revTx" presStyleIdx="0" presStyleCnt="3" custLinFactY="-8860" custLinFactNeighborX="-74115" custLinFactNeighborY="-100000">
        <dgm:presLayoutVars>
          <dgm:chMax val="0"/>
          <dgm:chPref val="0"/>
          <dgm:bulletEnabled val="1"/>
        </dgm:presLayoutVars>
      </dgm:prSet>
      <dgm:spPr/>
      <dgm:t>
        <a:bodyPr/>
        <a:lstStyle/>
        <a:p>
          <a:endParaRPr lang="en-US"/>
        </a:p>
      </dgm:t>
    </dgm:pt>
    <dgm:pt modelId="{B949C4D1-767E-4046-9DC1-798D8680E446}" type="pres">
      <dgm:prSet presAssocID="{3997B596-1E3A-4EF2-9678-CE9A1EC4C14A}" presName="BalanceSpacing" presStyleCnt="0"/>
      <dgm:spPr/>
    </dgm:pt>
    <dgm:pt modelId="{044E423A-63CB-47D3-A8B6-8FDF58497D3A}" type="pres">
      <dgm:prSet presAssocID="{3997B596-1E3A-4EF2-9678-CE9A1EC4C14A}" presName="BalanceSpacing1" presStyleCnt="0"/>
      <dgm:spPr/>
    </dgm:pt>
    <dgm:pt modelId="{EB053296-303B-4DFF-8AA6-DE8C1F076EEF}" type="pres">
      <dgm:prSet presAssocID="{E8DED0AC-D590-48B7-AA8D-6AB012CE2799}" presName="Accent1Text" presStyleLbl="node1" presStyleIdx="1" presStyleCnt="6"/>
      <dgm:spPr/>
      <dgm:t>
        <a:bodyPr/>
        <a:lstStyle/>
        <a:p>
          <a:endParaRPr lang="en-US"/>
        </a:p>
      </dgm:t>
    </dgm:pt>
    <dgm:pt modelId="{38BD58EC-63C8-4D24-8362-D06A03A61AE0}" type="pres">
      <dgm:prSet presAssocID="{E8DED0AC-D590-48B7-AA8D-6AB012CE2799}" presName="spaceBetweenRectangles" presStyleCnt="0"/>
      <dgm:spPr/>
    </dgm:pt>
    <dgm:pt modelId="{16C44385-C6CE-4054-8C7F-A77E48C8CFEA}" type="pres">
      <dgm:prSet presAssocID="{65A5A280-2176-44AA-9E38-A06C8BA5A867}" presName="composite" presStyleCnt="0"/>
      <dgm:spPr/>
    </dgm:pt>
    <dgm:pt modelId="{EA72F41C-ACF8-470F-BDB0-B96CFA4340B2}" type="pres">
      <dgm:prSet presAssocID="{65A5A280-2176-44AA-9E38-A06C8BA5A867}" presName="Parent1" presStyleLbl="node1" presStyleIdx="2" presStyleCnt="6">
        <dgm:presLayoutVars>
          <dgm:chMax val="1"/>
          <dgm:chPref val="1"/>
          <dgm:bulletEnabled val="1"/>
        </dgm:presLayoutVars>
      </dgm:prSet>
      <dgm:spPr/>
      <dgm:t>
        <a:bodyPr/>
        <a:lstStyle/>
        <a:p>
          <a:endParaRPr lang="en-MY"/>
        </a:p>
      </dgm:t>
    </dgm:pt>
    <dgm:pt modelId="{16EC842F-E135-43C9-BCE8-33C373AEAC00}" type="pres">
      <dgm:prSet presAssocID="{65A5A280-2176-44AA-9E38-A06C8BA5A867}" presName="Childtext1" presStyleLbl="revTx" presStyleIdx="1" presStyleCnt="3">
        <dgm:presLayoutVars>
          <dgm:chMax val="0"/>
          <dgm:chPref val="0"/>
          <dgm:bulletEnabled val="1"/>
        </dgm:presLayoutVars>
      </dgm:prSet>
      <dgm:spPr/>
      <dgm:t>
        <a:bodyPr/>
        <a:lstStyle/>
        <a:p>
          <a:endParaRPr lang="en-US"/>
        </a:p>
      </dgm:t>
    </dgm:pt>
    <dgm:pt modelId="{B1A8A246-EBDA-4F5A-B3DB-C7A4EF1FDA79}" type="pres">
      <dgm:prSet presAssocID="{65A5A280-2176-44AA-9E38-A06C8BA5A867}" presName="BalanceSpacing" presStyleCnt="0"/>
      <dgm:spPr/>
    </dgm:pt>
    <dgm:pt modelId="{101AA182-449B-4862-823A-2E22576B1455}" type="pres">
      <dgm:prSet presAssocID="{65A5A280-2176-44AA-9E38-A06C8BA5A867}" presName="BalanceSpacing1" presStyleCnt="0"/>
      <dgm:spPr/>
    </dgm:pt>
    <dgm:pt modelId="{78114AA7-0EB6-48FD-9DB6-383025E74B1C}" type="pres">
      <dgm:prSet presAssocID="{7F89994F-BE68-46EE-BF44-CD99891331A9}" presName="Accent1Text" presStyleLbl="node1" presStyleIdx="3" presStyleCnt="6"/>
      <dgm:spPr/>
      <dgm:t>
        <a:bodyPr/>
        <a:lstStyle/>
        <a:p>
          <a:endParaRPr lang="en-MY"/>
        </a:p>
      </dgm:t>
    </dgm:pt>
    <dgm:pt modelId="{DF8022FB-4C4F-4270-B2E7-360925A8AF3C}" type="pres">
      <dgm:prSet presAssocID="{7F89994F-BE68-46EE-BF44-CD99891331A9}" presName="spaceBetweenRectangles" presStyleCnt="0"/>
      <dgm:spPr/>
    </dgm:pt>
    <dgm:pt modelId="{1A535FA7-F226-4200-AC24-C9A4F0A66C1F}" type="pres">
      <dgm:prSet presAssocID="{83DF48B7-5B6B-4293-8C30-3F75162906B1}" presName="composite" presStyleCnt="0"/>
      <dgm:spPr/>
    </dgm:pt>
    <dgm:pt modelId="{5A21E43E-8C30-40E3-A8AE-4F9EBFE3E28E}" type="pres">
      <dgm:prSet presAssocID="{83DF48B7-5B6B-4293-8C30-3F75162906B1}" presName="Parent1" presStyleLbl="node1" presStyleIdx="4" presStyleCnt="6">
        <dgm:presLayoutVars>
          <dgm:chMax val="1"/>
          <dgm:chPref val="1"/>
          <dgm:bulletEnabled val="1"/>
        </dgm:presLayoutVars>
      </dgm:prSet>
      <dgm:spPr/>
      <dgm:t>
        <a:bodyPr/>
        <a:lstStyle/>
        <a:p>
          <a:endParaRPr lang="en-US"/>
        </a:p>
      </dgm:t>
    </dgm:pt>
    <dgm:pt modelId="{8C576C1D-88CC-41CF-A2CB-F2BC3D38C262}" type="pres">
      <dgm:prSet presAssocID="{83DF48B7-5B6B-4293-8C30-3F75162906B1}" presName="Childtext1" presStyleLbl="revTx" presStyleIdx="2" presStyleCnt="3">
        <dgm:presLayoutVars>
          <dgm:chMax val="0"/>
          <dgm:chPref val="0"/>
          <dgm:bulletEnabled val="1"/>
        </dgm:presLayoutVars>
      </dgm:prSet>
      <dgm:spPr/>
      <dgm:t>
        <a:bodyPr/>
        <a:lstStyle/>
        <a:p>
          <a:endParaRPr lang="en-US"/>
        </a:p>
      </dgm:t>
    </dgm:pt>
    <dgm:pt modelId="{5A5296EB-BB45-456C-B1E9-B4528284D97E}" type="pres">
      <dgm:prSet presAssocID="{83DF48B7-5B6B-4293-8C30-3F75162906B1}" presName="BalanceSpacing" presStyleCnt="0"/>
      <dgm:spPr/>
    </dgm:pt>
    <dgm:pt modelId="{63CA004C-C4E6-46C1-856C-FF4C86EB81BC}" type="pres">
      <dgm:prSet presAssocID="{83DF48B7-5B6B-4293-8C30-3F75162906B1}" presName="BalanceSpacing1" presStyleCnt="0"/>
      <dgm:spPr/>
    </dgm:pt>
    <dgm:pt modelId="{B7B18201-123D-4D18-8F10-64E21D78F6FF}" type="pres">
      <dgm:prSet presAssocID="{1A1610BE-A4A9-4C56-BF69-F27DB06F1092}" presName="Accent1Text" presStyleLbl="node1" presStyleIdx="5" presStyleCnt="6"/>
      <dgm:spPr/>
      <dgm:t>
        <a:bodyPr/>
        <a:lstStyle/>
        <a:p>
          <a:endParaRPr lang="en-US"/>
        </a:p>
      </dgm:t>
    </dgm:pt>
  </dgm:ptLst>
  <dgm:cxnLst>
    <dgm:cxn modelId="{C1C38BE3-0F23-4514-878C-1F9E701E0C2D}" type="presOf" srcId="{3997B596-1E3A-4EF2-9678-CE9A1EC4C14A}" destId="{3804379D-BE2F-4FB6-A64E-F7328762661E}" srcOrd="0" destOrd="0" presId="urn:microsoft.com/office/officeart/2008/layout/AlternatingHexagons"/>
    <dgm:cxn modelId="{43E8BAF4-AE43-4EA5-95A0-8CD15B4F2FE0}" srcId="{4E642802-B703-43A5-9DBA-EBF30D8AB41C}" destId="{65A5A280-2176-44AA-9E38-A06C8BA5A867}" srcOrd="1" destOrd="0" parTransId="{0969070E-6C8A-45D0-916E-22069F84DDE4}" sibTransId="{7F89994F-BE68-46EE-BF44-CD99891331A9}"/>
    <dgm:cxn modelId="{EC28DBED-C9CB-40DA-9B0D-4392C9194153}" type="presOf" srcId="{65A5A280-2176-44AA-9E38-A06C8BA5A867}" destId="{EA72F41C-ACF8-470F-BDB0-B96CFA4340B2}" srcOrd="0" destOrd="0" presId="urn:microsoft.com/office/officeart/2008/layout/AlternatingHexagons"/>
    <dgm:cxn modelId="{CB785BB2-D603-419D-ACD9-588117B17619}" type="presOf" srcId="{7F89994F-BE68-46EE-BF44-CD99891331A9}" destId="{78114AA7-0EB6-48FD-9DB6-383025E74B1C}" srcOrd="0" destOrd="0" presId="urn:microsoft.com/office/officeart/2008/layout/AlternatingHexagons"/>
    <dgm:cxn modelId="{D9A03F76-74DD-404B-B516-99B585E77386}" type="presOf" srcId="{4E642802-B703-43A5-9DBA-EBF30D8AB41C}" destId="{1512C2C4-44CE-4729-87B9-4698E029E316}" srcOrd="0" destOrd="0" presId="urn:microsoft.com/office/officeart/2008/layout/AlternatingHexagons"/>
    <dgm:cxn modelId="{1FEFB086-8F34-4492-A5A1-BF62B672B798}" type="presOf" srcId="{83DF48B7-5B6B-4293-8C30-3F75162906B1}" destId="{5A21E43E-8C30-40E3-A8AE-4F9EBFE3E28E}" srcOrd="0" destOrd="0" presId="urn:microsoft.com/office/officeart/2008/layout/AlternatingHexagons"/>
    <dgm:cxn modelId="{B4E21E67-0CF9-479A-8677-A5D0D0A90704}" srcId="{4E642802-B703-43A5-9DBA-EBF30D8AB41C}" destId="{83DF48B7-5B6B-4293-8C30-3F75162906B1}" srcOrd="2" destOrd="0" parTransId="{70EE5759-232E-4FBC-A3EA-8E7ED2F9FDA0}" sibTransId="{1A1610BE-A4A9-4C56-BF69-F27DB06F1092}"/>
    <dgm:cxn modelId="{FD6A4860-F3FD-40C9-9B0A-2B7B6756A004}" type="presOf" srcId="{1A1610BE-A4A9-4C56-BF69-F27DB06F1092}" destId="{B7B18201-123D-4D18-8F10-64E21D78F6FF}" srcOrd="0" destOrd="0" presId="urn:microsoft.com/office/officeart/2008/layout/AlternatingHexagons"/>
    <dgm:cxn modelId="{2A318A10-5603-4C72-929C-05069F902197}" srcId="{4E642802-B703-43A5-9DBA-EBF30D8AB41C}" destId="{3997B596-1E3A-4EF2-9678-CE9A1EC4C14A}" srcOrd="0" destOrd="0" parTransId="{6D2BE8AC-4848-435D-9267-DE6E7D276D74}" sibTransId="{E8DED0AC-D590-48B7-AA8D-6AB012CE2799}"/>
    <dgm:cxn modelId="{6CF059C8-DA3B-42C9-882B-8A14E9B3453B}" type="presOf" srcId="{E8DED0AC-D590-48B7-AA8D-6AB012CE2799}" destId="{EB053296-303B-4DFF-8AA6-DE8C1F076EEF}" srcOrd="0" destOrd="0" presId="urn:microsoft.com/office/officeart/2008/layout/AlternatingHexagons"/>
    <dgm:cxn modelId="{385A4366-2C89-45F2-8E8D-B67F197EFC94}" type="presParOf" srcId="{1512C2C4-44CE-4729-87B9-4698E029E316}" destId="{149FB7C5-26A6-484D-B3B3-6EB502A71827}" srcOrd="0" destOrd="0" presId="urn:microsoft.com/office/officeart/2008/layout/AlternatingHexagons"/>
    <dgm:cxn modelId="{81D608AF-B190-48AD-A83A-EEF2047E6AD6}" type="presParOf" srcId="{149FB7C5-26A6-484D-B3B3-6EB502A71827}" destId="{3804379D-BE2F-4FB6-A64E-F7328762661E}" srcOrd="0" destOrd="0" presId="urn:microsoft.com/office/officeart/2008/layout/AlternatingHexagons"/>
    <dgm:cxn modelId="{E36BD53F-3012-4947-BF69-FE5A75367A70}" type="presParOf" srcId="{149FB7C5-26A6-484D-B3B3-6EB502A71827}" destId="{B56E5553-3259-46F0-9985-235BC5C14D70}" srcOrd="1" destOrd="0" presId="urn:microsoft.com/office/officeart/2008/layout/AlternatingHexagons"/>
    <dgm:cxn modelId="{EAAE265F-46DF-4E76-91D0-810436118B65}" type="presParOf" srcId="{149FB7C5-26A6-484D-B3B3-6EB502A71827}" destId="{B949C4D1-767E-4046-9DC1-798D8680E446}" srcOrd="2" destOrd="0" presId="urn:microsoft.com/office/officeart/2008/layout/AlternatingHexagons"/>
    <dgm:cxn modelId="{E387B626-8AF5-4695-AD27-A06EE5830055}" type="presParOf" srcId="{149FB7C5-26A6-484D-B3B3-6EB502A71827}" destId="{044E423A-63CB-47D3-A8B6-8FDF58497D3A}" srcOrd="3" destOrd="0" presId="urn:microsoft.com/office/officeart/2008/layout/AlternatingHexagons"/>
    <dgm:cxn modelId="{D2A22016-E6D7-4DF2-A6A0-322042CB941C}" type="presParOf" srcId="{149FB7C5-26A6-484D-B3B3-6EB502A71827}" destId="{EB053296-303B-4DFF-8AA6-DE8C1F076EEF}" srcOrd="4" destOrd="0" presId="urn:microsoft.com/office/officeart/2008/layout/AlternatingHexagons"/>
    <dgm:cxn modelId="{09E2DB36-241B-43A6-B898-351126889646}" type="presParOf" srcId="{1512C2C4-44CE-4729-87B9-4698E029E316}" destId="{38BD58EC-63C8-4D24-8362-D06A03A61AE0}" srcOrd="1" destOrd="0" presId="urn:microsoft.com/office/officeart/2008/layout/AlternatingHexagons"/>
    <dgm:cxn modelId="{5DC69ABA-5B46-4C20-9F8F-96F15D964C0F}" type="presParOf" srcId="{1512C2C4-44CE-4729-87B9-4698E029E316}" destId="{16C44385-C6CE-4054-8C7F-A77E48C8CFEA}" srcOrd="2" destOrd="0" presId="urn:microsoft.com/office/officeart/2008/layout/AlternatingHexagons"/>
    <dgm:cxn modelId="{21B35579-36C3-4371-A075-3882C53A7543}" type="presParOf" srcId="{16C44385-C6CE-4054-8C7F-A77E48C8CFEA}" destId="{EA72F41C-ACF8-470F-BDB0-B96CFA4340B2}" srcOrd="0" destOrd="0" presId="urn:microsoft.com/office/officeart/2008/layout/AlternatingHexagons"/>
    <dgm:cxn modelId="{E6342DE9-726C-4355-A7CF-B7A76E3C5534}" type="presParOf" srcId="{16C44385-C6CE-4054-8C7F-A77E48C8CFEA}" destId="{16EC842F-E135-43C9-BCE8-33C373AEAC00}" srcOrd="1" destOrd="0" presId="urn:microsoft.com/office/officeart/2008/layout/AlternatingHexagons"/>
    <dgm:cxn modelId="{3C360EBD-43E2-4EB6-AB2C-FF0809E78839}" type="presParOf" srcId="{16C44385-C6CE-4054-8C7F-A77E48C8CFEA}" destId="{B1A8A246-EBDA-4F5A-B3DB-C7A4EF1FDA79}" srcOrd="2" destOrd="0" presId="urn:microsoft.com/office/officeart/2008/layout/AlternatingHexagons"/>
    <dgm:cxn modelId="{3547B32D-4078-450C-AFFE-1A67F988A08A}" type="presParOf" srcId="{16C44385-C6CE-4054-8C7F-A77E48C8CFEA}" destId="{101AA182-449B-4862-823A-2E22576B1455}" srcOrd="3" destOrd="0" presId="urn:microsoft.com/office/officeart/2008/layout/AlternatingHexagons"/>
    <dgm:cxn modelId="{D07DB53D-5D4A-4935-AB77-F27E81BB0E54}" type="presParOf" srcId="{16C44385-C6CE-4054-8C7F-A77E48C8CFEA}" destId="{78114AA7-0EB6-48FD-9DB6-383025E74B1C}" srcOrd="4" destOrd="0" presId="urn:microsoft.com/office/officeart/2008/layout/AlternatingHexagons"/>
    <dgm:cxn modelId="{E0F45831-7246-4D55-95C9-A21DFCE5BC5F}" type="presParOf" srcId="{1512C2C4-44CE-4729-87B9-4698E029E316}" destId="{DF8022FB-4C4F-4270-B2E7-360925A8AF3C}" srcOrd="3" destOrd="0" presId="urn:microsoft.com/office/officeart/2008/layout/AlternatingHexagons"/>
    <dgm:cxn modelId="{D9BDCE78-452D-4ADC-9D29-26FE0EA10252}" type="presParOf" srcId="{1512C2C4-44CE-4729-87B9-4698E029E316}" destId="{1A535FA7-F226-4200-AC24-C9A4F0A66C1F}" srcOrd="4" destOrd="0" presId="urn:microsoft.com/office/officeart/2008/layout/AlternatingHexagons"/>
    <dgm:cxn modelId="{51AB033F-81F4-4D3B-A01A-1E6F13707BB7}" type="presParOf" srcId="{1A535FA7-F226-4200-AC24-C9A4F0A66C1F}" destId="{5A21E43E-8C30-40E3-A8AE-4F9EBFE3E28E}" srcOrd="0" destOrd="0" presId="urn:microsoft.com/office/officeart/2008/layout/AlternatingHexagons"/>
    <dgm:cxn modelId="{CE3F5C83-E690-432A-BF0A-96FEF35AE510}" type="presParOf" srcId="{1A535FA7-F226-4200-AC24-C9A4F0A66C1F}" destId="{8C576C1D-88CC-41CF-A2CB-F2BC3D38C262}" srcOrd="1" destOrd="0" presId="urn:microsoft.com/office/officeart/2008/layout/AlternatingHexagons"/>
    <dgm:cxn modelId="{802F96FC-502C-4AF6-81E9-9C049CADB35B}" type="presParOf" srcId="{1A535FA7-F226-4200-AC24-C9A4F0A66C1F}" destId="{5A5296EB-BB45-456C-B1E9-B4528284D97E}" srcOrd="2" destOrd="0" presId="urn:microsoft.com/office/officeart/2008/layout/AlternatingHexagons"/>
    <dgm:cxn modelId="{6836A0F3-4BC5-4F3C-A9D7-BAAB1287584B}" type="presParOf" srcId="{1A535FA7-F226-4200-AC24-C9A4F0A66C1F}" destId="{63CA004C-C4E6-46C1-856C-FF4C86EB81BC}" srcOrd="3" destOrd="0" presId="urn:microsoft.com/office/officeart/2008/layout/AlternatingHexagons"/>
    <dgm:cxn modelId="{AF273A03-0058-4634-BCE3-0A8D4F8F3271}" type="presParOf" srcId="{1A535FA7-F226-4200-AC24-C9A4F0A66C1F}" destId="{B7B18201-123D-4D18-8F10-64E21D78F6FF}"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3E939F-29BD-43F8-AD32-8A12085AD48D}"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MY"/>
        </a:p>
      </dgm:t>
    </dgm:pt>
    <dgm:pt modelId="{0070CD2E-C090-4CD5-8402-BCCC60B59004}">
      <dgm:prSet phldrT="[Text]"/>
      <dgm:spPr/>
      <dgm:t>
        <a:bodyPr/>
        <a:lstStyle/>
        <a:p>
          <a:r>
            <a:rPr lang="en-US" dirty="0" smtClean="0"/>
            <a:t>Age</a:t>
          </a:r>
          <a:endParaRPr lang="en-MY" dirty="0"/>
        </a:p>
      </dgm:t>
    </dgm:pt>
    <dgm:pt modelId="{4D2345CA-AAC5-4B3F-9A8F-85A89043CF10}" type="parTrans" cxnId="{01FE231B-E530-4C6F-A5D8-C9531C84A787}">
      <dgm:prSet/>
      <dgm:spPr/>
      <dgm:t>
        <a:bodyPr/>
        <a:lstStyle/>
        <a:p>
          <a:endParaRPr lang="en-MY"/>
        </a:p>
      </dgm:t>
    </dgm:pt>
    <dgm:pt modelId="{85D8375E-3079-4633-A43F-D803D8066FE0}" type="sibTrans" cxnId="{01FE231B-E530-4C6F-A5D8-C9531C84A787}">
      <dgm:prSet/>
      <dgm:spPr/>
      <dgm:t>
        <a:bodyPr/>
        <a:lstStyle/>
        <a:p>
          <a:endParaRPr lang="en-MY"/>
        </a:p>
      </dgm:t>
    </dgm:pt>
    <dgm:pt modelId="{39C53A64-6103-4F35-B683-A157AB24582D}">
      <dgm:prSet phldrT="[Text]"/>
      <dgm:spPr/>
      <dgm:t>
        <a:bodyPr/>
        <a:lstStyle/>
        <a:p>
          <a:r>
            <a:rPr lang="en-US" dirty="0" smtClean="0"/>
            <a:t>Sex</a:t>
          </a:r>
          <a:endParaRPr lang="en-MY" dirty="0"/>
        </a:p>
      </dgm:t>
    </dgm:pt>
    <dgm:pt modelId="{23534E0C-5371-421C-997C-940F07454A30}" type="parTrans" cxnId="{D0A7CE85-C18B-446D-B0B2-46082686166F}">
      <dgm:prSet/>
      <dgm:spPr/>
      <dgm:t>
        <a:bodyPr/>
        <a:lstStyle/>
        <a:p>
          <a:endParaRPr lang="en-MY"/>
        </a:p>
      </dgm:t>
    </dgm:pt>
    <dgm:pt modelId="{68D01342-0B57-467F-8551-924B60FB94AF}" type="sibTrans" cxnId="{D0A7CE85-C18B-446D-B0B2-46082686166F}">
      <dgm:prSet/>
      <dgm:spPr/>
      <dgm:t>
        <a:bodyPr/>
        <a:lstStyle/>
        <a:p>
          <a:endParaRPr lang="en-MY"/>
        </a:p>
      </dgm:t>
    </dgm:pt>
    <dgm:pt modelId="{1C340533-3C93-4B0D-96B7-F46D7BE94C6C}">
      <dgm:prSet phldrT="[Text]"/>
      <dgm:spPr/>
      <dgm:t>
        <a:bodyPr/>
        <a:lstStyle/>
        <a:p>
          <a:r>
            <a:rPr lang="en-US" dirty="0" smtClean="0"/>
            <a:t>BMI</a:t>
          </a:r>
          <a:endParaRPr lang="en-MY" dirty="0"/>
        </a:p>
      </dgm:t>
    </dgm:pt>
    <dgm:pt modelId="{F500061A-50A9-4FB3-98C0-2F9C62FE0D6E}" type="parTrans" cxnId="{6CB84C58-1CE1-48A3-9EE2-5AB1EBC5770C}">
      <dgm:prSet/>
      <dgm:spPr/>
      <dgm:t>
        <a:bodyPr/>
        <a:lstStyle/>
        <a:p>
          <a:endParaRPr lang="en-MY"/>
        </a:p>
      </dgm:t>
    </dgm:pt>
    <dgm:pt modelId="{E5356B5F-6CC3-483D-86D0-A8132717C52E}" type="sibTrans" cxnId="{6CB84C58-1CE1-48A3-9EE2-5AB1EBC5770C}">
      <dgm:prSet/>
      <dgm:spPr/>
      <dgm:t>
        <a:bodyPr/>
        <a:lstStyle/>
        <a:p>
          <a:endParaRPr lang="en-MY"/>
        </a:p>
      </dgm:t>
    </dgm:pt>
    <dgm:pt modelId="{33583B60-38D8-4E5A-91C4-DBF61E44A8E0}">
      <dgm:prSet phldrT="[Text]"/>
      <dgm:spPr/>
      <dgm:t>
        <a:bodyPr/>
        <a:lstStyle/>
        <a:p>
          <a:r>
            <a:rPr lang="en-US" dirty="0" smtClean="0"/>
            <a:t>Children</a:t>
          </a:r>
          <a:endParaRPr lang="en-MY" dirty="0"/>
        </a:p>
      </dgm:t>
    </dgm:pt>
    <dgm:pt modelId="{4E63CBCA-D619-4A2D-A24E-83AE811EB399}" type="parTrans" cxnId="{5F404386-2788-4AD3-A5FB-57C05F04D382}">
      <dgm:prSet/>
      <dgm:spPr/>
      <dgm:t>
        <a:bodyPr/>
        <a:lstStyle/>
        <a:p>
          <a:endParaRPr lang="en-MY"/>
        </a:p>
      </dgm:t>
    </dgm:pt>
    <dgm:pt modelId="{9D9F7B72-A04B-4903-9B68-76438E224BF8}" type="sibTrans" cxnId="{5F404386-2788-4AD3-A5FB-57C05F04D382}">
      <dgm:prSet/>
      <dgm:spPr/>
      <dgm:t>
        <a:bodyPr/>
        <a:lstStyle/>
        <a:p>
          <a:endParaRPr lang="en-MY"/>
        </a:p>
      </dgm:t>
    </dgm:pt>
    <dgm:pt modelId="{6FED1B39-5DF9-4192-98A1-386583916C8D}">
      <dgm:prSet phldrT="[Text]"/>
      <dgm:spPr/>
      <dgm:t>
        <a:bodyPr/>
        <a:lstStyle/>
        <a:p>
          <a:r>
            <a:rPr lang="en-US" dirty="0" smtClean="0"/>
            <a:t>Smoker</a:t>
          </a:r>
          <a:endParaRPr lang="en-MY" dirty="0"/>
        </a:p>
      </dgm:t>
    </dgm:pt>
    <dgm:pt modelId="{148D7836-CD07-45BD-B4BF-35D0859990E0}" type="parTrans" cxnId="{9F6913A2-B6A9-4753-B2E5-BACB24AE5DF9}">
      <dgm:prSet/>
      <dgm:spPr/>
      <dgm:t>
        <a:bodyPr/>
        <a:lstStyle/>
        <a:p>
          <a:endParaRPr lang="en-MY"/>
        </a:p>
      </dgm:t>
    </dgm:pt>
    <dgm:pt modelId="{11A672B4-E26B-412B-A8E5-A9A68BF1D5C3}" type="sibTrans" cxnId="{9F6913A2-B6A9-4753-B2E5-BACB24AE5DF9}">
      <dgm:prSet/>
      <dgm:spPr/>
      <dgm:t>
        <a:bodyPr/>
        <a:lstStyle/>
        <a:p>
          <a:endParaRPr lang="en-MY"/>
        </a:p>
      </dgm:t>
    </dgm:pt>
    <dgm:pt modelId="{8AE7FEAD-4FFB-4864-888E-76EFE24734A7}">
      <dgm:prSet phldrT="[Text]"/>
      <dgm:spPr/>
      <dgm:t>
        <a:bodyPr/>
        <a:lstStyle/>
        <a:p>
          <a:r>
            <a:rPr lang="en-US" dirty="0" smtClean="0"/>
            <a:t>Region</a:t>
          </a:r>
          <a:endParaRPr lang="en-MY" dirty="0"/>
        </a:p>
      </dgm:t>
    </dgm:pt>
    <dgm:pt modelId="{3016F6A6-1B6B-4C5D-861F-CF999C074085}" type="parTrans" cxnId="{58E13AF5-0844-47ED-93B6-858DB8A8383C}">
      <dgm:prSet/>
      <dgm:spPr/>
      <dgm:t>
        <a:bodyPr/>
        <a:lstStyle/>
        <a:p>
          <a:endParaRPr lang="en-MY"/>
        </a:p>
      </dgm:t>
    </dgm:pt>
    <dgm:pt modelId="{2EBC06CB-0D8E-4B04-A71B-2A7EB222AC96}" type="sibTrans" cxnId="{58E13AF5-0844-47ED-93B6-858DB8A8383C}">
      <dgm:prSet/>
      <dgm:spPr/>
      <dgm:t>
        <a:bodyPr/>
        <a:lstStyle/>
        <a:p>
          <a:endParaRPr lang="en-MY"/>
        </a:p>
      </dgm:t>
    </dgm:pt>
    <dgm:pt modelId="{09C85611-997E-4097-8B40-E79037C388B2}">
      <dgm:prSet phldrT="[Text]"/>
      <dgm:spPr/>
      <dgm:t>
        <a:bodyPr/>
        <a:lstStyle/>
        <a:p>
          <a:r>
            <a:rPr lang="en-US" dirty="0" smtClean="0"/>
            <a:t>Charges</a:t>
          </a:r>
          <a:endParaRPr lang="en-MY" dirty="0"/>
        </a:p>
      </dgm:t>
    </dgm:pt>
    <dgm:pt modelId="{3E7EA2F3-23D6-47D5-960E-78F2FC9EB312}" type="parTrans" cxnId="{D75F0F65-BB1E-430D-A044-F723A4A06F13}">
      <dgm:prSet/>
      <dgm:spPr/>
      <dgm:t>
        <a:bodyPr/>
        <a:lstStyle/>
        <a:p>
          <a:endParaRPr lang="en-MY"/>
        </a:p>
      </dgm:t>
    </dgm:pt>
    <dgm:pt modelId="{CDF8256F-24CC-4201-99AC-AB3184718903}" type="sibTrans" cxnId="{D75F0F65-BB1E-430D-A044-F723A4A06F13}">
      <dgm:prSet/>
      <dgm:spPr/>
      <dgm:t>
        <a:bodyPr/>
        <a:lstStyle/>
        <a:p>
          <a:endParaRPr lang="en-MY"/>
        </a:p>
      </dgm:t>
    </dgm:pt>
    <dgm:pt modelId="{90C4BE1E-9535-496E-A6FC-0AA5BA4C6C67}" type="pres">
      <dgm:prSet presAssocID="{D13E939F-29BD-43F8-AD32-8A12085AD48D}" presName="diagram" presStyleCnt="0">
        <dgm:presLayoutVars>
          <dgm:dir/>
          <dgm:resizeHandles val="exact"/>
        </dgm:presLayoutVars>
      </dgm:prSet>
      <dgm:spPr/>
      <dgm:t>
        <a:bodyPr/>
        <a:lstStyle/>
        <a:p>
          <a:endParaRPr lang="en-US"/>
        </a:p>
      </dgm:t>
    </dgm:pt>
    <dgm:pt modelId="{5E7EF32E-B4E0-481A-A98E-57535BDBEFA8}" type="pres">
      <dgm:prSet presAssocID="{0070CD2E-C090-4CD5-8402-BCCC60B59004}" presName="node" presStyleLbl="node1" presStyleIdx="0" presStyleCnt="7">
        <dgm:presLayoutVars>
          <dgm:bulletEnabled val="1"/>
        </dgm:presLayoutVars>
      </dgm:prSet>
      <dgm:spPr/>
      <dgm:t>
        <a:bodyPr/>
        <a:lstStyle/>
        <a:p>
          <a:endParaRPr lang="en-MY"/>
        </a:p>
      </dgm:t>
    </dgm:pt>
    <dgm:pt modelId="{70B1B394-B547-4CC2-A5AA-4F39090F261B}" type="pres">
      <dgm:prSet presAssocID="{85D8375E-3079-4633-A43F-D803D8066FE0}" presName="sibTrans" presStyleCnt="0"/>
      <dgm:spPr/>
    </dgm:pt>
    <dgm:pt modelId="{6D888B45-F582-4031-97AF-FBFD70ECDA9E}" type="pres">
      <dgm:prSet presAssocID="{39C53A64-6103-4F35-B683-A157AB24582D}" presName="node" presStyleLbl="node1" presStyleIdx="1" presStyleCnt="7">
        <dgm:presLayoutVars>
          <dgm:bulletEnabled val="1"/>
        </dgm:presLayoutVars>
      </dgm:prSet>
      <dgm:spPr/>
      <dgm:t>
        <a:bodyPr/>
        <a:lstStyle/>
        <a:p>
          <a:endParaRPr lang="en-US"/>
        </a:p>
      </dgm:t>
    </dgm:pt>
    <dgm:pt modelId="{8EEF1373-4DC3-4DC3-98E8-FE5496B93D72}" type="pres">
      <dgm:prSet presAssocID="{68D01342-0B57-467F-8551-924B60FB94AF}" presName="sibTrans" presStyleCnt="0"/>
      <dgm:spPr/>
    </dgm:pt>
    <dgm:pt modelId="{8DF0BE80-178B-4896-8FAB-A3B07A5B5B8E}" type="pres">
      <dgm:prSet presAssocID="{1C340533-3C93-4B0D-96B7-F46D7BE94C6C}" presName="node" presStyleLbl="node1" presStyleIdx="2" presStyleCnt="7">
        <dgm:presLayoutVars>
          <dgm:bulletEnabled val="1"/>
        </dgm:presLayoutVars>
      </dgm:prSet>
      <dgm:spPr/>
      <dgm:t>
        <a:bodyPr/>
        <a:lstStyle/>
        <a:p>
          <a:endParaRPr lang="en-US"/>
        </a:p>
      </dgm:t>
    </dgm:pt>
    <dgm:pt modelId="{5BE69DA7-5E98-41FA-AC5F-18BFD1C1DBC8}" type="pres">
      <dgm:prSet presAssocID="{E5356B5F-6CC3-483D-86D0-A8132717C52E}" presName="sibTrans" presStyleCnt="0"/>
      <dgm:spPr/>
    </dgm:pt>
    <dgm:pt modelId="{666466A6-983B-4CA9-960E-F021F7385456}" type="pres">
      <dgm:prSet presAssocID="{33583B60-38D8-4E5A-91C4-DBF61E44A8E0}" presName="node" presStyleLbl="node1" presStyleIdx="3" presStyleCnt="7">
        <dgm:presLayoutVars>
          <dgm:bulletEnabled val="1"/>
        </dgm:presLayoutVars>
      </dgm:prSet>
      <dgm:spPr/>
      <dgm:t>
        <a:bodyPr/>
        <a:lstStyle/>
        <a:p>
          <a:endParaRPr lang="en-US"/>
        </a:p>
      </dgm:t>
    </dgm:pt>
    <dgm:pt modelId="{4D5771D8-BF41-425F-8FDD-092B318D09EE}" type="pres">
      <dgm:prSet presAssocID="{9D9F7B72-A04B-4903-9B68-76438E224BF8}" presName="sibTrans" presStyleCnt="0"/>
      <dgm:spPr/>
    </dgm:pt>
    <dgm:pt modelId="{2A99117C-FD50-44D9-9EAE-0C5EAEC84E9A}" type="pres">
      <dgm:prSet presAssocID="{6FED1B39-5DF9-4192-98A1-386583916C8D}" presName="node" presStyleLbl="node1" presStyleIdx="4" presStyleCnt="7">
        <dgm:presLayoutVars>
          <dgm:bulletEnabled val="1"/>
        </dgm:presLayoutVars>
      </dgm:prSet>
      <dgm:spPr/>
      <dgm:t>
        <a:bodyPr/>
        <a:lstStyle/>
        <a:p>
          <a:endParaRPr lang="en-US"/>
        </a:p>
      </dgm:t>
    </dgm:pt>
    <dgm:pt modelId="{B8BD2F86-6ED6-4645-BAE7-6A5676B8A393}" type="pres">
      <dgm:prSet presAssocID="{11A672B4-E26B-412B-A8E5-A9A68BF1D5C3}" presName="sibTrans" presStyleCnt="0"/>
      <dgm:spPr/>
    </dgm:pt>
    <dgm:pt modelId="{357D5E04-B80D-48E4-9D64-DBB1CDA539D5}" type="pres">
      <dgm:prSet presAssocID="{8AE7FEAD-4FFB-4864-888E-76EFE24734A7}" presName="node" presStyleLbl="node1" presStyleIdx="5" presStyleCnt="7">
        <dgm:presLayoutVars>
          <dgm:bulletEnabled val="1"/>
        </dgm:presLayoutVars>
      </dgm:prSet>
      <dgm:spPr/>
      <dgm:t>
        <a:bodyPr/>
        <a:lstStyle/>
        <a:p>
          <a:endParaRPr lang="en-US"/>
        </a:p>
      </dgm:t>
    </dgm:pt>
    <dgm:pt modelId="{EA16E0B4-B8D2-432A-932E-002249DBB522}" type="pres">
      <dgm:prSet presAssocID="{2EBC06CB-0D8E-4B04-A71B-2A7EB222AC96}" presName="sibTrans" presStyleCnt="0"/>
      <dgm:spPr/>
    </dgm:pt>
    <dgm:pt modelId="{4AB516CC-29A7-4721-BAFD-06039857702F}" type="pres">
      <dgm:prSet presAssocID="{09C85611-997E-4097-8B40-E79037C388B2}" presName="node" presStyleLbl="node1" presStyleIdx="6" presStyleCnt="7">
        <dgm:presLayoutVars>
          <dgm:bulletEnabled val="1"/>
        </dgm:presLayoutVars>
      </dgm:prSet>
      <dgm:spPr/>
      <dgm:t>
        <a:bodyPr/>
        <a:lstStyle/>
        <a:p>
          <a:endParaRPr lang="en-MY"/>
        </a:p>
      </dgm:t>
    </dgm:pt>
  </dgm:ptLst>
  <dgm:cxnLst>
    <dgm:cxn modelId="{9F6913A2-B6A9-4753-B2E5-BACB24AE5DF9}" srcId="{D13E939F-29BD-43F8-AD32-8A12085AD48D}" destId="{6FED1B39-5DF9-4192-98A1-386583916C8D}" srcOrd="4" destOrd="0" parTransId="{148D7836-CD07-45BD-B4BF-35D0859990E0}" sibTransId="{11A672B4-E26B-412B-A8E5-A9A68BF1D5C3}"/>
    <dgm:cxn modelId="{5735AFEB-9D44-4C5E-A730-833DD8BA4A5F}" type="presOf" srcId="{1C340533-3C93-4B0D-96B7-F46D7BE94C6C}" destId="{8DF0BE80-178B-4896-8FAB-A3B07A5B5B8E}" srcOrd="0" destOrd="0" presId="urn:microsoft.com/office/officeart/2005/8/layout/default"/>
    <dgm:cxn modelId="{9BAFA511-6C96-4EB9-82A3-C4A62D08C039}" type="presOf" srcId="{0070CD2E-C090-4CD5-8402-BCCC60B59004}" destId="{5E7EF32E-B4E0-481A-A98E-57535BDBEFA8}" srcOrd="0" destOrd="0" presId="urn:microsoft.com/office/officeart/2005/8/layout/default"/>
    <dgm:cxn modelId="{DA85996B-E2BD-4576-BAD1-FE573E3E73DC}" type="presOf" srcId="{D13E939F-29BD-43F8-AD32-8A12085AD48D}" destId="{90C4BE1E-9535-496E-A6FC-0AA5BA4C6C67}" srcOrd="0" destOrd="0" presId="urn:microsoft.com/office/officeart/2005/8/layout/default"/>
    <dgm:cxn modelId="{5F404386-2788-4AD3-A5FB-57C05F04D382}" srcId="{D13E939F-29BD-43F8-AD32-8A12085AD48D}" destId="{33583B60-38D8-4E5A-91C4-DBF61E44A8E0}" srcOrd="3" destOrd="0" parTransId="{4E63CBCA-D619-4A2D-A24E-83AE811EB399}" sibTransId="{9D9F7B72-A04B-4903-9B68-76438E224BF8}"/>
    <dgm:cxn modelId="{D0A7CE85-C18B-446D-B0B2-46082686166F}" srcId="{D13E939F-29BD-43F8-AD32-8A12085AD48D}" destId="{39C53A64-6103-4F35-B683-A157AB24582D}" srcOrd="1" destOrd="0" parTransId="{23534E0C-5371-421C-997C-940F07454A30}" sibTransId="{68D01342-0B57-467F-8551-924B60FB94AF}"/>
    <dgm:cxn modelId="{01FE231B-E530-4C6F-A5D8-C9531C84A787}" srcId="{D13E939F-29BD-43F8-AD32-8A12085AD48D}" destId="{0070CD2E-C090-4CD5-8402-BCCC60B59004}" srcOrd="0" destOrd="0" parTransId="{4D2345CA-AAC5-4B3F-9A8F-85A89043CF10}" sibTransId="{85D8375E-3079-4633-A43F-D803D8066FE0}"/>
    <dgm:cxn modelId="{D75F0F65-BB1E-430D-A044-F723A4A06F13}" srcId="{D13E939F-29BD-43F8-AD32-8A12085AD48D}" destId="{09C85611-997E-4097-8B40-E79037C388B2}" srcOrd="6" destOrd="0" parTransId="{3E7EA2F3-23D6-47D5-960E-78F2FC9EB312}" sibTransId="{CDF8256F-24CC-4201-99AC-AB3184718903}"/>
    <dgm:cxn modelId="{6CB84C58-1CE1-48A3-9EE2-5AB1EBC5770C}" srcId="{D13E939F-29BD-43F8-AD32-8A12085AD48D}" destId="{1C340533-3C93-4B0D-96B7-F46D7BE94C6C}" srcOrd="2" destOrd="0" parTransId="{F500061A-50A9-4FB3-98C0-2F9C62FE0D6E}" sibTransId="{E5356B5F-6CC3-483D-86D0-A8132717C52E}"/>
    <dgm:cxn modelId="{58E13AF5-0844-47ED-93B6-858DB8A8383C}" srcId="{D13E939F-29BD-43F8-AD32-8A12085AD48D}" destId="{8AE7FEAD-4FFB-4864-888E-76EFE24734A7}" srcOrd="5" destOrd="0" parTransId="{3016F6A6-1B6B-4C5D-861F-CF999C074085}" sibTransId="{2EBC06CB-0D8E-4B04-A71B-2A7EB222AC96}"/>
    <dgm:cxn modelId="{469523BC-5F43-411D-A172-41986F4523B5}" type="presOf" srcId="{6FED1B39-5DF9-4192-98A1-386583916C8D}" destId="{2A99117C-FD50-44D9-9EAE-0C5EAEC84E9A}" srcOrd="0" destOrd="0" presId="urn:microsoft.com/office/officeart/2005/8/layout/default"/>
    <dgm:cxn modelId="{9B6768F4-CA1B-4043-A78F-129B67734EE9}" type="presOf" srcId="{39C53A64-6103-4F35-B683-A157AB24582D}" destId="{6D888B45-F582-4031-97AF-FBFD70ECDA9E}" srcOrd="0" destOrd="0" presId="urn:microsoft.com/office/officeart/2005/8/layout/default"/>
    <dgm:cxn modelId="{A4A07929-BDD8-4D39-A65F-EF678D75A34F}" type="presOf" srcId="{09C85611-997E-4097-8B40-E79037C388B2}" destId="{4AB516CC-29A7-4721-BAFD-06039857702F}" srcOrd="0" destOrd="0" presId="urn:microsoft.com/office/officeart/2005/8/layout/default"/>
    <dgm:cxn modelId="{569FE546-4FF4-4E38-899E-D8BDF6C237AA}" type="presOf" srcId="{8AE7FEAD-4FFB-4864-888E-76EFE24734A7}" destId="{357D5E04-B80D-48E4-9D64-DBB1CDA539D5}" srcOrd="0" destOrd="0" presId="urn:microsoft.com/office/officeart/2005/8/layout/default"/>
    <dgm:cxn modelId="{1D19F919-3A1D-46EA-8BEF-443F763860F2}" type="presOf" srcId="{33583B60-38D8-4E5A-91C4-DBF61E44A8E0}" destId="{666466A6-983B-4CA9-960E-F021F7385456}" srcOrd="0" destOrd="0" presId="urn:microsoft.com/office/officeart/2005/8/layout/default"/>
    <dgm:cxn modelId="{D0993BD8-A3A3-44CF-A150-537FE0FA52C5}" type="presParOf" srcId="{90C4BE1E-9535-496E-A6FC-0AA5BA4C6C67}" destId="{5E7EF32E-B4E0-481A-A98E-57535BDBEFA8}" srcOrd="0" destOrd="0" presId="urn:microsoft.com/office/officeart/2005/8/layout/default"/>
    <dgm:cxn modelId="{9283F8D9-B7CF-4202-896F-A0DF2033739D}" type="presParOf" srcId="{90C4BE1E-9535-496E-A6FC-0AA5BA4C6C67}" destId="{70B1B394-B547-4CC2-A5AA-4F39090F261B}" srcOrd="1" destOrd="0" presId="urn:microsoft.com/office/officeart/2005/8/layout/default"/>
    <dgm:cxn modelId="{136C3341-7760-4EC4-8E89-AD9185CF03C4}" type="presParOf" srcId="{90C4BE1E-9535-496E-A6FC-0AA5BA4C6C67}" destId="{6D888B45-F582-4031-97AF-FBFD70ECDA9E}" srcOrd="2" destOrd="0" presId="urn:microsoft.com/office/officeart/2005/8/layout/default"/>
    <dgm:cxn modelId="{CD09DEA6-3B58-4B62-B70B-21B1A5072FA8}" type="presParOf" srcId="{90C4BE1E-9535-496E-A6FC-0AA5BA4C6C67}" destId="{8EEF1373-4DC3-4DC3-98E8-FE5496B93D72}" srcOrd="3" destOrd="0" presId="urn:microsoft.com/office/officeart/2005/8/layout/default"/>
    <dgm:cxn modelId="{716294CC-4381-4D11-A010-6D7F6A91240B}" type="presParOf" srcId="{90C4BE1E-9535-496E-A6FC-0AA5BA4C6C67}" destId="{8DF0BE80-178B-4896-8FAB-A3B07A5B5B8E}" srcOrd="4" destOrd="0" presId="urn:microsoft.com/office/officeart/2005/8/layout/default"/>
    <dgm:cxn modelId="{FA8FC588-707D-4B88-9600-78B867CE7A5E}" type="presParOf" srcId="{90C4BE1E-9535-496E-A6FC-0AA5BA4C6C67}" destId="{5BE69DA7-5E98-41FA-AC5F-18BFD1C1DBC8}" srcOrd="5" destOrd="0" presId="urn:microsoft.com/office/officeart/2005/8/layout/default"/>
    <dgm:cxn modelId="{AFD36C3C-7DA0-4682-A710-E27D29AF3EE2}" type="presParOf" srcId="{90C4BE1E-9535-496E-A6FC-0AA5BA4C6C67}" destId="{666466A6-983B-4CA9-960E-F021F7385456}" srcOrd="6" destOrd="0" presId="urn:microsoft.com/office/officeart/2005/8/layout/default"/>
    <dgm:cxn modelId="{4AD4422F-A395-4BE0-AABC-58872D908FC0}" type="presParOf" srcId="{90C4BE1E-9535-496E-A6FC-0AA5BA4C6C67}" destId="{4D5771D8-BF41-425F-8FDD-092B318D09EE}" srcOrd="7" destOrd="0" presId="urn:microsoft.com/office/officeart/2005/8/layout/default"/>
    <dgm:cxn modelId="{C71C7AAC-CF63-4267-84F8-0E91BA7437A9}" type="presParOf" srcId="{90C4BE1E-9535-496E-A6FC-0AA5BA4C6C67}" destId="{2A99117C-FD50-44D9-9EAE-0C5EAEC84E9A}" srcOrd="8" destOrd="0" presId="urn:microsoft.com/office/officeart/2005/8/layout/default"/>
    <dgm:cxn modelId="{AF0D5A68-521D-43B6-8488-440135B025CE}" type="presParOf" srcId="{90C4BE1E-9535-496E-A6FC-0AA5BA4C6C67}" destId="{B8BD2F86-6ED6-4645-BAE7-6A5676B8A393}" srcOrd="9" destOrd="0" presId="urn:microsoft.com/office/officeart/2005/8/layout/default"/>
    <dgm:cxn modelId="{6587E963-EBA5-458F-9FD6-E9C4649E4501}" type="presParOf" srcId="{90C4BE1E-9535-496E-A6FC-0AA5BA4C6C67}" destId="{357D5E04-B80D-48E4-9D64-DBB1CDA539D5}" srcOrd="10" destOrd="0" presId="urn:microsoft.com/office/officeart/2005/8/layout/default"/>
    <dgm:cxn modelId="{CB311B6E-E48A-49F8-A8DF-4670CDF3A66B}" type="presParOf" srcId="{90C4BE1E-9535-496E-A6FC-0AA5BA4C6C67}" destId="{EA16E0B4-B8D2-432A-932E-002249DBB522}" srcOrd="11" destOrd="0" presId="urn:microsoft.com/office/officeart/2005/8/layout/default"/>
    <dgm:cxn modelId="{372021FB-893F-416C-9B6A-CA2CB26B3B1B}" type="presParOf" srcId="{90C4BE1E-9535-496E-A6FC-0AA5BA4C6C67}" destId="{4AB516CC-29A7-4721-BAFD-06039857702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A9D8B7-B3D2-4D4D-89C9-FEE84219520D}" type="doc">
      <dgm:prSet loTypeId="urn:microsoft.com/office/officeart/2005/8/layout/process2" loCatId="process" qsTypeId="urn:microsoft.com/office/officeart/2005/8/quickstyle/simple1" qsCatId="simple" csTypeId="urn:microsoft.com/office/officeart/2005/8/colors/colorful1" csCatId="colorful" phldr="1"/>
      <dgm:spPr/>
    </dgm:pt>
    <dgm:pt modelId="{29C3FAA0-5DE0-4F4F-8740-44A5A7DF4B5E}">
      <dgm:prSet phldrT="[Text]"/>
      <dgm:spPr/>
      <dgm:t>
        <a:bodyPr/>
        <a:lstStyle/>
        <a:p>
          <a:r>
            <a:rPr lang="en-US" dirty="0" smtClean="0"/>
            <a:t>1) Smoker</a:t>
          </a:r>
          <a:endParaRPr lang="en-MY" dirty="0"/>
        </a:p>
      </dgm:t>
    </dgm:pt>
    <dgm:pt modelId="{5D9724B5-57EB-4DA4-8469-9556A930ED71}" type="parTrans" cxnId="{0759DBD8-02E0-448B-A98E-25E3669A5A29}">
      <dgm:prSet/>
      <dgm:spPr/>
      <dgm:t>
        <a:bodyPr/>
        <a:lstStyle/>
        <a:p>
          <a:endParaRPr lang="en-MY"/>
        </a:p>
      </dgm:t>
    </dgm:pt>
    <dgm:pt modelId="{1E04A870-44CF-4496-9131-E567DB804BE1}" type="sibTrans" cxnId="{0759DBD8-02E0-448B-A98E-25E3669A5A29}">
      <dgm:prSet/>
      <dgm:spPr/>
      <dgm:t>
        <a:bodyPr/>
        <a:lstStyle/>
        <a:p>
          <a:endParaRPr lang="en-MY"/>
        </a:p>
      </dgm:t>
    </dgm:pt>
    <dgm:pt modelId="{AD91BEAD-EDDA-4D13-B25E-891A7BAA820C}">
      <dgm:prSet phldrT="[Text]"/>
      <dgm:spPr/>
      <dgm:t>
        <a:bodyPr/>
        <a:lstStyle/>
        <a:p>
          <a:r>
            <a:rPr lang="en-US" dirty="0" smtClean="0"/>
            <a:t>2) Age</a:t>
          </a:r>
          <a:endParaRPr lang="en-MY" dirty="0"/>
        </a:p>
      </dgm:t>
    </dgm:pt>
    <dgm:pt modelId="{C311B9D7-3154-4259-B534-D3BBCE2F12B9}" type="parTrans" cxnId="{AAEF4389-720F-46DC-B586-88B311E2FED8}">
      <dgm:prSet/>
      <dgm:spPr/>
      <dgm:t>
        <a:bodyPr/>
        <a:lstStyle/>
        <a:p>
          <a:endParaRPr lang="en-MY"/>
        </a:p>
      </dgm:t>
    </dgm:pt>
    <dgm:pt modelId="{5CBC5405-4887-426D-AB49-9BBEB3D346A0}" type="sibTrans" cxnId="{AAEF4389-720F-46DC-B586-88B311E2FED8}">
      <dgm:prSet/>
      <dgm:spPr/>
      <dgm:t>
        <a:bodyPr/>
        <a:lstStyle/>
        <a:p>
          <a:endParaRPr lang="en-MY"/>
        </a:p>
      </dgm:t>
    </dgm:pt>
    <dgm:pt modelId="{4CE37CB8-18D7-4F03-AD26-7038F9B65EEE}">
      <dgm:prSet phldrT="[Text]"/>
      <dgm:spPr/>
      <dgm:t>
        <a:bodyPr/>
        <a:lstStyle/>
        <a:p>
          <a:r>
            <a:rPr lang="en-US" dirty="0" smtClean="0"/>
            <a:t>3) BMI</a:t>
          </a:r>
          <a:endParaRPr lang="en-MY" dirty="0"/>
        </a:p>
      </dgm:t>
    </dgm:pt>
    <dgm:pt modelId="{84CDD12C-AA2C-4FF6-B156-49F87A1C3CD3}" type="parTrans" cxnId="{EA15BF4F-E3AB-4C2A-B4AC-F3725CCBFD94}">
      <dgm:prSet/>
      <dgm:spPr/>
      <dgm:t>
        <a:bodyPr/>
        <a:lstStyle/>
        <a:p>
          <a:endParaRPr lang="en-MY"/>
        </a:p>
      </dgm:t>
    </dgm:pt>
    <dgm:pt modelId="{098B3FF0-37F9-4EA7-8B63-AA4510CB12B7}" type="sibTrans" cxnId="{EA15BF4F-E3AB-4C2A-B4AC-F3725CCBFD94}">
      <dgm:prSet/>
      <dgm:spPr/>
      <dgm:t>
        <a:bodyPr/>
        <a:lstStyle/>
        <a:p>
          <a:endParaRPr lang="en-MY"/>
        </a:p>
      </dgm:t>
    </dgm:pt>
    <dgm:pt modelId="{E48ADB64-98DF-420E-8EC2-59F5A23C78BB}">
      <dgm:prSet phldrT="[Text]"/>
      <dgm:spPr/>
      <dgm:t>
        <a:bodyPr/>
        <a:lstStyle/>
        <a:p>
          <a:r>
            <a:rPr lang="en-US" dirty="0" smtClean="0"/>
            <a:t>4) Children</a:t>
          </a:r>
          <a:endParaRPr lang="en-MY" dirty="0"/>
        </a:p>
      </dgm:t>
    </dgm:pt>
    <dgm:pt modelId="{841FDB9C-68D9-4ABB-93D6-B243BAFDEF8C}" type="parTrans" cxnId="{36E8AA8A-7D5F-41DD-BA3D-57F44CE9D00B}">
      <dgm:prSet/>
      <dgm:spPr/>
      <dgm:t>
        <a:bodyPr/>
        <a:lstStyle/>
        <a:p>
          <a:endParaRPr lang="en-MY"/>
        </a:p>
      </dgm:t>
    </dgm:pt>
    <dgm:pt modelId="{D8272B67-737D-41F2-8DF7-2C92E0024676}" type="sibTrans" cxnId="{36E8AA8A-7D5F-41DD-BA3D-57F44CE9D00B}">
      <dgm:prSet/>
      <dgm:spPr/>
      <dgm:t>
        <a:bodyPr/>
        <a:lstStyle/>
        <a:p>
          <a:endParaRPr lang="en-MY"/>
        </a:p>
      </dgm:t>
    </dgm:pt>
    <dgm:pt modelId="{2EFED6A5-9275-4637-8E90-A8D51A3BD846}" type="pres">
      <dgm:prSet presAssocID="{F6A9D8B7-B3D2-4D4D-89C9-FEE84219520D}" presName="linearFlow" presStyleCnt="0">
        <dgm:presLayoutVars>
          <dgm:resizeHandles val="exact"/>
        </dgm:presLayoutVars>
      </dgm:prSet>
      <dgm:spPr/>
    </dgm:pt>
    <dgm:pt modelId="{8FB83AB5-26DF-4A72-9BB7-DD9F6AEDB9C3}" type="pres">
      <dgm:prSet presAssocID="{29C3FAA0-5DE0-4F4F-8740-44A5A7DF4B5E}" presName="node" presStyleLbl="node1" presStyleIdx="0" presStyleCnt="4" custScaleX="129213">
        <dgm:presLayoutVars>
          <dgm:bulletEnabled val="1"/>
        </dgm:presLayoutVars>
      </dgm:prSet>
      <dgm:spPr/>
    </dgm:pt>
    <dgm:pt modelId="{9266CA8D-4F2E-49A9-96F9-F065F5B1A312}" type="pres">
      <dgm:prSet presAssocID="{1E04A870-44CF-4496-9131-E567DB804BE1}" presName="sibTrans" presStyleLbl="sibTrans2D1" presStyleIdx="0" presStyleCnt="3"/>
      <dgm:spPr/>
    </dgm:pt>
    <dgm:pt modelId="{394439F5-BC4B-4E45-B419-7656DA5318E5}" type="pres">
      <dgm:prSet presAssocID="{1E04A870-44CF-4496-9131-E567DB804BE1}" presName="connectorText" presStyleLbl="sibTrans2D1" presStyleIdx="0" presStyleCnt="3"/>
      <dgm:spPr/>
    </dgm:pt>
    <dgm:pt modelId="{DB6683B2-1B9A-4F57-A1A3-BAA60D20B394}" type="pres">
      <dgm:prSet presAssocID="{AD91BEAD-EDDA-4D13-B25E-891A7BAA820C}" presName="node" presStyleLbl="node1" presStyleIdx="1" presStyleCnt="4" custScaleX="138154">
        <dgm:presLayoutVars>
          <dgm:bulletEnabled val="1"/>
        </dgm:presLayoutVars>
      </dgm:prSet>
      <dgm:spPr/>
    </dgm:pt>
    <dgm:pt modelId="{7A5C4960-CE02-41A9-8D6F-A4646DC1BF0E}" type="pres">
      <dgm:prSet presAssocID="{5CBC5405-4887-426D-AB49-9BBEB3D346A0}" presName="sibTrans" presStyleLbl="sibTrans2D1" presStyleIdx="1" presStyleCnt="3"/>
      <dgm:spPr/>
    </dgm:pt>
    <dgm:pt modelId="{F677DFD8-4F43-4C75-BD33-1F1609FADF5D}" type="pres">
      <dgm:prSet presAssocID="{5CBC5405-4887-426D-AB49-9BBEB3D346A0}" presName="connectorText" presStyleLbl="sibTrans2D1" presStyleIdx="1" presStyleCnt="3"/>
      <dgm:spPr/>
    </dgm:pt>
    <dgm:pt modelId="{E35E92F5-B6AC-48D8-8468-900A7F37BA14}" type="pres">
      <dgm:prSet presAssocID="{4CE37CB8-18D7-4F03-AD26-7038F9B65EEE}" presName="node" presStyleLbl="node1" presStyleIdx="2" presStyleCnt="4" custScaleX="143519">
        <dgm:presLayoutVars>
          <dgm:bulletEnabled val="1"/>
        </dgm:presLayoutVars>
      </dgm:prSet>
      <dgm:spPr/>
    </dgm:pt>
    <dgm:pt modelId="{D4CF1A15-5764-4028-936F-9E3F400A5BF7}" type="pres">
      <dgm:prSet presAssocID="{098B3FF0-37F9-4EA7-8B63-AA4510CB12B7}" presName="sibTrans" presStyleLbl="sibTrans2D1" presStyleIdx="2" presStyleCnt="3"/>
      <dgm:spPr/>
    </dgm:pt>
    <dgm:pt modelId="{FA0BF8DE-2956-4F6D-90CA-14A070C51471}" type="pres">
      <dgm:prSet presAssocID="{098B3FF0-37F9-4EA7-8B63-AA4510CB12B7}" presName="connectorText" presStyleLbl="sibTrans2D1" presStyleIdx="2" presStyleCnt="3"/>
      <dgm:spPr/>
    </dgm:pt>
    <dgm:pt modelId="{1AD37199-1376-4521-B036-B5E8D88685DD}" type="pres">
      <dgm:prSet presAssocID="{E48ADB64-98DF-420E-8EC2-59F5A23C78BB}" presName="node" presStyleLbl="node1" presStyleIdx="3" presStyleCnt="4" custScaleX="152460">
        <dgm:presLayoutVars>
          <dgm:bulletEnabled val="1"/>
        </dgm:presLayoutVars>
      </dgm:prSet>
      <dgm:spPr/>
    </dgm:pt>
  </dgm:ptLst>
  <dgm:cxnLst>
    <dgm:cxn modelId="{704E31F6-A4E8-433C-ADD4-1E5EE9E8833C}" type="presOf" srcId="{E48ADB64-98DF-420E-8EC2-59F5A23C78BB}" destId="{1AD37199-1376-4521-B036-B5E8D88685DD}" srcOrd="0" destOrd="0" presId="urn:microsoft.com/office/officeart/2005/8/layout/process2"/>
    <dgm:cxn modelId="{6686A1F9-E743-4ACA-8B93-6C947F94CF2C}" type="presOf" srcId="{AD91BEAD-EDDA-4D13-B25E-891A7BAA820C}" destId="{DB6683B2-1B9A-4F57-A1A3-BAA60D20B394}" srcOrd="0" destOrd="0" presId="urn:microsoft.com/office/officeart/2005/8/layout/process2"/>
    <dgm:cxn modelId="{AAEF4389-720F-46DC-B586-88B311E2FED8}" srcId="{F6A9D8B7-B3D2-4D4D-89C9-FEE84219520D}" destId="{AD91BEAD-EDDA-4D13-B25E-891A7BAA820C}" srcOrd="1" destOrd="0" parTransId="{C311B9D7-3154-4259-B534-D3BBCE2F12B9}" sibTransId="{5CBC5405-4887-426D-AB49-9BBEB3D346A0}"/>
    <dgm:cxn modelId="{FFD857E4-BBA4-42AD-A7E7-E06578B0D951}" type="presOf" srcId="{F6A9D8B7-B3D2-4D4D-89C9-FEE84219520D}" destId="{2EFED6A5-9275-4637-8E90-A8D51A3BD846}" srcOrd="0" destOrd="0" presId="urn:microsoft.com/office/officeart/2005/8/layout/process2"/>
    <dgm:cxn modelId="{DB1167E2-FBB4-4FF0-B03B-B5F60A68E5AB}" type="presOf" srcId="{1E04A870-44CF-4496-9131-E567DB804BE1}" destId="{394439F5-BC4B-4E45-B419-7656DA5318E5}" srcOrd="1" destOrd="0" presId="urn:microsoft.com/office/officeart/2005/8/layout/process2"/>
    <dgm:cxn modelId="{3DD5D4D5-7AC4-41B8-A21A-7A2A0096E9A3}" type="presOf" srcId="{4CE37CB8-18D7-4F03-AD26-7038F9B65EEE}" destId="{E35E92F5-B6AC-48D8-8468-900A7F37BA14}" srcOrd="0" destOrd="0" presId="urn:microsoft.com/office/officeart/2005/8/layout/process2"/>
    <dgm:cxn modelId="{F4A3F400-8B53-4FFA-A39F-A0E03A1656FC}" type="presOf" srcId="{5CBC5405-4887-426D-AB49-9BBEB3D346A0}" destId="{F677DFD8-4F43-4C75-BD33-1F1609FADF5D}" srcOrd="1" destOrd="0" presId="urn:microsoft.com/office/officeart/2005/8/layout/process2"/>
    <dgm:cxn modelId="{EA15BF4F-E3AB-4C2A-B4AC-F3725CCBFD94}" srcId="{F6A9D8B7-B3D2-4D4D-89C9-FEE84219520D}" destId="{4CE37CB8-18D7-4F03-AD26-7038F9B65EEE}" srcOrd="2" destOrd="0" parTransId="{84CDD12C-AA2C-4FF6-B156-49F87A1C3CD3}" sibTransId="{098B3FF0-37F9-4EA7-8B63-AA4510CB12B7}"/>
    <dgm:cxn modelId="{C1F304EF-0666-4361-86FF-60A57BE1661A}" type="presOf" srcId="{098B3FF0-37F9-4EA7-8B63-AA4510CB12B7}" destId="{FA0BF8DE-2956-4F6D-90CA-14A070C51471}" srcOrd="1" destOrd="0" presId="urn:microsoft.com/office/officeart/2005/8/layout/process2"/>
    <dgm:cxn modelId="{36E8AA8A-7D5F-41DD-BA3D-57F44CE9D00B}" srcId="{F6A9D8B7-B3D2-4D4D-89C9-FEE84219520D}" destId="{E48ADB64-98DF-420E-8EC2-59F5A23C78BB}" srcOrd="3" destOrd="0" parTransId="{841FDB9C-68D9-4ABB-93D6-B243BAFDEF8C}" sibTransId="{D8272B67-737D-41F2-8DF7-2C92E0024676}"/>
    <dgm:cxn modelId="{7B9F77C1-932A-487D-B09B-FD5D892E53E6}" type="presOf" srcId="{098B3FF0-37F9-4EA7-8B63-AA4510CB12B7}" destId="{D4CF1A15-5764-4028-936F-9E3F400A5BF7}" srcOrd="0" destOrd="0" presId="urn:microsoft.com/office/officeart/2005/8/layout/process2"/>
    <dgm:cxn modelId="{0759DBD8-02E0-448B-A98E-25E3669A5A29}" srcId="{F6A9D8B7-B3D2-4D4D-89C9-FEE84219520D}" destId="{29C3FAA0-5DE0-4F4F-8740-44A5A7DF4B5E}" srcOrd="0" destOrd="0" parTransId="{5D9724B5-57EB-4DA4-8469-9556A930ED71}" sibTransId="{1E04A870-44CF-4496-9131-E567DB804BE1}"/>
    <dgm:cxn modelId="{93AC6212-89C7-4027-A2A3-80210853A4F7}" type="presOf" srcId="{29C3FAA0-5DE0-4F4F-8740-44A5A7DF4B5E}" destId="{8FB83AB5-26DF-4A72-9BB7-DD9F6AEDB9C3}" srcOrd="0" destOrd="0" presId="urn:microsoft.com/office/officeart/2005/8/layout/process2"/>
    <dgm:cxn modelId="{4EDC55FB-57B6-428E-B649-56F15DA4A20A}" type="presOf" srcId="{5CBC5405-4887-426D-AB49-9BBEB3D346A0}" destId="{7A5C4960-CE02-41A9-8D6F-A4646DC1BF0E}" srcOrd="0" destOrd="0" presId="urn:microsoft.com/office/officeart/2005/8/layout/process2"/>
    <dgm:cxn modelId="{F7EFE38D-5E37-47A2-B226-F290DCA6C6BE}" type="presOf" srcId="{1E04A870-44CF-4496-9131-E567DB804BE1}" destId="{9266CA8D-4F2E-49A9-96F9-F065F5B1A312}" srcOrd="0" destOrd="0" presId="urn:microsoft.com/office/officeart/2005/8/layout/process2"/>
    <dgm:cxn modelId="{5DA22421-EB09-4AD7-A501-B4F061A766B3}" type="presParOf" srcId="{2EFED6A5-9275-4637-8E90-A8D51A3BD846}" destId="{8FB83AB5-26DF-4A72-9BB7-DD9F6AEDB9C3}" srcOrd="0" destOrd="0" presId="urn:microsoft.com/office/officeart/2005/8/layout/process2"/>
    <dgm:cxn modelId="{A37F9CB6-AE6D-4B66-9693-838F0802B4C6}" type="presParOf" srcId="{2EFED6A5-9275-4637-8E90-A8D51A3BD846}" destId="{9266CA8D-4F2E-49A9-96F9-F065F5B1A312}" srcOrd="1" destOrd="0" presId="urn:microsoft.com/office/officeart/2005/8/layout/process2"/>
    <dgm:cxn modelId="{AC910764-7C3A-407B-8BAB-EF1E2F50BEA1}" type="presParOf" srcId="{9266CA8D-4F2E-49A9-96F9-F065F5B1A312}" destId="{394439F5-BC4B-4E45-B419-7656DA5318E5}" srcOrd="0" destOrd="0" presId="urn:microsoft.com/office/officeart/2005/8/layout/process2"/>
    <dgm:cxn modelId="{3B862150-14A9-4B29-BD1F-42C259577D67}" type="presParOf" srcId="{2EFED6A5-9275-4637-8E90-A8D51A3BD846}" destId="{DB6683B2-1B9A-4F57-A1A3-BAA60D20B394}" srcOrd="2" destOrd="0" presId="urn:microsoft.com/office/officeart/2005/8/layout/process2"/>
    <dgm:cxn modelId="{A7B78693-A585-4BBF-B8CF-C6D116C4BEB4}" type="presParOf" srcId="{2EFED6A5-9275-4637-8E90-A8D51A3BD846}" destId="{7A5C4960-CE02-41A9-8D6F-A4646DC1BF0E}" srcOrd="3" destOrd="0" presId="urn:microsoft.com/office/officeart/2005/8/layout/process2"/>
    <dgm:cxn modelId="{C7579B1E-B96F-43B9-8949-84C97C016D3C}" type="presParOf" srcId="{7A5C4960-CE02-41A9-8D6F-A4646DC1BF0E}" destId="{F677DFD8-4F43-4C75-BD33-1F1609FADF5D}" srcOrd="0" destOrd="0" presId="urn:microsoft.com/office/officeart/2005/8/layout/process2"/>
    <dgm:cxn modelId="{D7F627F1-9C11-4C67-A376-0CB0B1D75B00}" type="presParOf" srcId="{2EFED6A5-9275-4637-8E90-A8D51A3BD846}" destId="{E35E92F5-B6AC-48D8-8468-900A7F37BA14}" srcOrd="4" destOrd="0" presId="urn:microsoft.com/office/officeart/2005/8/layout/process2"/>
    <dgm:cxn modelId="{ECFD5D34-DF40-4F23-BB3F-4B9C7C7D5560}" type="presParOf" srcId="{2EFED6A5-9275-4637-8E90-A8D51A3BD846}" destId="{D4CF1A15-5764-4028-936F-9E3F400A5BF7}" srcOrd="5" destOrd="0" presId="urn:microsoft.com/office/officeart/2005/8/layout/process2"/>
    <dgm:cxn modelId="{37DA14AD-4E4B-42D9-8AE3-FEA756C8BD16}" type="presParOf" srcId="{D4CF1A15-5764-4028-936F-9E3F400A5BF7}" destId="{FA0BF8DE-2956-4F6D-90CA-14A070C51471}" srcOrd="0" destOrd="0" presId="urn:microsoft.com/office/officeart/2005/8/layout/process2"/>
    <dgm:cxn modelId="{E2B512CE-AD52-4737-B6EA-75C3FF9A8A7B}" type="presParOf" srcId="{2EFED6A5-9275-4637-8E90-A8D51A3BD846}" destId="{1AD37199-1376-4521-B036-B5E8D88685DD}"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4379D-BE2F-4FB6-A64E-F7328762661E}">
      <dsp:nvSpPr>
        <dsp:cNvPr id="0" name=""/>
        <dsp:cNvSpPr/>
      </dsp:nvSpPr>
      <dsp:spPr>
        <a:xfrm rot="5400000">
          <a:off x="3506806" y="130656"/>
          <a:ext cx="2008628" cy="1747506"/>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2. Business &amp; Data Understanding</a:t>
          </a:r>
          <a:endParaRPr lang="en-US" sz="1200" b="1" kern="1200" dirty="0"/>
        </a:p>
      </dsp:txBody>
      <dsp:txXfrm rot="-5400000">
        <a:off x="3909687" y="313106"/>
        <a:ext cx="1202866" cy="1382606"/>
      </dsp:txXfrm>
    </dsp:sp>
    <dsp:sp modelId="{B56E5553-3259-46F0-9985-235BC5C14D70}">
      <dsp:nvSpPr>
        <dsp:cNvPr id="0" name=""/>
        <dsp:cNvSpPr/>
      </dsp:nvSpPr>
      <dsp:spPr>
        <a:xfrm>
          <a:off x="3776518" y="0"/>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EB053296-303B-4DFF-8AA6-DE8C1F076EEF}">
      <dsp:nvSpPr>
        <dsp:cNvPr id="0" name=""/>
        <dsp:cNvSpPr/>
      </dsp:nvSpPr>
      <dsp:spPr>
        <a:xfrm rot="5400000">
          <a:off x="1619499" y="130656"/>
          <a:ext cx="2008628" cy="1747506"/>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dirty="0" smtClean="0"/>
            <a:t>1. Project Overview</a:t>
          </a:r>
          <a:endParaRPr lang="en-US" sz="1400" b="1" kern="1200" dirty="0"/>
        </a:p>
      </dsp:txBody>
      <dsp:txXfrm rot="-5400000">
        <a:off x="2022380" y="313106"/>
        <a:ext cx="1202866" cy="1382606"/>
      </dsp:txXfrm>
    </dsp:sp>
    <dsp:sp modelId="{EA72F41C-ACF8-470F-BDB0-B96CFA4340B2}">
      <dsp:nvSpPr>
        <dsp:cNvPr id="0" name=""/>
        <dsp:cNvSpPr/>
      </dsp:nvSpPr>
      <dsp:spPr>
        <a:xfrm rot="5400000">
          <a:off x="2559537" y="1835580"/>
          <a:ext cx="2008628" cy="1747506"/>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3. EDA</a:t>
          </a:r>
          <a:endParaRPr lang="en-US" sz="1600" b="1" kern="1200" dirty="0"/>
        </a:p>
      </dsp:txBody>
      <dsp:txXfrm rot="-5400000">
        <a:off x="2962418" y="2018030"/>
        <a:ext cx="1202866" cy="1382606"/>
      </dsp:txXfrm>
    </dsp:sp>
    <dsp:sp modelId="{16EC842F-E135-43C9-BCE8-33C373AEAC00}">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78114AA7-0EB6-48FD-9DB6-383025E74B1C}">
      <dsp:nvSpPr>
        <dsp:cNvPr id="0" name=""/>
        <dsp:cNvSpPr/>
      </dsp:nvSpPr>
      <dsp:spPr>
        <a:xfrm rot="5400000">
          <a:off x="4446844" y="1835580"/>
          <a:ext cx="2008628" cy="1747506"/>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4. Approach Reasoning</a:t>
          </a:r>
          <a:endParaRPr lang="en-US" sz="1600" b="1" kern="1200" dirty="0"/>
        </a:p>
      </dsp:txBody>
      <dsp:txXfrm rot="-5400000">
        <a:off x="4849725" y="2018030"/>
        <a:ext cx="1202866" cy="1382606"/>
      </dsp:txXfrm>
    </dsp:sp>
    <dsp:sp modelId="{5A21E43E-8C30-40E3-A8AE-4F9EBFE3E28E}">
      <dsp:nvSpPr>
        <dsp:cNvPr id="0" name=""/>
        <dsp:cNvSpPr/>
      </dsp:nvSpPr>
      <dsp:spPr>
        <a:xfrm rot="5400000">
          <a:off x="3506806" y="3540503"/>
          <a:ext cx="2008628" cy="1747506"/>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6. Key Insights</a:t>
          </a:r>
        </a:p>
        <a:p>
          <a:pPr lvl="0" algn="ctr" defTabSz="622300">
            <a:lnSpc>
              <a:spcPct val="90000"/>
            </a:lnSpc>
            <a:spcBef>
              <a:spcPct val="0"/>
            </a:spcBef>
            <a:spcAft>
              <a:spcPct val="35000"/>
            </a:spcAft>
          </a:pPr>
          <a:r>
            <a:rPr lang="en-US" sz="1400" b="1" kern="1200" dirty="0" smtClean="0"/>
            <a:t>Next Actions</a:t>
          </a:r>
        </a:p>
        <a:p>
          <a:pPr lvl="0" algn="ctr" defTabSz="622300">
            <a:lnSpc>
              <a:spcPct val="90000"/>
            </a:lnSpc>
            <a:spcBef>
              <a:spcPct val="0"/>
            </a:spcBef>
            <a:spcAft>
              <a:spcPct val="35000"/>
            </a:spcAft>
          </a:pPr>
          <a:r>
            <a:rPr lang="en-US" sz="1400" b="1" kern="1200" dirty="0" smtClean="0"/>
            <a:t>Improvements</a:t>
          </a:r>
          <a:endParaRPr lang="en-US" sz="1400" b="1" kern="1200" dirty="0"/>
        </a:p>
      </dsp:txBody>
      <dsp:txXfrm rot="-5400000">
        <a:off x="3909687" y="3722953"/>
        <a:ext cx="1202866" cy="1382606"/>
      </dsp:txXfrm>
    </dsp:sp>
    <dsp:sp modelId="{8C576C1D-88CC-41CF-A2CB-F2BC3D38C262}">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B7B18201-123D-4D18-8F10-64E21D78F6FF}">
      <dsp:nvSpPr>
        <dsp:cNvPr id="0" name=""/>
        <dsp:cNvSpPr/>
      </dsp:nvSpPr>
      <dsp:spPr>
        <a:xfrm rot="5400000">
          <a:off x="1619499" y="3540503"/>
          <a:ext cx="2008628" cy="1747506"/>
        </a:xfrm>
        <a:prstGeom prst="hexagon">
          <a:avLst>
            <a:gd name="adj" fmla="val 25000"/>
            <a:gd name="vf" fmla="val 1154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b="1" kern="1200" dirty="0" smtClean="0"/>
            <a:t>5. ML/Model Results</a:t>
          </a:r>
          <a:endParaRPr lang="en-US" sz="1600" b="1" kern="1200" dirty="0"/>
        </a:p>
      </dsp:txBody>
      <dsp:txXfrm rot="-5400000">
        <a:off x="2022380" y="3722953"/>
        <a:ext cx="1202866" cy="1382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EF32E-B4E0-481A-A98E-57535BDBEFA8}">
      <dsp:nvSpPr>
        <dsp:cNvPr id="0" name=""/>
        <dsp:cNvSpPr/>
      </dsp:nvSpPr>
      <dsp:spPr>
        <a:xfrm>
          <a:off x="648463" y="1317"/>
          <a:ext cx="1486298" cy="89177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Age</a:t>
          </a:r>
          <a:endParaRPr lang="en-MY" sz="2400" kern="1200" dirty="0"/>
        </a:p>
      </dsp:txBody>
      <dsp:txXfrm>
        <a:off x="648463" y="1317"/>
        <a:ext cx="1486298" cy="891778"/>
      </dsp:txXfrm>
    </dsp:sp>
    <dsp:sp modelId="{6D888B45-F582-4031-97AF-FBFD70ECDA9E}">
      <dsp:nvSpPr>
        <dsp:cNvPr id="0" name=""/>
        <dsp:cNvSpPr/>
      </dsp:nvSpPr>
      <dsp:spPr>
        <a:xfrm>
          <a:off x="2283391" y="1317"/>
          <a:ext cx="1486298" cy="891778"/>
        </a:xfrm>
        <a:prstGeom prst="rect">
          <a:avLst/>
        </a:prstGeom>
        <a:solidFill>
          <a:schemeClr val="accent4">
            <a:hueOff val="-608362"/>
            <a:satOff val="2029"/>
            <a:lumOff val="3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Sex</a:t>
          </a:r>
          <a:endParaRPr lang="en-MY" sz="2400" kern="1200" dirty="0"/>
        </a:p>
      </dsp:txBody>
      <dsp:txXfrm>
        <a:off x="2283391" y="1317"/>
        <a:ext cx="1486298" cy="891778"/>
      </dsp:txXfrm>
    </dsp:sp>
    <dsp:sp modelId="{8DF0BE80-178B-4896-8FAB-A3B07A5B5B8E}">
      <dsp:nvSpPr>
        <dsp:cNvPr id="0" name=""/>
        <dsp:cNvSpPr/>
      </dsp:nvSpPr>
      <dsp:spPr>
        <a:xfrm>
          <a:off x="3918319" y="1317"/>
          <a:ext cx="1486298" cy="891778"/>
        </a:xfrm>
        <a:prstGeom prst="rect">
          <a:avLst/>
        </a:prstGeom>
        <a:solidFill>
          <a:schemeClr val="accent4">
            <a:hueOff val="-1216724"/>
            <a:satOff val="4058"/>
            <a:lumOff val="64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BMI</a:t>
          </a:r>
          <a:endParaRPr lang="en-MY" sz="2400" kern="1200" dirty="0"/>
        </a:p>
      </dsp:txBody>
      <dsp:txXfrm>
        <a:off x="3918319" y="1317"/>
        <a:ext cx="1486298" cy="891778"/>
      </dsp:txXfrm>
    </dsp:sp>
    <dsp:sp modelId="{666466A6-983B-4CA9-960E-F021F7385456}">
      <dsp:nvSpPr>
        <dsp:cNvPr id="0" name=""/>
        <dsp:cNvSpPr/>
      </dsp:nvSpPr>
      <dsp:spPr>
        <a:xfrm>
          <a:off x="5553247" y="1317"/>
          <a:ext cx="1486298" cy="891778"/>
        </a:xfrm>
        <a:prstGeom prst="rect">
          <a:avLst/>
        </a:prstGeom>
        <a:solidFill>
          <a:schemeClr val="accent4">
            <a:hueOff val="-1825086"/>
            <a:satOff val="6087"/>
            <a:lumOff val="96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Children</a:t>
          </a:r>
          <a:endParaRPr lang="en-MY" sz="2400" kern="1200" dirty="0"/>
        </a:p>
      </dsp:txBody>
      <dsp:txXfrm>
        <a:off x="5553247" y="1317"/>
        <a:ext cx="1486298" cy="891778"/>
      </dsp:txXfrm>
    </dsp:sp>
    <dsp:sp modelId="{2A99117C-FD50-44D9-9EAE-0C5EAEC84E9A}">
      <dsp:nvSpPr>
        <dsp:cNvPr id="0" name=""/>
        <dsp:cNvSpPr/>
      </dsp:nvSpPr>
      <dsp:spPr>
        <a:xfrm>
          <a:off x="7188175" y="1317"/>
          <a:ext cx="1486298" cy="891778"/>
        </a:xfrm>
        <a:prstGeom prst="rect">
          <a:avLst/>
        </a:prstGeom>
        <a:solidFill>
          <a:schemeClr val="accent4">
            <a:hueOff val="-2433449"/>
            <a:satOff val="8116"/>
            <a:lumOff val="128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Smoker</a:t>
          </a:r>
          <a:endParaRPr lang="en-MY" sz="2400" kern="1200" dirty="0"/>
        </a:p>
      </dsp:txBody>
      <dsp:txXfrm>
        <a:off x="7188175" y="1317"/>
        <a:ext cx="1486298" cy="891778"/>
      </dsp:txXfrm>
    </dsp:sp>
    <dsp:sp modelId="{357D5E04-B80D-48E4-9D64-DBB1CDA539D5}">
      <dsp:nvSpPr>
        <dsp:cNvPr id="0" name=""/>
        <dsp:cNvSpPr/>
      </dsp:nvSpPr>
      <dsp:spPr>
        <a:xfrm>
          <a:off x="3100855" y="1041726"/>
          <a:ext cx="1486298" cy="891778"/>
        </a:xfrm>
        <a:prstGeom prst="rect">
          <a:avLst/>
        </a:prstGeom>
        <a:solidFill>
          <a:schemeClr val="accent4">
            <a:hueOff val="-3041811"/>
            <a:satOff val="10145"/>
            <a:lumOff val="160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Region</a:t>
          </a:r>
          <a:endParaRPr lang="en-MY" sz="2400" kern="1200" dirty="0"/>
        </a:p>
      </dsp:txBody>
      <dsp:txXfrm>
        <a:off x="3100855" y="1041726"/>
        <a:ext cx="1486298" cy="891778"/>
      </dsp:txXfrm>
    </dsp:sp>
    <dsp:sp modelId="{4AB516CC-29A7-4721-BAFD-06039857702F}">
      <dsp:nvSpPr>
        <dsp:cNvPr id="0" name=""/>
        <dsp:cNvSpPr/>
      </dsp:nvSpPr>
      <dsp:spPr>
        <a:xfrm>
          <a:off x="4735783" y="1041726"/>
          <a:ext cx="1486298" cy="891778"/>
        </a:xfrm>
        <a:prstGeom prst="rect">
          <a:avLst/>
        </a:prstGeom>
        <a:solidFill>
          <a:schemeClr val="accent4">
            <a:hueOff val="-3650173"/>
            <a:satOff val="12174"/>
            <a:lumOff val="1921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Charges</a:t>
          </a:r>
          <a:endParaRPr lang="en-MY" sz="2400" kern="1200" dirty="0"/>
        </a:p>
      </dsp:txBody>
      <dsp:txXfrm>
        <a:off x="4735783" y="1041726"/>
        <a:ext cx="1486298" cy="891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83AB5-26DF-4A72-9BB7-DD9F6AEDB9C3}">
      <dsp:nvSpPr>
        <dsp:cNvPr id="0" name=""/>
        <dsp:cNvSpPr/>
      </dsp:nvSpPr>
      <dsp:spPr>
        <a:xfrm>
          <a:off x="634435" y="2279"/>
          <a:ext cx="1972285" cy="84799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1) Smoker</a:t>
          </a:r>
          <a:endParaRPr lang="en-MY" sz="2300" kern="1200" dirty="0"/>
        </a:p>
      </dsp:txBody>
      <dsp:txXfrm>
        <a:off x="659272" y="27116"/>
        <a:ext cx="1922611" cy="798316"/>
      </dsp:txXfrm>
    </dsp:sp>
    <dsp:sp modelId="{9266CA8D-4F2E-49A9-96F9-F065F5B1A312}">
      <dsp:nvSpPr>
        <dsp:cNvPr id="0" name=""/>
        <dsp:cNvSpPr/>
      </dsp:nvSpPr>
      <dsp:spPr>
        <a:xfrm rot="5400000">
          <a:off x="1461580" y="871469"/>
          <a:ext cx="317996" cy="38159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MY" sz="1500" kern="1200"/>
        </a:p>
      </dsp:txBody>
      <dsp:txXfrm rot="-5400000">
        <a:off x="1506100" y="903269"/>
        <a:ext cx="228957" cy="222597"/>
      </dsp:txXfrm>
    </dsp:sp>
    <dsp:sp modelId="{DB6683B2-1B9A-4F57-A1A3-BAA60D20B394}">
      <dsp:nvSpPr>
        <dsp:cNvPr id="0" name=""/>
        <dsp:cNvSpPr/>
      </dsp:nvSpPr>
      <dsp:spPr>
        <a:xfrm>
          <a:off x="566198" y="1274265"/>
          <a:ext cx="2108759" cy="84799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2) Age</a:t>
          </a:r>
          <a:endParaRPr lang="en-MY" sz="2300" kern="1200" dirty="0"/>
        </a:p>
      </dsp:txBody>
      <dsp:txXfrm>
        <a:off x="591035" y="1299102"/>
        <a:ext cx="2059085" cy="798316"/>
      </dsp:txXfrm>
    </dsp:sp>
    <dsp:sp modelId="{7A5C4960-CE02-41A9-8D6F-A4646DC1BF0E}">
      <dsp:nvSpPr>
        <dsp:cNvPr id="0" name=""/>
        <dsp:cNvSpPr/>
      </dsp:nvSpPr>
      <dsp:spPr>
        <a:xfrm rot="5400000">
          <a:off x="1461580" y="2143455"/>
          <a:ext cx="317996" cy="38159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MY" sz="1500" kern="1200"/>
        </a:p>
      </dsp:txBody>
      <dsp:txXfrm rot="-5400000">
        <a:off x="1506100" y="2175255"/>
        <a:ext cx="228957" cy="222597"/>
      </dsp:txXfrm>
    </dsp:sp>
    <dsp:sp modelId="{E35E92F5-B6AC-48D8-8468-900A7F37BA14}">
      <dsp:nvSpPr>
        <dsp:cNvPr id="0" name=""/>
        <dsp:cNvSpPr/>
      </dsp:nvSpPr>
      <dsp:spPr>
        <a:xfrm>
          <a:off x="525253" y="2546251"/>
          <a:ext cx="2190649" cy="84799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3) BMI</a:t>
          </a:r>
          <a:endParaRPr lang="en-MY" sz="2300" kern="1200" dirty="0"/>
        </a:p>
      </dsp:txBody>
      <dsp:txXfrm>
        <a:off x="550090" y="2571088"/>
        <a:ext cx="2140975" cy="798316"/>
      </dsp:txXfrm>
    </dsp:sp>
    <dsp:sp modelId="{D4CF1A15-5764-4028-936F-9E3F400A5BF7}">
      <dsp:nvSpPr>
        <dsp:cNvPr id="0" name=""/>
        <dsp:cNvSpPr/>
      </dsp:nvSpPr>
      <dsp:spPr>
        <a:xfrm rot="5400000">
          <a:off x="1461580" y="3415441"/>
          <a:ext cx="317996" cy="38159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MY" sz="1500" kern="1200"/>
        </a:p>
      </dsp:txBody>
      <dsp:txXfrm rot="-5400000">
        <a:off x="1506100" y="3447241"/>
        <a:ext cx="228957" cy="222597"/>
      </dsp:txXfrm>
    </dsp:sp>
    <dsp:sp modelId="{1AD37199-1376-4521-B036-B5E8D88685DD}">
      <dsp:nvSpPr>
        <dsp:cNvPr id="0" name=""/>
        <dsp:cNvSpPr/>
      </dsp:nvSpPr>
      <dsp:spPr>
        <a:xfrm>
          <a:off x="457016" y="3818236"/>
          <a:ext cx="2327123" cy="84799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4) Children</a:t>
          </a:r>
          <a:endParaRPr lang="en-MY" sz="2300" kern="1200" dirty="0"/>
        </a:p>
      </dsp:txBody>
      <dsp:txXfrm>
        <a:off x="481853" y="3843073"/>
        <a:ext cx="2277449" cy="79831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27602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ABC9E4E-AA0D-44D2-971B-A59EB7598E57}" type="datetimeFigureOut">
              <a:rPr lang="en-MY" smtClean="0"/>
              <a:t>28/10/2021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27786989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29093658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214189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9395968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57086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36137275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36860040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19666249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4955271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BC9E4E-AA0D-44D2-971B-A59EB7598E57}" type="datetimeFigureOut">
              <a:rPr lang="en-MY" smtClean="0"/>
              <a:t>28/10/2021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25344867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BC9E4E-AA0D-44D2-971B-A59EB7598E57}" type="datetimeFigureOut">
              <a:rPr lang="en-MY" smtClean="0"/>
              <a:t>28/10/2021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24475434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BC9E4E-AA0D-44D2-971B-A59EB7598E57}" type="datetimeFigureOut">
              <a:rPr lang="en-MY" smtClean="0"/>
              <a:t>28/10/2021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657248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BC9E4E-AA0D-44D2-971B-A59EB7598E57}" type="datetimeFigureOut">
              <a:rPr lang="en-MY" smtClean="0"/>
              <a:t>28/10/2021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1940133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C9E4E-AA0D-44D2-971B-A59EB7598E57}" type="datetimeFigureOut">
              <a:rPr lang="en-MY" smtClean="0"/>
              <a:t>28/10/2021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18380721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BC9E4E-AA0D-44D2-971B-A59EB7598E57}" type="datetimeFigureOut">
              <a:rPr lang="en-MY" smtClean="0"/>
              <a:t>28/10/2021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36980996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BC9E4E-AA0D-44D2-971B-A59EB7598E57}" type="datetimeFigureOut">
              <a:rPr lang="en-MY" smtClean="0"/>
              <a:t>28/10/2021</a:t>
            </a:fld>
            <a:endParaRPr lang="en-MY"/>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851153-037A-4DA2-99E6-C64163BDCC4B}" type="slidenum">
              <a:rPr lang="en-MY" smtClean="0"/>
              <a:t>‹#›</a:t>
            </a:fld>
            <a:endParaRPr lang="en-MY"/>
          </a:p>
        </p:txBody>
      </p:sp>
    </p:spTree>
    <p:extLst>
      <p:ext uri="{BB962C8B-B14F-4D97-AF65-F5344CB8AC3E}">
        <p14:creationId xmlns:p14="http://schemas.microsoft.com/office/powerpoint/2010/main" val="27352679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BC9E4E-AA0D-44D2-971B-A59EB7598E57}" type="datetimeFigureOut">
              <a:rPr lang="en-MY" smtClean="0"/>
              <a:t>28/10/2021</a:t>
            </a:fld>
            <a:endParaRPr lang="en-MY"/>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MY"/>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851153-037A-4DA2-99E6-C64163BDCC4B}" type="slidenum">
              <a:rPr lang="en-MY" smtClean="0"/>
              <a:t>‹#›</a:t>
            </a:fld>
            <a:endParaRPr lang="en-MY"/>
          </a:p>
        </p:txBody>
      </p:sp>
    </p:spTree>
    <p:extLst>
      <p:ext uri="{BB962C8B-B14F-4D97-AF65-F5344CB8AC3E}">
        <p14:creationId xmlns:p14="http://schemas.microsoft.com/office/powerpoint/2010/main" val="3883224249"/>
      </p:ext>
    </p:extLst>
  </p:cSld>
  <p:clrMap bg1="dk1" tx1="lt1" bg2="dk2" tx2="lt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139" r="29412"/>
          <a:stretch/>
        </p:blipFill>
        <p:spPr>
          <a:xfrm>
            <a:off x="7106744" y="-1"/>
            <a:ext cx="5085256" cy="6858001"/>
          </a:xfrm>
          <a:prstGeom prst="rect">
            <a:avLst/>
          </a:prstGeom>
          <a:gradFill flip="none" rotWithShape="1">
            <a:gsLst>
              <a:gs pos="36000">
                <a:srgbClr val="09192F"/>
              </a:gs>
              <a:gs pos="100000">
                <a:srgbClr val="125680"/>
              </a:gs>
              <a:gs pos="0">
                <a:srgbClr val="070C1E"/>
              </a:gs>
            </a:gsLst>
            <a:lin ang="5400000" scaled="1"/>
            <a:tileRect/>
          </a:gradFill>
          <a:ln>
            <a:noFill/>
          </a:ln>
        </p:spPr>
      </p:pic>
      <p:sp>
        <p:nvSpPr>
          <p:cNvPr id="2" name="Title 1"/>
          <p:cNvSpPr>
            <a:spLocks noGrp="1"/>
          </p:cNvSpPr>
          <p:nvPr>
            <p:ph type="ctrTitle"/>
          </p:nvPr>
        </p:nvSpPr>
        <p:spPr>
          <a:xfrm>
            <a:off x="280941" y="436728"/>
            <a:ext cx="6825803" cy="4162567"/>
          </a:xfrm>
        </p:spPr>
        <p:txBody>
          <a:bodyPr>
            <a:normAutofit/>
          </a:bodyPr>
          <a:lstStyle/>
          <a:p>
            <a:r>
              <a:rPr lang="en-MY" sz="2800" b="1" dirty="0" smtClean="0"/>
              <a:t>PROJECT 4 – FINAL PRESENTATION</a:t>
            </a:r>
            <a:r>
              <a:rPr lang="en-MY" sz="2000" dirty="0" smtClean="0"/>
              <a:t/>
            </a:r>
            <a:br>
              <a:rPr lang="en-MY" sz="2000" dirty="0" smtClean="0"/>
            </a:br>
            <a:r>
              <a:rPr lang="en-MY" sz="2000" dirty="0"/>
              <a:t/>
            </a:r>
            <a:br>
              <a:rPr lang="en-MY" sz="2000" dirty="0"/>
            </a:br>
            <a:r>
              <a:rPr lang="en-MY" sz="2400" b="1" dirty="0" smtClean="0"/>
              <a:t>TITLE : MACHINE LEARNING IN PREDICTING INSURANCE MEDICAL CHARGES</a:t>
            </a:r>
            <a:r>
              <a:rPr lang="en-MY" sz="2000" dirty="0" smtClean="0"/>
              <a:t/>
            </a:r>
            <a:br>
              <a:rPr lang="en-MY" sz="2000" dirty="0" smtClean="0"/>
            </a:br>
            <a:r>
              <a:rPr lang="en-MY" sz="2000" dirty="0" smtClean="0"/>
              <a:t/>
            </a:r>
            <a:br>
              <a:rPr lang="en-MY" sz="2000" dirty="0" smtClean="0"/>
            </a:br>
            <a:r>
              <a:rPr lang="en-MY" sz="2000" dirty="0" smtClean="0"/>
              <a:t> </a:t>
            </a:r>
            <a:r>
              <a:rPr lang="en-MY" sz="2000" b="1" dirty="0" smtClean="0"/>
              <a:t>GROUP MEMBERS: </a:t>
            </a:r>
            <a:br>
              <a:rPr lang="en-MY" sz="2000" b="1" dirty="0" smtClean="0"/>
            </a:br>
            <a:r>
              <a:rPr lang="en-MY" sz="2000" b="1" dirty="0" smtClean="0"/>
              <a:t/>
            </a:r>
            <a:br>
              <a:rPr lang="en-MY" sz="2000" b="1" dirty="0" smtClean="0"/>
            </a:br>
            <a:r>
              <a:rPr lang="en-MY" sz="2000" b="1" dirty="0" smtClean="0"/>
              <a:t>1. NOR HAMIZAH BINTI MUSTAFFA</a:t>
            </a:r>
            <a:br>
              <a:rPr lang="en-MY" sz="2000" b="1" dirty="0" smtClean="0"/>
            </a:br>
            <a:r>
              <a:rPr lang="en-MY" sz="2000" b="1" dirty="0" smtClean="0"/>
              <a:t>2. NORMIEZA BINTI AZHAR</a:t>
            </a:r>
            <a:br>
              <a:rPr lang="en-MY" sz="2000" b="1" dirty="0" smtClean="0"/>
            </a:br>
            <a:r>
              <a:rPr lang="en-MY" sz="2000" b="1" dirty="0" smtClean="0"/>
              <a:t>3</a:t>
            </a:r>
            <a:r>
              <a:rPr lang="en-MY" sz="2000" b="1" dirty="0" smtClean="0"/>
              <a:t>. wan </a:t>
            </a:r>
            <a:r>
              <a:rPr lang="en-MY" sz="2000" b="1" dirty="0" err="1" smtClean="0"/>
              <a:t>eizhaN</a:t>
            </a:r>
            <a:r>
              <a:rPr lang="en-MY" sz="2000" b="1" dirty="0" smtClean="0"/>
              <a:t> </a:t>
            </a:r>
            <a:r>
              <a:rPr lang="en-MY" sz="2000" b="1" dirty="0" err="1" smtClean="0"/>
              <a:t>afeef</a:t>
            </a:r>
            <a:r>
              <a:rPr lang="en-MY" sz="2000" b="1" dirty="0" smtClean="0"/>
              <a:t> bin wan </a:t>
            </a:r>
            <a:r>
              <a:rPr lang="en-MY" sz="2000" b="1" dirty="0" err="1" smtClean="0"/>
              <a:t>ahmad</a:t>
            </a:r>
            <a:r>
              <a:rPr lang="en-MY" sz="2000" b="1" dirty="0" smtClean="0"/>
              <a:t> </a:t>
            </a:r>
            <a:r>
              <a:rPr lang="en-MY" sz="2000" b="1" dirty="0" err="1" smtClean="0"/>
              <a:t>faizal</a:t>
            </a:r>
            <a:endParaRPr lang="en-MY" sz="2000" b="1" dirty="0"/>
          </a:p>
        </p:txBody>
      </p:sp>
      <p:sp>
        <p:nvSpPr>
          <p:cNvPr id="3" name="Subtitle 2"/>
          <p:cNvSpPr>
            <a:spLocks noGrp="1"/>
          </p:cNvSpPr>
          <p:nvPr>
            <p:ph type="subTitle" idx="1"/>
          </p:nvPr>
        </p:nvSpPr>
        <p:spPr>
          <a:xfrm>
            <a:off x="562377" y="6200702"/>
            <a:ext cx="5652194" cy="470555"/>
          </a:xfrm>
        </p:spPr>
        <p:txBody>
          <a:bodyPr/>
          <a:lstStyle/>
          <a:p>
            <a:pPr algn="ctr"/>
            <a:r>
              <a:rPr lang="en-MY" b="1" u="sng" dirty="0" smtClean="0">
                <a:solidFill>
                  <a:schemeClr val="tx1">
                    <a:lumMod val="85000"/>
                  </a:schemeClr>
                </a:solidFill>
              </a:rPr>
              <a:t>GA TRAINING 2021 – 281021 (THURSDAY)</a:t>
            </a:r>
            <a:endParaRPr lang="en-MY" b="1" u="sng" dirty="0">
              <a:solidFill>
                <a:schemeClr val="tx1">
                  <a:lumMod val="85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17155380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sp>
        <p:nvSpPr>
          <p:cNvPr id="8" name="TextBox 7"/>
          <p:cNvSpPr txBox="1"/>
          <p:nvPr/>
        </p:nvSpPr>
        <p:spPr>
          <a:xfrm>
            <a:off x="2280454" y="990807"/>
            <a:ext cx="7955367" cy="400110"/>
          </a:xfrm>
          <a:prstGeom prst="rect">
            <a:avLst/>
          </a:prstGeom>
          <a:noFill/>
        </p:spPr>
        <p:txBody>
          <a:bodyPr wrap="square" rtlCol="0">
            <a:spAutoFit/>
          </a:bodyPr>
          <a:lstStyle/>
          <a:p>
            <a:r>
              <a:rPr lang="en-MY" sz="2000" dirty="0">
                <a:ln w="0"/>
                <a:effectLst>
                  <a:outerShdw blurRad="38100" dist="19050" dir="2700000" algn="tl" rotWithShape="0">
                    <a:schemeClr val="dk1">
                      <a:alpha val="40000"/>
                    </a:schemeClr>
                  </a:outerShdw>
                </a:effectLst>
              </a:rPr>
              <a:t>Medical </a:t>
            </a:r>
            <a:r>
              <a:rPr lang="en-MY" sz="2000" dirty="0" smtClean="0">
                <a:ln w="0"/>
                <a:effectLst>
                  <a:outerShdw blurRad="38100" dist="19050" dir="2700000" algn="tl" rotWithShape="0">
                    <a:schemeClr val="dk1">
                      <a:alpha val="40000"/>
                    </a:schemeClr>
                  </a:outerShdw>
                </a:effectLst>
              </a:rPr>
              <a:t>Charges </a:t>
            </a:r>
            <a:r>
              <a:rPr lang="en-MY" sz="2000" dirty="0" smtClean="0">
                <a:ln w="0"/>
                <a:effectLst>
                  <a:outerShdw blurRad="38100" dist="19050" dir="2700000" algn="tl" rotWithShape="0">
                    <a:schemeClr val="dk1">
                      <a:alpha val="40000"/>
                    </a:schemeClr>
                  </a:outerShdw>
                </a:effectLst>
              </a:rPr>
              <a:t>B</a:t>
            </a:r>
            <a:r>
              <a:rPr lang="en-MY" sz="2000" dirty="0" smtClean="0">
                <a:ln w="0"/>
                <a:effectLst>
                  <a:outerShdw blurRad="38100" dist="19050" dir="2700000" algn="tl" rotWithShape="0">
                    <a:schemeClr val="dk1">
                      <a:alpha val="40000"/>
                    </a:schemeClr>
                  </a:outerShdw>
                </a:effectLst>
              </a:rPr>
              <a:t>ased On </a:t>
            </a:r>
            <a:r>
              <a:rPr lang="en-MY" sz="2000" dirty="0">
                <a:ln w="0"/>
                <a:effectLst>
                  <a:outerShdw blurRad="38100" dist="19050" dir="2700000" algn="tl" rotWithShape="0">
                    <a:schemeClr val="dk1">
                      <a:alpha val="40000"/>
                    </a:schemeClr>
                  </a:outerShdw>
                </a:effectLst>
              </a:rPr>
              <a:t>S</a:t>
            </a:r>
            <a:r>
              <a:rPr lang="en-MY" sz="2000" dirty="0" smtClean="0">
                <a:ln w="0"/>
                <a:effectLst>
                  <a:outerShdw blurRad="38100" dist="19050" dir="2700000" algn="tl" rotWithShape="0">
                    <a:schemeClr val="dk1">
                      <a:alpha val="40000"/>
                    </a:schemeClr>
                  </a:outerShdw>
                </a:effectLst>
              </a:rPr>
              <a:t>moker </a:t>
            </a:r>
            <a:r>
              <a:rPr lang="en-MY" sz="2000" dirty="0">
                <a:ln w="0"/>
                <a:effectLst>
                  <a:outerShdw blurRad="38100" dist="19050" dir="2700000" algn="tl" rotWithShape="0">
                    <a:schemeClr val="dk1">
                      <a:alpha val="40000"/>
                    </a:schemeClr>
                  </a:outerShdw>
                </a:effectLst>
              </a:rPr>
              <a:t>A</a:t>
            </a:r>
            <a:r>
              <a:rPr lang="en-MY" sz="2000" dirty="0" smtClean="0">
                <a:ln w="0"/>
                <a:effectLst>
                  <a:outerShdw blurRad="38100" dist="19050" dir="2700000" algn="tl" rotWithShape="0">
                    <a:schemeClr val="dk1">
                      <a:alpha val="40000"/>
                    </a:schemeClr>
                  </a:outerShdw>
                </a:effectLst>
              </a:rPr>
              <a:t>nd </a:t>
            </a:r>
            <a:r>
              <a:rPr lang="en-MY" sz="2000" dirty="0">
                <a:ln w="0"/>
                <a:effectLst>
                  <a:outerShdw blurRad="38100" dist="19050" dir="2700000" algn="tl" rotWithShape="0">
                    <a:schemeClr val="dk1">
                      <a:alpha val="40000"/>
                    </a:schemeClr>
                  </a:outerShdw>
                </a:effectLst>
              </a:rPr>
              <a:t>N</a:t>
            </a:r>
            <a:r>
              <a:rPr lang="en-MY" sz="2000" dirty="0" smtClean="0">
                <a:ln w="0"/>
                <a:effectLst>
                  <a:outerShdw blurRad="38100" dist="19050" dir="2700000" algn="tl" rotWithShape="0">
                    <a:schemeClr val="dk1">
                      <a:alpha val="40000"/>
                    </a:schemeClr>
                  </a:outerShdw>
                </a:effectLst>
              </a:rPr>
              <a:t>umber </a:t>
            </a:r>
            <a:r>
              <a:rPr lang="en-MY" sz="2000" dirty="0" smtClean="0">
                <a:ln w="0"/>
                <a:effectLst>
                  <a:outerShdw blurRad="38100" dist="19050" dir="2700000" algn="tl" rotWithShape="0">
                    <a:schemeClr val="dk1">
                      <a:alpha val="40000"/>
                    </a:schemeClr>
                  </a:outerShdw>
                </a:effectLst>
              </a:rPr>
              <a:t>of </a:t>
            </a:r>
            <a:r>
              <a:rPr lang="en-MY" sz="2000" dirty="0" smtClean="0">
                <a:ln w="0"/>
                <a:effectLst>
                  <a:outerShdw blurRad="38100" dist="19050" dir="2700000" algn="tl" rotWithShape="0">
                    <a:schemeClr val="dk1">
                      <a:alpha val="40000"/>
                    </a:schemeClr>
                  </a:outerShdw>
                </a:effectLst>
              </a:rPr>
              <a:t>Children</a:t>
            </a:r>
            <a:endParaRPr lang="en-MY" sz="2000" dirty="0">
              <a:ln w="0"/>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730" y="1695260"/>
            <a:ext cx="7430537" cy="4629796"/>
          </a:xfrm>
          <a:prstGeom prst="rect">
            <a:avLst/>
          </a:prstGeom>
        </p:spPr>
      </p:pic>
      <p:sp>
        <p:nvSpPr>
          <p:cNvPr id="9" name="Rectangle 8"/>
          <p:cNvSpPr/>
          <p:nvPr/>
        </p:nvSpPr>
        <p:spPr>
          <a:xfrm>
            <a:off x="138116" y="141785"/>
            <a:ext cx="5957883" cy="458716"/>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12658700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sp>
        <p:nvSpPr>
          <p:cNvPr id="8" name="TextBox 7"/>
          <p:cNvSpPr txBox="1"/>
          <p:nvPr/>
        </p:nvSpPr>
        <p:spPr>
          <a:xfrm>
            <a:off x="2805415" y="1003300"/>
            <a:ext cx="6053070" cy="400110"/>
          </a:xfrm>
          <a:prstGeom prst="rect">
            <a:avLst/>
          </a:prstGeom>
          <a:noFill/>
        </p:spPr>
        <p:txBody>
          <a:bodyPr wrap="square" rtlCol="0">
            <a:spAutoFit/>
          </a:bodyPr>
          <a:lstStyle/>
          <a:p>
            <a:r>
              <a:rPr lang="en-MY" sz="2000" dirty="0" smtClean="0">
                <a:ln w="0"/>
                <a:effectLst>
                  <a:outerShdw blurRad="38100" dist="19050" dir="2700000" algn="tl" rotWithShape="0">
                    <a:schemeClr val="dk1">
                      <a:alpha val="40000"/>
                    </a:schemeClr>
                  </a:outerShdw>
                </a:effectLst>
              </a:rPr>
              <a:t>Medical </a:t>
            </a:r>
            <a:r>
              <a:rPr lang="en-MY" sz="2000" dirty="0" smtClean="0">
                <a:ln w="0"/>
                <a:effectLst>
                  <a:outerShdw blurRad="38100" dist="19050" dir="2700000" algn="tl" rotWithShape="0">
                    <a:schemeClr val="dk1">
                      <a:alpha val="40000"/>
                    </a:schemeClr>
                  </a:outerShdw>
                </a:effectLst>
              </a:rPr>
              <a:t>Charges </a:t>
            </a:r>
            <a:r>
              <a:rPr lang="en-MY" sz="2000" dirty="0">
                <a:ln w="0"/>
                <a:effectLst>
                  <a:outerShdw blurRad="38100" dist="19050" dir="2700000" algn="tl" rotWithShape="0">
                    <a:schemeClr val="dk1">
                      <a:alpha val="40000"/>
                    </a:schemeClr>
                  </a:outerShdw>
                </a:effectLst>
              </a:rPr>
              <a:t>B</a:t>
            </a:r>
            <a:r>
              <a:rPr lang="en-MY" sz="2000" dirty="0" smtClean="0">
                <a:ln w="0"/>
                <a:effectLst>
                  <a:outerShdw blurRad="38100" dist="19050" dir="2700000" algn="tl" rotWithShape="0">
                    <a:schemeClr val="dk1">
                      <a:alpha val="40000"/>
                    </a:schemeClr>
                  </a:outerShdw>
                </a:effectLst>
              </a:rPr>
              <a:t>ased </a:t>
            </a:r>
            <a:r>
              <a:rPr lang="en-MY" sz="2000" dirty="0">
                <a:ln w="0"/>
                <a:effectLst>
                  <a:outerShdw blurRad="38100" dist="19050" dir="2700000" algn="tl" rotWithShape="0">
                    <a:schemeClr val="dk1">
                      <a:alpha val="40000"/>
                    </a:schemeClr>
                  </a:outerShdw>
                </a:effectLst>
              </a:rPr>
              <a:t>O</a:t>
            </a:r>
            <a:r>
              <a:rPr lang="en-MY" sz="2000" dirty="0" smtClean="0">
                <a:ln w="0"/>
                <a:effectLst>
                  <a:outerShdw blurRad="38100" dist="19050" dir="2700000" algn="tl" rotWithShape="0">
                    <a:schemeClr val="dk1">
                      <a:alpha val="40000"/>
                    </a:schemeClr>
                  </a:outerShdw>
                </a:effectLst>
              </a:rPr>
              <a:t>n BMI </a:t>
            </a:r>
            <a:r>
              <a:rPr lang="en-MY" sz="2000" dirty="0" smtClean="0">
                <a:ln w="0"/>
                <a:effectLst>
                  <a:outerShdw blurRad="38100" dist="19050" dir="2700000" algn="tl" rotWithShape="0">
                    <a:schemeClr val="dk1">
                      <a:alpha val="40000"/>
                    </a:schemeClr>
                  </a:outerShdw>
                </a:effectLst>
              </a:rPr>
              <a:t>and </a:t>
            </a:r>
            <a:r>
              <a:rPr lang="en-MY" sz="2000" dirty="0" smtClean="0">
                <a:ln w="0"/>
                <a:effectLst>
                  <a:outerShdw blurRad="38100" dist="19050" dir="2700000" algn="tl" rotWithShape="0">
                    <a:schemeClr val="dk1">
                      <a:alpha val="40000"/>
                    </a:schemeClr>
                  </a:outerShdw>
                </a:effectLst>
              </a:rPr>
              <a:t>Smoker</a:t>
            </a:r>
            <a:endParaRPr lang="en-MY" sz="2000"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75" y="1768740"/>
            <a:ext cx="6994350" cy="4143692"/>
          </a:xfrm>
          <a:prstGeom prst="rect">
            <a:avLst/>
          </a:prstGeom>
        </p:spPr>
      </p:pic>
      <p:sp>
        <p:nvSpPr>
          <p:cNvPr id="9" name="Rectangle 8"/>
          <p:cNvSpPr/>
          <p:nvPr/>
        </p:nvSpPr>
        <p:spPr>
          <a:xfrm>
            <a:off x="138116" y="141784"/>
            <a:ext cx="5957883" cy="496185"/>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664407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txBox="1">
            <a:spLocks/>
          </p:cNvSpPr>
          <p:nvPr/>
        </p:nvSpPr>
        <p:spPr>
          <a:xfrm>
            <a:off x="740786" y="1418411"/>
            <a:ext cx="10768886" cy="3953814"/>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q"/>
            </a:pPr>
            <a:r>
              <a:rPr lang="en-MY" sz="1800" cap="none" dirty="0"/>
              <a:t>We use Linear Regression and Random Forest </a:t>
            </a:r>
            <a:r>
              <a:rPr lang="en-MY" sz="1800" cap="none" dirty="0" smtClean="0"/>
              <a:t>Model</a:t>
            </a:r>
          </a:p>
          <a:p>
            <a:pPr marL="285750" indent="-285750">
              <a:buFont typeface="Wingdings" panose="05000000000000000000" pitchFamily="2" charset="2"/>
              <a:buChar char="q"/>
            </a:pPr>
            <a:endParaRPr lang="en-MY" sz="1800" cap="none" dirty="0"/>
          </a:p>
          <a:p>
            <a:pPr marL="285750" indent="-285750">
              <a:buFont typeface="Wingdings" panose="05000000000000000000" pitchFamily="2" charset="2"/>
              <a:buChar char="q"/>
            </a:pPr>
            <a:r>
              <a:rPr lang="en-MY" sz="1800" cap="none" dirty="0"/>
              <a:t>Linear Regression used to predict value of a variable based on the value of other variable.</a:t>
            </a:r>
          </a:p>
          <a:p>
            <a:pPr marL="285750" indent="-285750">
              <a:buFont typeface="Wingdings" panose="05000000000000000000" pitchFamily="2" charset="2"/>
              <a:buChar char="q"/>
            </a:pPr>
            <a:endParaRPr lang="en-MY" sz="1800" cap="none" dirty="0" smtClean="0"/>
          </a:p>
          <a:p>
            <a:pPr marL="285750" indent="-285750">
              <a:buFont typeface="Wingdings" panose="05000000000000000000" pitchFamily="2" charset="2"/>
              <a:buChar char="q"/>
            </a:pPr>
            <a:r>
              <a:rPr lang="en-MY" sz="1800" cap="none" dirty="0" smtClean="0"/>
              <a:t>Random </a:t>
            </a:r>
            <a:r>
              <a:rPr lang="en-MY" sz="1800" cap="none" dirty="0"/>
              <a:t>Forest able to produce understandable and good predictions with higher level of accuracy. </a:t>
            </a:r>
          </a:p>
          <a:p>
            <a:pPr marL="285750" indent="-285750">
              <a:buFont typeface="Wingdings" panose="05000000000000000000" pitchFamily="2" charset="2"/>
              <a:buChar char="q"/>
            </a:pPr>
            <a:endParaRPr lang="en-MY" sz="1800" cap="none" dirty="0"/>
          </a:p>
          <a:p>
            <a:pPr marL="285750" indent="-285750">
              <a:buFont typeface="Wingdings" panose="05000000000000000000" pitchFamily="2" charset="2"/>
              <a:buChar char="q"/>
            </a:pPr>
            <a:r>
              <a:rPr lang="en-MY" sz="1800" cap="none" dirty="0"/>
              <a:t>Predicting insurance costs require high accuracy as it may help insurance providers to attract customers and save time in formulating best packages for the clients. </a:t>
            </a:r>
          </a:p>
          <a:p>
            <a:pPr marL="285750" indent="-285750">
              <a:buFont typeface="Wingdings" panose="05000000000000000000" pitchFamily="2" charset="2"/>
              <a:buChar char="q"/>
            </a:pPr>
            <a:endParaRPr lang="en-MY" sz="1800" cap="none" dirty="0"/>
          </a:p>
          <a:p>
            <a:pPr marL="285750" indent="-285750">
              <a:buFont typeface="Wingdings" panose="05000000000000000000" pitchFamily="2" charset="2"/>
              <a:buChar char="q"/>
            </a:pPr>
            <a:r>
              <a:rPr lang="en-MY" sz="1800" cap="none" dirty="0"/>
              <a:t>Random Forest Model offers better performance in term of accuracy compared to Linear Regression Model</a:t>
            </a:r>
            <a:r>
              <a:rPr lang="en-MY" sz="1800" cap="none" dirty="0" smtClean="0"/>
              <a:t>.</a:t>
            </a:r>
          </a:p>
          <a:p>
            <a:endParaRPr lang="en-MY" sz="1800" cap="none" dirty="0"/>
          </a:p>
          <a:p>
            <a:r>
              <a:rPr lang="en-MY" sz="1800" cap="none" dirty="0"/>
              <a:t>Linear Regression: 76.82%</a:t>
            </a:r>
          </a:p>
          <a:p>
            <a:r>
              <a:rPr lang="en-MY" sz="1800" cap="none" dirty="0"/>
              <a:t>Random Forest: 86.08% </a:t>
            </a:r>
          </a:p>
        </p:txBody>
      </p:sp>
      <p:sp>
        <p:nvSpPr>
          <p:cNvPr id="5" name="Rectangle 4"/>
          <p:cNvSpPr/>
          <p:nvPr/>
        </p:nvSpPr>
        <p:spPr>
          <a:xfrm>
            <a:off x="138118" y="156073"/>
            <a:ext cx="6098910" cy="444428"/>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000" b="1" dirty="0"/>
              <a:t>REASONING FOR USING CURRENT APPROACH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2041051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txBox="1">
            <a:spLocks/>
          </p:cNvSpPr>
          <p:nvPr/>
        </p:nvSpPr>
        <p:spPr>
          <a:xfrm>
            <a:off x="266770" y="2214593"/>
            <a:ext cx="11747679" cy="181592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q"/>
            </a:pPr>
            <a:r>
              <a:rPr lang="en-MY" sz="1800" cap="none" dirty="0"/>
              <a:t>The performance of each model can be evaluated based on this measurement:</a:t>
            </a:r>
          </a:p>
          <a:p>
            <a:pPr marL="285750" indent="-285750">
              <a:buFont typeface="Wingdings" panose="05000000000000000000" pitchFamily="2" charset="2"/>
              <a:buChar char="q"/>
            </a:pPr>
            <a:r>
              <a:rPr lang="en-MY" sz="1800" cap="none" dirty="0"/>
              <a:t>Mean Squared Error (MSE) </a:t>
            </a:r>
          </a:p>
          <a:p>
            <a:pPr marL="285750" indent="-285750">
              <a:buFont typeface="Wingdings" panose="05000000000000000000" pitchFamily="2" charset="2"/>
              <a:buChar char="q"/>
            </a:pPr>
            <a:r>
              <a:rPr lang="en-MY" sz="1800" cap="none" dirty="0"/>
              <a:t>Root Mean Squared Error (RMSE) </a:t>
            </a:r>
          </a:p>
          <a:p>
            <a:pPr marL="285750" indent="-285750">
              <a:buFont typeface="Wingdings" panose="05000000000000000000" pitchFamily="2" charset="2"/>
              <a:buChar char="q"/>
            </a:pPr>
            <a:r>
              <a:rPr lang="en-MY" sz="1800" cap="none" dirty="0"/>
              <a:t>R-squared (R2</a:t>
            </a:r>
            <a:r>
              <a:rPr lang="en-MY" sz="1800" cap="none" dirty="0" smtClean="0"/>
              <a:t>)</a:t>
            </a:r>
            <a:endParaRPr lang="en-MY" sz="1800" cap="none" dirty="0"/>
          </a:p>
          <a:p>
            <a:pPr marL="285750" indent="-285750">
              <a:buFont typeface="Wingdings" panose="05000000000000000000" pitchFamily="2" charset="2"/>
              <a:buChar char="q"/>
            </a:pPr>
            <a:r>
              <a:rPr lang="en-MY" sz="1800" cap="none" dirty="0"/>
              <a:t>Lower RMSE value, higher the accuracy of the predicted value; Higher the R2 value, the better the model output</a:t>
            </a:r>
          </a:p>
        </p:txBody>
      </p:sp>
      <p:graphicFrame>
        <p:nvGraphicFramePr>
          <p:cNvPr id="5" name="Table 7">
            <a:extLst>
              <a:ext uri="{FF2B5EF4-FFF2-40B4-BE49-F238E27FC236}">
                <a16:creationId xmlns:a16="http://schemas.microsoft.com/office/drawing/2014/main" xmlns="" id="{1779EA29-F526-43DB-BE6C-7C68833C6A6F}"/>
              </a:ext>
            </a:extLst>
          </p:cNvPr>
          <p:cNvGraphicFramePr>
            <a:graphicFrameLocks noGrp="1"/>
          </p:cNvGraphicFramePr>
          <p:nvPr>
            <p:extLst>
              <p:ext uri="{D42A27DB-BD31-4B8C-83A1-F6EECF244321}">
                <p14:modId xmlns:p14="http://schemas.microsoft.com/office/powerpoint/2010/main" val="641941799"/>
              </p:ext>
            </p:extLst>
          </p:nvPr>
        </p:nvGraphicFramePr>
        <p:xfrm>
          <a:off x="1983346" y="4237148"/>
          <a:ext cx="8216721" cy="1828800"/>
        </p:xfrm>
        <a:graphic>
          <a:graphicData uri="http://schemas.openxmlformats.org/drawingml/2006/table">
            <a:tbl>
              <a:tblPr firstRow="1" bandRow="1">
                <a:tableStyleId>{7DF18680-E054-41AD-8BC1-D1AEF772440D}</a:tableStyleId>
              </a:tblPr>
              <a:tblGrid>
                <a:gridCol w="2896194">
                  <a:extLst>
                    <a:ext uri="{9D8B030D-6E8A-4147-A177-3AD203B41FA5}">
                      <a16:colId xmlns:a16="http://schemas.microsoft.com/office/drawing/2014/main" xmlns="" val="3088541982"/>
                    </a:ext>
                  </a:extLst>
                </a:gridCol>
                <a:gridCol w="2222333">
                  <a:extLst>
                    <a:ext uri="{9D8B030D-6E8A-4147-A177-3AD203B41FA5}">
                      <a16:colId xmlns:a16="http://schemas.microsoft.com/office/drawing/2014/main" xmlns="" val="898275523"/>
                    </a:ext>
                  </a:extLst>
                </a:gridCol>
                <a:gridCol w="3098194">
                  <a:extLst>
                    <a:ext uri="{9D8B030D-6E8A-4147-A177-3AD203B41FA5}">
                      <a16:colId xmlns:a16="http://schemas.microsoft.com/office/drawing/2014/main" xmlns="" val="161267506"/>
                    </a:ext>
                  </a:extLst>
                </a:gridCol>
              </a:tblGrid>
              <a:tr h="334851">
                <a:tc>
                  <a:txBody>
                    <a:bodyPr/>
                    <a:lstStyle/>
                    <a:p>
                      <a:pPr algn="ctr"/>
                      <a:r>
                        <a:rPr lang="en-US" sz="2400" b="1" dirty="0">
                          <a:solidFill>
                            <a:schemeClr val="bg1"/>
                          </a:solidFill>
                        </a:rPr>
                        <a:t>Linear Regression</a:t>
                      </a:r>
                      <a:endParaRPr lang="en-SG" sz="2400" b="1" dirty="0">
                        <a:solidFill>
                          <a:schemeClr val="bg1"/>
                        </a:solidFill>
                        <a:latin typeface="Arial" panose="020B0604020202020204" pitchFamily="34" charset="0"/>
                        <a:cs typeface="Arial" panose="020B0604020202020204" pitchFamily="34" charset="0"/>
                      </a:endParaRPr>
                    </a:p>
                  </a:txBody>
                  <a:tcPr/>
                </a:tc>
                <a:tc>
                  <a:txBody>
                    <a:bodyPr/>
                    <a:lstStyle/>
                    <a:p>
                      <a:pPr algn="ctr"/>
                      <a:r>
                        <a:rPr lang="en-US" sz="2400" b="1" dirty="0">
                          <a:solidFill>
                            <a:schemeClr val="bg1"/>
                          </a:solidFill>
                        </a:rPr>
                        <a:t>Attributes</a:t>
                      </a:r>
                      <a:endParaRPr lang="en-SG" sz="2400" b="1" dirty="0">
                        <a:solidFill>
                          <a:schemeClr val="bg1"/>
                        </a:solidFill>
                        <a:latin typeface="Arial" panose="020B0604020202020204" pitchFamily="34" charset="0"/>
                        <a:cs typeface="Arial" panose="020B0604020202020204" pitchFamily="34" charset="0"/>
                      </a:endParaRPr>
                    </a:p>
                  </a:txBody>
                  <a:tcPr/>
                </a:tc>
                <a:tc>
                  <a:txBody>
                    <a:bodyPr/>
                    <a:lstStyle/>
                    <a:p>
                      <a:pPr algn="ctr"/>
                      <a:r>
                        <a:rPr lang="en-US" sz="2400" b="1" dirty="0">
                          <a:solidFill>
                            <a:schemeClr val="bg1"/>
                          </a:solidFill>
                        </a:rPr>
                        <a:t>Random Forest</a:t>
                      </a:r>
                      <a:endParaRPr lang="en-SG" sz="2400" b="1"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93982697"/>
                  </a:ext>
                </a:extLst>
              </a:tr>
              <a:tr h="334851">
                <a:tc>
                  <a:txBody>
                    <a:bodyPr/>
                    <a:lstStyle/>
                    <a:p>
                      <a:pPr algn="ctr"/>
                      <a:r>
                        <a:rPr lang="en-US" sz="2400" b="0" dirty="0"/>
                        <a:t>36833293.755</a:t>
                      </a:r>
                      <a:endParaRPr lang="en-US" sz="2400" b="0" dirty="0">
                        <a:latin typeface="Arial" panose="020B0604020202020204" pitchFamily="34" charset="0"/>
                        <a:cs typeface="Arial" panose="020B0604020202020204" pitchFamily="34" charset="0"/>
                      </a:endParaRPr>
                    </a:p>
                  </a:txBody>
                  <a:tcPr/>
                </a:tc>
                <a:tc>
                  <a:txBody>
                    <a:bodyPr/>
                    <a:lstStyle/>
                    <a:p>
                      <a:pPr algn="ctr"/>
                      <a:r>
                        <a:rPr lang="en-US" sz="2400" b="1" dirty="0"/>
                        <a:t>MSE</a:t>
                      </a:r>
                      <a:endParaRPr lang="en-US" sz="2400" b="1" dirty="0">
                        <a:latin typeface="Arial" panose="020B0604020202020204" pitchFamily="34" charset="0"/>
                        <a:cs typeface="Arial" panose="020B0604020202020204" pitchFamily="34" charset="0"/>
                      </a:endParaRPr>
                    </a:p>
                  </a:txBody>
                  <a:tcPr/>
                </a:tc>
                <a:tc>
                  <a:txBody>
                    <a:bodyPr/>
                    <a:lstStyle/>
                    <a:p>
                      <a:pPr algn="ctr"/>
                      <a:r>
                        <a:rPr lang="en-US" sz="2400" dirty="0"/>
                        <a:t>26223507.706</a:t>
                      </a:r>
                      <a:endParaRPr lang="en-SG"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61470253"/>
                  </a:ext>
                </a:extLst>
              </a:tr>
              <a:tr h="334851">
                <a:tc>
                  <a:txBody>
                    <a:bodyPr/>
                    <a:lstStyle/>
                    <a:p>
                      <a:pPr algn="ctr"/>
                      <a:r>
                        <a:rPr lang="en-US" sz="2400" b="0" dirty="0"/>
                        <a:t>6069.044</a:t>
                      </a:r>
                      <a:endParaRPr lang="en-US" sz="2400" b="0" dirty="0">
                        <a:latin typeface="Arial" panose="020B0604020202020204" pitchFamily="34" charset="0"/>
                        <a:cs typeface="Arial" panose="020B0604020202020204" pitchFamily="34" charset="0"/>
                      </a:endParaRPr>
                    </a:p>
                  </a:txBody>
                  <a:tcPr/>
                </a:tc>
                <a:tc>
                  <a:txBody>
                    <a:bodyPr/>
                    <a:lstStyle/>
                    <a:p>
                      <a:pPr algn="ctr"/>
                      <a:r>
                        <a:rPr lang="en-US" sz="2400" b="1" dirty="0"/>
                        <a:t>RMSE </a:t>
                      </a:r>
                      <a:endParaRPr lang="en-US" sz="24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5120.889</a:t>
                      </a:r>
                      <a:endParaRPr lang="en-SG"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76174829"/>
                  </a:ext>
                </a:extLst>
              </a:tr>
              <a:tr h="334851">
                <a:tc>
                  <a:txBody>
                    <a:bodyPr/>
                    <a:lstStyle/>
                    <a:p>
                      <a:pPr algn="ctr"/>
                      <a:r>
                        <a:rPr lang="en-US" sz="2400" b="0" dirty="0"/>
                        <a:t>0.7612</a:t>
                      </a:r>
                      <a:endParaRPr lang="en-SG" sz="2400" b="0" dirty="0">
                        <a:latin typeface="Arial" panose="020B0604020202020204" pitchFamily="34" charset="0"/>
                        <a:cs typeface="Arial" panose="020B0604020202020204" pitchFamily="34" charset="0"/>
                      </a:endParaRPr>
                    </a:p>
                  </a:txBody>
                  <a:tcPr/>
                </a:tc>
                <a:tc>
                  <a:txBody>
                    <a:bodyPr/>
                    <a:lstStyle/>
                    <a:p>
                      <a:pPr algn="ctr"/>
                      <a:r>
                        <a:rPr lang="en-US" sz="2400" b="1" dirty="0"/>
                        <a:t>R</a:t>
                      </a:r>
                      <a:r>
                        <a:rPr lang="en-US" sz="2400" b="1" baseline="30000" dirty="0"/>
                        <a:t>2</a:t>
                      </a:r>
                      <a:endParaRPr lang="en-SG" sz="2400" b="1"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0.8299</a:t>
                      </a:r>
                      <a:endParaRPr lang="en-SG"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37832253"/>
                  </a:ext>
                </a:extLst>
              </a:tr>
            </a:tbl>
          </a:graphicData>
        </a:graphic>
      </p:graphicFrame>
      <p:sp>
        <p:nvSpPr>
          <p:cNvPr id="2" name="Rectangle 1"/>
          <p:cNvSpPr/>
          <p:nvPr/>
        </p:nvSpPr>
        <p:spPr>
          <a:xfrm>
            <a:off x="398169" y="775035"/>
            <a:ext cx="11539471" cy="1200329"/>
          </a:xfrm>
          <a:prstGeom prst="rect">
            <a:avLst/>
          </a:prstGeom>
        </p:spPr>
        <p:txBody>
          <a:bodyPr wrap="square">
            <a:spAutoFit/>
          </a:bodyPr>
          <a:lstStyle/>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The performance of each model can be evaluated based on this </a:t>
            </a:r>
            <a:r>
              <a:rPr lang="en-US" dirty="0" smtClean="0">
                <a:latin typeface="Arial" panose="020B0604020202020204" pitchFamily="34" charset="0"/>
                <a:cs typeface="Arial" panose="020B0604020202020204" pitchFamily="34" charset="0"/>
              </a:rPr>
              <a:t>measurement:</a:t>
            </a:r>
          </a:p>
          <a:p>
            <a:pPr marL="285750" indent="-285750">
              <a:buFont typeface="Wingdings" panose="05000000000000000000" pitchFamily="2" charset="2"/>
              <a:buChar char="q"/>
            </a:pPr>
            <a:r>
              <a:rPr lang="en-US" b="1" dirty="0" smtClean="0">
                <a:latin typeface="Arial" panose="020B0604020202020204" pitchFamily="34" charset="0"/>
                <a:cs typeface="Arial" panose="020B0604020202020204" pitchFamily="34" charset="0"/>
              </a:rPr>
              <a:t>Mean </a:t>
            </a:r>
            <a:r>
              <a:rPr lang="en-US" b="1" dirty="0">
                <a:latin typeface="Arial" panose="020B0604020202020204" pitchFamily="34" charset="0"/>
                <a:cs typeface="Arial" panose="020B0604020202020204" pitchFamily="34" charset="0"/>
              </a:rPr>
              <a:t>Squared Error (MSE) </a:t>
            </a:r>
            <a:endParaRPr lang="en-US"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b="1" dirty="0" smtClean="0">
                <a:latin typeface="Arial" panose="020B0604020202020204" pitchFamily="34" charset="0"/>
                <a:cs typeface="Arial" panose="020B0604020202020204" pitchFamily="34" charset="0"/>
              </a:rPr>
              <a:t>Root </a:t>
            </a:r>
            <a:r>
              <a:rPr lang="en-US" b="1" dirty="0">
                <a:latin typeface="Arial" panose="020B0604020202020204" pitchFamily="34" charset="0"/>
                <a:cs typeface="Arial" panose="020B0604020202020204" pitchFamily="34" charset="0"/>
              </a:rPr>
              <a:t>Mean Squared Error (RMSE) </a:t>
            </a:r>
            <a:endParaRPr lang="en-US"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b="1" dirty="0" smtClean="0">
                <a:latin typeface="Arial" panose="020B0604020202020204" pitchFamily="34" charset="0"/>
                <a:cs typeface="Arial" panose="020B0604020202020204" pitchFamily="34" charset="0"/>
              </a:rPr>
              <a:t>R-squared </a:t>
            </a:r>
            <a:r>
              <a:rPr lang="en-US" b="1" dirty="0">
                <a:latin typeface="Arial" panose="020B0604020202020204" pitchFamily="34" charset="0"/>
                <a:cs typeface="Arial" panose="020B0604020202020204" pitchFamily="34" charset="0"/>
              </a:rPr>
              <a:t>(R</a:t>
            </a:r>
            <a:r>
              <a:rPr lang="en-US" b="1" baseline="30000"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p>
        </p:txBody>
      </p:sp>
      <p:sp>
        <p:nvSpPr>
          <p:cNvPr id="7" name="Rectangle 6"/>
          <p:cNvSpPr/>
          <p:nvPr/>
        </p:nvSpPr>
        <p:spPr>
          <a:xfrm>
            <a:off x="138117" y="141785"/>
            <a:ext cx="6835889" cy="489278"/>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US" sz="2000" b="1" dirty="0">
                <a:latin typeface="Century Gothic" panose="020B0502020202020204" pitchFamily="34" charset="0"/>
                <a:cs typeface="Arial" panose="020B0604020202020204" pitchFamily="34" charset="0"/>
              </a:rPr>
              <a:t>ML MODEL – LINEAR REGRESSION VS RANDOM FOREST</a:t>
            </a:r>
            <a:endParaRPr lang="en-SG" sz="2000" b="1" dirty="0">
              <a:latin typeface="Century Gothic" panose="020B0502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4947604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1309691" y="1341706"/>
            <a:ext cx="11539471" cy="369332"/>
          </a:xfrm>
          <a:prstGeom prst="rect">
            <a:avLst/>
          </a:prstGeom>
        </p:spPr>
        <p:txBody>
          <a:bodyPr wrap="square">
            <a:spAutoFit/>
          </a:bodyPr>
          <a:lstStyle/>
          <a:p>
            <a:pPr marL="285750" indent="-285750">
              <a:buFont typeface="Wingdings" panose="05000000000000000000" pitchFamily="2" charset="2"/>
              <a:buChar char="q"/>
            </a:pPr>
            <a:r>
              <a:rPr lang="en-MY" dirty="0">
                <a:latin typeface="Arial" panose="020B0604020202020204" pitchFamily="34" charset="0"/>
                <a:cs typeface="Arial" panose="020B0604020202020204" pitchFamily="34" charset="0"/>
              </a:rPr>
              <a:t>The dataset was split randomly using Train-Test-Split approach with ratio of 80:20. </a:t>
            </a:r>
          </a:p>
        </p:txBody>
      </p:sp>
      <p:sp>
        <p:nvSpPr>
          <p:cNvPr id="7" name="Rectangle 6"/>
          <p:cNvSpPr/>
          <p:nvPr/>
        </p:nvSpPr>
        <p:spPr>
          <a:xfrm>
            <a:off x="138117" y="141785"/>
            <a:ext cx="6056621" cy="540603"/>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US" sz="2400" b="1" dirty="0">
                <a:latin typeface="Century Gothic" panose="020B0502020202020204" pitchFamily="34" charset="0"/>
                <a:cs typeface="Arial" panose="020B0604020202020204" pitchFamily="34" charset="0"/>
              </a:rPr>
              <a:t>ML MODEL RESULT – LINEAR REGRESSION</a:t>
            </a:r>
            <a:endParaRPr lang="en-SG" sz="2400" b="1" dirty="0">
              <a:latin typeface="Century Gothic" panose="020B0502020202020204" pitchFamily="34" charset="0"/>
              <a:cs typeface="Arial" panose="020B0604020202020204" pitchFamily="34" charset="0"/>
            </a:endParaRPr>
          </a:p>
        </p:txBody>
      </p:sp>
      <p:graphicFrame>
        <p:nvGraphicFramePr>
          <p:cNvPr id="6" name="Table 7">
            <a:extLst>
              <a:ext uri="{FF2B5EF4-FFF2-40B4-BE49-F238E27FC236}">
                <a16:creationId xmlns:a16="http://schemas.microsoft.com/office/drawing/2014/main" xmlns="" id="{74E62E75-3D93-401A-8E03-DAA33E94615D}"/>
              </a:ext>
            </a:extLst>
          </p:cNvPr>
          <p:cNvGraphicFramePr>
            <a:graphicFrameLocks noGrp="1"/>
          </p:cNvGraphicFramePr>
          <p:nvPr>
            <p:extLst>
              <p:ext uri="{D42A27DB-BD31-4B8C-83A1-F6EECF244321}">
                <p14:modId xmlns:p14="http://schemas.microsoft.com/office/powerpoint/2010/main" val="385888069"/>
              </p:ext>
            </p:extLst>
          </p:nvPr>
        </p:nvGraphicFramePr>
        <p:xfrm>
          <a:off x="1309691" y="1992701"/>
          <a:ext cx="9770094" cy="4167809"/>
        </p:xfrm>
        <a:graphic>
          <a:graphicData uri="http://schemas.openxmlformats.org/drawingml/2006/table">
            <a:tbl>
              <a:tblPr firstRow="1" bandRow="1">
                <a:tableStyleId>{FABFCF23-3B69-468F-B69F-88F6DE6A72F2}</a:tableStyleId>
              </a:tblPr>
              <a:tblGrid>
                <a:gridCol w="1882211">
                  <a:extLst>
                    <a:ext uri="{9D8B030D-6E8A-4147-A177-3AD203B41FA5}">
                      <a16:colId xmlns:a16="http://schemas.microsoft.com/office/drawing/2014/main" xmlns="" val="3088541982"/>
                    </a:ext>
                  </a:extLst>
                </a:gridCol>
                <a:gridCol w="2218124">
                  <a:extLst>
                    <a:ext uri="{9D8B030D-6E8A-4147-A177-3AD203B41FA5}">
                      <a16:colId xmlns:a16="http://schemas.microsoft.com/office/drawing/2014/main" xmlns="" val="898275523"/>
                    </a:ext>
                  </a:extLst>
                </a:gridCol>
                <a:gridCol w="5669759">
                  <a:extLst>
                    <a:ext uri="{9D8B030D-6E8A-4147-A177-3AD203B41FA5}">
                      <a16:colId xmlns:a16="http://schemas.microsoft.com/office/drawing/2014/main" xmlns="" val="161267506"/>
                    </a:ext>
                  </a:extLst>
                </a:gridCol>
              </a:tblGrid>
              <a:tr h="510209">
                <a:tc>
                  <a:txBody>
                    <a:bodyPr/>
                    <a:lstStyle/>
                    <a:p>
                      <a:pPr algn="ctr"/>
                      <a:r>
                        <a:rPr lang="en-US" sz="2400" b="1" dirty="0">
                          <a:solidFill>
                            <a:schemeClr val="bg1"/>
                          </a:solidFill>
                        </a:rPr>
                        <a:t>Variable </a:t>
                      </a:r>
                      <a:endParaRPr lang="en-SG" sz="2400" b="1" dirty="0">
                        <a:solidFill>
                          <a:schemeClr val="bg1"/>
                        </a:solidFill>
                      </a:endParaRPr>
                    </a:p>
                  </a:txBody>
                  <a:tcPr/>
                </a:tc>
                <a:tc>
                  <a:txBody>
                    <a:bodyPr/>
                    <a:lstStyle/>
                    <a:p>
                      <a:pPr algn="ctr"/>
                      <a:r>
                        <a:rPr lang="en-US" sz="2400" b="1" dirty="0">
                          <a:solidFill>
                            <a:schemeClr val="bg1"/>
                          </a:solidFill>
                        </a:rPr>
                        <a:t>Coefficient </a:t>
                      </a:r>
                      <a:endParaRPr lang="en-SG" sz="2400" b="1" dirty="0">
                        <a:solidFill>
                          <a:schemeClr val="bg1"/>
                        </a:solidFill>
                      </a:endParaRPr>
                    </a:p>
                  </a:txBody>
                  <a:tcPr/>
                </a:tc>
                <a:tc>
                  <a:txBody>
                    <a:bodyPr/>
                    <a:lstStyle/>
                    <a:p>
                      <a:pPr algn="ctr"/>
                      <a:r>
                        <a:rPr lang="en-US" sz="2400" b="1" dirty="0">
                          <a:solidFill>
                            <a:schemeClr val="bg1"/>
                          </a:solidFill>
                        </a:rPr>
                        <a:t>Interpretation of Coefficient</a:t>
                      </a:r>
                      <a:endParaRPr lang="en-SG" sz="2400" b="1" dirty="0">
                        <a:solidFill>
                          <a:schemeClr val="bg1"/>
                        </a:solidFill>
                      </a:endParaRPr>
                    </a:p>
                  </a:txBody>
                  <a:tcPr/>
                </a:tc>
                <a:extLst>
                  <a:ext uri="{0D108BD9-81ED-4DB2-BD59-A6C34878D82A}">
                    <a16:rowId xmlns:a16="http://schemas.microsoft.com/office/drawing/2014/main" xmlns="" val="3293982697"/>
                  </a:ext>
                </a:extLst>
              </a:tr>
              <a:tr h="761971">
                <a:tc>
                  <a:txBody>
                    <a:bodyPr/>
                    <a:lstStyle/>
                    <a:p>
                      <a:pPr algn="ctr"/>
                      <a:r>
                        <a:rPr lang="en-US" b="1" dirty="0"/>
                        <a:t>Age </a:t>
                      </a:r>
                      <a:endParaRPr lang="en-SG" b="1" dirty="0"/>
                    </a:p>
                  </a:txBody>
                  <a:tcPr/>
                </a:tc>
                <a:tc>
                  <a:txBody>
                    <a:bodyPr/>
                    <a:lstStyle/>
                    <a:p>
                      <a:pPr algn="ctr"/>
                      <a:r>
                        <a:rPr lang="en-US" dirty="0"/>
                        <a:t>267.521</a:t>
                      </a:r>
                      <a:endParaRPr lang="en-SG" dirty="0"/>
                    </a:p>
                  </a:txBody>
                  <a:tcPr/>
                </a:tc>
                <a:tc>
                  <a:txBody>
                    <a:bodyPr/>
                    <a:lstStyle/>
                    <a:p>
                      <a:pPr algn="l"/>
                      <a:r>
                        <a:rPr lang="en-US" dirty="0"/>
                        <a:t>1 unit of Age increase/decrease, the medical insurance cost would increase/decrease by 267.521</a:t>
                      </a:r>
                      <a:endParaRPr lang="en-SG" dirty="0"/>
                    </a:p>
                  </a:txBody>
                  <a:tcPr/>
                </a:tc>
                <a:extLst>
                  <a:ext uri="{0D108BD9-81ED-4DB2-BD59-A6C34878D82A}">
                    <a16:rowId xmlns:a16="http://schemas.microsoft.com/office/drawing/2014/main" xmlns="" val="2961470253"/>
                  </a:ext>
                </a:extLst>
              </a:tr>
              <a:tr h="761971">
                <a:tc>
                  <a:txBody>
                    <a:bodyPr/>
                    <a:lstStyle/>
                    <a:p>
                      <a:pPr algn="ctr"/>
                      <a:r>
                        <a:rPr lang="en-US" b="1" dirty="0"/>
                        <a:t>Smoker</a:t>
                      </a:r>
                    </a:p>
                  </a:txBody>
                  <a:tcPr/>
                </a:tc>
                <a:tc>
                  <a:txBody>
                    <a:bodyPr/>
                    <a:lstStyle/>
                    <a:p>
                      <a:pPr algn="ctr"/>
                      <a:r>
                        <a:rPr lang="en-US" dirty="0"/>
                        <a:t>23635.487</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unit of Smoker increase/decrease, the medical insurance cost would increase/decrease by 23635.487</a:t>
                      </a:r>
                      <a:endParaRPr lang="en-SG" dirty="0"/>
                    </a:p>
                  </a:txBody>
                  <a:tcPr/>
                </a:tc>
                <a:extLst>
                  <a:ext uri="{0D108BD9-81ED-4DB2-BD59-A6C34878D82A}">
                    <a16:rowId xmlns:a16="http://schemas.microsoft.com/office/drawing/2014/main" xmlns="" val="476174829"/>
                  </a:ext>
                </a:extLst>
              </a:tr>
              <a:tr h="761971">
                <a:tc>
                  <a:txBody>
                    <a:bodyPr/>
                    <a:lstStyle/>
                    <a:p>
                      <a:pPr algn="ctr"/>
                      <a:r>
                        <a:rPr lang="en-US" b="1" dirty="0"/>
                        <a:t>Children</a:t>
                      </a:r>
                      <a:endParaRPr lang="en-SG" b="1" dirty="0"/>
                    </a:p>
                  </a:txBody>
                  <a:tcPr/>
                </a:tc>
                <a:tc>
                  <a:txBody>
                    <a:bodyPr/>
                    <a:lstStyle/>
                    <a:p>
                      <a:pPr algn="ctr"/>
                      <a:r>
                        <a:rPr lang="en-US" dirty="0"/>
                        <a:t>413.188</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unit of No. of Dependent increase/decrease, the medical insurance cost would increase/decrease by 413.188</a:t>
                      </a:r>
                      <a:endParaRPr lang="en-SG" dirty="0"/>
                    </a:p>
                  </a:txBody>
                  <a:tcPr/>
                </a:tc>
                <a:extLst>
                  <a:ext uri="{0D108BD9-81ED-4DB2-BD59-A6C34878D82A}">
                    <a16:rowId xmlns:a16="http://schemas.microsoft.com/office/drawing/2014/main" xmlns="" val="2237832253"/>
                  </a:ext>
                </a:extLst>
              </a:tr>
              <a:tr h="761971">
                <a:tc>
                  <a:txBody>
                    <a:bodyPr/>
                    <a:lstStyle/>
                    <a:p>
                      <a:pPr algn="ctr"/>
                      <a:r>
                        <a:rPr lang="en-US" b="1" dirty="0"/>
                        <a:t>BMI</a:t>
                      </a:r>
                      <a:endParaRPr lang="en-SG" b="1" dirty="0"/>
                    </a:p>
                  </a:txBody>
                  <a:tcPr/>
                </a:tc>
                <a:tc>
                  <a:txBody>
                    <a:bodyPr/>
                    <a:lstStyle/>
                    <a:p>
                      <a:pPr algn="ctr"/>
                      <a:r>
                        <a:rPr lang="en-US" dirty="0"/>
                        <a:t>311.513</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unit of BMI increase/decrease, the medical insurance cost would increase/decrease by 311.513</a:t>
                      </a:r>
                      <a:endParaRPr lang="en-SG" dirty="0"/>
                    </a:p>
                  </a:txBody>
                  <a:tcPr/>
                </a:tc>
                <a:extLst>
                  <a:ext uri="{0D108BD9-81ED-4DB2-BD59-A6C34878D82A}">
                    <a16:rowId xmlns:a16="http://schemas.microsoft.com/office/drawing/2014/main" xmlns="" val="2442648170"/>
                  </a:ext>
                </a:extLst>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3479663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425002" y="1020593"/>
            <a:ext cx="11539471" cy="830997"/>
          </a:xfrm>
          <a:prstGeom prst="rect">
            <a:avLst/>
          </a:prstGeom>
        </p:spPr>
        <p:txBody>
          <a:bodyPr wrap="square">
            <a:spAutoFit/>
          </a:bodyPr>
          <a:lstStyle/>
          <a:p>
            <a:pPr marL="285750" indent="-285750">
              <a:buFont typeface="Wingdings" panose="05000000000000000000" pitchFamily="2" charset="2"/>
              <a:buChar char="q"/>
            </a:pPr>
            <a:r>
              <a:rPr lang="en-MY" sz="1600" dirty="0">
                <a:latin typeface="Arial" panose="020B0604020202020204" pitchFamily="34" charset="0"/>
                <a:cs typeface="Arial" panose="020B0604020202020204" pitchFamily="34" charset="0"/>
              </a:rPr>
              <a:t>Our model used default value number of trees of 100 and measuring the quality of data split based on Mean Squared Error (MSE). </a:t>
            </a:r>
          </a:p>
          <a:p>
            <a:pPr marL="285750" indent="-285750">
              <a:buFont typeface="Wingdings" panose="05000000000000000000" pitchFamily="2" charset="2"/>
              <a:buChar char="q"/>
            </a:pPr>
            <a:r>
              <a:rPr lang="en-MY" sz="1600" dirty="0">
                <a:latin typeface="Arial" panose="020B0604020202020204" pitchFamily="34" charset="0"/>
                <a:cs typeface="Arial" panose="020B0604020202020204" pitchFamily="34" charset="0"/>
              </a:rPr>
              <a:t>Value of Predicted Value against the Actual Value using Random Forest: </a:t>
            </a:r>
          </a:p>
        </p:txBody>
      </p:sp>
      <p:sp>
        <p:nvSpPr>
          <p:cNvPr id="7" name="Rectangle 6"/>
          <p:cNvSpPr/>
          <p:nvPr/>
        </p:nvSpPr>
        <p:spPr>
          <a:xfrm>
            <a:off x="138117" y="141784"/>
            <a:ext cx="6056621" cy="445069"/>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US" sz="2400" b="1" dirty="0">
                <a:latin typeface="Century Gothic" panose="020B0502020202020204" pitchFamily="34" charset="0"/>
                <a:cs typeface="Arial" panose="020B0604020202020204" pitchFamily="34" charset="0"/>
              </a:rPr>
              <a:t>ML MODEL RESULT – RANDOM FOREST</a:t>
            </a:r>
          </a:p>
        </p:txBody>
      </p:sp>
      <p:pic>
        <p:nvPicPr>
          <p:cNvPr id="5" name="Picture 4">
            <a:extLst>
              <a:ext uri="{FF2B5EF4-FFF2-40B4-BE49-F238E27FC236}">
                <a16:creationId xmlns:a16="http://schemas.microsoft.com/office/drawing/2014/main" xmlns="" id="{59790A9A-6DD6-4537-9917-C690260BF302}"/>
              </a:ext>
            </a:extLst>
          </p:cNvPr>
          <p:cNvPicPr>
            <a:picLocks noChangeAspect="1"/>
          </p:cNvPicPr>
          <p:nvPr/>
        </p:nvPicPr>
        <p:blipFill>
          <a:blip r:embed="rId2"/>
          <a:stretch>
            <a:fillRect/>
          </a:stretch>
        </p:blipFill>
        <p:spPr>
          <a:xfrm>
            <a:off x="1281111" y="2188055"/>
            <a:ext cx="9629775" cy="895350"/>
          </a:xfrm>
          <a:prstGeom prst="rect">
            <a:avLst/>
          </a:prstGeom>
          <a:ln>
            <a:solidFill>
              <a:schemeClr val="tx1">
                <a:lumMod val="95000"/>
                <a:lumOff val="5000"/>
              </a:schemeClr>
            </a:solidFill>
          </a:ln>
        </p:spPr>
      </p:pic>
      <p:pic>
        <p:nvPicPr>
          <p:cNvPr id="8" name="Picture 7">
            <a:extLst>
              <a:ext uri="{FF2B5EF4-FFF2-40B4-BE49-F238E27FC236}">
                <a16:creationId xmlns:a16="http://schemas.microsoft.com/office/drawing/2014/main" xmlns="" id="{0E28BA15-830B-4B7E-A4DE-E5DFFF28A5F1}"/>
              </a:ext>
            </a:extLst>
          </p:cNvPr>
          <p:cNvPicPr>
            <a:picLocks noChangeAspect="1"/>
          </p:cNvPicPr>
          <p:nvPr/>
        </p:nvPicPr>
        <p:blipFill rotWithShape="1">
          <a:blip r:embed="rId3"/>
          <a:srcRect l="632" r="610"/>
          <a:stretch/>
        </p:blipFill>
        <p:spPr>
          <a:xfrm>
            <a:off x="1281111" y="3837264"/>
            <a:ext cx="8216900" cy="2724159"/>
          </a:xfrm>
          <a:prstGeom prst="rect">
            <a:avLst/>
          </a:prstGeom>
          <a:ln>
            <a:solidFill>
              <a:schemeClr val="tx1">
                <a:lumMod val="95000"/>
                <a:lumOff val="5000"/>
              </a:schemeClr>
            </a:solidFill>
          </a:ln>
        </p:spPr>
      </p:pic>
      <p:sp>
        <p:nvSpPr>
          <p:cNvPr id="9" name="Rectangle 8"/>
          <p:cNvSpPr/>
          <p:nvPr/>
        </p:nvSpPr>
        <p:spPr>
          <a:xfrm>
            <a:off x="1076394" y="3291057"/>
            <a:ext cx="11539471" cy="338554"/>
          </a:xfrm>
          <a:prstGeom prst="rect">
            <a:avLst/>
          </a:prstGeom>
        </p:spPr>
        <p:txBody>
          <a:bodyPr wrap="square">
            <a:spAutoFit/>
          </a:bodyPr>
          <a:lstStyle/>
          <a:p>
            <a:pPr marL="285750" indent="-285750">
              <a:buFont typeface="Wingdings" panose="05000000000000000000" pitchFamily="2" charset="2"/>
              <a:buChar char="q"/>
            </a:pPr>
            <a:r>
              <a:rPr lang="en-MY" sz="1600" dirty="0" smtClean="0">
                <a:latin typeface="Arial" panose="020B0604020202020204" pitchFamily="34" charset="0"/>
                <a:cs typeface="Arial" panose="020B0604020202020204" pitchFamily="34" charset="0"/>
              </a:rPr>
              <a:t>Producing </a:t>
            </a:r>
            <a:r>
              <a:rPr lang="en-MY" sz="1600" dirty="0">
                <a:latin typeface="Arial" panose="020B0604020202020204" pitchFamily="34" charset="0"/>
                <a:cs typeface="Arial" panose="020B0604020202020204" pitchFamily="34" charset="0"/>
              </a:rPr>
              <a:t>Estimated Cost based on the value of the variables: </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878401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2136" y="832832"/>
            <a:ext cx="10642056" cy="3465717"/>
          </a:xfrm>
        </p:spPr>
        <p:txBody>
          <a:bodyPr>
            <a:noAutofit/>
          </a:bodyPr>
          <a:lstStyle/>
          <a:p>
            <a:r>
              <a:rPr lang="en-MY" sz="1400" cap="none" dirty="0" smtClean="0"/>
              <a:t/>
            </a:r>
            <a:br>
              <a:rPr lang="en-MY" sz="1400" cap="none" dirty="0" smtClean="0"/>
            </a:br>
            <a:r>
              <a:rPr lang="en-MY" sz="1400" dirty="0"/>
              <a:t/>
            </a:r>
            <a:br>
              <a:rPr lang="en-MY" sz="1400" dirty="0"/>
            </a:br>
            <a:r>
              <a:rPr lang="en-MY" sz="1400" cap="none" dirty="0"/>
              <a:t/>
            </a:r>
            <a:br>
              <a:rPr lang="en-MY" sz="1400" cap="none" dirty="0"/>
            </a:br>
            <a:r>
              <a:rPr lang="en-MY" sz="1400" cap="none" dirty="0" smtClean="0"/>
              <a:t>1</a:t>
            </a:r>
            <a:r>
              <a:rPr lang="en-MY" sz="1400" cap="none" dirty="0"/>
              <a:t>. </a:t>
            </a:r>
            <a:r>
              <a:rPr lang="en-MY" sz="1600" cap="none" dirty="0"/>
              <a:t>Forecasting insurance costs based on certain  factors  help  insurance  policy  providers  to  attract consumers  and  save  time  in  formulating  plans  for  every individual. </a:t>
            </a:r>
            <a:r>
              <a:rPr lang="en-MY" sz="1600" cap="none" dirty="0" smtClean="0"/>
              <a:t/>
            </a:r>
            <a:br>
              <a:rPr lang="en-MY" sz="1600" cap="none" dirty="0" smtClean="0"/>
            </a:br>
            <a:r>
              <a:rPr lang="en-MY" sz="1600" cap="none" dirty="0"/>
              <a:t/>
            </a:r>
            <a:br>
              <a:rPr lang="en-MY" sz="1600" cap="none" dirty="0"/>
            </a:br>
            <a:r>
              <a:rPr lang="en-MY" sz="1600" cap="none" dirty="0" smtClean="0"/>
              <a:t>2. ML can </a:t>
            </a:r>
            <a:r>
              <a:rPr lang="en-MY" sz="1600" cap="none" dirty="0"/>
              <a:t>significantly minimize these individual efforts in policymaking, as ML models can do cost calculation in  a short  time, while a human being would be taking a long time to perform the same task. </a:t>
            </a:r>
            <a:r>
              <a:rPr lang="en-MY" sz="1600" cap="none" dirty="0" smtClean="0"/>
              <a:t/>
            </a:r>
            <a:br>
              <a:rPr lang="en-MY" sz="1600" cap="none" dirty="0" smtClean="0"/>
            </a:br>
            <a:r>
              <a:rPr lang="en-MY" sz="1600" cap="none" dirty="0"/>
              <a:t/>
            </a:r>
            <a:br>
              <a:rPr lang="en-MY" sz="1600" cap="none" dirty="0"/>
            </a:br>
            <a:r>
              <a:rPr lang="en-MY" sz="1600" cap="none" dirty="0"/>
              <a:t>3</a:t>
            </a:r>
            <a:r>
              <a:rPr lang="en-MY" sz="1600" cap="none" dirty="0" smtClean="0"/>
              <a:t>. The insured health status attributes which are smoker, age, </a:t>
            </a:r>
            <a:r>
              <a:rPr lang="en-MY" sz="1600" cap="none" dirty="0" err="1" smtClean="0"/>
              <a:t>bmi</a:t>
            </a:r>
            <a:r>
              <a:rPr lang="en-MY" sz="1600" cap="none" dirty="0" smtClean="0"/>
              <a:t>, children significantly contributing to charges of medical cost.</a:t>
            </a:r>
            <a:br>
              <a:rPr lang="en-MY" sz="1600" cap="none" dirty="0" smtClean="0"/>
            </a:br>
            <a:r>
              <a:rPr lang="en-MY" sz="1600" cap="none" dirty="0"/>
              <a:t/>
            </a:r>
            <a:br>
              <a:rPr lang="en-MY" sz="1600" cap="none" dirty="0"/>
            </a:br>
            <a:r>
              <a:rPr lang="en-MY" sz="1600" cap="none" dirty="0"/>
              <a:t>4</a:t>
            </a:r>
            <a:r>
              <a:rPr lang="en-MY" sz="1600" cap="none" dirty="0" smtClean="0"/>
              <a:t>. Smoking gives the greatest </a:t>
            </a:r>
            <a:r>
              <a:rPr lang="en-MY" sz="1600" cap="none" dirty="0"/>
              <a:t>factor that affects medical cost charges, </a:t>
            </a:r>
            <a:r>
              <a:rPr lang="en-MY" sz="1600" cap="none" dirty="0" smtClean="0"/>
              <a:t>followed by age and </a:t>
            </a:r>
            <a:r>
              <a:rPr lang="en-MY" sz="1600" cap="none" dirty="0" err="1" smtClean="0"/>
              <a:t>bmi</a:t>
            </a:r>
            <a:r>
              <a:rPr lang="en-MY" sz="1600" cap="none" dirty="0" smtClean="0"/>
              <a:t>.</a:t>
            </a:r>
            <a:br>
              <a:rPr lang="en-MY" sz="1600" cap="none" dirty="0" smtClean="0"/>
            </a:br>
            <a:r>
              <a:rPr lang="en-MY" sz="1600" cap="none" dirty="0" smtClean="0"/>
              <a:t/>
            </a:r>
            <a:br>
              <a:rPr lang="en-MY" sz="1600" cap="none" dirty="0" smtClean="0"/>
            </a:br>
            <a:r>
              <a:rPr lang="en-MY" sz="1600" cap="none" dirty="0"/>
              <a:t>5</a:t>
            </a:r>
            <a:r>
              <a:rPr lang="en-MY" sz="1600" cap="none" dirty="0" smtClean="0"/>
              <a:t>. </a:t>
            </a:r>
            <a:r>
              <a:rPr lang="en-MY" sz="1600" cap="none" dirty="0"/>
              <a:t>H</a:t>
            </a:r>
            <a:r>
              <a:rPr lang="en-MY" sz="1600" cap="none" dirty="0" smtClean="0"/>
              <a:t>ealth insurance companies can then accurately charge the premium based upon a specific individual’s attributes.</a:t>
            </a:r>
            <a:br>
              <a:rPr lang="en-MY" sz="1600" cap="none" dirty="0" smtClean="0"/>
            </a:br>
            <a:r>
              <a:rPr lang="en-MY" sz="1600" cap="none" dirty="0" smtClean="0"/>
              <a:t/>
            </a:r>
            <a:br>
              <a:rPr lang="en-MY" sz="1600" cap="none" dirty="0" smtClean="0"/>
            </a:br>
            <a:r>
              <a:rPr lang="en-MY" sz="1600" cap="none" dirty="0" smtClean="0"/>
              <a:t/>
            </a:r>
            <a:br>
              <a:rPr lang="en-MY" sz="1600" cap="none" dirty="0" smtClean="0"/>
            </a:br>
            <a:endParaRPr lang="en-MY" sz="1600" cap="non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
        <p:nvSpPr>
          <p:cNvPr id="7" name="Rectangle 6"/>
          <p:cNvSpPr/>
          <p:nvPr/>
        </p:nvSpPr>
        <p:spPr>
          <a:xfrm>
            <a:off x="138118" y="141785"/>
            <a:ext cx="5957882" cy="513308"/>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dirty="0"/>
              <a:t>KEY INSIGHTS FOR BUSINESS</a:t>
            </a:r>
            <a:endParaRPr lang="en-MY" sz="2400" b="1" cap="all"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47700" b="22989"/>
          <a:stretch/>
        </p:blipFill>
        <p:spPr>
          <a:xfrm>
            <a:off x="-1" y="4476289"/>
            <a:ext cx="12188891" cy="2381711"/>
          </a:xfrm>
          <a:prstGeom prst="rect">
            <a:avLst/>
          </a:prstGeom>
        </p:spPr>
      </p:pic>
    </p:spTree>
    <p:extLst>
      <p:ext uri="{BB962C8B-B14F-4D97-AF65-F5344CB8AC3E}">
        <p14:creationId xmlns:p14="http://schemas.microsoft.com/office/powerpoint/2010/main" val="8825793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60859" y="1201229"/>
            <a:ext cx="10889614" cy="4708251"/>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MY" sz="1400" cap="none" dirty="0" smtClean="0"/>
          </a:p>
          <a:p>
            <a:endParaRPr lang="en-MY" sz="1400" cap="none" dirty="0"/>
          </a:p>
          <a:p>
            <a:r>
              <a:rPr lang="en-MY" sz="1800" cap="none" dirty="0" smtClean="0"/>
              <a:t>✓ WHO deserve which kind of insurance plan?</a:t>
            </a:r>
          </a:p>
          <a:p>
            <a:r>
              <a:rPr lang="en-MY" sz="1800" cap="none" dirty="0" smtClean="0"/>
              <a:t/>
            </a:r>
            <a:br>
              <a:rPr lang="en-MY" sz="1800" cap="none" dirty="0" smtClean="0"/>
            </a:br>
            <a:r>
              <a:rPr lang="en-MY" sz="1800" cap="none" dirty="0" smtClean="0"/>
              <a:t>✓ HOW much the premium should be charged based on an individual’s health behaviour?</a:t>
            </a:r>
          </a:p>
          <a:p>
            <a:r>
              <a:rPr lang="en-MY" sz="1800" cap="none" dirty="0" smtClean="0"/>
              <a:t/>
            </a:r>
            <a:br>
              <a:rPr lang="en-MY" sz="1800" cap="none" dirty="0" smtClean="0"/>
            </a:br>
            <a:r>
              <a:rPr lang="en-MY" sz="1800" cap="none" dirty="0" smtClean="0"/>
              <a:t>✓ PREDICT their premium helps in better risk management based upon an individual’s behaviour  relationship with </a:t>
            </a:r>
          </a:p>
          <a:p>
            <a:r>
              <a:rPr lang="en-MY" sz="1800" cap="none" dirty="0" smtClean="0"/>
              <a:t>the medical charges.</a:t>
            </a:r>
          </a:p>
          <a:p>
            <a:r>
              <a:rPr lang="en-MY" sz="1800" cap="none" dirty="0" smtClean="0"/>
              <a:t/>
            </a:r>
            <a:br>
              <a:rPr lang="en-MY" sz="1800" cap="none" dirty="0" smtClean="0"/>
            </a:br>
            <a:r>
              <a:rPr lang="en-MY" sz="1800" cap="none" dirty="0" smtClean="0"/>
              <a:t>✓ CREATE trust between the customer and the insurance company.</a:t>
            </a:r>
          </a:p>
          <a:p>
            <a:r>
              <a:rPr lang="en-MY" sz="1800" cap="none" dirty="0" smtClean="0"/>
              <a:t/>
            </a:r>
            <a:br>
              <a:rPr lang="en-MY" sz="1800" cap="none" dirty="0" smtClean="0"/>
            </a:br>
            <a:r>
              <a:rPr lang="en-MY" sz="1800" cap="none" dirty="0" smtClean="0"/>
              <a:t>- Collect and </a:t>
            </a:r>
            <a:r>
              <a:rPr lang="en-MY" sz="1800" cap="none" dirty="0" err="1" smtClean="0"/>
              <a:t>analyze</a:t>
            </a:r>
            <a:r>
              <a:rPr lang="en-MY" sz="1800" cap="none" dirty="0" smtClean="0"/>
              <a:t> the insured health data and personal information to accurately predict the risk and charge </a:t>
            </a:r>
          </a:p>
          <a:p>
            <a:r>
              <a:rPr lang="en-MY" sz="1800" cap="none" dirty="0" smtClean="0"/>
              <a:t>accurate premiums to cover that risk.</a:t>
            </a:r>
            <a:br>
              <a:rPr lang="en-MY" sz="1800" cap="none" dirty="0" smtClean="0"/>
            </a:br>
            <a:r>
              <a:rPr lang="en-MY" sz="1800" cap="none" dirty="0" smtClean="0"/>
              <a:t/>
            </a:r>
            <a:br>
              <a:rPr lang="en-MY" sz="1800" cap="none" dirty="0" smtClean="0"/>
            </a:br>
            <a:endParaRPr lang="en-MY" sz="1800" cap="non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2657" y="294185"/>
            <a:ext cx="1198740" cy="270339"/>
          </a:xfrm>
          <a:prstGeom prst="rect">
            <a:avLst/>
          </a:prstGeom>
        </p:spPr>
      </p:pic>
      <p:sp>
        <p:nvSpPr>
          <p:cNvPr id="8" name="Rectangle 7"/>
          <p:cNvSpPr/>
          <p:nvPr/>
        </p:nvSpPr>
        <p:spPr>
          <a:xfrm>
            <a:off x="138118" y="141784"/>
            <a:ext cx="5957882" cy="422740"/>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dirty="0" smtClean="0"/>
              <a:t>NEXT ACTION FOR </a:t>
            </a:r>
            <a:r>
              <a:rPr lang="en-MY" sz="2400" b="1" dirty="0"/>
              <a:t>BUSINESS</a:t>
            </a:r>
            <a:endParaRPr lang="en-MY" sz="2400" b="1" cap="all" dirty="0"/>
          </a:p>
        </p:txBody>
      </p:sp>
    </p:spTree>
    <p:extLst>
      <p:ext uri="{BB962C8B-B14F-4D97-AF65-F5344CB8AC3E}">
        <p14:creationId xmlns:p14="http://schemas.microsoft.com/office/powerpoint/2010/main" val="38745348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3535" y="1500018"/>
            <a:ext cx="9121789" cy="2512424"/>
          </a:xfrm>
        </p:spPr>
        <p:txBody>
          <a:bodyPr>
            <a:noAutofit/>
          </a:bodyPr>
          <a:lstStyle/>
          <a:p>
            <a:r>
              <a:rPr lang="en-MY" sz="1400" cap="none" dirty="0"/>
              <a:t/>
            </a:r>
            <a:br>
              <a:rPr lang="en-MY" sz="1400" cap="none" dirty="0"/>
            </a:br>
            <a:r>
              <a:rPr lang="en-MY" sz="2000" cap="none" dirty="0"/>
              <a:t>✓ </a:t>
            </a:r>
            <a:r>
              <a:rPr lang="en-MY" sz="2000" cap="none" dirty="0" smtClean="0"/>
              <a:t> The data do not include </a:t>
            </a:r>
            <a:r>
              <a:rPr lang="en-MY" sz="2000" cap="none" dirty="0"/>
              <a:t>any information on an individual’s medical costs, the real-time </a:t>
            </a:r>
            <a:r>
              <a:rPr lang="en-MY" sz="2000" cap="none" dirty="0" smtClean="0"/>
              <a:t>data.</a:t>
            </a:r>
            <a:br>
              <a:rPr lang="en-MY" sz="2000" cap="none" dirty="0" smtClean="0"/>
            </a:br>
            <a:r>
              <a:rPr lang="en-MY" sz="2000" cap="none" dirty="0"/>
              <a:t/>
            </a:r>
            <a:br>
              <a:rPr lang="en-MY" sz="2000" cap="none" dirty="0"/>
            </a:br>
            <a:r>
              <a:rPr lang="en-MY" sz="2000" cap="none" dirty="0"/>
              <a:t>✓ </a:t>
            </a:r>
            <a:r>
              <a:rPr lang="en-MY" sz="2000" cap="none" dirty="0" smtClean="0"/>
              <a:t> The ML model in predicting medical charges must be build with high accuracy</a:t>
            </a:r>
            <a:r>
              <a:rPr lang="en-MY" sz="2000" cap="none" dirty="0"/>
              <a:t/>
            </a:r>
            <a:br>
              <a:rPr lang="en-MY" sz="2000" cap="none" dirty="0"/>
            </a:br>
            <a:r>
              <a:rPr lang="en-MY" sz="1400" cap="none" dirty="0" smtClean="0"/>
              <a:t/>
            </a:r>
            <a:br>
              <a:rPr lang="en-MY" sz="1400" cap="none" dirty="0" smtClean="0"/>
            </a:br>
            <a:r>
              <a:rPr lang="en-MY" sz="1400" cap="none" dirty="0"/>
              <a:t/>
            </a:r>
            <a:br>
              <a:rPr lang="en-MY" sz="1400" cap="none" dirty="0"/>
            </a:br>
            <a:r>
              <a:rPr lang="en-MY" sz="1400" cap="none" dirty="0" smtClean="0"/>
              <a:t/>
            </a:r>
            <a:br>
              <a:rPr lang="en-MY" sz="1400" cap="none" dirty="0" smtClean="0"/>
            </a:br>
            <a:r>
              <a:rPr lang="en-MY" sz="1400" cap="none" dirty="0" smtClean="0"/>
              <a:t/>
            </a:r>
            <a:br>
              <a:rPr lang="en-MY" sz="1400" cap="none" dirty="0" smtClean="0"/>
            </a:br>
            <a:endParaRPr lang="en-MY" sz="1400"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
        <p:nvSpPr>
          <p:cNvPr id="6" name="Rectangle 5"/>
          <p:cNvSpPr/>
          <p:nvPr/>
        </p:nvSpPr>
        <p:spPr>
          <a:xfrm>
            <a:off x="138118" y="141785"/>
            <a:ext cx="5957882" cy="486012"/>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dirty="0" smtClean="0"/>
              <a:t>KEYPOINTS IMPROVEMENTS AND FOCUS</a:t>
            </a:r>
            <a:endParaRPr lang="en-MY" sz="2400" b="1" cap="all" dirty="0"/>
          </a:p>
        </p:txBody>
      </p:sp>
      <p:grpSp>
        <p:nvGrpSpPr>
          <p:cNvPr id="7" name="Group 6"/>
          <p:cNvGrpSpPr/>
          <p:nvPr/>
        </p:nvGrpSpPr>
        <p:grpSpPr>
          <a:xfrm>
            <a:off x="7516236" y="3107949"/>
            <a:ext cx="4341380" cy="3594476"/>
            <a:chOff x="6501824" y="879099"/>
            <a:chExt cx="4341380" cy="3594476"/>
          </a:xfrm>
        </p:grpSpPr>
        <p:sp>
          <p:nvSpPr>
            <p:cNvPr id="8" name="Freeform 5"/>
            <p:cNvSpPr>
              <a:spLocks/>
            </p:cNvSpPr>
            <p:nvPr/>
          </p:nvSpPr>
          <p:spPr bwMode="auto">
            <a:xfrm>
              <a:off x="6501824" y="879099"/>
              <a:ext cx="4341380" cy="2743835"/>
            </a:xfrm>
            <a:custGeom>
              <a:avLst/>
              <a:gdLst>
                <a:gd name="T0" fmla="*/ 706 w 706"/>
                <a:gd name="T1" fmla="*/ 14 h 446"/>
                <a:gd name="T2" fmla="*/ 706 w 706"/>
                <a:gd name="T3" fmla="*/ 446 h 446"/>
                <a:gd name="T4" fmla="*/ 0 w 706"/>
                <a:gd name="T5" fmla="*/ 446 h 446"/>
                <a:gd name="T6" fmla="*/ 0 w 706"/>
                <a:gd name="T7" fmla="*/ 14 h 446"/>
                <a:gd name="T8" fmla="*/ 14 w 706"/>
                <a:gd name="T9" fmla="*/ 0 h 446"/>
                <a:gd name="T10" fmla="*/ 692 w 706"/>
                <a:gd name="T11" fmla="*/ 0 h 446"/>
                <a:gd name="T12" fmla="*/ 706 w 706"/>
                <a:gd name="T13" fmla="*/ 14 h 446"/>
              </a:gdLst>
              <a:ahLst/>
              <a:cxnLst>
                <a:cxn ang="0">
                  <a:pos x="T0" y="T1"/>
                </a:cxn>
                <a:cxn ang="0">
                  <a:pos x="T2" y="T3"/>
                </a:cxn>
                <a:cxn ang="0">
                  <a:pos x="T4" y="T5"/>
                </a:cxn>
                <a:cxn ang="0">
                  <a:pos x="T6" y="T7"/>
                </a:cxn>
                <a:cxn ang="0">
                  <a:pos x="T8" y="T9"/>
                </a:cxn>
                <a:cxn ang="0">
                  <a:pos x="T10" y="T11"/>
                </a:cxn>
                <a:cxn ang="0">
                  <a:pos x="T12" y="T13"/>
                </a:cxn>
              </a:cxnLst>
              <a:rect l="0" t="0" r="r" b="b"/>
              <a:pathLst>
                <a:path w="706" h="446">
                  <a:moveTo>
                    <a:pt x="706" y="14"/>
                  </a:moveTo>
                  <a:cubicBezTo>
                    <a:pt x="706" y="446"/>
                    <a:pt x="706" y="446"/>
                    <a:pt x="706" y="446"/>
                  </a:cubicBezTo>
                  <a:cubicBezTo>
                    <a:pt x="0" y="446"/>
                    <a:pt x="0" y="446"/>
                    <a:pt x="0" y="446"/>
                  </a:cubicBezTo>
                  <a:cubicBezTo>
                    <a:pt x="0" y="14"/>
                    <a:pt x="0" y="14"/>
                    <a:pt x="0" y="14"/>
                  </a:cubicBezTo>
                  <a:cubicBezTo>
                    <a:pt x="0" y="6"/>
                    <a:pt x="6" y="0"/>
                    <a:pt x="14" y="0"/>
                  </a:cubicBezTo>
                  <a:cubicBezTo>
                    <a:pt x="692" y="0"/>
                    <a:pt x="692" y="0"/>
                    <a:pt x="692" y="0"/>
                  </a:cubicBezTo>
                  <a:cubicBezTo>
                    <a:pt x="700" y="0"/>
                    <a:pt x="706" y="6"/>
                    <a:pt x="706" y="14"/>
                  </a:cubicBezTo>
                  <a:close/>
                </a:path>
              </a:pathLst>
            </a:custGeom>
            <a:solidFill>
              <a:srgbClr val="070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501824" y="3622934"/>
              <a:ext cx="4341380" cy="344924"/>
            </a:xfrm>
            <a:custGeom>
              <a:avLst/>
              <a:gdLst>
                <a:gd name="T0" fmla="*/ 706 w 706"/>
                <a:gd name="T1" fmla="*/ 0 h 56"/>
                <a:gd name="T2" fmla="*/ 706 w 706"/>
                <a:gd name="T3" fmla="*/ 42 h 56"/>
                <a:gd name="T4" fmla="*/ 692 w 706"/>
                <a:gd name="T5" fmla="*/ 56 h 56"/>
                <a:gd name="T6" fmla="*/ 14 w 706"/>
                <a:gd name="T7" fmla="*/ 56 h 56"/>
                <a:gd name="T8" fmla="*/ 0 w 706"/>
                <a:gd name="T9" fmla="*/ 42 h 56"/>
                <a:gd name="T10" fmla="*/ 0 w 706"/>
                <a:gd name="T11" fmla="*/ 0 h 56"/>
                <a:gd name="T12" fmla="*/ 706 w 706"/>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06" h="56">
                  <a:moveTo>
                    <a:pt x="706" y="0"/>
                  </a:moveTo>
                  <a:cubicBezTo>
                    <a:pt x="706" y="42"/>
                    <a:pt x="706" y="42"/>
                    <a:pt x="706" y="42"/>
                  </a:cubicBezTo>
                  <a:cubicBezTo>
                    <a:pt x="706" y="50"/>
                    <a:pt x="700" y="56"/>
                    <a:pt x="692" y="56"/>
                  </a:cubicBezTo>
                  <a:cubicBezTo>
                    <a:pt x="14" y="56"/>
                    <a:pt x="14" y="56"/>
                    <a:pt x="14" y="56"/>
                  </a:cubicBezTo>
                  <a:cubicBezTo>
                    <a:pt x="6" y="56"/>
                    <a:pt x="0" y="50"/>
                    <a:pt x="0" y="42"/>
                  </a:cubicBezTo>
                  <a:cubicBezTo>
                    <a:pt x="0" y="0"/>
                    <a:pt x="0" y="0"/>
                    <a:pt x="0" y="0"/>
                  </a:cubicBezTo>
                  <a:lnTo>
                    <a:pt x="706" y="0"/>
                  </a:lnTo>
                  <a:close/>
                </a:path>
              </a:pathLst>
            </a:custGeom>
            <a:gradFill>
              <a:gsLst>
                <a:gs pos="100000">
                  <a:srgbClr val="69AFC0"/>
                </a:gs>
                <a:gs pos="0">
                  <a:srgbClr val="1256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8088995" y="3967859"/>
              <a:ext cx="1167038" cy="417540"/>
            </a:xfrm>
            <a:custGeom>
              <a:avLst/>
              <a:gdLst>
                <a:gd name="T0" fmla="*/ 450 w 450"/>
                <a:gd name="T1" fmla="*/ 161 h 161"/>
                <a:gd name="T2" fmla="*/ 0 w 450"/>
                <a:gd name="T3" fmla="*/ 161 h 161"/>
                <a:gd name="T4" fmla="*/ 19 w 450"/>
                <a:gd name="T5" fmla="*/ 0 h 161"/>
                <a:gd name="T6" fmla="*/ 431 w 450"/>
                <a:gd name="T7" fmla="*/ 0 h 161"/>
                <a:gd name="T8" fmla="*/ 450 w 450"/>
                <a:gd name="T9" fmla="*/ 161 h 161"/>
              </a:gdLst>
              <a:ahLst/>
              <a:cxnLst>
                <a:cxn ang="0">
                  <a:pos x="T0" y="T1"/>
                </a:cxn>
                <a:cxn ang="0">
                  <a:pos x="T2" y="T3"/>
                </a:cxn>
                <a:cxn ang="0">
                  <a:pos x="T4" y="T5"/>
                </a:cxn>
                <a:cxn ang="0">
                  <a:pos x="T6" y="T7"/>
                </a:cxn>
                <a:cxn ang="0">
                  <a:pos x="T8" y="T9"/>
                </a:cxn>
              </a:cxnLst>
              <a:rect l="0" t="0" r="r" b="b"/>
              <a:pathLst>
                <a:path w="450" h="161">
                  <a:moveTo>
                    <a:pt x="450" y="161"/>
                  </a:moveTo>
                  <a:lnTo>
                    <a:pt x="0" y="161"/>
                  </a:lnTo>
                  <a:lnTo>
                    <a:pt x="19" y="0"/>
                  </a:lnTo>
                  <a:lnTo>
                    <a:pt x="431" y="0"/>
                  </a:lnTo>
                  <a:lnTo>
                    <a:pt x="450" y="161"/>
                  </a:lnTo>
                  <a:close/>
                </a:path>
              </a:pathLst>
            </a:custGeom>
            <a:gradFill flip="none" rotWithShape="1">
              <a:gsLst>
                <a:gs pos="36000">
                  <a:srgbClr val="09192F"/>
                </a:gs>
                <a:gs pos="100000">
                  <a:srgbClr val="125680"/>
                </a:gs>
                <a:gs pos="0">
                  <a:srgbClr val="070C1E"/>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7946357" y="4385399"/>
              <a:ext cx="1444533" cy="88176"/>
            </a:xfrm>
            <a:custGeom>
              <a:avLst/>
              <a:gdLst>
                <a:gd name="T0" fmla="*/ 228 w 235"/>
                <a:gd name="T1" fmla="*/ 14 h 14"/>
                <a:gd name="T2" fmla="*/ 7 w 235"/>
                <a:gd name="T3" fmla="*/ 14 h 14"/>
                <a:gd name="T4" fmla="*/ 0 w 235"/>
                <a:gd name="T5" fmla="*/ 7 h 14"/>
                <a:gd name="T6" fmla="*/ 0 w 235"/>
                <a:gd name="T7" fmla="*/ 7 h 14"/>
                <a:gd name="T8" fmla="*/ 7 w 235"/>
                <a:gd name="T9" fmla="*/ 0 h 14"/>
                <a:gd name="T10" fmla="*/ 228 w 235"/>
                <a:gd name="T11" fmla="*/ 0 h 14"/>
                <a:gd name="T12" fmla="*/ 235 w 235"/>
                <a:gd name="T13" fmla="*/ 7 h 14"/>
                <a:gd name="T14" fmla="*/ 235 w 235"/>
                <a:gd name="T15" fmla="*/ 7 h 14"/>
                <a:gd name="T16" fmla="*/ 228 w 235"/>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14">
                  <a:moveTo>
                    <a:pt x="228" y="14"/>
                  </a:moveTo>
                  <a:cubicBezTo>
                    <a:pt x="7" y="14"/>
                    <a:pt x="7" y="14"/>
                    <a:pt x="7" y="14"/>
                  </a:cubicBezTo>
                  <a:cubicBezTo>
                    <a:pt x="4" y="14"/>
                    <a:pt x="0" y="11"/>
                    <a:pt x="0" y="7"/>
                  </a:cubicBezTo>
                  <a:cubicBezTo>
                    <a:pt x="0" y="7"/>
                    <a:pt x="0" y="7"/>
                    <a:pt x="0" y="7"/>
                  </a:cubicBezTo>
                  <a:cubicBezTo>
                    <a:pt x="0" y="3"/>
                    <a:pt x="4" y="0"/>
                    <a:pt x="7" y="0"/>
                  </a:cubicBezTo>
                  <a:cubicBezTo>
                    <a:pt x="228" y="0"/>
                    <a:pt x="228" y="0"/>
                    <a:pt x="228" y="0"/>
                  </a:cubicBezTo>
                  <a:cubicBezTo>
                    <a:pt x="232" y="0"/>
                    <a:pt x="235" y="3"/>
                    <a:pt x="235" y="7"/>
                  </a:cubicBezTo>
                  <a:cubicBezTo>
                    <a:pt x="235" y="7"/>
                    <a:pt x="235" y="7"/>
                    <a:pt x="235" y="7"/>
                  </a:cubicBezTo>
                  <a:cubicBezTo>
                    <a:pt x="235" y="11"/>
                    <a:pt x="232" y="14"/>
                    <a:pt x="228" y="14"/>
                  </a:cubicBezTo>
                  <a:close/>
                </a:path>
              </a:pathLst>
            </a:custGeom>
            <a:gradFill flip="none" rotWithShape="1">
              <a:gsLst>
                <a:gs pos="0">
                  <a:srgbClr val="0C2F4C"/>
                </a:gs>
                <a:gs pos="100000">
                  <a:srgbClr val="125680"/>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Rectangle 6"/>
          <p:cNvSpPr>
            <a:spLocks noChangeArrowheads="1"/>
          </p:cNvSpPr>
          <p:nvPr/>
        </p:nvSpPr>
        <p:spPr bwMode="auto">
          <a:xfrm>
            <a:off x="7638127" y="3237620"/>
            <a:ext cx="4089819" cy="2492274"/>
          </a:xfrm>
          <a:prstGeom prst="rect">
            <a:avLst/>
          </a:prstGeom>
          <a:gradFill flip="none" rotWithShape="1">
            <a:gsLst>
              <a:gs pos="0">
                <a:srgbClr val="09192F">
                  <a:alpha val="35000"/>
                </a:srgbClr>
              </a:gs>
              <a:gs pos="100000">
                <a:srgbClr val="125680">
                  <a:alpha val="4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b="27741"/>
          <a:stretch/>
        </p:blipFill>
        <p:spPr>
          <a:xfrm>
            <a:off x="7638127" y="3239763"/>
            <a:ext cx="4089820" cy="2490131"/>
          </a:xfrm>
          <a:prstGeom prst="rect">
            <a:avLst/>
          </a:prstGeom>
        </p:spPr>
      </p:pic>
    </p:spTree>
    <p:extLst>
      <p:ext uri="{BB962C8B-B14F-4D97-AF65-F5344CB8AC3E}">
        <p14:creationId xmlns:p14="http://schemas.microsoft.com/office/powerpoint/2010/main" val="27607926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Group 3"/>
          <p:cNvGrpSpPr/>
          <p:nvPr/>
        </p:nvGrpSpPr>
        <p:grpSpPr>
          <a:xfrm>
            <a:off x="1037182" y="1200150"/>
            <a:ext cx="10207082" cy="4243388"/>
            <a:chOff x="1504597" y="2399471"/>
            <a:chExt cx="6134807" cy="3202478"/>
          </a:xfrm>
          <a:solidFill>
            <a:srgbClr val="B0F7F4"/>
          </a:solidFill>
          <a:effectLst/>
        </p:grpSpPr>
        <p:sp>
          <p:nvSpPr>
            <p:cNvPr id="5" name="Freeform 5962"/>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6" name="Freeform 6151"/>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7" name="Freeform 6153"/>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8" name="Freeform 6155"/>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solidFill>
              <a:srgbClr val="F6443B"/>
            </a:solidFill>
            <a:ln w="6350">
              <a:noFill/>
              <a:round/>
              <a:headEnd/>
              <a:tailEnd/>
            </a:ln>
          </p:spPr>
          <p:txBody>
            <a:bodyPr/>
            <a:lstStyle/>
            <a:p>
              <a:endParaRPr lang="en-US" b="1" dirty="0"/>
            </a:p>
          </p:txBody>
        </p:sp>
        <p:sp>
          <p:nvSpPr>
            <p:cNvPr id="9" name="Freeform 6156"/>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10" name="Freeform 6004"/>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11" name="Gruppe 224"/>
            <p:cNvGrpSpPr/>
            <p:nvPr/>
          </p:nvGrpSpPr>
          <p:grpSpPr bwMode="auto">
            <a:xfrm>
              <a:off x="1504597" y="2399471"/>
              <a:ext cx="2802847" cy="1873326"/>
              <a:chOff x="93979" y="699453"/>
              <a:chExt cx="3986530" cy="2951480"/>
            </a:xfrm>
            <a:grpFill/>
          </p:grpSpPr>
          <p:sp>
            <p:nvSpPr>
              <p:cNvPr id="19" name="Freeform 6016"/>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20" name="Freeform 6017"/>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21" name="Freeform 6018"/>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22" name="Freeform 6019"/>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23" name="Freeform 6020"/>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24" name="Freeform 6021"/>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25" name="Freeform 6022"/>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26" name="Freeform 6023"/>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27" name="Freeform 6024"/>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28" name="Freeform 6025"/>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29" name="Freeform 6026"/>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30" name="Freeform 6027"/>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31" name="Freeform 6033"/>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32" name="Freeform 6037"/>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33" name="Freeform 6054"/>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34" name="Freeform 6074"/>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35" name="Freeform 6084"/>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36" name="Freeform 6086"/>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da-DK" b="1"/>
              </a:p>
            </p:txBody>
          </p:sp>
          <p:sp>
            <p:nvSpPr>
              <p:cNvPr id="37" name="Freeform 6087"/>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38" name="Freeform 6088"/>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39" name="Freeform 6089"/>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40" name="Freeform 6091"/>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41" name="Freeform 6092"/>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42" name="Freeform 6094"/>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43" name="Freeform 6098"/>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44" name="Freeform 6099"/>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45" name="Freeform 6100"/>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46" name="Freeform 6101"/>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47" name="Freeform 6102"/>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48" name="Freeform 6103"/>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49" name="Freeform 6104"/>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50" name="Freeform 6105"/>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51" name="Freeform 6106"/>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52" name="Freeform 6107"/>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53" name="Freeform 6108"/>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54" name="Freeform 6109"/>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55" name="Freeform 6110"/>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56" name="Freeform 6111"/>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57" name="Freeform 6112"/>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58" name="Freeform 6113"/>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59" name="Freeform 6115"/>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60" name="Freeform 6116"/>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61" name="Freeform 6117"/>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62" name="Freeform 6118"/>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2" name="Freeform 6134"/>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3" name="Freeform 6135"/>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4" name="Freeform 6136"/>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5" name="Freeform 6138"/>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6" name="Freeform 6144"/>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7" name="Freeform 6149"/>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8" name="Freeform 6150"/>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2" name="Title 1"/>
          <p:cNvSpPr>
            <a:spLocks noGrp="1"/>
          </p:cNvSpPr>
          <p:nvPr>
            <p:ph type="title"/>
          </p:nvPr>
        </p:nvSpPr>
        <p:spPr>
          <a:xfrm>
            <a:off x="840518" y="5322976"/>
            <a:ext cx="9720072" cy="960249"/>
          </a:xfrm>
        </p:spPr>
        <p:txBody>
          <a:bodyPr>
            <a:normAutofit/>
          </a:bodyPr>
          <a:lstStyle/>
          <a:p>
            <a:pPr algn="ctr"/>
            <a:r>
              <a:rPr lang="en-MY" sz="4400" b="1" dirty="0" smtClean="0"/>
              <a:t>THANK YOU</a:t>
            </a:r>
            <a:endParaRPr lang="en-MY" sz="4400" b="1" dirty="0"/>
          </a:p>
        </p:txBody>
      </p:sp>
    </p:spTree>
    <p:extLst>
      <p:ext uri="{BB962C8B-B14F-4D97-AF65-F5344CB8AC3E}">
        <p14:creationId xmlns:p14="http://schemas.microsoft.com/office/powerpoint/2010/main" val="32410159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8394127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38116" y="141785"/>
            <a:ext cx="5957883" cy="458716"/>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CONTENTS</a:t>
            </a:r>
            <a:endParaRPr lang="en-MY" sz="2400" b="1" cap="all"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36419040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MY" sz="1600" b="1" dirty="0" smtClean="0"/>
              <a:t>INDUSTRY/DOMAIN: </a:t>
            </a:r>
            <a:r>
              <a:rPr lang="en-MY" sz="1600" dirty="0" smtClean="0"/>
              <a:t>Insurance Industry</a:t>
            </a:r>
          </a:p>
          <a:p>
            <a:r>
              <a:rPr lang="en-MY" sz="1600" b="1" dirty="0" smtClean="0"/>
              <a:t>COMPANY: </a:t>
            </a:r>
            <a:r>
              <a:rPr lang="en-MY" sz="1600" dirty="0" smtClean="0"/>
              <a:t>Insurance Company</a:t>
            </a:r>
          </a:p>
          <a:p>
            <a:r>
              <a:rPr lang="en-MY" sz="1600" b="1" dirty="0" smtClean="0"/>
              <a:t>BUSINESS </a:t>
            </a:r>
            <a:r>
              <a:rPr lang="en-MY" sz="1600" b="1" dirty="0"/>
              <a:t>PROBLEM : </a:t>
            </a:r>
            <a:r>
              <a:rPr lang="en-MY" sz="1600" dirty="0"/>
              <a:t>How do </a:t>
            </a:r>
            <a:r>
              <a:rPr lang="en-MY" sz="1600" dirty="0" smtClean="0"/>
              <a:t>medical insurance costs of </a:t>
            </a:r>
            <a:r>
              <a:rPr lang="en-MY" sz="1600" dirty="0"/>
              <a:t>people characterized by certain attributes. </a:t>
            </a:r>
            <a:endParaRPr lang="en-MY" sz="1600" dirty="0" smtClean="0"/>
          </a:p>
          <a:p>
            <a:r>
              <a:rPr lang="en-MY" sz="1600" b="1" dirty="0" smtClean="0"/>
              <a:t>BUSINESS </a:t>
            </a:r>
            <a:r>
              <a:rPr lang="en-MY" sz="1600" b="1" dirty="0"/>
              <a:t>OBJECTIVES: </a:t>
            </a:r>
            <a:r>
              <a:rPr lang="en-MY" sz="1600" dirty="0"/>
              <a:t> </a:t>
            </a:r>
            <a:endParaRPr lang="en-MY" sz="1600" dirty="0" smtClean="0"/>
          </a:p>
          <a:p>
            <a:r>
              <a:rPr lang="en-MY" sz="1600" dirty="0" smtClean="0"/>
              <a:t>a) To </a:t>
            </a:r>
            <a:r>
              <a:rPr lang="en-MY" sz="1600" dirty="0"/>
              <a:t>predicting health insurance </a:t>
            </a:r>
            <a:r>
              <a:rPr lang="en-MY" sz="1600" dirty="0" smtClean="0"/>
              <a:t>premiums </a:t>
            </a:r>
            <a:r>
              <a:rPr lang="en-MY" sz="1600" dirty="0"/>
              <a:t>based on individuals characterized by specific </a:t>
            </a:r>
            <a:r>
              <a:rPr lang="en-MY" sz="1600" dirty="0" smtClean="0"/>
              <a:t>attributes</a:t>
            </a:r>
          </a:p>
          <a:p>
            <a:r>
              <a:rPr lang="en-MY" sz="1600" b="1" dirty="0" smtClean="0"/>
              <a:t>HYPOTHESIS/ASSUMPTIONS </a:t>
            </a:r>
            <a:r>
              <a:rPr lang="en-MY" sz="1600" dirty="0" smtClean="0"/>
              <a:t>: Insurance </a:t>
            </a:r>
            <a:r>
              <a:rPr lang="en-MY" sz="1600" dirty="0"/>
              <a:t>premium cost increases </a:t>
            </a:r>
            <a:r>
              <a:rPr lang="en-MY" sz="1600" dirty="0" smtClean="0"/>
              <a:t>when the insured person has higher risks of attributes.</a:t>
            </a:r>
          </a:p>
          <a:p>
            <a:pPr marL="128016" lvl="1" indent="0">
              <a:buNone/>
            </a:pPr>
            <a:endParaRPr lang="en-MY" sz="1600" b="1" dirty="0"/>
          </a:p>
          <a:p>
            <a:pPr marL="128016" lvl="1" indent="0">
              <a:buNone/>
            </a:pPr>
            <a:r>
              <a:rPr lang="en-MY" sz="1600" b="1" dirty="0" smtClean="0"/>
              <a:t>GOALS AND SUCCESS METRICS:</a:t>
            </a:r>
          </a:p>
          <a:p>
            <a:pPr marL="128016" lvl="1" indent="0">
              <a:buNone/>
            </a:pPr>
            <a:r>
              <a:rPr lang="en-MY" sz="1600" dirty="0" smtClean="0"/>
              <a:t>a) Pricing teams of the insurance company able to set a profitable price on the healthcare insurance.</a:t>
            </a:r>
          </a:p>
          <a:p>
            <a:pPr marL="128016" lvl="1" indent="0">
              <a:buNone/>
            </a:pPr>
            <a:r>
              <a:rPr lang="en-MY" sz="1600" dirty="0" smtClean="0"/>
              <a:t>b) End customer which is the insured person able to get affordable price on the healthcare insurance.</a:t>
            </a:r>
          </a:p>
          <a:p>
            <a:pPr marL="128016" lvl="1" indent="0">
              <a:buNone/>
            </a:pPr>
            <a:endParaRPr lang="en-MY" sz="1600" dirty="0"/>
          </a:p>
          <a:p>
            <a:pPr marL="128016" lvl="1" indent="0">
              <a:buNone/>
            </a:pPr>
            <a:r>
              <a:rPr lang="en-MY" sz="1600" b="1" dirty="0" smtClean="0"/>
              <a:t>RISK OR LIMITATIONS:</a:t>
            </a:r>
          </a:p>
          <a:p>
            <a:pPr marL="128016" lvl="1" indent="0">
              <a:buNone/>
            </a:pPr>
            <a:r>
              <a:rPr lang="en-MY" sz="1600" dirty="0" smtClean="0"/>
              <a:t>(a) Each individual/insured person  attribute are very important.</a:t>
            </a:r>
            <a:endParaRPr lang="en-MY" sz="1600" b="1" dirty="0"/>
          </a:p>
          <a:p>
            <a:pPr marL="0" indent="0">
              <a:buNone/>
            </a:pPr>
            <a:endParaRPr lang="en-MY" sz="300" dirty="0"/>
          </a:p>
        </p:txBody>
      </p:sp>
      <p:sp>
        <p:nvSpPr>
          <p:cNvPr id="5" name="Rectangle 4"/>
          <p:cNvSpPr/>
          <p:nvPr/>
        </p:nvSpPr>
        <p:spPr>
          <a:xfrm>
            <a:off x="138116" y="141785"/>
            <a:ext cx="5957883" cy="486012"/>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BUSINESS OVERVIEW</a:t>
            </a:r>
            <a:endParaRPr lang="en-MY" sz="2400" b="1" cap="all"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28781993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1555845" y="1228300"/>
            <a:ext cx="8488908" cy="308439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nSpc>
                <a:spcPct val="100000"/>
              </a:lnSpc>
              <a:buFont typeface="Wingdings" panose="05000000000000000000" pitchFamily="2" charset="2"/>
              <a:buChar char="v"/>
            </a:pPr>
            <a:r>
              <a:rPr lang="en-MY" sz="1200" dirty="0" smtClean="0"/>
              <a:t> </a:t>
            </a:r>
            <a:r>
              <a:rPr lang="en-MY" sz="1600" dirty="0" smtClean="0"/>
              <a:t>The </a:t>
            </a:r>
            <a:r>
              <a:rPr lang="en-MY" sz="1600" dirty="0"/>
              <a:t>main foundational block of health insurance industry is to estimate the future events </a:t>
            </a:r>
            <a:r>
              <a:rPr lang="en-MY" sz="1600" dirty="0" smtClean="0"/>
              <a:t>and measure </a:t>
            </a:r>
            <a:r>
              <a:rPr lang="en-MY" sz="1600" dirty="0"/>
              <a:t>the associated risk/value of these events, hence it is needless to say that </a:t>
            </a:r>
            <a:r>
              <a:rPr lang="en-MY" sz="1600" dirty="0" smtClean="0"/>
              <a:t>predictive analytics </a:t>
            </a:r>
            <a:r>
              <a:rPr lang="en-MY" sz="1600" dirty="0"/>
              <a:t>is used widely to determine the risk, insurance premium and enrich overall </a:t>
            </a:r>
            <a:r>
              <a:rPr lang="en-MY" sz="1600" dirty="0" smtClean="0"/>
              <a:t>customer experience.</a:t>
            </a:r>
          </a:p>
          <a:p>
            <a:pPr>
              <a:lnSpc>
                <a:spcPct val="100000"/>
              </a:lnSpc>
              <a:buFont typeface="Wingdings" panose="05000000000000000000" pitchFamily="2" charset="2"/>
              <a:buChar char="v"/>
            </a:pPr>
            <a:r>
              <a:rPr lang="en-MY" sz="1600" dirty="0" smtClean="0"/>
              <a:t> Determine </a:t>
            </a:r>
            <a:r>
              <a:rPr lang="en-MY" sz="1600" dirty="0"/>
              <a:t>the policy premium for </a:t>
            </a:r>
            <a:r>
              <a:rPr lang="en-MY" sz="1600" dirty="0" smtClean="0"/>
              <a:t>the insured </a:t>
            </a:r>
            <a:r>
              <a:rPr lang="en-MY" sz="1600" dirty="0"/>
              <a:t>based on their </a:t>
            </a:r>
            <a:r>
              <a:rPr lang="en-MY" sz="1600" dirty="0" err="1"/>
              <a:t>behaviors</a:t>
            </a:r>
            <a:r>
              <a:rPr lang="en-MY" sz="1600" dirty="0"/>
              <a:t> which are indicated </a:t>
            </a:r>
            <a:r>
              <a:rPr lang="en-MY" sz="1600" dirty="0" smtClean="0"/>
              <a:t>by attributes </a:t>
            </a:r>
            <a:r>
              <a:rPr lang="en-MY" sz="1600" dirty="0"/>
              <a:t>such as age, </a:t>
            </a:r>
            <a:r>
              <a:rPr lang="en-MY" sz="1600" dirty="0" smtClean="0"/>
              <a:t>BMI </a:t>
            </a:r>
            <a:r>
              <a:rPr lang="en-MY" sz="1600" dirty="0"/>
              <a:t>(Body </a:t>
            </a:r>
            <a:r>
              <a:rPr lang="en-MY" sz="1600" dirty="0" smtClean="0"/>
              <a:t>Mass Index), smoking </a:t>
            </a:r>
            <a:r>
              <a:rPr lang="en-MY" sz="1600" dirty="0"/>
              <a:t>habits, number of </a:t>
            </a:r>
            <a:r>
              <a:rPr lang="en-MY" sz="1600" dirty="0" smtClean="0"/>
              <a:t>children.</a:t>
            </a:r>
          </a:p>
          <a:p>
            <a:pPr>
              <a:buFont typeface="Wingdings" panose="05000000000000000000" pitchFamily="2" charset="2"/>
              <a:buChar char="v"/>
            </a:pPr>
            <a:r>
              <a:rPr lang="en-MY" sz="1600" dirty="0" smtClean="0"/>
              <a:t> This </a:t>
            </a:r>
            <a:r>
              <a:rPr lang="en-MY" sz="1600" dirty="0"/>
              <a:t>determination of premiums based on the data collected for an </a:t>
            </a:r>
            <a:r>
              <a:rPr lang="en-MY" sz="1600" dirty="0" smtClean="0"/>
              <a:t>individual helps insurance companies </a:t>
            </a:r>
            <a:r>
              <a:rPr lang="en-MY" sz="1600" dirty="0"/>
              <a:t>in enhanced pricing, underwriting and risk selection</a:t>
            </a:r>
            <a:endParaRPr lang="en-MY" sz="1600" dirty="0" smtClean="0"/>
          </a:p>
          <a:p>
            <a:pPr>
              <a:lnSpc>
                <a:spcPct val="100000"/>
              </a:lnSpc>
              <a:buFont typeface="Wingdings" panose="05000000000000000000" pitchFamily="2" charset="2"/>
              <a:buChar char="v"/>
            </a:pPr>
            <a:endParaRPr lang="en-MY" sz="1200" dirty="0"/>
          </a:p>
          <a:p>
            <a:pPr marL="0" indent="0">
              <a:buNone/>
            </a:pPr>
            <a:endParaRPr lang="en-MY" sz="1200" dirty="0"/>
          </a:p>
        </p:txBody>
      </p:sp>
      <p:graphicFrame>
        <p:nvGraphicFramePr>
          <p:cNvPr id="6" name="Diagram 5"/>
          <p:cNvGraphicFramePr/>
          <p:nvPr>
            <p:extLst>
              <p:ext uri="{D42A27DB-BD31-4B8C-83A1-F6EECF244321}">
                <p14:modId xmlns:p14="http://schemas.microsoft.com/office/powerpoint/2010/main" val="511259325"/>
              </p:ext>
            </p:extLst>
          </p:nvPr>
        </p:nvGraphicFramePr>
        <p:xfrm>
          <a:off x="1295020" y="4150072"/>
          <a:ext cx="9322937" cy="1934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38116" y="114489"/>
            <a:ext cx="5957883" cy="513307"/>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BUSINESS &amp; DATA UNDERSTANDING</a:t>
            </a:r>
            <a:endParaRPr lang="en-MY" sz="2400" b="1" cap="all" dirty="0"/>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28688814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962" t="18888"/>
          <a:stretch/>
        </p:blipFill>
        <p:spPr>
          <a:xfrm>
            <a:off x="2372243" y="1805842"/>
            <a:ext cx="6919414" cy="4002417"/>
          </a:xfrm>
          <a:prstGeom prst="rect">
            <a:avLst/>
          </a:prstGeom>
        </p:spPr>
      </p:pic>
      <p:sp>
        <p:nvSpPr>
          <p:cNvPr id="7" name="Rectangle 6"/>
          <p:cNvSpPr/>
          <p:nvPr/>
        </p:nvSpPr>
        <p:spPr>
          <a:xfrm>
            <a:off x="138116" y="141785"/>
            <a:ext cx="5957883" cy="508268"/>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
        <p:nvSpPr>
          <p:cNvPr id="9" name="TextBox 8"/>
          <p:cNvSpPr txBox="1"/>
          <p:nvPr/>
        </p:nvSpPr>
        <p:spPr>
          <a:xfrm>
            <a:off x="3653069" y="983844"/>
            <a:ext cx="4966824" cy="461665"/>
          </a:xfrm>
          <a:prstGeom prst="rect">
            <a:avLst/>
          </a:prstGeom>
          <a:noFill/>
        </p:spPr>
        <p:txBody>
          <a:bodyPr wrap="square" rtlCol="0">
            <a:spAutoFit/>
          </a:bodyPr>
          <a:lstStyle/>
          <a:p>
            <a:r>
              <a:rPr lang="en-US" sz="2400" dirty="0" smtClean="0">
                <a:ln w="0"/>
                <a:effectLst>
                  <a:outerShdw blurRad="38100" dist="19050" dir="2700000" algn="tl" rotWithShape="0">
                    <a:schemeClr val="dk1">
                      <a:alpha val="40000"/>
                    </a:schemeClr>
                  </a:outerShdw>
                </a:effectLst>
              </a:rPr>
              <a:t>Overview Of The Dataset</a:t>
            </a:r>
            <a:endParaRPr lang="en-MY"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828891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sp>
        <p:nvSpPr>
          <p:cNvPr id="8" name="TextBox 7"/>
          <p:cNvSpPr txBox="1"/>
          <p:nvPr/>
        </p:nvSpPr>
        <p:spPr>
          <a:xfrm>
            <a:off x="3235480" y="1051773"/>
            <a:ext cx="6053070" cy="400110"/>
          </a:xfrm>
          <a:prstGeom prst="rect">
            <a:avLst/>
          </a:prstGeom>
          <a:noFill/>
        </p:spPr>
        <p:txBody>
          <a:bodyPr wrap="square" rtlCol="0">
            <a:spAutoFit/>
          </a:bodyPr>
          <a:lstStyle/>
          <a:p>
            <a:r>
              <a:rPr lang="en-MY" sz="2000" dirty="0" smtClean="0">
                <a:ln w="0"/>
                <a:effectLst>
                  <a:outerShdw blurRad="38100" dist="19050" dir="2700000" algn="tl" rotWithShape="0">
                    <a:schemeClr val="dk1">
                      <a:alpha val="40000"/>
                    </a:schemeClr>
                  </a:outerShdw>
                </a:effectLst>
              </a:rPr>
              <a:t>Number </a:t>
            </a:r>
            <a:r>
              <a:rPr lang="en-MY" sz="2000" dirty="0" smtClean="0">
                <a:ln w="0"/>
                <a:effectLst>
                  <a:outerShdw blurRad="38100" dist="19050" dir="2700000" algn="tl" rotWithShape="0">
                    <a:schemeClr val="dk1">
                      <a:alpha val="40000"/>
                    </a:schemeClr>
                  </a:outerShdw>
                </a:effectLst>
              </a:rPr>
              <a:t>Of </a:t>
            </a:r>
            <a:r>
              <a:rPr lang="en-MY" sz="2000" dirty="0">
                <a:ln w="0"/>
                <a:effectLst>
                  <a:outerShdw blurRad="38100" dist="19050" dir="2700000" algn="tl" rotWithShape="0">
                    <a:schemeClr val="dk1">
                      <a:alpha val="40000"/>
                    </a:schemeClr>
                  </a:outerShdw>
                </a:effectLst>
              </a:rPr>
              <a:t>S</a:t>
            </a:r>
            <a:r>
              <a:rPr lang="en-MY" sz="2000" dirty="0" smtClean="0">
                <a:ln w="0"/>
                <a:effectLst>
                  <a:outerShdw blurRad="38100" dist="19050" dir="2700000" algn="tl" rotWithShape="0">
                    <a:schemeClr val="dk1">
                      <a:alpha val="40000"/>
                    </a:schemeClr>
                  </a:outerShdw>
                </a:effectLst>
              </a:rPr>
              <a:t>mokers </a:t>
            </a:r>
            <a:r>
              <a:rPr lang="en-MY" sz="2000" dirty="0">
                <a:ln w="0"/>
                <a:effectLst>
                  <a:outerShdw blurRad="38100" dist="19050" dir="2700000" algn="tl" rotWithShape="0">
                    <a:schemeClr val="dk1">
                      <a:alpha val="40000"/>
                    </a:schemeClr>
                  </a:outerShdw>
                </a:effectLst>
              </a:rPr>
              <a:t>B</a:t>
            </a:r>
            <a:r>
              <a:rPr lang="en-MY" sz="2000" dirty="0" smtClean="0">
                <a:ln w="0"/>
                <a:effectLst>
                  <a:outerShdw blurRad="38100" dist="19050" dir="2700000" algn="tl" rotWithShape="0">
                    <a:schemeClr val="dk1">
                      <a:alpha val="40000"/>
                    </a:schemeClr>
                  </a:outerShdw>
                </a:effectLst>
              </a:rPr>
              <a:t>ased </a:t>
            </a:r>
            <a:r>
              <a:rPr lang="en-MY" sz="2000" dirty="0">
                <a:ln w="0"/>
                <a:effectLst>
                  <a:outerShdw blurRad="38100" dist="19050" dir="2700000" algn="tl" rotWithShape="0">
                    <a:schemeClr val="dk1">
                      <a:alpha val="40000"/>
                    </a:schemeClr>
                  </a:outerShdw>
                </a:effectLst>
              </a:rPr>
              <a:t>O</a:t>
            </a:r>
            <a:r>
              <a:rPr lang="en-MY" sz="2000" dirty="0" smtClean="0">
                <a:ln w="0"/>
                <a:effectLst>
                  <a:outerShdw blurRad="38100" dist="19050" dir="2700000" algn="tl" rotWithShape="0">
                    <a:schemeClr val="dk1">
                      <a:alpha val="40000"/>
                    </a:schemeClr>
                  </a:outerShdw>
                </a:effectLst>
              </a:rPr>
              <a:t>n </a:t>
            </a:r>
            <a:r>
              <a:rPr lang="en-MY" sz="2000" dirty="0">
                <a:ln w="0"/>
                <a:effectLst>
                  <a:outerShdw blurRad="38100" dist="19050" dir="2700000" algn="tl" rotWithShape="0">
                    <a:schemeClr val="dk1">
                      <a:alpha val="40000"/>
                    </a:schemeClr>
                  </a:outerShdw>
                </a:effectLst>
              </a:rPr>
              <a:t>G</a:t>
            </a:r>
            <a:r>
              <a:rPr lang="en-MY" sz="2000" dirty="0" smtClean="0">
                <a:ln w="0"/>
                <a:effectLst>
                  <a:outerShdw blurRad="38100" dist="19050" dir="2700000" algn="tl" rotWithShape="0">
                    <a:schemeClr val="dk1">
                      <a:alpha val="40000"/>
                    </a:schemeClr>
                  </a:outerShdw>
                </a:effectLst>
              </a:rPr>
              <a:t>ender</a:t>
            </a:r>
            <a:endParaRPr lang="en-MY" sz="2000" dirty="0">
              <a:ln w="0"/>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520" y="1792845"/>
            <a:ext cx="8826959" cy="4415147"/>
          </a:xfrm>
          <a:prstGeom prst="rect">
            <a:avLst/>
          </a:prstGeom>
        </p:spPr>
      </p:pic>
      <p:sp>
        <p:nvSpPr>
          <p:cNvPr id="10" name="Rectangle 9"/>
          <p:cNvSpPr/>
          <p:nvPr/>
        </p:nvSpPr>
        <p:spPr>
          <a:xfrm>
            <a:off x="138116" y="141784"/>
            <a:ext cx="5957883" cy="578985"/>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22980775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sp>
        <p:nvSpPr>
          <p:cNvPr id="8" name="TextBox 7"/>
          <p:cNvSpPr txBox="1"/>
          <p:nvPr/>
        </p:nvSpPr>
        <p:spPr>
          <a:xfrm>
            <a:off x="3173646" y="769797"/>
            <a:ext cx="6053070" cy="461665"/>
          </a:xfrm>
          <a:prstGeom prst="rect">
            <a:avLst/>
          </a:prstGeom>
          <a:noFill/>
        </p:spPr>
        <p:txBody>
          <a:bodyPr wrap="square" rtlCol="0">
            <a:spAutoFit/>
          </a:bodyPr>
          <a:lstStyle/>
          <a:p>
            <a:r>
              <a:rPr lang="en-MY" sz="2400" dirty="0" smtClean="0">
                <a:ln w="0"/>
                <a:effectLst>
                  <a:outerShdw blurRad="38100" dist="19050" dir="2700000" algn="tl" rotWithShape="0">
                    <a:schemeClr val="dk1">
                      <a:alpha val="40000"/>
                    </a:schemeClr>
                  </a:outerShdw>
                </a:effectLst>
              </a:rPr>
              <a:t>Number and Density For </a:t>
            </a:r>
            <a:r>
              <a:rPr lang="en-MY" sz="2400" dirty="0">
                <a:ln w="0"/>
                <a:effectLst>
                  <a:outerShdw blurRad="38100" dist="19050" dir="2700000" algn="tl" rotWithShape="0">
                    <a:schemeClr val="dk1">
                      <a:alpha val="40000"/>
                    </a:schemeClr>
                  </a:outerShdw>
                </a:effectLst>
              </a:rPr>
              <a:t>E</a:t>
            </a:r>
            <a:r>
              <a:rPr lang="en-MY" sz="2400" dirty="0" smtClean="0">
                <a:ln w="0"/>
                <a:effectLst>
                  <a:outerShdw blurRad="38100" dist="19050" dir="2700000" algn="tl" rotWithShape="0">
                    <a:schemeClr val="dk1">
                      <a:alpha val="40000"/>
                    </a:schemeClr>
                  </a:outerShdw>
                </a:effectLst>
              </a:rPr>
              <a:t>very </a:t>
            </a:r>
            <a:r>
              <a:rPr lang="en-MY" sz="2400" dirty="0">
                <a:ln w="0"/>
                <a:effectLst>
                  <a:outerShdw blurRad="38100" dist="19050" dir="2700000" algn="tl" rotWithShape="0">
                    <a:schemeClr val="dk1">
                      <a:alpha val="40000"/>
                    </a:schemeClr>
                  </a:outerShdw>
                </a:effectLst>
              </a:rPr>
              <a:t>F</a:t>
            </a:r>
            <a:r>
              <a:rPr lang="en-MY" sz="2400" dirty="0" smtClean="0">
                <a:ln w="0"/>
                <a:effectLst>
                  <a:outerShdw blurRad="38100" dist="19050" dir="2700000" algn="tl" rotWithShape="0">
                    <a:schemeClr val="dk1">
                      <a:alpha val="40000"/>
                    </a:schemeClr>
                  </a:outerShdw>
                </a:effectLst>
              </a:rPr>
              <a:t>eature</a:t>
            </a:r>
            <a:endParaRPr lang="en-MY" sz="2400"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57" y="1401034"/>
            <a:ext cx="4114800" cy="25754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1849" y="1401034"/>
            <a:ext cx="5029200" cy="250382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136" y="4009738"/>
            <a:ext cx="4114800" cy="277299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0181" y="4009738"/>
            <a:ext cx="5029200" cy="2718827"/>
          </a:xfrm>
          <a:prstGeom prst="rect">
            <a:avLst/>
          </a:prstGeom>
        </p:spPr>
      </p:pic>
      <p:sp>
        <p:nvSpPr>
          <p:cNvPr id="12" name="Rectangle 11"/>
          <p:cNvSpPr/>
          <p:nvPr/>
        </p:nvSpPr>
        <p:spPr>
          <a:xfrm>
            <a:off x="138116" y="141784"/>
            <a:ext cx="5957883" cy="431421"/>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13423658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sp>
        <p:nvSpPr>
          <p:cNvPr id="8" name="TextBox 7"/>
          <p:cNvSpPr txBox="1"/>
          <p:nvPr/>
        </p:nvSpPr>
        <p:spPr>
          <a:xfrm>
            <a:off x="3117057" y="996308"/>
            <a:ext cx="6470320" cy="461665"/>
          </a:xfrm>
          <a:prstGeom prst="rect">
            <a:avLst/>
          </a:prstGeom>
          <a:noFill/>
        </p:spPr>
        <p:txBody>
          <a:bodyPr wrap="square" rtlCol="0">
            <a:spAutoFit/>
          </a:bodyPr>
          <a:lstStyle/>
          <a:p>
            <a:r>
              <a:rPr lang="en-MY" sz="2400" dirty="0" smtClean="0">
                <a:ln w="0"/>
                <a:effectLst>
                  <a:outerShdw blurRad="38100" dist="19050" dir="2700000" algn="tl" rotWithShape="0">
                    <a:schemeClr val="dk1">
                      <a:alpha val="40000"/>
                    </a:schemeClr>
                  </a:outerShdw>
                </a:effectLst>
              </a:rPr>
              <a:t>Top 4 </a:t>
            </a:r>
            <a:r>
              <a:rPr lang="en-MY" sz="2400" dirty="0" smtClean="0">
                <a:ln w="0"/>
                <a:effectLst>
                  <a:outerShdw blurRad="38100" dist="19050" dir="2700000" algn="tl" rotWithShape="0">
                    <a:schemeClr val="dk1">
                      <a:alpha val="40000"/>
                    </a:schemeClr>
                  </a:outerShdw>
                </a:effectLst>
              </a:rPr>
              <a:t>Factors </a:t>
            </a:r>
            <a:r>
              <a:rPr lang="en-MY" sz="2400" dirty="0">
                <a:ln w="0"/>
                <a:effectLst>
                  <a:outerShdw blurRad="38100" dist="19050" dir="2700000" algn="tl" rotWithShape="0">
                    <a:schemeClr val="dk1">
                      <a:alpha val="40000"/>
                    </a:schemeClr>
                  </a:outerShdw>
                </a:effectLst>
              </a:rPr>
              <a:t>T</a:t>
            </a:r>
            <a:r>
              <a:rPr lang="en-MY" sz="2400" dirty="0" smtClean="0">
                <a:ln w="0"/>
                <a:effectLst>
                  <a:outerShdw blurRad="38100" dist="19050" dir="2700000" algn="tl" rotWithShape="0">
                    <a:schemeClr val="dk1">
                      <a:alpha val="40000"/>
                    </a:schemeClr>
                  </a:outerShdw>
                </a:effectLst>
              </a:rPr>
              <a:t>hat </a:t>
            </a:r>
            <a:r>
              <a:rPr lang="en-MY" sz="2400" dirty="0">
                <a:ln w="0"/>
                <a:effectLst>
                  <a:outerShdw blurRad="38100" dist="19050" dir="2700000" algn="tl" rotWithShape="0">
                    <a:schemeClr val="dk1">
                      <a:alpha val="40000"/>
                    </a:schemeClr>
                  </a:outerShdw>
                </a:effectLst>
              </a:rPr>
              <a:t>A</a:t>
            </a:r>
            <a:r>
              <a:rPr lang="en-MY" sz="2400" dirty="0" smtClean="0">
                <a:ln w="0"/>
                <a:effectLst>
                  <a:outerShdw blurRad="38100" dist="19050" dir="2700000" algn="tl" rotWithShape="0">
                    <a:schemeClr val="dk1">
                      <a:alpha val="40000"/>
                    </a:schemeClr>
                  </a:outerShdw>
                </a:effectLst>
              </a:rPr>
              <a:t>ffects </a:t>
            </a:r>
            <a:r>
              <a:rPr lang="en-MY" sz="2400" dirty="0">
                <a:ln w="0"/>
                <a:effectLst>
                  <a:outerShdw blurRad="38100" dist="19050" dir="2700000" algn="tl" rotWithShape="0">
                    <a:schemeClr val="dk1">
                      <a:alpha val="40000"/>
                    </a:schemeClr>
                  </a:outerShdw>
                </a:effectLst>
              </a:rPr>
              <a:t>M</a:t>
            </a:r>
            <a:r>
              <a:rPr lang="en-MY" sz="2400" dirty="0" smtClean="0">
                <a:ln w="0"/>
                <a:effectLst>
                  <a:outerShdw blurRad="38100" dist="19050" dir="2700000" algn="tl" rotWithShape="0">
                    <a:schemeClr val="dk1">
                      <a:alpha val="40000"/>
                    </a:schemeClr>
                  </a:outerShdw>
                </a:effectLst>
              </a:rPr>
              <a:t>edical </a:t>
            </a:r>
            <a:r>
              <a:rPr lang="en-MY" sz="2400" dirty="0">
                <a:ln w="0"/>
                <a:effectLst>
                  <a:outerShdw blurRad="38100" dist="19050" dir="2700000" algn="tl" rotWithShape="0">
                    <a:schemeClr val="dk1">
                      <a:alpha val="40000"/>
                    </a:schemeClr>
                  </a:outerShdw>
                </a:effectLst>
              </a:rPr>
              <a:t>C</a:t>
            </a:r>
            <a:r>
              <a:rPr lang="en-MY" sz="2400" dirty="0" smtClean="0">
                <a:ln w="0"/>
                <a:effectLst>
                  <a:outerShdw blurRad="38100" dist="19050" dir="2700000" algn="tl" rotWithShape="0">
                    <a:schemeClr val="dk1">
                      <a:alpha val="40000"/>
                    </a:schemeClr>
                  </a:outerShdw>
                </a:effectLst>
              </a:rPr>
              <a:t>ost</a:t>
            </a:r>
            <a:endParaRPr lang="en-MY" sz="2400" dirty="0">
              <a:ln w="0"/>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21" y="1783186"/>
            <a:ext cx="6618526" cy="4676642"/>
          </a:xfrm>
          <a:prstGeom prst="rect">
            <a:avLst/>
          </a:prstGeom>
        </p:spPr>
      </p:pic>
      <p:sp>
        <p:nvSpPr>
          <p:cNvPr id="9" name="Rectangle 8"/>
          <p:cNvSpPr/>
          <p:nvPr/>
        </p:nvSpPr>
        <p:spPr>
          <a:xfrm>
            <a:off x="138116" y="141784"/>
            <a:ext cx="5957883" cy="576672"/>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56073"/>
            <a:ext cx="1198740" cy="27033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graphicFrame>
        <p:nvGraphicFramePr>
          <p:cNvPr id="7" name="Diagram 6"/>
          <p:cNvGraphicFramePr/>
          <p:nvPr>
            <p:extLst>
              <p:ext uri="{D42A27DB-BD31-4B8C-83A1-F6EECF244321}">
                <p14:modId xmlns:p14="http://schemas.microsoft.com/office/powerpoint/2010/main" val="2369757317"/>
              </p:ext>
            </p:extLst>
          </p:nvPr>
        </p:nvGraphicFramePr>
        <p:xfrm>
          <a:off x="7629099" y="1791320"/>
          <a:ext cx="3241157" cy="46685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937680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500063" y="1390917"/>
            <a:ext cx="11272837"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300" dirty="0"/>
          </a:p>
        </p:txBody>
      </p:sp>
      <p:sp>
        <p:nvSpPr>
          <p:cNvPr id="5" name="Content Placeholder 2"/>
          <p:cNvSpPr txBox="1">
            <a:spLocks/>
          </p:cNvSpPr>
          <p:nvPr/>
        </p:nvSpPr>
        <p:spPr>
          <a:xfrm>
            <a:off x="369128" y="1221345"/>
            <a:ext cx="10925644" cy="523848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MY" sz="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232" y="1597567"/>
            <a:ext cx="7742778" cy="4763038"/>
          </a:xfrm>
          <a:prstGeom prst="rect">
            <a:avLst/>
          </a:prstGeom>
        </p:spPr>
      </p:pic>
      <p:sp>
        <p:nvSpPr>
          <p:cNvPr id="7" name="TextBox 6"/>
          <p:cNvSpPr txBox="1"/>
          <p:nvPr/>
        </p:nvSpPr>
        <p:spPr>
          <a:xfrm>
            <a:off x="2275352" y="966330"/>
            <a:ext cx="7430537" cy="461665"/>
          </a:xfrm>
          <a:prstGeom prst="rect">
            <a:avLst/>
          </a:prstGeom>
          <a:noFill/>
        </p:spPr>
        <p:txBody>
          <a:bodyPr wrap="square" rtlCol="0">
            <a:spAutoFit/>
          </a:bodyPr>
          <a:lstStyle/>
          <a:p>
            <a:pPr algn="ctr"/>
            <a:r>
              <a:rPr lang="en-MY" sz="2400" dirty="0">
                <a:ln w="0"/>
                <a:effectLst>
                  <a:outerShdw blurRad="38100" dist="19050" dir="2700000" algn="tl" rotWithShape="0">
                    <a:schemeClr val="dk1">
                      <a:alpha val="40000"/>
                    </a:schemeClr>
                  </a:outerShdw>
                </a:effectLst>
              </a:rPr>
              <a:t>Medical </a:t>
            </a:r>
            <a:r>
              <a:rPr lang="en-MY" sz="2400" dirty="0" smtClean="0">
                <a:ln w="0"/>
                <a:effectLst>
                  <a:outerShdw blurRad="38100" dist="19050" dir="2700000" algn="tl" rotWithShape="0">
                    <a:schemeClr val="dk1">
                      <a:alpha val="40000"/>
                    </a:schemeClr>
                  </a:outerShdw>
                </a:effectLst>
              </a:rPr>
              <a:t>Charges </a:t>
            </a:r>
            <a:r>
              <a:rPr lang="en-MY" sz="2400" dirty="0" smtClean="0">
                <a:ln w="0"/>
                <a:effectLst>
                  <a:outerShdw blurRad="38100" dist="19050" dir="2700000" algn="tl" rotWithShape="0">
                    <a:schemeClr val="dk1">
                      <a:alpha val="40000"/>
                    </a:schemeClr>
                  </a:outerShdw>
                </a:effectLst>
              </a:rPr>
              <a:t>B</a:t>
            </a:r>
            <a:r>
              <a:rPr lang="en-MY" sz="2400" dirty="0" smtClean="0">
                <a:ln w="0"/>
                <a:effectLst>
                  <a:outerShdw blurRad="38100" dist="19050" dir="2700000" algn="tl" rotWithShape="0">
                    <a:schemeClr val="dk1">
                      <a:alpha val="40000"/>
                    </a:schemeClr>
                  </a:outerShdw>
                </a:effectLst>
              </a:rPr>
              <a:t>ased On </a:t>
            </a:r>
            <a:r>
              <a:rPr lang="en-MY" sz="2400" dirty="0">
                <a:ln w="0"/>
                <a:effectLst>
                  <a:outerShdw blurRad="38100" dist="19050" dir="2700000" algn="tl" rotWithShape="0">
                    <a:schemeClr val="dk1">
                      <a:alpha val="40000"/>
                    </a:schemeClr>
                  </a:outerShdw>
                </a:effectLst>
              </a:rPr>
              <a:t>S</a:t>
            </a:r>
            <a:r>
              <a:rPr lang="en-MY" sz="2400" dirty="0" smtClean="0">
                <a:ln w="0"/>
                <a:effectLst>
                  <a:outerShdw blurRad="38100" dist="19050" dir="2700000" algn="tl" rotWithShape="0">
                    <a:schemeClr val="dk1">
                      <a:alpha val="40000"/>
                    </a:schemeClr>
                  </a:outerShdw>
                </a:effectLst>
              </a:rPr>
              <a:t>moker </a:t>
            </a:r>
            <a:r>
              <a:rPr lang="en-MY" sz="2400" dirty="0" smtClean="0">
                <a:ln w="0"/>
                <a:effectLst>
                  <a:outerShdw blurRad="38100" dist="19050" dir="2700000" algn="tl" rotWithShape="0">
                    <a:schemeClr val="dk1">
                      <a:alpha val="40000"/>
                    </a:schemeClr>
                  </a:outerShdw>
                </a:effectLst>
              </a:rPr>
              <a:t>and </a:t>
            </a:r>
            <a:r>
              <a:rPr lang="en-MY" sz="2400" dirty="0" smtClean="0">
                <a:ln w="0"/>
                <a:effectLst>
                  <a:outerShdw blurRad="38100" dist="19050" dir="2700000" algn="tl" rotWithShape="0">
                    <a:schemeClr val="dk1">
                      <a:alpha val="40000"/>
                    </a:schemeClr>
                  </a:outerShdw>
                </a:effectLst>
              </a:rPr>
              <a:t>Sex</a:t>
            </a:r>
            <a:endParaRPr lang="en-MY" sz="2400" dirty="0">
              <a:ln w="0"/>
              <a:effectLst>
                <a:outerShdw blurRad="38100" dist="19050" dir="2700000" algn="tl" rotWithShape="0">
                  <a:schemeClr val="dk1">
                    <a:alpha val="40000"/>
                  </a:schemeClr>
                </a:outerShdw>
              </a:effectLst>
            </a:endParaRPr>
          </a:p>
        </p:txBody>
      </p:sp>
      <p:sp>
        <p:nvSpPr>
          <p:cNvPr id="8" name="Rectangle 7"/>
          <p:cNvSpPr/>
          <p:nvPr/>
        </p:nvSpPr>
        <p:spPr>
          <a:xfrm>
            <a:off x="138116" y="141784"/>
            <a:ext cx="5957883" cy="526955"/>
          </a:xfrm>
          <a:prstGeom prst="rect">
            <a:avLst/>
          </a:prstGeom>
          <a:gradFill flip="none" rotWithShape="1">
            <a:gsLst>
              <a:gs pos="100000">
                <a:srgbClr val="125680">
                  <a:alpha val="90000"/>
                </a:srgbClr>
              </a:gs>
              <a:gs pos="0">
                <a:srgbClr val="070C1E">
                  <a:alpha val="80000"/>
                </a:srgbClr>
              </a:gs>
            </a:gsLst>
            <a:lin ang="5400000" scaled="1"/>
            <a:tileRect/>
          </a:gradFill>
          <a:ln>
            <a:noFill/>
          </a:ln>
        </p:spPr>
        <p:txBody>
          <a:bodyPr vert="horz" wrap="square" lIns="91440" tIns="45720" rIns="91440" bIns="45720" numCol="1" anchor="t" anchorCtr="0" compatLnSpc="1">
            <a:prstTxWarp prst="textNoShape">
              <a:avLst/>
            </a:prstTxWarp>
          </a:bodyPr>
          <a:lstStyle/>
          <a:p>
            <a:r>
              <a:rPr lang="en-MY" sz="2400" b="1" cap="all" dirty="0" smtClean="0"/>
              <a:t>EXPLORATORY DATA ANALYSIS</a:t>
            </a:r>
            <a:endParaRPr lang="en-MY" sz="2400" b="1" cap="all"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0257" y="141785"/>
            <a:ext cx="1198740" cy="270339"/>
          </a:xfrm>
          <a:prstGeom prst="rect">
            <a:avLst/>
          </a:prstGeom>
        </p:spPr>
      </p:pic>
    </p:spTree>
    <p:extLst>
      <p:ext uri="{BB962C8B-B14F-4D97-AF65-F5344CB8AC3E}">
        <p14:creationId xmlns:p14="http://schemas.microsoft.com/office/powerpoint/2010/main" val="13693671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1178</TotalTime>
  <Words>724</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Tw Cen MT</vt:lpstr>
      <vt:lpstr>Wingdings</vt:lpstr>
      <vt:lpstr>Wingdings 3</vt:lpstr>
      <vt:lpstr>Slice</vt:lpstr>
      <vt:lpstr>PROJECT 4 – FINAL PRESENTATION  TITLE : MACHINE LEARNING IN PREDICTING INSURANCE MEDICAL CHARGES   GROUP MEMBERS:   1. NOR HAMIZAH BINTI MUSTAFFA 2. NORMIEZA BINTI AZHAR 3. wan eizhaN afeef bin wan ahmad faizal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 Forecasting insurance costs based on certain  factors  help  insurance  policy  providers  to  attract consumers  and  save  time  in  formulating  plans  for  every individual.   2. ML can significantly minimize these individual efforts in policymaking, as ML models can do cost calculation in  a short  time, while a human being would be taking a long time to perform the same task.   3. The insured health status attributes which are smoker, age, bmi, children significantly contributing to charges of medical cost.  4. Smoking gives the greatest factor that affects medical cost charges, followed by age and bmi.  5. Health insurance companies can then accurately charge the premium based upon a specific individual’s attributes.   </vt:lpstr>
      <vt:lpstr>PowerPoint Presentation</vt:lpstr>
      <vt:lpstr> ✓  The data do not include any information on an individual’s medical costs, the real-time data.  ✓  The ML model in predicting medical charges must be build with high accuracy     </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PROPOSAL :  NOR HAMIZAH MUSTAFFA</dc:title>
  <dc:creator>HP</dc:creator>
  <cp:lastModifiedBy>mieza</cp:lastModifiedBy>
  <cp:revision>67</cp:revision>
  <dcterms:created xsi:type="dcterms:W3CDTF">2021-10-22T04:34:19Z</dcterms:created>
  <dcterms:modified xsi:type="dcterms:W3CDTF">2021-10-28T07:33:36Z</dcterms:modified>
</cp:coreProperties>
</file>