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84ef0701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84ef0701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75d6148c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75d6148c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84ef0701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84ef0701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84ef0701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84ef0701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88e6612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88e6612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88e6612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88e6612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0490fe55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0490fe55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0490fe55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0490fe55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75d6148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75d6148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77a51b0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77a51b0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75d6148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75d6148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84eac7b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84eac7b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0490fe55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0490fe55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0490fe55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0490fe55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0490fe55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0490fe55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75d6148c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75d6148c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0490fe5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0490fe5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0490fe55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0490fe55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0490fe55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0490fe55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75d6148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75d6148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84ef0701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84ef0701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75d6148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75d6148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75d6148c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75d6148c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84ef0701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84ef070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84ef0701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84ef0701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84ef0701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84ef0701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84ef0701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84ef0701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84ef0701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84ef0701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Relationship Id="rId8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/>
              <a:t>WP5:  Exploiting Large Datasets to Understand the Genetics and Clinical Heterogeneity of PID</a:t>
            </a:r>
            <a:endParaRPr sz="41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Wallace, </a:t>
            </a:r>
            <a:r>
              <a:rPr lang="en"/>
              <a:t>Ken Smith</a:t>
            </a:r>
            <a:br>
              <a:rPr lang="en"/>
            </a:br>
            <a:r>
              <a:rPr lang="en"/>
              <a:t>Tom Willis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 of leveraging seven IMD with PID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751" y="1007035"/>
            <a:ext cx="6629400" cy="3977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432" y="0"/>
            <a:ext cx="712584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219" y="0"/>
            <a:ext cx="70775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936625" y="1103650"/>
            <a:ext cx="4770900" cy="695700"/>
          </a:xfrm>
          <a:prstGeom prst="rect">
            <a:avLst/>
          </a:prstGeom>
          <a:solidFill>
            <a:srgbClr val="FFBD00">
              <a:alpha val="17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936625" y="2518320"/>
            <a:ext cx="4770900" cy="695700"/>
          </a:xfrm>
          <a:prstGeom prst="rect">
            <a:avLst/>
          </a:prstGeom>
          <a:solidFill>
            <a:srgbClr val="FFBD00">
              <a:alpha val="17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936625" y="3389650"/>
            <a:ext cx="4770900" cy="356100"/>
          </a:xfrm>
          <a:prstGeom prst="rect">
            <a:avLst/>
          </a:prstGeom>
          <a:solidFill>
            <a:srgbClr val="FFBD00">
              <a:alpha val="17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of diseases to condition on (Task 5.1)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Can’t iterate forever: these diseases are related and we would lose control of type 1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Must choose a small number that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Informative for PID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Relatively independent of each other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Genetic correlation is not useful here because PID sample size too small.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GPS statistic from Li et al (2015)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00" y="1078825"/>
            <a:ext cx="5454251" cy="20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425" y="1990100"/>
            <a:ext cx="3313375" cy="28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GPS statistic from Li et al (2015)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337" y="1084675"/>
            <a:ext cx="3988438" cy="40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225" y="1084675"/>
            <a:ext cx="3988438" cy="40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4136700" cy="26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GPS statistic from Li et al (2015)</a:t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1529650" y="1802700"/>
            <a:ext cx="2269500" cy="22695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 rot="10800000">
            <a:off x="1529650" y="1802700"/>
            <a:ext cx="2269500" cy="22695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1695325" y="2912575"/>
            <a:ext cx="477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baseline="-25000" lang="en"/>
              <a:t>g</a:t>
            </a:r>
            <a:r>
              <a:rPr lang="en"/>
              <a:t> p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dependent on</a:t>
            </a:r>
            <a:br>
              <a:rPr lang="en"/>
            </a:br>
            <a:r>
              <a:rPr lang="en"/>
              <a:t>sample size</a:t>
            </a:r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2462300" y="1849100"/>
            <a:ext cx="477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 p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gives results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across range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sizes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0" y="445025"/>
            <a:ext cx="4546074" cy="454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/>
          <p:nvPr/>
        </p:nvSpPr>
        <p:spPr>
          <a:xfrm>
            <a:off x="1516400" y="1799400"/>
            <a:ext cx="2277600" cy="227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4136700" cy="26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 statistic from Li et al (2015)</a:t>
            </a:r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1692025" y="1931925"/>
            <a:ext cx="4770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 p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looks flat when </a:t>
            </a:r>
            <a:br>
              <a:rPr lang="en"/>
            </a:br>
            <a:r>
              <a:rPr lang="en"/>
              <a:t>comparing immune &amp;</a:t>
            </a:r>
            <a:br>
              <a:rPr lang="en"/>
            </a:br>
            <a:r>
              <a:rPr lang="en"/>
              <a:t>non-immune traits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325" y="445025"/>
            <a:ext cx="4478275" cy="44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coheritability analysis across broad range of diseases, IgG/M/A levels in 8,000 samples from EPIC-Norfolk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optimal subset and run cFDR using existing PID GWAS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Update PID GWAS when additional 800 case data are available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Update coheritability and cFDR analyses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Extend method to work with rare variants, leveraging “linked” common variants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1996800" y="1152475"/>
            <a:ext cx="68355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Tom Willis, PhD student has led the analyses presented today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906" y="4162029"/>
            <a:ext cx="1771924" cy="523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1203" y="3766121"/>
            <a:ext cx="919650" cy="9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8" y="3612332"/>
            <a:ext cx="1210825" cy="1073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94025" y="4094126"/>
            <a:ext cx="1002475" cy="6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7827" y="4234998"/>
            <a:ext cx="646425" cy="4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Aims of WP5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5.1 Coheritability of IMD and other molecular phenotypes with PID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Task 5.2: Identify common PID-associated variants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5.3: Leverage common disease genetics to aid rare variant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5.4: Genetic regulation of immunophenotypes generated in WP2, WP3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Task 5.5: Reverse genetics: phenotype of carriers of PID variants in EPIC, UK Biobank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Integration of PID GWAS with other IMD (Task 5.2)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Conditional FDR is one way to leverage information from a larger GWAS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 b="0" l="50394" r="0" t="0"/>
          <a:stretch/>
        </p:blipFill>
        <p:spPr>
          <a:xfrm>
            <a:off x="624524" y="1630025"/>
            <a:ext cx="2978427" cy="33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 rotWithShape="1">
          <a:blip r:embed="rId3">
            <a:alphaModFix/>
          </a:blip>
          <a:srcRect b="0" l="0" r="50394" t="0"/>
          <a:stretch/>
        </p:blipFill>
        <p:spPr>
          <a:xfrm>
            <a:off x="4899050" y="1630025"/>
            <a:ext cx="2978427" cy="33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431375" y="1857375"/>
            <a:ext cx="47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431375" y="1575775"/>
            <a:ext cx="414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4698575" y="1575775"/>
            <a:ext cx="414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2"/>
          <p:cNvSpPr txBox="1"/>
          <p:nvPr/>
        </p:nvSpPr>
        <p:spPr>
          <a:xfrm>
            <a:off x="1151975" y="1509525"/>
            <a:ext cx="2609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 1 diabetes | psoriasis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5342975" y="1509525"/>
            <a:ext cx="3404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 1 diabetes | rheumatoid arthritis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159300" y="1511825"/>
            <a:ext cx="3834600" cy="26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GPS statistic from Li et al (2015)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350" y="0"/>
            <a:ext cx="51435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/>
        </p:nvSpPr>
        <p:spPr>
          <a:xfrm>
            <a:off x="1789725" y="664675"/>
            <a:ext cx="47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4299375" y="2900975"/>
            <a:ext cx="3238500" cy="1027200"/>
          </a:xfrm>
          <a:prstGeom prst="rect">
            <a:avLst/>
          </a:prstGeom>
          <a:solidFill>
            <a:srgbClr val="EEEEEE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6477700" y="863450"/>
            <a:ext cx="1060200" cy="2037600"/>
          </a:xfrm>
          <a:prstGeom prst="rect">
            <a:avLst/>
          </a:prstGeom>
          <a:solidFill>
            <a:srgbClr val="EEEEEE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4340775" y="618275"/>
            <a:ext cx="3197100" cy="245100"/>
          </a:xfrm>
          <a:prstGeom prst="rect">
            <a:avLst/>
          </a:prstGeom>
          <a:solidFill>
            <a:srgbClr val="EEEEEE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159300" y="1511825"/>
            <a:ext cx="3834600" cy="26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GPS statistic from Li et al (2015)</a:t>
            </a:r>
            <a:endParaRPr/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350" y="0"/>
            <a:ext cx="51435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 txBox="1"/>
          <p:nvPr/>
        </p:nvSpPr>
        <p:spPr>
          <a:xfrm>
            <a:off x="1789725" y="664675"/>
            <a:ext cx="47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4"/>
          <p:cNvSpPr/>
          <p:nvPr/>
        </p:nvSpPr>
        <p:spPr>
          <a:xfrm>
            <a:off x="6461200" y="2901125"/>
            <a:ext cx="1076700" cy="1027200"/>
          </a:xfrm>
          <a:prstGeom prst="rect">
            <a:avLst/>
          </a:prstGeom>
          <a:solidFill>
            <a:srgbClr val="EEEEEE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4"/>
          <p:cNvSpPr/>
          <p:nvPr/>
        </p:nvSpPr>
        <p:spPr>
          <a:xfrm>
            <a:off x="4340800" y="863450"/>
            <a:ext cx="2120400" cy="2037600"/>
          </a:xfrm>
          <a:prstGeom prst="rect">
            <a:avLst/>
          </a:prstGeom>
          <a:solidFill>
            <a:srgbClr val="EEEEEE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4"/>
          <p:cNvSpPr/>
          <p:nvPr/>
        </p:nvSpPr>
        <p:spPr>
          <a:xfrm>
            <a:off x="4340775" y="618275"/>
            <a:ext cx="3197100" cy="245100"/>
          </a:xfrm>
          <a:prstGeom prst="rect">
            <a:avLst/>
          </a:prstGeom>
          <a:solidFill>
            <a:srgbClr val="EEEEEE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159300" y="1511825"/>
            <a:ext cx="3834600" cy="26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GPS statistic from Li et al (2015)</a:t>
            </a:r>
            <a:endParaRPr/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350" y="0"/>
            <a:ext cx="51435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789725" y="664675"/>
            <a:ext cx="47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5"/>
          <p:cNvSpPr/>
          <p:nvPr/>
        </p:nvSpPr>
        <p:spPr>
          <a:xfrm>
            <a:off x="6461200" y="2901125"/>
            <a:ext cx="1076700" cy="1027200"/>
          </a:xfrm>
          <a:prstGeom prst="rect">
            <a:avLst/>
          </a:prstGeom>
          <a:solidFill>
            <a:srgbClr val="EEEEEE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5"/>
          <p:cNvSpPr/>
          <p:nvPr/>
        </p:nvSpPr>
        <p:spPr>
          <a:xfrm>
            <a:off x="4340800" y="863450"/>
            <a:ext cx="2120400" cy="2037600"/>
          </a:xfrm>
          <a:prstGeom prst="rect">
            <a:avLst/>
          </a:prstGeom>
          <a:solidFill>
            <a:srgbClr val="EEEEEE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5"/>
          <p:cNvSpPr/>
          <p:nvPr/>
        </p:nvSpPr>
        <p:spPr>
          <a:xfrm>
            <a:off x="4340775" y="618275"/>
            <a:ext cx="3197100" cy="245100"/>
          </a:xfrm>
          <a:prstGeom prst="rect">
            <a:avLst/>
          </a:prstGeom>
          <a:solidFill>
            <a:srgbClr val="EEEEEE">
              <a:alpha val="601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159300" y="1511825"/>
            <a:ext cx="3834600" cy="26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GPS statistic from Li et al (2015)</a:t>
            </a:r>
            <a:endParaRPr/>
          </a:p>
        </p:txBody>
      </p:sp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350" y="0"/>
            <a:ext cx="51435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6"/>
          <p:cNvSpPr txBox="1"/>
          <p:nvPr/>
        </p:nvSpPr>
        <p:spPr>
          <a:xfrm>
            <a:off x="1789725" y="664675"/>
            <a:ext cx="47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"/>
          <p:cNvSpPr/>
          <p:nvPr/>
        </p:nvSpPr>
        <p:spPr>
          <a:xfrm>
            <a:off x="3893525" y="499025"/>
            <a:ext cx="480300" cy="3644400"/>
          </a:xfrm>
          <a:prstGeom prst="rect">
            <a:avLst/>
          </a:prstGeom>
          <a:solidFill>
            <a:srgbClr val="FFBD00">
              <a:alpha val="17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159300" y="1511825"/>
            <a:ext cx="3834600" cy="26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GPS statistic from Li et al (2015)</a:t>
            </a:r>
            <a:endParaRPr/>
          </a:p>
        </p:txBody>
      </p:sp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350" y="0"/>
            <a:ext cx="51435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7"/>
          <p:cNvSpPr txBox="1"/>
          <p:nvPr/>
        </p:nvSpPr>
        <p:spPr>
          <a:xfrm>
            <a:off x="1789725" y="664675"/>
            <a:ext cx="47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7"/>
          <p:cNvSpPr/>
          <p:nvPr/>
        </p:nvSpPr>
        <p:spPr>
          <a:xfrm>
            <a:off x="3893525" y="499025"/>
            <a:ext cx="4116300" cy="400200"/>
          </a:xfrm>
          <a:prstGeom prst="rect">
            <a:avLst/>
          </a:prstGeom>
          <a:solidFill>
            <a:srgbClr val="FFBD00">
              <a:alpha val="17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7"/>
          <p:cNvSpPr/>
          <p:nvPr/>
        </p:nvSpPr>
        <p:spPr>
          <a:xfrm>
            <a:off x="4327550" y="3939625"/>
            <a:ext cx="1048500" cy="1203900"/>
          </a:xfrm>
          <a:prstGeom prst="rect">
            <a:avLst/>
          </a:prstGeom>
          <a:solidFill>
            <a:srgbClr val="FFBD00">
              <a:alpha val="17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7"/>
          <p:cNvSpPr/>
          <p:nvPr/>
        </p:nvSpPr>
        <p:spPr>
          <a:xfrm>
            <a:off x="5647800" y="3939625"/>
            <a:ext cx="813300" cy="1203900"/>
          </a:xfrm>
          <a:prstGeom prst="rect">
            <a:avLst/>
          </a:prstGeom>
          <a:solidFill>
            <a:srgbClr val="FFBD00">
              <a:alpha val="17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159300" y="1511825"/>
            <a:ext cx="3834600" cy="26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GPS statistic from Li et al (2015)</a:t>
            </a:r>
            <a:endParaRPr/>
          </a:p>
        </p:txBody>
      </p:sp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350" y="0"/>
            <a:ext cx="51435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8"/>
          <p:cNvSpPr txBox="1"/>
          <p:nvPr/>
        </p:nvSpPr>
        <p:spPr>
          <a:xfrm>
            <a:off x="1789725" y="664675"/>
            <a:ext cx="47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8"/>
          <p:cNvSpPr/>
          <p:nvPr/>
        </p:nvSpPr>
        <p:spPr>
          <a:xfrm>
            <a:off x="3893525" y="499025"/>
            <a:ext cx="480300" cy="3644400"/>
          </a:xfrm>
          <a:prstGeom prst="rect">
            <a:avLst/>
          </a:prstGeom>
          <a:solidFill>
            <a:srgbClr val="FFBD00">
              <a:alpha val="17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159300" y="1511825"/>
            <a:ext cx="3834600" cy="26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GPS statistic from Li et al (2015)</a:t>
            </a:r>
            <a:endParaRPr/>
          </a:p>
        </p:txBody>
      </p:sp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350" y="0"/>
            <a:ext cx="51435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9"/>
          <p:cNvSpPr txBox="1"/>
          <p:nvPr/>
        </p:nvSpPr>
        <p:spPr>
          <a:xfrm>
            <a:off x="1789725" y="664675"/>
            <a:ext cx="47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3893525" y="499025"/>
            <a:ext cx="480300" cy="3644400"/>
          </a:xfrm>
          <a:prstGeom prst="rect">
            <a:avLst/>
          </a:prstGeom>
          <a:solidFill>
            <a:srgbClr val="FFBD00">
              <a:alpha val="179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of diseases to condition on (Task 5.1)</a:t>
            </a:r>
            <a:endParaRPr/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Can’t iterate forever: these diseases are related and we would lose control of type 1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of diseases to condition on (Task 5.1)</a:t>
            </a:r>
            <a:endParaRPr/>
          </a:p>
        </p:txBody>
      </p:sp>
      <p:pic>
        <p:nvPicPr>
          <p:cNvPr id="297" name="Google Shape;2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247" y="1017725"/>
            <a:ext cx="6811506" cy="39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of PID GWAS with other IMD (Task 5.2)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With conditional FDR we can adapt our rejection region to reject slightly larger p values when a related trait has smaller p values</a:t>
            </a:r>
            <a:endParaRPr sz="15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00" y="1751773"/>
            <a:ext cx="3489175" cy="3228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200" y="1794247"/>
            <a:ext cx="3489175" cy="32307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209950" y="1653625"/>
            <a:ext cx="2609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Breast cancer only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395980" y="1653625"/>
            <a:ext cx="2609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Breast cancer | ovarian cancer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927225" y="4691675"/>
            <a:ext cx="19380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Breast cancer</a:t>
            </a:r>
            <a:endParaRPr sz="1100"/>
          </a:p>
        </p:txBody>
      </p:sp>
      <p:sp>
        <p:nvSpPr>
          <p:cNvPr id="73" name="Google Shape;73;p15"/>
          <p:cNvSpPr txBox="1"/>
          <p:nvPr/>
        </p:nvSpPr>
        <p:spPr>
          <a:xfrm>
            <a:off x="6118225" y="4691675"/>
            <a:ext cx="19380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Breast cancer</a:t>
            </a:r>
            <a:endParaRPr sz="1100"/>
          </a:p>
        </p:txBody>
      </p:sp>
      <p:sp>
        <p:nvSpPr>
          <p:cNvPr id="74" name="Google Shape;74;p15"/>
          <p:cNvSpPr txBox="1"/>
          <p:nvPr/>
        </p:nvSpPr>
        <p:spPr>
          <a:xfrm rot="-5400000">
            <a:off x="-282575" y="2862875"/>
            <a:ext cx="19380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Ovarian</a:t>
            </a:r>
            <a:r>
              <a:rPr lang="en" sz="1100"/>
              <a:t> cancer</a:t>
            </a:r>
            <a:endParaRPr sz="1100"/>
          </a:p>
        </p:txBody>
      </p:sp>
      <p:sp>
        <p:nvSpPr>
          <p:cNvPr id="75" name="Google Shape;75;p15"/>
          <p:cNvSpPr txBox="1"/>
          <p:nvPr/>
        </p:nvSpPr>
        <p:spPr>
          <a:xfrm>
            <a:off x="6966375" y="4805975"/>
            <a:ext cx="208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Liley, Wallace 2021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 rot="-5400000">
            <a:off x="3832225" y="2862875"/>
            <a:ext cx="19380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Ovarian cancer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 of leveraging seven IMD with PID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751" y="1921435"/>
            <a:ext cx="4924008" cy="295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934" y="1017725"/>
            <a:ext cx="6628316" cy="397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1934" y="1017725"/>
            <a:ext cx="6628316" cy="397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1934" y="1017725"/>
            <a:ext cx="6628316" cy="397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61934" y="1017725"/>
            <a:ext cx="6628316" cy="397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61934" y="1017725"/>
            <a:ext cx="6628316" cy="397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61934" y="1017725"/>
            <a:ext cx="6628316" cy="397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 of leveraging seven IMD with PID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751" y="1921435"/>
            <a:ext cx="4924008" cy="295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934" y="1017725"/>
            <a:ext cx="6628316" cy="397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1934" y="1017725"/>
            <a:ext cx="6628316" cy="397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1934" y="1017725"/>
            <a:ext cx="6628316" cy="397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61934" y="1017725"/>
            <a:ext cx="6628316" cy="397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61934" y="1017725"/>
            <a:ext cx="6628316" cy="397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 of leveraging seven IMD with PID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751" y="1921435"/>
            <a:ext cx="4924008" cy="295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934" y="1017725"/>
            <a:ext cx="6628316" cy="397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1934" y="1017725"/>
            <a:ext cx="6628316" cy="397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1934" y="1017725"/>
            <a:ext cx="6628316" cy="397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61934" y="1017725"/>
            <a:ext cx="6628316" cy="397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 of leveraging seven IMD with PID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751" y="1921435"/>
            <a:ext cx="4924008" cy="295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934" y="1017725"/>
            <a:ext cx="6628316" cy="397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1934" y="1017725"/>
            <a:ext cx="6628316" cy="397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1934" y="1017725"/>
            <a:ext cx="6628316" cy="397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 of leveraging seven IMD with PID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751" y="1921435"/>
            <a:ext cx="4924008" cy="295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934" y="1017725"/>
            <a:ext cx="6628316" cy="397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1934" y="1017725"/>
            <a:ext cx="6628316" cy="397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 of leveraging seven IMD with PID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751" y="1921435"/>
            <a:ext cx="4924008" cy="295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934" y="1017725"/>
            <a:ext cx="6628316" cy="397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