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  <p:sldMasterId id="2147483680" r:id="rId6"/>
  </p:sldMasterIdLst>
  <p:notesMasterIdLst>
    <p:notesMasterId r:id="rId17"/>
  </p:notesMasterIdLst>
  <p:sldIdLst>
    <p:sldId id="256" r:id="rId7"/>
    <p:sldId id="257" r:id="rId8"/>
    <p:sldId id="260" r:id="rId9"/>
    <p:sldId id="261" r:id="rId10"/>
    <p:sldId id="284" r:id="rId11"/>
    <p:sldId id="269" r:id="rId12"/>
    <p:sldId id="273" r:id="rId13"/>
    <p:sldId id="282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89766"/>
  </p:normalViewPr>
  <p:slideViewPr>
    <p:cSldViewPr snapToGrid="0">
      <p:cViewPr varScale="1">
        <p:scale>
          <a:sx n="98" d="100"/>
          <a:sy n="98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9EF1-A9A1-0142-A435-D6CF67BE6D8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D8E3-4DED-884B-B60B-A5855D3C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5DF79-5D7B-43EE-9D42-65A68D06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DA156-2AEE-76FE-54BE-46C343682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2DEE6-2CE7-84EA-0586-BB087AE51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ABF6-7014-246B-630C-DEE49F504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5694D-0990-FE5F-66E9-16C28DD7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A852-5EC8-F861-5F14-17CC917F7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934EA-68D4-F511-EE15-66F424814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B8F0-5E2B-C224-1096-A25FDDD5D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B992-6FB5-9213-DDB5-D53224AE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87E6C-35C2-0545-CB26-3DDA545B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8D4E2-ED9D-60DB-39F5-E48C066F1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84C4-52D9-E872-8F4D-9AD493FB9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11A-8560-417A-5B2D-AE7B2C56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720AE-D547-85FF-1703-4BC106F9F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11E96-E33E-C657-2DCC-510BA01A8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EE22F-FA33-A06B-0103-8E86447B3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4F276-CD12-596D-8EE8-77D3067B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09463-8C2B-21E3-73BC-AFC9DD608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4B0CC-722A-05E2-D91A-B2F388A2F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B6DCF-5680-EE1A-C459-A8E018BDB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1E0FC-D7E6-4BC6-BE2A-645C2664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1D38C-C8FE-AF8E-8EFF-808357849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B2E64-4B52-B6A4-1151-2EB454E6A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D4EAB-F418-44A4-90F6-A24B0168D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76A7-F763-E038-2B39-171C6526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6846CB-2A0D-F756-25A5-B8780B238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25004-B735-7CCD-465F-354205E2A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9D7B-D06B-2DD0-04AB-F692432E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701-4420-72DC-D9FF-898684F7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6297-FA0A-C43E-7108-817161C6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0C57-4A3B-2719-81CA-09B73DA6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C47A-F876-ED35-DAE5-3572E811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24CA-7BF3-D294-A28C-08A9A060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EBD8-E926-E742-3B9A-FB7253CB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357F9-DC12-94D1-6A8F-A398E606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06DF-5858-0C46-6785-09124783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5DCB-E870-DEF5-349E-FB0C1700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2825-6709-2936-5F16-188693E2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0BBB-294E-EA0B-4584-034FA002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A05C-F0E4-B4A7-DC39-EB2E7568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3312-CA81-4776-9938-67381027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7C54-F5DE-248C-FC2C-5BB73F7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2711-175A-0A82-C452-816AAB8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7" t="73191" r="26779"/>
          <a:stretch/>
        </p:blipFill>
        <p:spPr>
          <a:xfrm>
            <a:off x="5956300" y="-2875"/>
            <a:ext cx="2400300" cy="75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3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F74-E65C-984E-FFFB-9873BF05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072B-1A48-E8CC-BA32-C6C0F54A3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E196-C6A3-D45C-AE7F-358CCC01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C394-B57F-0355-CCFD-984B2FE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2EA4-D9C9-6654-B8BA-1C03388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867D-53A7-E375-1117-1A31A9D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13F4-D2B2-F0E3-ECBA-F3DC31E9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344E-33BD-ECDF-B54C-D2495594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BA72-D85A-09D5-0600-DA0ADB5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F3A-9F15-3C46-FFFB-022261A7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38D-15AB-1384-01DA-DBC84002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F7F2-D1ED-7EA7-354A-565D52FF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1DCA-88C9-4457-D10B-A94EB9AD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F4D0-A1CD-2FEC-7FE5-3EFEA82E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3ACB-3D51-C021-380A-422741CC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98A7-CA9A-1FEB-D37F-86B06EC6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77CC-EB3F-8190-5A4C-65AE4E39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C47D-3BE5-48D2-EE39-FCF23184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93D8-52FD-639F-7179-FFC6FA0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6B6A-9301-ABDB-03CF-23ADF7F0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E4F21-C24C-D131-6D7F-52B8059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842-A184-D34E-83A3-7939A51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8A4F-A689-1A7A-CAA8-4068B47F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E650-B706-5DEB-EE7A-90F3218CF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BED9-8399-658E-9C06-CE1A6A00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3B30-E962-04B2-019E-17B9C7A4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B6CFA-AA84-B957-4789-8CE9BB1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B9A4-0BCD-4078-27F1-CE03080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652E3-0273-69D9-07C6-940891B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62D-DDB5-965C-61E2-C64BE73C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61465-2D74-BA61-3A96-9F2CCD6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54FB0-75C8-BAB0-E08F-5597C74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FBCC-94A9-E98E-22C3-CC38626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4318E-3FAE-E6CF-52C8-A5357EE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A48F-0238-53D6-2204-E5B225E2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8633-0444-E110-E633-38AC564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5C8A-0B8F-489F-EE46-BC75189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6E7A-928B-AFFC-58EB-DDF90F80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C910-FE19-34A9-89EC-61EEDA4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FA6F-EE9F-1222-61BB-6CA64C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EB0-73EB-A669-40D8-A7BDD08F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3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B09-7850-228A-25AC-33C768D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4079-0291-2553-0325-367A1814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8713B-4F7B-73A8-AC88-08F4E4338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0650-DD85-EA5B-AC1C-BD0EA4C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2E68-5EFE-4521-37C9-0D2D2A5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79F28-1FD0-F39C-054C-149BB57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9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600-E7F7-0A7C-3F48-7DC4376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D641E-C182-AA2F-BDCE-515CDD07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A398-7343-A78C-5E87-2861D873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B96A-4338-90F4-C630-4B1D3B9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99B5F-56F1-C929-633A-316982F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F7B3-C312-29B8-3DC6-506DD03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9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239-20ED-83C2-5E94-937A1AD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3D5DE-5127-38D3-6E89-B9D722EC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45D7-6DAD-B423-C661-09989B9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203D-59EC-5FB7-5C4E-181DE2DC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749D-FD83-7F6C-FA44-FEFB6486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3154B-5C96-2E9F-D96C-FB3E0FD9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D171-DBA8-3F47-FB05-D4B0DD2C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BFC7-FA2F-62E6-4063-B8016AC9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8E5F-665E-DCDF-E602-9A5066D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F30F-B402-482F-1090-52983BF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1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677-7436-3091-BDED-0F1FFC5D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8F7C-CC4C-B590-7CE1-FC314D73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5D27-E935-7CE2-68A8-1B1ECE70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947C-1157-B8AC-2161-F803936C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AFED-437D-6DAA-EA0C-8CDAE501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9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6408-BBA4-613D-16C3-4341018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65BC-66FF-7635-CC08-6EB69518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BC30-0764-E4C3-62BE-13376A2A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72D7-07CE-BB23-F69D-D0A1809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9E08-2F47-F852-65E9-0E668E2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92FC-73BC-330B-4350-7D4858F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C22E-1894-88DE-10CB-55C2C98F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C7F4-238D-99C6-B855-51E2A9CB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4EC1-E548-CFD6-A0DA-D79AEC65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7B37-E3CC-4CA1-1A88-5C4A77B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65D8-C77D-2E56-BED5-C8FF257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2728-DA91-286B-378F-80FED7D8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38AE-D962-746B-11E6-44541F83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F8E0-8E4D-0C22-9C8D-859E5F8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CB10-5F35-68A0-C4C9-74756455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9301-290F-D8C9-D64F-6F371A46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9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D0D5-6507-DAB3-4DF0-64FC29EC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14D8-3A9F-0B32-8E26-F6FFA3A4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2B77-22B3-F743-AC25-D47F588DF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482B-D636-34DC-6B45-227E410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26AF-8300-60FE-3F1F-69D21BEE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137D-46B4-E700-430C-B7DBE7DD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7B1F8-66E0-4393-81F8-DE64CA5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07404-B5F2-4951-17C7-3297727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0A4-63C8-BEF9-AFB9-0CEDDE19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A6026-A3EC-C2B0-D05E-80D68CF3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0974-B945-C137-1418-6E26CFDE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CE784-ABB3-8D52-C3DF-2DAC75EE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FFF6-7C3E-B82E-BAD3-3DE14A8E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6E4-035E-A278-7C29-F7C19E8B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3EDC-550D-793C-1A85-3455C9C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58A0-98A6-F425-07F8-AD2416B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9031-28CA-0A3A-FA4D-0C74C33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7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18393-2198-0780-C9A2-68A82CD7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C0B5-DA5F-F991-CCDF-A429759F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18E-AD96-6910-8F7D-B7ACC49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88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2F42-9130-46D0-C206-2AE2B33C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A89E-B176-1C3C-43FE-EC0666AB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D0C93-33B7-2DF0-3EF9-D700672F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D85A-0E85-A151-F6C6-4F976CD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093C-CE84-EAA9-8EDA-8667C86D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8E9E-8907-DADD-7B01-E8DA09D8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1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51AB-5F9B-9F19-0627-74E2948D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1A82C-7DF0-4175-A901-860329F9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5F34-0694-4BC5-622E-DF7DB2FC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F77D-6A78-2141-A8A4-9396D3A9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540A-BF14-BD0F-4CE1-65238D77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56F6-87A2-4708-4C4D-88292F5D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0CC6-CACC-70C0-8E02-ED46F36C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C325-6C56-5A51-8498-156962FA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AC2-BE84-4BA1-360C-C3A303C7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6D77-4209-0256-6493-FDA678B4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0A58-9C7C-9BE3-067C-7F6DCBF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725A7-790F-E5DD-751B-BF87DE50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F23F9-3177-5C17-DA66-CCD493E8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7B70-D1A2-FD07-8F60-3DF5088E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F125-9A23-C6F3-8D13-8AD3399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8B5B-0927-5110-2BF2-3AB9098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442C-E7A1-4B84-D829-7CCFAC8C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A649-0420-A710-F725-C76CCE0D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3817-238F-3DE7-81A5-734A9291E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E521-970C-0A16-339D-01F543C2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0133-5DFD-4E8F-78F2-20C8E60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BD90-E5A5-8AFE-AF68-645F771A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E022-1263-0F86-3BCE-C134CAA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18F2-F8CE-4B78-5B33-7B7C6A5C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CAB54-FA9D-256B-6B70-DB2FF375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D39D-2C9E-8BEC-F41A-E542FDBE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14F0C-49C8-852E-937E-1CED58824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6C534-DF33-C872-B51D-C6C81045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48419-26EC-1F6C-06ED-4FEDEEA9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E161C-F9A4-9A91-4F1C-9656056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527-C9C4-3AE9-1AB6-0A92543C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A292B-FD17-3482-0ADF-55B3DEAB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CFF4-32C3-E17B-C4D7-7A0CF58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2BFF3-9C13-EF99-0729-5CAD7C9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96DED-A25F-6860-FA29-8B5A8C88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0275C-7907-9F15-85B5-70FBD72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B68D-9337-DF5E-FDE3-D260CF6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C2B-45CE-B511-13E2-9DAE79A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0148-A2A9-0799-F4F7-18017CE8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FB31A-DA89-95E7-AB08-ECC256F1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533F-7C4E-022F-1503-9303E85D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BDBA-F83C-B51D-3180-D13C4E3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C8B5-4C34-EC01-EB6E-5BF3EB0D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A86-0B7B-9417-206C-8023301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AB53F-53C6-9A50-564C-B9B09AEED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DB9C-BE4B-90D1-43B5-0B304E9F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2F0E-CB70-B6CB-0280-2E396AB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533A-08B0-58EA-9AD7-A3F8B32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A372-BDCD-A7E2-5A4F-E62DC39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5914E-B12D-A7B0-5FD9-797382E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845E-D9F9-8BDF-C840-02AB94A4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E1BE-A7B7-ED17-1838-DBB3F4671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5862-84FD-CE9D-9FE7-4D233944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3032-999A-FB0D-8D6A-9372F506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9900-2ACA-4B92-0E1A-06DA734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EAE7-C0FC-3C7F-593D-72FA7D10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4F41-5353-39BA-3414-85A2A531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6262-21EF-79AE-4E83-5A1E4D0B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C12F-C386-8200-06E7-EF5A40CF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9234C-6BDD-B021-2130-C04D6EB1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D96C-7EB6-596C-E6D4-6433E0E1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D023-81A7-D94F-962E-87696016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C0E4-A057-7820-8425-790A26267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DFD7-BF76-8123-DAAA-447F1FAC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99008-FA7F-E626-60CB-AC2CECA6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57" y="2898140"/>
            <a:ext cx="11628420" cy="100330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SB-482 on Benzodiazepine Prescribing in California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Synthetic Control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DBE204-75C9-6F86-317E-5CFC06FC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11" y="5332094"/>
            <a:ext cx="4165755" cy="10552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Alanoud Alturki</a:t>
            </a:r>
          </a:p>
        </p:txBody>
      </p:sp>
    </p:spTree>
    <p:extLst>
      <p:ext uri="{BB962C8B-B14F-4D97-AF65-F5344CB8AC3E}">
        <p14:creationId xmlns:p14="http://schemas.microsoft.com/office/powerpoint/2010/main" val="17655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Key Question of the Study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7DB957-6E8A-735B-055E-5FCEFEC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E7C96-F0D3-ED93-944C-D889C1840921}"/>
              </a:ext>
            </a:extLst>
          </p:cNvPr>
          <p:cNvSpPr txBox="1"/>
          <p:nvPr/>
        </p:nvSpPr>
        <p:spPr>
          <a:xfrm>
            <a:off x="616149" y="2419151"/>
            <a:ext cx="10748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implementation of SB-482 in 2018 lead to a significant reduction in benzodiazepine prescribing in California compared to other states?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2F8E0-8B17-7C19-6866-7BC0B6F9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D450F8-2458-E0C8-3B5C-8856725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42957-56C3-47F2-F0E0-82080E60B024}"/>
              </a:ext>
            </a:extLst>
          </p:cNvPr>
          <p:cNvSpPr txBox="1"/>
          <p:nvPr/>
        </p:nvSpPr>
        <p:spPr>
          <a:xfrm>
            <a:off x="871357" y="1861074"/>
            <a:ext cx="10495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SB-482 (2018):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Mandates prescribers consult the state’s PDMP (CURES) before prescribing controlled substances.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inappropriate prescribing and drug misuse.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Benzodiazepines.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3BB0B9-3925-5A30-13E1-0F3DF2CCA117}"/>
              </a:ext>
            </a:extLst>
          </p:cNvPr>
          <p:cNvSpPr txBox="1">
            <a:spLocks/>
          </p:cNvSpPr>
          <p:nvPr/>
        </p:nvSpPr>
        <p:spPr>
          <a:xfrm>
            <a:off x="960620" y="157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000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3C5A-2C26-BC75-1E64-6EDF0C05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C7FE1D3-1841-3A07-A6A5-E5499249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C75BBC-F5C3-8906-4629-438BEE21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6C9FF-BDAC-009E-2ACA-6C0410D50F2B}"/>
              </a:ext>
            </a:extLst>
          </p:cNvPr>
          <p:cNvSpPr txBox="1"/>
          <p:nvPr/>
        </p:nvSpPr>
        <p:spPr>
          <a:xfrm>
            <a:off x="834841" y="1957548"/>
            <a:ext cx="10827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(2017–2022)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Medicare Part D Prescriber Public Use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claims_per_1000 (Benzo claims per 1,000 beneficiaries)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Unit: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California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California (weighted from other states)</a:t>
            </a:r>
          </a:p>
        </p:txBody>
      </p:sp>
    </p:spTree>
    <p:extLst>
      <p:ext uri="{BB962C8B-B14F-4D97-AF65-F5344CB8AC3E}">
        <p14:creationId xmlns:p14="http://schemas.microsoft.com/office/powerpoint/2010/main" val="278158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533A2-63ED-1F6F-E96A-DF2B1146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BA704BD-8070-2865-F650-37286FEE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1"/>
            <a:ext cx="10515600" cy="876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– Synthetic Control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A8BE6DC-1B9F-B4ED-DCBC-748E153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7467-C946-CFDF-20E3-33A484D0FF23}"/>
              </a:ext>
            </a:extLst>
          </p:cNvPr>
          <p:cNvSpPr txBox="1"/>
          <p:nvPr/>
        </p:nvSpPr>
        <p:spPr>
          <a:xfrm>
            <a:off x="815974" y="1878737"/>
            <a:ext cx="107537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synthetic control using other states with no similar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pre-policy trends (2017–2018).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Synth R package: dataprep() &amp; synth()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synthetic outcomes.</a:t>
            </a:r>
          </a:p>
        </p:txBody>
      </p:sp>
    </p:spTree>
    <p:extLst>
      <p:ext uri="{BB962C8B-B14F-4D97-AF65-F5344CB8AC3E}">
        <p14:creationId xmlns:p14="http://schemas.microsoft.com/office/powerpoint/2010/main" val="56053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3A373-E092-BFBB-FDA1-A324DF36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0545A53-DE94-E02C-7A91-03E7A48C6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Synthetic Control Plot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4E394E-7FF0-302B-8266-E97F7849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C8BC7-A207-93D9-CE6C-1910FBD91798}"/>
              </a:ext>
            </a:extLst>
          </p:cNvPr>
          <p:cNvSpPr txBox="1"/>
          <p:nvPr/>
        </p:nvSpPr>
        <p:spPr>
          <a:xfrm>
            <a:off x="8004751" y="2205533"/>
            <a:ext cx="35940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Pre-2018: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closely aligned.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Post-2018: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diverges—higher prescribing than synthetic control, especially in 2020.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decline, California remains higher.</a:t>
            </a:r>
          </a:p>
        </p:txBody>
      </p:sp>
      <p:pic>
        <p:nvPicPr>
          <p:cNvPr id="3" name="Picture 2" descr="A graph with red line and blue line&#10;&#10;AI-generated content may be incorrect.">
            <a:extLst>
              <a:ext uri="{FF2B5EF4-FFF2-40B4-BE49-F238E27FC236}">
                <a16:creationId xmlns:a16="http://schemas.microsoft.com/office/drawing/2014/main" id="{EF5433D9-77AA-B60E-EA5F-7123A5A1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3" y="1906088"/>
            <a:ext cx="7691967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4711-27A3-D262-B0F1-E08D6E0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85396C2-9A5A-0E7D-F255-F86CBC291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7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20B45-C7F1-849D-294E-EC04389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BE5F7-AC3A-5497-CE88-C5DDD98FEA4F}"/>
              </a:ext>
            </a:extLst>
          </p:cNvPr>
          <p:cNvSpPr txBox="1"/>
          <p:nvPr/>
        </p:nvSpPr>
        <p:spPr>
          <a:xfrm>
            <a:off x="635849" y="1441968"/>
            <a:ext cx="108865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Increase (2018–2020):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 in enforcement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Anxiety/pandemic effects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Prescriber non-compliance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Post-2020 Decline: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policy effect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PDMP integration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external factors (federal guidelines)</a:t>
            </a:r>
          </a:p>
        </p:txBody>
      </p:sp>
    </p:spTree>
    <p:extLst>
      <p:ext uri="{BB962C8B-B14F-4D97-AF65-F5344CB8AC3E}">
        <p14:creationId xmlns:p14="http://schemas.microsoft.com/office/powerpoint/2010/main" val="5803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4548C-A2B7-F1E7-3E3C-75F5A1E69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B70D246-61B3-A044-3C21-B2247D90D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7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4112BC-2FBC-A081-3BDA-98A9200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1803D-2074-1563-3C7A-6D07FCCD6AB9}"/>
              </a:ext>
            </a:extLst>
          </p:cNvPr>
          <p:cNvSpPr txBox="1"/>
          <p:nvPr/>
        </p:nvSpPr>
        <p:spPr>
          <a:xfrm>
            <a:off x="1024106" y="2012379"/>
            <a:ext cx="108865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 years of pre-policy data (limits matching quality).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adjustment for state-level confounders (COVID-19 severity).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control for demographic or clinical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31211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EC3-29C3-4925-4CD3-9FBAE6F9F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EED0E1E-2D32-3042-3C4B-676E9016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AB202-3D5C-7C91-B1D3-5646410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5A658-9F4A-63C6-0306-44F77688D68B}"/>
              </a:ext>
            </a:extLst>
          </p:cNvPr>
          <p:cNvSpPr txBox="1"/>
          <p:nvPr/>
        </p:nvSpPr>
        <p:spPr>
          <a:xfrm>
            <a:off x="533400" y="1720840"/>
            <a:ext cx="109227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SB-482 did not immediately reduce benzo prescribing.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delayed reduction observed post-2020.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incorporate: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pre-policy trends</a:t>
            </a:r>
          </a:p>
        </p:txBody>
      </p:sp>
    </p:spTree>
    <p:extLst>
      <p:ext uri="{BB962C8B-B14F-4D97-AF65-F5344CB8AC3E}">
        <p14:creationId xmlns:p14="http://schemas.microsoft.com/office/powerpoint/2010/main" val="205388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2B41577934F4998EE62E59EF2A575" ma:contentTypeVersion="18" ma:contentTypeDescription="Create a new document." ma:contentTypeScope="" ma:versionID="08ed6abe202d22a7564eaf9401bbbea6">
  <xsd:schema xmlns:xsd="http://www.w3.org/2001/XMLSchema" xmlns:xs="http://www.w3.org/2001/XMLSchema" xmlns:p="http://schemas.microsoft.com/office/2006/metadata/properties" xmlns:ns2="bd144688-6247-4621-b542-e085c4240526" xmlns:ns3="addbd1f7-a2a8-49dd-abab-7ee8146c6af2" targetNamespace="http://schemas.microsoft.com/office/2006/metadata/properties" ma:root="true" ma:fieldsID="54c0121c81c00630fff12fba9229494e" ns2:_="" ns3:_="">
    <xsd:import namespace="bd144688-6247-4621-b542-e085c4240526"/>
    <xsd:import namespace="addbd1f7-a2a8-49dd-abab-7ee8146c6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4688-6247-4621-b542-e085c4240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d1f7-a2a8-49dd-abab-7ee8146c6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19e31e-9dbf-42dd-9b81-5a40feeeeda2}" ma:internalName="TaxCatchAll" ma:showField="CatchAllData" ma:web="addbd1f7-a2a8-49dd-abab-7ee8146c6a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dbd1f7-a2a8-49dd-abab-7ee8146c6af2" xsi:nil="true"/>
    <lcf76f155ced4ddcb4097134ff3c332f xmlns="bd144688-6247-4621-b542-e085c424052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2FB56-C8D1-417A-A82B-CCDC8771C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44688-6247-4621-b542-e085c4240526"/>
    <ds:schemaRef ds:uri="addbd1f7-a2a8-49dd-abab-7ee8146c6a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238F92-D426-4BEE-805A-F80178872645}">
  <ds:schemaRefs>
    <ds:schemaRef ds:uri="http://www.w3.org/XML/1998/namespace"/>
    <ds:schemaRef ds:uri="bd144688-6247-4621-b542-e085c4240526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ddbd1f7-a2a8-49dd-abab-7ee8146c6af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298</Words>
  <Application>Microsoft Macintosh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Times New Roman</vt:lpstr>
      <vt:lpstr>Custom Design</vt:lpstr>
      <vt:lpstr>1_Custom Design</vt:lpstr>
      <vt:lpstr>Office Theme</vt:lpstr>
      <vt:lpstr>The Impact of SB-482 on Benzodiazepine Prescribing in California A Synthetic Control Analysis</vt:lpstr>
      <vt:lpstr>1. Key Question of the Study</vt:lpstr>
      <vt:lpstr>PowerPoint Presentation</vt:lpstr>
      <vt:lpstr>Data Sources</vt:lpstr>
      <vt:lpstr>Methodology – Synthetic Control</vt:lpstr>
      <vt:lpstr>Results – Synthetic Control Plot</vt:lpstr>
      <vt:lpstr>Interpretation</vt:lpstr>
      <vt:lpstr>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Alanoud Abdulaziz M Alturki</cp:lastModifiedBy>
  <cp:revision>15</cp:revision>
  <dcterms:created xsi:type="dcterms:W3CDTF">2024-04-18T20:24:44Z</dcterms:created>
  <dcterms:modified xsi:type="dcterms:W3CDTF">2025-05-21T04:19:48Z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0x01010063BEF54C2EDBAD42ABA6D2B17A8AA352</vt:lpwstr>
  </property>
</Properties>
</file>