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68" r:id="rId5"/>
  </p:sldMasterIdLst>
  <p:notesMasterIdLst>
    <p:notesMasterId r:id="rId40"/>
  </p:notesMasterIdLst>
  <p:sldIdLst>
    <p:sldId id="256" r:id="rId6"/>
    <p:sldId id="257" r:id="rId7"/>
    <p:sldId id="263" r:id="rId8"/>
    <p:sldId id="267" r:id="rId9"/>
    <p:sldId id="260" r:id="rId10"/>
    <p:sldId id="292" r:id="rId11"/>
    <p:sldId id="288" r:id="rId12"/>
    <p:sldId id="273" r:id="rId13"/>
    <p:sldId id="289" r:id="rId14"/>
    <p:sldId id="293" r:id="rId15"/>
    <p:sldId id="274" r:id="rId16"/>
    <p:sldId id="290" r:id="rId17"/>
    <p:sldId id="261" r:id="rId18"/>
    <p:sldId id="268" r:id="rId19"/>
    <p:sldId id="298" r:id="rId20"/>
    <p:sldId id="269" r:id="rId21"/>
    <p:sldId id="270" r:id="rId22"/>
    <p:sldId id="276" r:id="rId23"/>
    <p:sldId id="299" r:id="rId24"/>
    <p:sldId id="295" r:id="rId25"/>
    <p:sldId id="283" r:id="rId26"/>
    <p:sldId id="302" r:id="rId27"/>
    <p:sldId id="303" r:id="rId28"/>
    <p:sldId id="304" r:id="rId29"/>
    <p:sldId id="282" r:id="rId30"/>
    <p:sldId id="277" r:id="rId31"/>
    <p:sldId id="296" r:id="rId32"/>
    <p:sldId id="297" r:id="rId33"/>
    <p:sldId id="278" r:id="rId34"/>
    <p:sldId id="271" r:id="rId35"/>
    <p:sldId id="294" r:id="rId36"/>
    <p:sldId id="284" r:id="rId37"/>
    <p:sldId id="286" r:id="rId38"/>
    <p:sldId id="25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1"/>
    <p:restoredTop sz="89545"/>
  </p:normalViewPr>
  <p:slideViewPr>
    <p:cSldViewPr snapToGrid="0">
      <p:cViewPr varScale="1">
        <p:scale>
          <a:sx n="109" d="100"/>
          <a:sy n="109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99EF1-A9A1-0142-A435-D6CF67BE6D8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7D8E3-4DED-884B-B60B-A5855D3C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0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AE9A6-B4CC-EB60-E1AE-F6E67721E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119BD-FD43-6ABE-2B16-7693EE652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817CF-B016-464B-1E63-F6639D82F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8B9C-5B0E-BFF7-79E9-CF09CDB75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34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7042C-0457-F700-6C79-CD84FBD85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DBD70-4FCD-E2EA-17CB-60F494ADE2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4A2B0A-FCD0-042A-A018-6BC402AE5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3EC0-C970-F697-56AD-4322A98FD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04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D4514-4467-F7BA-EE64-5BFCDB769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D8103-4496-A0E6-60A3-7FBF79CFAA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83ED92-DC01-2F1D-7A7D-0B225440C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9BF6F-7577-F027-E55D-91F08EC7B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D994-9AFE-D6FF-A8A4-63CF23BBF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8FF96-C312-A7E8-A39B-954980AF5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EC978-4E67-FD86-2C00-FD015128C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0A0DE-70BF-0F28-F059-045D4095C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FD77B-0189-7765-258C-70CF50AE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2C63C-375F-9CAA-4F9F-AA1A3051E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DB27B5-8F35-7661-C442-ABEEB52EA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D389B-C782-23CE-5458-9858E1EE1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17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DB256-E8A7-C04A-AE69-0FF7B6BC0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D0D000-9C10-7F4C-B65E-3B390A68B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C8FC8C-F6C0-E949-91A6-52B047920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E9A52-BD9F-229A-0677-B105861CF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74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09FCB-435F-5604-9DD2-36625AFCA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9A7A1-F488-9050-06E6-E7632450BD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730C7B-D89A-9C80-D9A3-BA5864340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2689D-028E-3146-1CF7-A26446E02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90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8352F-690D-D3BD-1A14-9B760B4F6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4F9F11-8D32-A644-EB28-F0570B3E1A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A997CB-6A5B-0EF2-C34D-4C945B18E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DCA04-B414-C0C3-0AF8-6E89BA1C2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6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3D4B7-94A5-A498-2F6E-24D2E009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7BCE0F-EEA5-B2E5-999B-3C0F47467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FBB78A-9DD3-C65B-78B9-92F3D067E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02522-0425-9F34-D6E0-EC056E964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60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B6EAD-6B89-7F9F-8EE1-7C5EDAFF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7BA72E-2AB3-B6B3-C3AF-C2344FF1A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E3026E-4D40-4925-F204-BBA9C53E0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1775E-3429-A69A-FC9A-C58308E32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74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62DF3-785B-0FE0-8C66-7AD62E34F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A3B04-3E44-011F-F18F-6F39ED0476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63C7D-A434-FDBB-B679-F5AFC1983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B0DA3-C974-2DED-A0A9-DB15502E1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92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49455-0F27-D05D-85E5-C3268F95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87ED6-6566-EF52-5D73-D4812087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8211A4-845D-7C50-3995-B1B594BF1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31E19-8474-D3A7-69AA-C72D38733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23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E8E76-F1A8-668E-766A-836C9B82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004597-26E1-57B5-317E-66C98EF8A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7F957-5841-5714-0C28-C6C3AA91A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AF32B-B5F1-E881-C9B6-9F3AA17F6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85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0677E-B987-480C-8479-C6854E221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2FAC0E-D797-C0D6-6944-950D3AE7D1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E9499D-9ABD-9B75-DFD8-124775323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B49CA-18BC-59A5-2586-CE5C69844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1D021-4538-C119-A383-0D8B9BE45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9D6DB9-A67F-C565-A580-1F49C4CCA8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D72E5-1293-91B8-DDE5-DDA86A01E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3EB14-FAC3-78AC-9F30-B4849D4E2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98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D220A-B9DA-24A4-7319-CEF0E520D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83881-748C-889C-655C-B20BEAD8C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E02DD8-5C04-CA0C-EE73-A57E6FA85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483C4-8FEF-7E74-66B0-148DC830C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13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92E10-CA44-661A-46CD-1E034B833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DCF4C-40B9-D032-8D61-9E41DC5AB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86EE8-B73E-929A-0695-E1408F124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CCA1A-46FB-8BAD-9CAD-083CB693B5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93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9CA35-E531-E2BD-A115-908E4BC3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C2219-96E3-DE66-58E8-07BB9DC65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0A01C-E679-F802-CC91-451139B18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71CDC-818C-B8E2-66F2-35601E4FA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74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D1FE5-402D-8DF0-713F-21593FD91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1EF55C-169F-E4A9-0272-1B22AF92C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9284E2-CF58-5158-FD27-2602C5DA4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7AA75-4BC9-5E6C-CDFE-1D713FFE0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61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74D9-1EAE-5154-C920-A3E63CBB3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8F481-A08E-3645-2E64-3FC268C59B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C175A6-2BDA-FA70-A0BA-4B7CD08C2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4C6CA-86DA-B283-99EA-39A89725B8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85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BB406-954B-42E0-5A5E-2D9335F99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0E6F28-3B99-E459-9768-8EEF52D2F5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9F07E-974C-86F8-3F90-29683D4FB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FE1D2-3245-7397-2358-B729E2D10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52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F5320-5B51-BFA9-1757-5294B5B90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996CBD-6640-815E-7A8A-438B3582F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2D3BD0-E621-403D-0FC9-9E5134A2E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Alert Flowchart: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 ≥ 0.34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ICU Alert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Action Prompted: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labs &amp; vitals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Reassess heparin dosing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additional monitoring or consult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in EHR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20C30-1E12-E7D1-1C22-6E8A8196F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892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DFE05-91D9-6FFA-E1B0-15DBDDF84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0C14C9-EF30-AD5C-3E1A-33FF079E6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8A37C7-7823-D08C-013B-2C769E916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0422D-47C6-C190-2C79-9C17E96375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480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98346-6C61-51C6-5172-3FA819E20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F9AFBF-3277-9D66-5AF0-78C1A0DA9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0E0D87-86F6-04AC-9380-9583D6E79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AB891-A189-34A7-AA9E-E61618E07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8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9BE2-E5F8-3CAE-9DD3-5F0BC5C35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79817E-7694-BA4D-6D0B-0F21AF46A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CF26B-5ED5-9366-4F7E-FAE3F504E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D6157-A49E-811B-9F47-EC76DE2BF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2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59E46-8F65-50D1-F27B-8D5540A1D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9D183-D6F2-2B65-AA04-828923BB5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7050E-B048-F9F6-A3A3-56404A0D0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B65A7-844A-62D1-C076-1D6EAA57C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4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2B885-AC13-0D25-47BC-0B1AA5AFA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B44CD1-07A6-32B9-15D7-D82F31DA9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7F106D-2ED4-0DCF-6D8C-46D454D60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E4EE1-2975-2767-DA26-B4FC9F039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7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5F036-7890-43CE-F316-E11D73CC4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47EC64-6ACC-2D31-B276-FDD500E85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8415B-7546-AACB-B6D5-513888FBC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AADDC-1919-DDF0-A086-7EAC7A913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7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A7BE-5E08-5DDA-33B4-C6BBB4DB5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B97B59-7731-431D-ED8D-367DDAD4EC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9F603-E95B-E745-8628-F2916D611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C9F9D-84CC-80AB-7460-43958706C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2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28CE6-40AD-CE43-ECC4-CED957112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B6863-2D70-1C1C-52D4-083DBAF977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6A15C-D53D-1D9B-E9D8-B69A2238A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C1708-4D08-48BB-D83B-5D54EC406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0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FC9A3-9C2D-C32E-4591-45EE9ABE1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CC93D4-3D91-6434-E203-28E3A3746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E445F-B241-1EDF-CB1D-CB236A0C6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16569-61C1-791F-B287-6E0A26DEB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7D8E3-4DED-884B-B60B-A5855D3C81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2701-4420-72DC-D9FF-898684F72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96297-FA0A-C43E-7108-817161C6E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0C57-4A3B-2719-81CA-09B73DA6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5C47A-F876-ED35-DAE5-3572E811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24CA-7BF3-D294-A28C-08A9A060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EBD8-E926-E742-3B9A-FB7253CB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357F9-DC12-94D1-6A8F-A398E6061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06DF-5858-0C46-6785-09124783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65DCB-E870-DEF5-349E-FB0C1700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2825-6709-2936-5F16-188693E2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8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90BBB-294E-EA0B-4584-034FA002C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2A05C-F0E4-B4A7-DC39-EB2E7568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3312-CA81-4776-9938-67381027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87C54-F5DE-248C-FC2C-5BB73F76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2711-175A-0A82-C452-816AAB8F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97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95F78E-F4A5-005F-D143-98D0ABF95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097" t="73191" r="26779"/>
          <a:stretch/>
        </p:blipFill>
        <p:spPr>
          <a:xfrm>
            <a:off x="5956300" y="-2875"/>
            <a:ext cx="2400300" cy="757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F6515-D6D6-585C-70C8-97944CAA7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0100" t="-3420" r="27678" b="5864"/>
          <a:stretch/>
        </p:blipFill>
        <p:spPr>
          <a:xfrm>
            <a:off x="11019637" y="5562599"/>
            <a:ext cx="11723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6B8F-F397-B870-64C7-260815F6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2600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GEORGE MASON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74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07B2B8-372A-822A-3B45-E45E06B6D5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33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7F74-E65C-984E-FFFB-9873BF052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7072B-1A48-E8CC-BA32-C6C0F54A3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6E196-C6A3-D45C-AE7F-358CCC01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0C394-B57F-0355-CCFD-984B2FE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2EA4-D9C9-6654-B8BA-1C033886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69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867D-53A7-E375-1117-1A31A9D5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13F4-D2B2-F0E3-ECBA-F3DC31E9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8344E-33BD-ECDF-B54C-D2495594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3BA72-D85A-09D5-0600-DA0ADB54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EF3A-9F15-3C46-FFFB-022261A7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57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438D-15AB-1384-01DA-DBC84002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BF7F2-D1ED-7EA7-354A-565D52FF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E1DCA-88C9-4457-D10B-A94EB9AD7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F4D0-A1CD-2FEC-7FE5-3EFEA82E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3ACB-3D51-C021-380A-422741CC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3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98A7-CA9A-1FEB-D37F-86B06EC6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77CC-EB3F-8190-5A4C-65AE4E397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5C47D-3BE5-48D2-EE39-FCF231842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493D8-52FD-639F-7179-FFC6FA0D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36B6A-9301-ABDB-03CF-23ADF7F0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E4F21-C24C-D131-6D7F-52B8059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63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D842-A184-D34E-83A3-7939A51F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88A4F-A689-1A7A-CAA8-4068B47F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3E650-B706-5DEB-EE7A-90F3218CF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9BED9-8399-658E-9C06-CE1A6A009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063B30-E962-04B2-019E-17B9C7A4E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B6CFA-AA84-B957-4789-8CE9BB15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2B9A4-0BCD-4078-27F1-CE03080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652E3-0273-69D9-07C6-940891B9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04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E62D-DDB5-965C-61E2-C64BE73C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61465-2D74-BA61-3A96-9F2CCD6A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54FB0-75C8-BAB0-E08F-5597C745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BFBCC-94A9-E98E-22C3-CC386264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21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4318E-3FAE-E6CF-52C8-A5357EEE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0A48F-0238-53D6-2204-E5B225E2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E8633-0444-E110-E633-38AC564D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5C8A-0B8F-489F-EE46-BC751895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6E7A-928B-AFFC-58EB-DDF90F805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C910-FE19-34A9-89EC-61EEDA4E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EFA6F-EE9F-1222-61BB-6CA64CF7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3EB0-73EB-A669-40D8-A7BDD08F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13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3B09-7850-228A-25AC-33C768D9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4079-0291-2553-0325-367A1814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8713B-4F7B-73A8-AC88-08F4E4338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0650-DD85-EA5B-AC1C-BD0EA4C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F2E68-5EFE-4521-37C9-0D2D2A5F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79F28-1FD0-F39C-054C-149BB573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79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2600-E7F7-0A7C-3F48-7DC43760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D641E-C182-AA2F-BDCE-515CDD073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BA398-7343-A78C-5E87-2861D8733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3B96A-4338-90F4-C630-4B1D3B91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99B5F-56F1-C929-633A-316982F9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0F7B3-C312-29B8-3DC6-506DD032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19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8239-20ED-83C2-5E94-937A1AD9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3D5DE-5127-38D3-6E89-B9D722EC2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445D7-6DAD-B423-C661-09989B9F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D203D-59EC-5FB7-5C4E-181DE2DC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D749D-FD83-7F6C-FA44-FEFB6486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57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3154B-5C96-2E9F-D96C-FB3E0FD93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5D171-DBA8-3F47-FB05-D4B0DD2C7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BBFC7-FA2F-62E6-4063-B8016AC9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08E5F-665E-DCDF-E602-9A5066D3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BF30F-B402-482F-1090-52983BFF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0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FFF6-7C3E-B82E-BAD3-3DE14A8E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0A6E4-035E-A278-7C29-F7C19E8B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13EDC-550D-793C-1A85-3455C9C4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158A0-98A6-F425-07F8-AD2416B3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9031-28CA-0A3A-FA4D-0C74C339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1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442C-E7A1-4B84-D829-7CCFAC8C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A649-0420-A710-F725-C76CCE0D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D3817-238F-3DE7-81A5-734A9291E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0E521-970C-0A16-339D-01F543C2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00133-5DFD-4E8F-78F2-20C8E60D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ABD90-E5A5-8AFE-AF68-645F771A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E022-1263-0F86-3BCE-C134CAA1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18F2-F8CE-4B78-5B33-7B7C6A5C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CAB54-FA9D-256B-6B70-DB2FF3755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8D39D-2C9E-8BEC-F41A-E542FDBE8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14F0C-49C8-852E-937E-1CED58824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6C534-DF33-C872-B51D-C6C81045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48419-26EC-1F6C-06ED-4FEDEEA9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E161C-F9A4-9A91-4F1C-96560568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5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F527-C9C4-3AE9-1AB6-0A92543C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A292B-FD17-3482-0ADF-55B3DEAB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CFF4-32C3-E17B-C4D7-7A0CF58D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2BFF3-9C13-EF99-0729-5CAD7C9A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74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96DED-A25F-6860-FA29-8B5A8C88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0275C-7907-9F15-85B5-70FBD727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1B68D-9337-DF5E-FDE3-D260CF6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1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3C2B-45CE-B511-13E2-9DAE79A8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0148-A2A9-0799-F4F7-18017CE84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FB31A-DA89-95E7-AB08-ECC256F19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7533F-7C4E-022F-1503-9303E85D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0BDBA-F83C-B51D-3180-D13C4E39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3C8B5-4C34-EC01-EB6E-5BF3EB0D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3A86-0B7B-9417-206C-8023301A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AB53F-53C6-9A50-564C-B9B09AEED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ADB9C-BE4B-90D1-43B5-0B304E9FB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02F0E-CB70-B6CB-0280-2E396AB8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C533A-08B0-58EA-9AD7-A3F8B324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6A372-BDCD-A7E2-5A4F-E62DC39F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5914E-B12D-A7B0-5FD9-797382E1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6845E-D9F9-8BDF-C840-02AB94A46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0E1BE-A7B7-ED17-1838-DBB3F4671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4967F-2382-1D42-B474-ED4C6215D2E3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5862-84FD-CE9D-9FE7-4D2339447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53032-999A-FB0D-8D6A-9372F506D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6A363-BB52-F847-9CC8-A14FBF3DB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29900-2ACA-4B92-0E1A-06DA734F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FEAE7-C0FC-3C7F-593D-72FA7D10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F4F41-5353-39BA-3414-85A2A531C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5D5C6-F7A1-5D44-B216-FA90FD5DD46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6262-21EF-79AE-4E83-5A1E4D0B1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C12F-C386-8200-06E7-EF5A40CF0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5B741-F039-A04D-81E9-C0DE6BA46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file:////Users/alanoudalturki/Library/Group%20Containers/UBF8T346G9.ms/WebArchiveCopyPasteTempFiles/com.microsoft.Word/ATHFZlzlywxnAAAAAElFTkSuQmCC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/Users/alanoudalturki/Library/Group%20Containers/UBF8T346G9.ms/WebArchiveCopyPasteTempFiles/com.microsoft.Word/wOIttTKvlnvKAAAAABJRU5ErkJggg==" TargetMode="External"/><Relationship Id="rId5" Type="http://schemas.openxmlformats.org/officeDocument/2006/relationships/image" Target="../media/image13.png"/><Relationship Id="rId4" Type="http://schemas.openxmlformats.org/officeDocument/2006/relationships/image" Target="file:////Users/alanoudalturki/Library/Group%20Containers/UBF8T346G9.ms/WebArchiveCopyPasteTempFiles/com.microsoft.Word/w+5wh6PTsispwAAAABJRU5ErkJggg==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file:////Users/alanoudalturki/Library/Group%20Containers/UBF8T346G9.ms/WebArchiveCopyPasteTempFiles/com.microsoft.Word/WFjSlMhusHEAAAAASUVORK5CYII=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Users/alanoudalturki/Library/Group%20Containers/UBF8T346G9.ms/WebArchiveCopyPasteTempFiles/com.microsoft.Word/R8yW785crRx+QAAAABJRU5ErkJggg==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/Users/alanoudalturki/Library/Group%20Containers/UBF8T346G9.ms/WebArchiveCopyPasteTempFiles/com.microsoft.Word/wc41uEgDIh7SQAAAABJRU5ErkJggg==" TargetMode="External"/><Relationship Id="rId5" Type="http://schemas.openxmlformats.org/officeDocument/2006/relationships/image" Target="../media/image24.png"/><Relationship Id="rId4" Type="http://schemas.openxmlformats.org/officeDocument/2006/relationships/image" Target="file:////Users/alanoudalturki/Library/Group%20Containers/UBF8T346G9.ms/WebArchiveCopyPasteTempFiles/com.microsoft.Word/VP+4hJtDxZgAAAABJRU5ErkJggg==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file:////Users/alanoudalturki/Library/Group%20Containers/UBF8T346G9.ms/WebArchiveCopyPasteTempFiles/com.microsoft.Word/Abml9DfgIua9AAAAAElFTkSuQmCC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file:////Users/alanoudalturki/Library/Group%20Containers/UBF8T346G9.ms/WebArchiveCopyPasteTempFiles/com.microsoft.Word/bscAAAAASUVORK5CYII=" TargetMode="External"/><Relationship Id="rId5" Type="http://schemas.openxmlformats.org/officeDocument/2006/relationships/image" Target="../media/image29.png"/><Relationship Id="rId4" Type="http://schemas.openxmlformats.org/officeDocument/2006/relationships/image" Target="file:////Users/alanoudalturki/Library/Group%20Containers/UBF8T346G9.ms/WebArchiveCopyPasteTempFiles/com.microsoft.Word/AfuYAakzW9PjAAAAAElFTkSuQmCC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file:////Users/alanoudalturki/Library/Group%20Containers/UBF8T346G9.ms/WebArchiveCopyPasteTempFiles/com.microsoft.Word/h3QEIFMgAAAABJRU5ErkJggg==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199008-FA7F-E626-60CB-AC2CECA62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122" y="2101870"/>
            <a:ext cx="8051010" cy="1697811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Predicting Bleeding Risk in ICU Patients Receiving Intravenous Heparin: A Machine Learning Approach for Early, Explainable, and Actionable Intervention</a:t>
            </a:r>
            <a:endParaRPr lang="en-US" sz="5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DBE204-75C9-6F86-317E-5CFC06FC4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1749" y="4197988"/>
            <a:ext cx="4165755" cy="1288333"/>
          </a:xfrm>
        </p:spPr>
        <p:txBody>
          <a:bodyPr>
            <a:normAutofit/>
          </a:bodyPr>
          <a:lstStyle/>
          <a:p>
            <a:pPr marL="0" marR="0"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Alanoud Abdulaziz AL Turki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1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A399E-C4D2-5BE3-99F9-D9A2B764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5055-69DF-FE1E-4F96-26838DCC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Window 48 or 72?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C48323C-EE01-AFBB-0B75-A868199F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864C85-C67F-216C-20C5-80BCA50641AA}"/>
              </a:ext>
            </a:extLst>
          </p:cNvPr>
          <p:cNvSpPr txBox="1"/>
          <p:nvPr/>
        </p:nvSpPr>
        <p:spPr>
          <a:xfrm>
            <a:off x="838200" y="1690688"/>
            <a:ext cx="1034561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Window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48 hours post heparin_start</a:t>
            </a:r>
          </a:p>
          <a:p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events occurring between 6 - 48 hours post-administration.</a:t>
            </a:r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predictive performance.</a:t>
            </a:r>
          </a:p>
          <a:p>
            <a:pPr lvl="2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96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585DC-385A-BC57-A202-CA4520BA0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EA11-282F-6F48-4AE8-4D478A58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179998-4CD1-55D2-8E5C-CAF641F7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05D2F-47E9-E47F-AB83-B1AD38E1A576}"/>
              </a:ext>
            </a:extLst>
          </p:cNvPr>
          <p:cNvSpPr txBox="1"/>
          <p:nvPr/>
        </p:nvSpPr>
        <p:spPr>
          <a:xfrm>
            <a:off x="940525" y="1659285"/>
            <a:ext cx="99991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cohort Size: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1,197,966 encounters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Bleeding Event: 686,682 (57.3%)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Bleeding Event : 511,284 (42.7%)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C3CB3-09C4-7982-CC9F-9CB0A380EC56}"/>
              </a:ext>
            </a:extLst>
          </p:cNvPr>
          <p:cNvSpPr txBox="1"/>
          <p:nvPr/>
        </p:nvSpPr>
        <p:spPr>
          <a:xfrm>
            <a:off x="667265" y="3761595"/>
            <a:ext cx="1027244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US" sz="2800" b="1" i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One random encounter per patient was sampled : </a:t>
            </a:r>
            <a:r>
              <a:rPr lang="en-US" sz="2800" b="1" i="1" u="none" strike="noStrike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24738 dose</a:t>
            </a:r>
            <a:endParaRPr lang="en-US" sz="2800" b="1" i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97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4FF2D-D305-4153-E9DE-110154182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6234-7C89-A026-F0BC-002A361B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Definition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7C3C91-C9AC-2805-2109-39011707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28CBC-40BC-802B-A7AA-73B2AE484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351" y="1301262"/>
            <a:ext cx="9445297" cy="47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8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6ED78-4546-161D-2897-F54972308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DD91-3038-C3EC-3C70-A73B1144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4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3E3C7E8-EFF5-6715-383D-2807F490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902C76-8239-BED8-2624-8C19852F9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34340"/>
              </p:ext>
            </p:extLst>
          </p:nvPr>
        </p:nvGraphicFramePr>
        <p:xfrm>
          <a:off x="465726" y="1502048"/>
          <a:ext cx="10888074" cy="4499737"/>
        </p:xfrm>
        <a:graphic>
          <a:graphicData uri="http://schemas.openxmlformats.org/drawingml/2006/table">
            <a:tbl>
              <a:tblPr/>
              <a:tblGrid>
                <a:gridCol w="1877804">
                  <a:extLst>
                    <a:ext uri="{9D8B030D-6E8A-4147-A177-3AD203B41FA5}">
                      <a16:colId xmlns:a16="http://schemas.microsoft.com/office/drawing/2014/main" val="763147375"/>
                    </a:ext>
                  </a:extLst>
                </a:gridCol>
                <a:gridCol w="5380912">
                  <a:extLst>
                    <a:ext uri="{9D8B030D-6E8A-4147-A177-3AD203B41FA5}">
                      <a16:colId xmlns:a16="http://schemas.microsoft.com/office/drawing/2014/main" val="3678144361"/>
                    </a:ext>
                  </a:extLst>
                </a:gridCol>
                <a:gridCol w="3629358">
                  <a:extLst>
                    <a:ext uri="{9D8B030D-6E8A-4147-A177-3AD203B41FA5}">
                      <a16:colId xmlns:a16="http://schemas.microsoft.com/office/drawing/2014/main" val="1479347316"/>
                    </a:ext>
                  </a:extLst>
                </a:gridCol>
              </a:tblGrid>
              <a:tr h="23207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Group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Aggregation / Notes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029100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Gender, race, admission type, age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One-hot encoded ; Age discarded by decade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061648"/>
                  </a:ext>
                </a:extLst>
              </a:tr>
              <a:tr h="754232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Comorbidities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ICD codes: Liver (K70–K74), Renal (N17–N18), Coagulopathy (D65–D69), Cancer (C00–C80), HTN (I10–I15)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flags by 3-digit ICD prefix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934073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Values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Platelets, BUN, Creatinine, Sodium, Potassium, PT, Fibrinogen, Albumin, etc.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Aggregated using mean, min, max, std; within 48h window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17658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Vitals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HR, SBP, DBP, RR,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O₂Sat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Temp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Aggregated using mean, min, max, std; from chartevents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745933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Medications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Warfarin, aspirin, clopidogrel, enoxaparin, apixaban, thrombolytics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exposure indicators from prescriptions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037665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procedure within 48h of heparin_start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flag had_surgery from procedureevents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398395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 Terms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BUN×Creatinine, Sodium×Potassium, amount×rate, Renal×Creatinine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based on clinical relevance and SHAP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047908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BUN_to_Creatinine, Sodium_to_Potassium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from corresponding lab values</a:t>
                      </a:r>
                    </a:p>
                  </a:txBody>
                  <a:tcPr marL="58018" marR="58018" marT="29009" marB="2900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051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101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DC2E7-B276-9273-7B2E-C4646546D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F789-3EAD-096F-7C3E-FA26784F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&amp; Preprocessing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9E3CA6B-4FEB-D571-163C-98DCFDF9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3D5E8-1DA6-83A6-D6EC-64A2425333AF}"/>
              </a:ext>
            </a:extLst>
          </p:cNvPr>
          <p:cNvSpPr txBox="1"/>
          <p:nvPr/>
        </p:nvSpPr>
        <p:spPr>
          <a:xfrm>
            <a:off x="3335204" y="2407954"/>
            <a:ext cx="83506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Imputation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IterativeImputer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(Bayesian Ridge, 10 iterations)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48D28B-9A8C-A03F-378F-4E3B0A752D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flipH="1">
            <a:off x="838200" y="2162814"/>
            <a:ext cx="2173032" cy="2255834"/>
          </a:xfrm>
          <a:prstGeom prst="rect">
            <a:avLst/>
          </a:prstGeom>
          <a:ln>
            <a:noFill/>
          </a:ln>
          <a:effectLst>
            <a:outerShdw blurRad="50800" dist="50800" dir="5400000" algn="ctr" rotWithShape="0">
              <a:schemeClr val="tx2"/>
            </a:outerShdw>
          </a:effectLst>
        </p:spPr>
      </p:pic>
    </p:spTree>
    <p:extLst>
      <p:ext uri="{BB962C8B-B14F-4D97-AF65-F5344CB8AC3E}">
        <p14:creationId xmlns:p14="http://schemas.microsoft.com/office/powerpoint/2010/main" val="2167172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66993-74CA-5474-C4A1-152637507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87C6-2DBB-4C63-3AE9-7C543799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93B878-F8BA-A81F-E955-1871FC3A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511E58C0-861C-E7EC-CC26-083DA84EC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47" y="257908"/>
            <a:ext cx="4831154" cy="61681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08988E-DB76-44AC-2EEB-8093F49425B0}"/>
              </a:ext>
            </a:extLst>
          </p:cNvPr>
          <p:cNvSpPr txBox="1"/>
          <p:nvPr/>
        </p:nvSpPr>
        <p:spPr>
          <a:xfrm>
            <a:off x="193034" y="5440144"/>
            <a:ext cx="7014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Wojtusiak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 (2021). Reproducibility, transparency and evaluation of machine learning in health applications. In </a:t>
            </a:r>
            <a:r>
              <a:rPr lang="en-US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 of the 14th International Joint Conference on Biomedical Engineering Systems and Technologies (HEALTHINF 2021)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(pp. 713–720).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4962DE-C07D-10F5-AA48-178B9A1DD425}"/>
              </a:ext>
            </a:extLst>
          </p:cNvPr>
          <p:cNvSpPr txBox="1"/>
          <p:nvPr/>
        </p:nvSpPr>
        <p:spPr>
          <a:xfrm>
            <a:off x="390549" y="1942845"/>
            <a:ext cx="64590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Model Development and Evaluation Using the MLI Checklist (</a:t>
            </a:r>
            <a:r>
              <a:rPr lang="en-US" sz="24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Wojtusiak</a:t>
            </a:r>
            <a:r>
              <a:rPr 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2021)</a:t>
            </a:r>
          </a:p>
        </p:txBody>
      </p:sp>
    </p:spTree>
    <p:extLst>
      <p:ext uri="{BB962C8B-B14F-4D97-AF65-F5344CB8AC3E}">
        <p14:creationId xmlns:p14="http://schemas.microsoft.com/office/powerpoint/2010/main" val="251237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DF1BF-F3FF-9F06-CABD-B9A2B72CA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29C4-F8CA-4E33-D043-95EDBD88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Experimental Design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5CB9CFD-CB91-707F-8FB9-343BF45C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C3659-6D32-95AA-C9C0-24B5D7E1923B}"/>
              </a:ext>
            </a:extLst>
          </p:cNvPr>
          <p:cNvSpPr txBox="1"/>
          <p:nvPr/>
        </p:nvSpPr>
        <p:spPr>
          <a:xfrm>
            <a:off x="866824" y="1402335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machine learning model to predict bleeding risk Event within 48 hours of IV heparin administration in ICU patients.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80/20 stratified sampling (training/testing).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to continuous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Excluded identifiers and non-predictive metadata.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Classifiers Evaluated: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(5-fold) optimizing ROC-AUC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processing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208124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01A4D-96F5-FF4A-D55D-A2C0FECEE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D1BD-9456-CEFC-3FEB-2C13AB64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Model Evaluation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91E5D05-DAFA-1F62-FC20-D7C5B59C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DE98A-E525-3D53-C266-8C2AFE2DB063}"/>
              </a:ext>
            </a:extLst>
          </p:cNvPr>
          <p:cNvSpPr txBox="1"/>
          <p:nvPr/>
        </p:nvSpPr>
        <p:spPr>
          <a:xfrm>
            <a:off x="955720" y="5421840"/>
            <a:ext cx="8884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outperformed other models in AUC and overall balance.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6E21B2F-F665-BECB-A7AF-053F8675F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826140"/>
              </p:ext>
            </p:extLst>
          </p:nvPr>
        </p:nvGraphicFramePr>
        <p:xfrm>
          <a:off x="955720" y="1553417"/>
          <a:ext cx="10266489" cy="349479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70740">
                  <a:extLst>
                    <a:ext uri="{9D8B030D-6E8A-4147-A177-3AD203B41FA5}">
                      <a16:colId xmlns:a16="http://schemas.microsoft.com/office/drawing/2014/main" val="1178497241"/>
                    </a:ext>
                  </a:extLst>
                </a:gridCol>
                <a:gridCol w="1312830">
                  <a:extLst>
                    <a:ext uri="{9D8B030D-6E8A-4147-A177-3AD203B41FA5}">
                      <a16:colId xmlns:a16="http://schemas.microsoft.com/office/drawing/2014/main" val="1132573897"/>
                    </a:ext>
                  </a:extLst>
                </a:gridCol>
                <a:gridCol w="1068675">
                  <a:extLst>
                    <a:ext uri="{9D8B030D-6E8A-4147-A177-3AD203B41FA5}">
                      <a16:colId xmlns:a16="http://schemas.microsoft.com/office/drawing/2014/main" val="1644766959"/>
                    </a:ext>
                  </a:extLst>
                </a:gridCol>
                <a:gridCol w="1110702">
                  <a:extLst>
                    <a:ext uri="{9D8B030D-6E8A-4147-A177-3AD203B41FA5}">
                      <a16:colId xmlns:a16="http://schemas.microsoft.com/office/drawing/2014/main" val="3320608353"/>
                    </a:ext>
                  </a:extLst>
                </a:gridCol>
                <a:gridCol w="1169739">
                  <a:extLst>
                    <a:ext uri="{9D8B030D-6E8A-4147-A177-3AD203B41FA5}">
                      <a16:colId xmlns:a16="http://schemas.microsoft.com/office/drawing/2014/main" val="396899887"/>
                    </a:ext>
                  </a:extLst>
                </a:gridCol>
                <a:gridCol w="1343849">
                  <a:extLst>
                    <a:ext uri="{9D8B030D-6E8A-4147-A177-3AD203B41FA5}">
                      <a16:colId xmlns:a16="http://schemas.microsoft.com/office/drawing/2014/main" val="1487346983"/>
                    </a:ext>
                  </a:extLst>
                </a:gridCol>
                <a:gridCol w="3089954">
                  <a:extLst>
                    <a:ext uri="{9D8B030D-6E8A-4147-A177-3AD203B41FA5}">
                      <a16:colId xmlns:a16="http://schemas.microsoft.com/office/drawing/2014/main" val="73431045"/>
                    </a:ext>
                  </a:extLst>
                </a:gridCol>
              </a:tblGrid>
              <a:tr h="349464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Parameters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0917718"/>
                  </a:ext>
                </a:extLst>
              </a:tr>
              <a:tr h="59730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0.719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0.668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0.1, '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5, '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100, 'subsample': 0.8}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0073218"/>
                  </a:ext>
                </a:extLst>
              </a:tr>
              <a:tr h="59730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0.848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0.1, '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5, '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100, 'subsample': 0.8}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5163915"/>
                  </a:ext>
                </a:extLst>
              </a:tr>
              <a:tr h="59730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GBM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0.848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0.720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{'learning_rate': 0.1, 'max_depth': 3, 'n_estimators': 200}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7057823"/>
                  </a:ext>
                </a:extLst>
              </a:tr>
              <a:tr h="59730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0.926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{'max_depth': 10, 'n_estimators': 200}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35109093"/>
                  </a:ext>
                </a:extLst>
              </a:tr>
              <a:tr h="29865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0.888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0.686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0.618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{'C': 0.1, 'penalty': 'l2', 'solver': '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liblinear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'}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382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90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84230-5ADC-A2CE-682E-00DD271C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EB0-88CE-F357-5E01-25D300BA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C452E4-B5D7-239D-342C-ADE23ADA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7E65F1-A8E8-7CC7-132F-177F4EF3D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174" y="23730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AD591C5-884C-6DE2-2270-5E0A669CA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024" y="2202581"/>
            <a:ext cx="178936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 descr="A graph of a function&#10;&#10;AI-generated content may be incorrect.">
            <a:extLst>
              <a:ext uri="{FF2B5EF4-FFF2-40B4-BE49-F238E27FC236}">
                <a16:creationId xmlns:a16="http://schemas.microsoft.com/office/drawing/2014/main" id="{588CCE24-CB6E-4830-E210-CFF7A232B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31248"/>
            <a:ext cx="5333749" cy="43152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5D3692-A662-413D-734D-B8F9C1A387D9}"/>
              </a:ext>
            </a:extLst>
          </p:cNvPr>
          <p:cNvSpPr txBox="1"/>
          <p:nvPr/>
        </p:nvSpPr>
        <p:spPr>
          <a:xfrm>
            <a:off x="745879" y="5303346"/>
            <a:ext cx="6723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highest AUC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separation between bleeding vs. non-bleeding</a:t>
            </a:r>
          </a:p>
        </p:txBody>
      </p:sp>
    </p:spTree>
    <p:extLst>
      <p:ext uri="{BB962C8B-B14F-4D97-AF65-F5344CB8AC3E}">
        <p14:creationId xmlns:p14="http://schemas.microsoft.com/office/powerpoint/2010/main" val="3182749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CC230-1314-EE75-3D18-242714307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8C6E-E306-E1EA-D50A-D20BB91D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Calibration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7EA922-7E79-E5E5-ECB7-58894A0F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2EE34-FDE6-D272-3B6A-87E5A6358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174" y="23730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BBFE85F-730B-B78E-DDF5-FB85AB9E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024" y="2202581"/>
            <a:ext cx="178936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 descr="A graph of calibration&#10;&#10;AI-generated content may be incorrect.">
            <a:extLst>
              <a:ext uri="{FF2B5EF4-FFF2-40B4-BE49-F238E27FC236}">
                <a16:creationId xmlns:a16="http://schemas.microsoft.com/office/drawing/2014/main" id="{B03B10A0-7A93-7A81-473A-A7150A491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93" y="1450091"/>
            <a:ext cx="5848764" cy="40914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7ABE93-AC09-68A7-B9F5-168A504A0FB1}"/>
              </a:ext>
            </a:extLst>
          </p:cNvPr>
          <p:cNvSpPr txBox="1"/>
          <p:nvPr/>
        </p:nvSpPr>
        <p:spPr>
          <a:xfrm>
            <a:off x="392159" y="5541547"/>
            <a:ext cx="6103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Curve: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GBM had best probability calibration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probabilities closely matched observed outcomes</a:t>
            </a:r>
          </a:p>
        </p:txBody>
      </p:sp>
    </p:spTree>
    <p:extLst>
      <p:ext uri="{BB962C8B-B14F-4D97-AF65-F5344CB8AC3E}">
        <p14:creationId xmlns:p14="http://schemas.microsoft.com/office/powerpoint/2010/main" val="21958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E210-04F2-C333-E82F-063748B5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Clinical Challenge &amp; Need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7DB957-6E8A-735B-055E-5FCEFEC9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4AF70-0647-08E0-5055-0D8B8EB32C02}"/>
              </a:ext>
            </a:extLst>
          </p:cNvPr>
          <p:cNvSpPr txBox="1"/>
          <p:nvPr/>
        </p:nvSpPr>
        <p:spPr>
          <a:xfrm>
            <a:off x="622300" y="1551314"/>
            <a:ext cx="105156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Heparin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essential for ICU anticoagulation but carries a high risk of bleeding complications.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Challenge: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anticoagulation and hemorrhage risk remains difficult.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Limitations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aPTT monitoring is reactive and lacks individualization.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real-time, patient-specific prediction model using EHR data.</a:t>
            </a:r>
          </a:p>
        </p:txBody>
      </p:sp>
    </p:spTree>
    <p:extLst>
      <p:ext uri="{BB962C8B-B14F-4D97-AF65-F5344CB8AC3E}">
        <p14:creationId xmlns:p14="http://schemas.microsoft.com/office/powerpoint/2010/main" val="3258622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C2349-FF76-06D2-C1BF-7936E461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E4E2-6C70-CF1D-858B-C0C6A078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Predictors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89947F7-441B-B618-21B5-267B61CE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678E4F9-1EBE-7A3A-BBD6-3181F4968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66" y="1782491"/>
            <a:ext cx="1761988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06" name="Picture 27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DBE1B79A-6761-492E-D1D5-CCD2B9A01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532640"/>
            <a:ext cx="3307644" cy="432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923490BA-D74B-46AE-BAAC-223C5640A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22" y="1828393"/>
            <a:ext cx="151023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47C00D00-AA8A-262E-D822-747B125FE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10" y="1757838"/>
            <a:ext cx="16532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12" name="Picture 29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7E05842D-DD2A-9257-4960-29326E200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67" y="1532640"/>
            <a:ext cx="3584773" cy="432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9">
            <a:extLst>
              <a:ext uri="{FF2B5EF4-FFF2-40B4-BE49-F238E27FC236}">
                <a16:creationId xmlns:a16="http://schemas.microsoft.com/office/drawing/2014/main" id="{3831EE6F-7804-8F85-8F0D-9DC20AD7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114" name="Picture 28" descr="A graph with blue bars&#10;&#10;AI-generated content may be incorrect.">
            <a:extLst>
              <a:ext uri="{FF2B5EF4-FFF2-40B4-BE49-F238E27FC236}">
                <a16:creationId xmlns:a16="http://schemas.microsoft.com/office/drawing/2014/main" id="{A1E5CE8D-67A2-0A13-827A-1C3B93075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460" y="1532640"/>
            <a:ext cx="3309501" cy="43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1">
            <a:extLst>
              <a:ext uri="{FF2B5EF4-FFF2-40B4-BE49-F238E27FC236}">
                <a16:creationId xmlns:a16="http://schemas.microsoft.com/office/drawing/2014/main" id="{679D0E50-4EAB-ACD9-C5B2-0A9D94471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995" y="-671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14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3C403-6C81-F388-2BE5-55E424F45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B9CCB7C-5E3A-CAA4-E919-320CD104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AFA6D50-FFDC-C517-28EA-C30C6CE3A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66" y="1782491"/>
            <a:ext cx="1761988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B181FF92-9005-BFB4-B588-7743D0C50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22" y="1828393"/>
            <a:ext cx="151023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F2B4A2A0-7B7C-EA29-A512-6F33C2371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10" y="1757838"/>
            <a:ext cx="16532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8A9642C2-86AA-BD1D-D1C8-61C6BAEA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A4158528-198D-D73D-BAE1-305541BEA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995" y="-671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30" descr="A graph of a number of indicators&#10;&#10;AI-generated content may be incorrect.">
            <a:extLst>
              <a:ext uri="{FF2B5EF4-FFF2-40B4-BE49-F238E27FC236}">
                <a16:creationId xmlns:a16="http://schemas.microsoft.com/office/drawing/2014/main" id="{611FB7F7-9380-91D3-7C99-289C9714A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6" y="1690688"/>
            <a:ext cx="4042228" cy="40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F571DA3-9496-97B5-CA71-56D9674C4CE0}"/>
              </a:ext>
            </a:extLst>
          </p:cNvPr>
          <p:cNvSpPr txBox="1">
            <a:spLocks/>
          </p:cNvSpPr>
          <p:nvPr/>
        </p:nvSpPr>
        <p:spPr>
          <a:xfrm>
            <a:off x="947738" y="279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Top Predictors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30C495-D96F-B512-ED6A-545107400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619" y="1636515"/>
            <a:ext cx="4890377" cy="405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80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19FF5-DDD7-F759-CBF2-840E5D5AE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2BACB9-1771-A34E-367A-11408497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B00341B-2571-B851-450C-2442CBCFF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66" y="1782491"/>
            <a:ext cx="1761988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DF561842-7BCE-C7B9-88C7-796618302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22" y="1828393"/>
            <a:ext cx="151023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FCA79B79-64E4-4437-3AA9-086565EA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10" y="1757838"/>
            <a:ext cx="16532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3742C1FD-31B3-CA31-9ADF-70B9B1B81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C55B5A4A-14E9-B3EE-E2DA-AF47C7DB0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995" y="-671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1E4949-8C69-7F73-2AA1-4308DB8E8701}"/>
              </a:ext>
            </a:extLst>
          </p:cNvPr>
          <p:cNvSpPr txBox="1">
            <a:spLocks/>
          </p:cNvSpPr>
          <p:nvPr/>
        </p:nvSpPr>
        <p:spPr>
          <a:xfrm>
            <a:off x="947738" y="279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Global Sensitivity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601153-9140-9509-B0D1-8F6C1C30B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9" y="1851553"/>
            <a:ext cx="5264051" cy="33101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842224-7B3B-2E6A-3E1B-1E442F946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11" y="1828393"/>
            <a:ext cx="5527290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3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FACEF-541D-EB6F-94BF-7B5DEE0E3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8F02F7-400D-469F-4C77-F466F55F4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703734"/>
            <a:ext cx="10515600" cy="595119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1F0F6A-99B6-9856-8512-A4D8AEE1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B665322B-5056-50F8-E2C7-6989E09B9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66" y="1782491"/>
            <a:ext cx="1761988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8A56A3AC-3665-877A-D3A7-E1BB1E8A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22" y="1828393"/>
            <a:ext cx="151023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70BB0239-5049-2CFC-C4C6-674B6E5D6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10" y="1757838"/>
            <a:ext cx="16532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228457FC-102B-A597-A2F9-4E4869CF6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3AED6B85-3F5F-A82D-9D1C-B1E17214D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995" y="-671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0493E2-88E4-250C-E303-4760FD743EC3}"/>
              </a:ext>
            </a:extLst>
          </p:cNvPr>
          <p:cNvSpPr txBox="1">
            <a:spLocks/>
          </p:cNvSpPr>
          <p:nvPr/>
        </p:nvSpPr>
        <p:spPr>
          <a:xfrm>
            <a:off x="947738" y="279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Global Sensitivity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5C015-FEF8-3A72-82C3-B8EF37683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77" y="1828393"/>
            <a:ext cx="5527290" cy="3310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15A6D-E551-8EE6-0494-10C1C1BBD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0667" y="1803740"/>
            <a:ext cx="5527290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07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034D5-C724-7428-139B-4FCD3A9CE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C113B1-82D4-4371-1447-5C49831C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7E4572B-44DA-41C7-91F3-45A19378A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66" y="1782491"/>
            <a:ext cx="1761988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BEBB6F21-9DFD-A1B0-4B8C-62433B7A9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22" y="1828393"/>
            <a:ext cx="1510234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F298AF8F-915D-4FC5-94FF-E8871211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10" y="1757838"/>
            <a:ext cx="165328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B297DEC2-1C95-1588-FB13-4C02F80F6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28857085-DA2D-9447-621F-4707F11B8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0995" y="-671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2575E0-15E5-7CC7-67CA-A2D1761403CD}"/>
              </a:ext>
            </a:extLst>
          </p:cNvPr>
          <p:cNvSpPr txBox="1">
            <a:spLocks/>
          </p:cNvSpPr>
          <p:nvPr/>
        </p:nvSpPr>
        <p:spPr>
          <a:xfrm>
            <a:off x="947738" y="279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kern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Global Sensitivity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151626-BB46-968A-27E4-FE47A005D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1910423"/>
            <a:ext cx="5527290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99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2DCC0-928A-5DC3-9DC4-082011BBC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44D5-6376-4CE7-AE0A-9D7C6FF9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Curve Analysis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87D3C2-FED4-968E-0F16-FF31DB60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AB0C9C-53CD-2AE6-BE77-5AAC9F94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569155"/>
            <a:ext cx="161373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26" descr="A graph of a line graph&#10;&#10;AI-generated content may be incorrect.">
            <a:extLst>
              <a:ext uri="{FF2B5EF4-FFF2-40B4-BE49-F238E27FC236}">
                <a16:creationId xmlns:a16="http://schemas.microsoft.com/office/drawing/2014/main" id="{16D8C0BC-4728-96F2-D021-256C980EB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084047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FDA79-CA1D-AD0A-758D-0CC67853D308}"/>
              </a:ext>
            </a:extLst>
          </p:cNvPr>
          <p:cNvSpPr txBox="1"/>
          <p:nvPr/>
        </p:nvSpPr>
        <p:spPr>
          <a:xfrm>
            <a:off x="7035800" y="2775857"/>
            <a:ext cx="45231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GBM and LGBM models provide the highest net clinical benefit across most threshold probabilities, indicating superior decision support for identifying patients at bleeding risk.</a:t>
            </a:r>
          </a:p>
        </p:txBody>
      </p:sp>
    </p:spTree>
    <p:extLst>
      <p:ext uri="{BB962C8B-B14F-4D97-AF65-F5344CB8AC3E}">
        <p14:creationId xmlns:p14="http://schemas.microsoft.com/office/powerpoint/2010/main" val="1038898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328F4-993F-5B33-83B4-3D47565B0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D65A-2259-7E1A-02CE-2E266847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Global Model Explanation-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SHAP-Based Interpretability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32A282-C4CD-7FF3-9C78-5A6DE73B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C09B8C-807A-CAB8-A05E-4A1C2CBC0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63" y="21296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A97DB-C696-EB05-4060-CE478D57B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7" y="1690688"/>
            <a:ext cx="2102873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1">
            <a:extLst>
              <a:ext uri="{FF2B5EF4-FFF2-40B4-BE49-F238E27FC236}">
                <a16:creationId xmlns:a16="http://schemas.microsoft.com/office/drawing/2014/main" id="{0D2F524D-1E58-2963-98F4-E7B011E45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52" y="1690685"/>
            <a:ext cx="3477574" cy="46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EC1F4E-91AB-E6E3-5E05-49F4B0CC5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506" y="1690687"/>
            <a:ext cx="1873446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7442D2DF-98F1-B40D-AFFB-F421F9950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506" y="1664023"/>
            <a:ext cx="3584751" cy="466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589AE668-DB3B-F59B-3D7E-B810D96B2B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1" y="1633533"/>
            <a:ext cx="4152900" cy="46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99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9F67E-94D9-49B0-6D34-626910592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35C0-B257-666F-B5D2-DFE688E2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Global Model Explanation -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 Based Interpretability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C6DE49-91C8-AA70-15CD-C37AEE56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23B4D3-807E-15DC-04D1-D1755749D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63" y="21296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1ECB6-A7E1-9E5E-7C30-DFBE52F96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7" y="1690688"/>
            <a:ext cx="2102873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8E9EA9-B96C-012C-B12F-30D0849A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506" y="1690687"/>
            <a:ext cx="1873446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1B54E6D5-024B-0A3D-3511-0B0F8C6315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32" y="1635139"/>
            <a:ext cx="5157725" cy="40473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7F6629-E305-4FA0-13AE-9AD13E61E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35139"/>
            <a:ext cx="4899075" cy="40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86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B0BF6-C591-A617-4882-6BD10DF80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ABCC-4FD8-9144-AEBF-85F515FC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8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Local Prediction Explanation-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 Waterfall Plot for a High-Risk ICU Patient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D8E1A2-2F84-A875-B853-D435A6F1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87833C-9464-AAE1-0882-69516A20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63" y="21296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F7B16C5-AEFA-83F4-BFEF-E98566BE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728" y="1238988"/>
            <a:ext cx="120043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69666-308D-B4FF-9287-17AC9F154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767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8" name="Picture 9">
            <a:extLst>
              <a:ext uri="{FF2B5EF4-FFF2-40B4-BE49-F238E27FC236}">
                <a16:creationId xmlns:a16="http://schemas.microsoft.com/office/drawing/2014/main" id="{8BE23006-D31E-4BE7-1E6C-AE9D5F03F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34" y="1721834"/>
            <a:ext cx="4166591" cy="416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3">
            <a:extLst>
              <a:ext uri="{FF2B5EF4-FFF2-40B4-BE49-F238E27FC236}">
                <a16:creationId xmlns:a16="http://schemas.microsoft.com/office/drawing/2014/main" id="{5C0A0969-F674-2E57-3E60-C6B6421B3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895" y="18276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80" name="Picture 10">
            <a:extLst>
              <a:ext uri="{FF2B5EF4-FFF2-40B4-BE49-F238E27FC236}">
                <a16:creationId xmlns:a16="http://schemas.microsoft.com/office/drawing/2014/main" id="{869A6105-855F-FE2D-E64E-C48F9150B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738" y="1690688"/>
            <a:ext cx="3798124" cy="4160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5">
            <a:extLst>
              <a:ext uri="{FF2B5EF4-FFF2-40B4-BE49-F238E27FC236}">
                <a16:creationId xmlns:a16="http://schemas.microsoft.com/office/drawing/2014/main" id="{9DC49C32-8E67-3867-C6E6-31466707F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190" y="18207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82" name="Picture 11">
            <a:extLst>
              <a:ext uri="{FF2B5EF4-FFF2-40B4-BE49-F238E27FC236}">
                <a16:creationId xmlns:a16="http://schemas.microsoft.com/office/drawing/2014/main" id="{ECA3DD98-CE36-C860-5426-B2F0C7E2E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192" y="1801812"/>
            <a:ext cx="3382788" cy="411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A162D332-FE99-7C3F-CE35-170F0B8E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085" y="1497661"/>
            <a:ext cx="1698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03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79070-3EC5-9CEC-58CB-AC18F737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D272AC-3E0A-D446-1D7D-E363E87A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888BBB-E9BE-B320-AC3E-2A23760F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63" y="21296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FAA65C9-C9BB-5EF2-CF1D-7109E5FDC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728" y="1238988"/>
            <a:ext cx="120043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03EA7D-A6F3-505A-027F-A72E2981B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7767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4426130-F3F4-55DD-3A69-F0F7CCD78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895" y="18276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2DCBAB63-B3EA-3E77-6C62-C80EAB581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5190" y="18207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A096E56D-50E7-841B-2B9A-6B0BA1A0C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085" y="1497661"/>
            <a:ext cx="16984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84" name="Picture 14">
            <a:extLst>
              <a:ext uri="{FF2B5EF4-FFF2-40B4-BE49-F238E27FC236}">
                <a16:creationId xmlns:a16="http://schemas.microsoft.com/office/drawing/2014/main" id="{E508586C-0186-25AF-A8BE-0B946EA5F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815840" cy="411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DD86FC-F832-96DB-576A-277684974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140" y="2946638"/>
            <a:ext cx="5407660" cy="28067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1277DC-C31C-2B22-2750-BF3DBAE8670D}"/>
              </a:ext>
            </a:extLst>
          </p:cNvPr>
          <p:cNvSpPr txBox="1">
            <a:spLocks/>
          </p:cNvSpPr>
          <p:nvPr/>
        </p:nvSpPr>
        <p:spPr>
          <a:xfrm>
            <a:off x="838200" y="3630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0" dirty="0">
                <a:solidFill>
                  <a:schemeClr val="tx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Local Prediction Explanation-SHAP Waterfall Plot for a High-Risk ICU Patient </a:t>
            </a:r>
          </a:p>
        </p:txBody>
      </p:sp>
    </p:spTree>
    <p:extLst>
      <p:ext uri="{BB962C8B-B14F-4D97-AF65-F5344CB8AC3E}">
        <p14:creationId xmlns:p14="http://schemas.microsoft.com/office/powerpoint/2010/main" val="406008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BEFEA-60BF-4D83-760E-CD414CA78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35C0-CB09-6D57-F7EA-696A8291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Motivation &amp; Study Aim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672C08-DE35-AF55-9082-E66D4421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600A1-F1C3-D24E-44F5-A3D92AC19F5D}"/>
              </a:ext>
            </a:extLst>
          </p:cNvPr>
          <p:cNvSpPr txBox="1"/>
          <p:nvPr/>
        </p:nvSpPr>
        <p:spPr>
          <a:xfrm>
            <a:off x="590603" y="1820889"/>
            <a:ext cx="106401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Bleeding leads to longer ICU stays, higher costs, and worse outcomes.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MIMIC-IV enables modeling of labs, vitals, and interventions.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studies focused on dosing/ anticoagulation response — not direct bleeding prediction.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and validate a machine learning model that predicts risk of bleeding within 48 hours of IV heparin using features from ICU EHR data.</a:t>
            </a:r>
          </a:p>
        </p:txBody>
      </p:sp>
    </p:spTree>
    <p:extLst>
      <p:ext uri="{BB962C8B-B14F-4D97-AF65-F5344CB8AC3E}">
        <p14:creationId xmlns:p14="http://schemas.microsoft.com/office/powerpoint/2010/main" val="77869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6888A-63E8-759F-BAA8-6930BBC2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C8D2-766A-09F9-9136-C88F8DEF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4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Threshold Optimization &amp; Alert Burden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155-7CC0-54D9-B09E-3809D0D5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25E5C-862F-088E-A57E-211692EB8C89}"/>
              </a:ext>
            </a:extLst>
          </p:cNvPr>
          <p:cNvSpPr txBox="1"/>
          <p:nvPr/>
        </p:nvSpPr>
        <p:spPr>
          <a:xfrm>
            <a:off x="952509" y="1690688"/>
            <a:ext cx="97427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025E2-B836-C94F-9F98-F4C6F164FFBE}"/>
              </a:ext>
            </a:extLst>
          </p:cNvPr>
          <p:cNvSpPr txBox="1"/>
          <p:nvPr/>
        </p:nvSpPr>
        <p:spPr>
          <a:xfrm>
            <a:off x="872287" y="1690688"/>
            <a:ext cx="97427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Methods: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Threshold (0.05): High sensitivity, cause high alert fatigue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Threshold (Youden J): Better balance of sensitivity/specificity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12C89B-FE8D-70C5-A436-324829CB2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49495"/>
              </p:ext>
            </p:extLst>
          </p:nvPr>
        </p:nvGraphicFramePr>
        <p:xfrm>
          <a:off x="952509" y="2780371"/>
          <a:ext cx="10515597" cy="2694871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685554">
                  <a:extLst>
                    <a:ext uri="{9D8B030D-6E8A-4147-A177-3AD203B41FA5}">
                      <a16:colId xmlns:a16="http://schemas.microsoft.com/office/drawing/2014/main" val="2619192080"/>
                    </a:ext>
                  </a:extLst>
                </a:gridCol>
                <a:gridCol w="1092227">
                  <a:extLst>
                    <a:ext uri="{9D8B030D-6E8A-4147-A177-3AD203B41FA5}">
                      <a16:colId xmlns:a16="http://schemas.microsoft.com/office/drawing/2014/main" val="412234218"/>
                    </a:ext>
                  </a:extLst>
                </a:gridCol>
                <a:gridCol w="1092227">
                  <a:extLst>
                    <a:ext uri="{9D8B030D-6E8A-4147-A177-3AD203B41FA5}">
                      <a16:colId xmlns:a16="http://schemas.microsoft.com/office/drawing/2014/main" val="4020313536"/>
                    </a:ext>
                  </a:extLst>
                </a:gridCol>
                <a:gridCol w="1092227">
                  <a:extLst>
                    <a:ext uri="{9D8B030D-6E8A-4147-A177-3AD203B41FA5}">
                      <a16:colId xmlns:a16="http://schemas.microsoft.com/office/drawing/2014/main" val="851132245"/>
                    </a:ext>
                  </a:extLst>
                </a:gridCol>
                <a:gridCol w="1092227">
                  <a:extLst>
                    <a:ext uri="{9D8B030D-6E8A-4147-A177-3AD203B41FA5}">
                      <a16:colId xmlns:a16="http://schemas.microsoft.com/office/drawing/2014/main" val="2624369248"/>
                    </a:ext>
                  </a:extLst>
                </a:gridCol>
                <a:gridCol w="1092227">
                  <a:extLst>
                    <a:ext uri="{9D8B030D-6E8A-4147-A177-3AD203B41FA5}">
                      <a16:colId xmlns:a16="http://schemas.microsoft.com/office/drawing/2014/main" val="1161974189"/>
                    </a:ext>
                  </a:extLst>
                </a:gridCol>
                <a:gridCol w="1092227">
                  <a:extLst>
                    <a:ext uri="{9D8B030D-6E8A-4147-A177-3AD203B41FA5}">
                      <a16:colId xmlns:a16="http://schemas.microsoft.com/office/drawing/2014/main" val="1462957436"/>
                    </a:ext>
                  </a:extLst>
                </a:gridCol>
                <a:gridCol w="1092227">
                  <a:extLst>
                    <a:ext uri="{9D8B030D-6E8A-4147-A177-3AD203B41FA5}">
                      <a16:colId xmlns:a16="http://schemas.microsoft.com/office/drawing/2014/main" val="3952034327"/>
                    </a:ext>
                  </a:extLst>
                </a:gridCol>
                <a:gridCol w="1092227">
                  <a:extLst>
                    <a:ext uri="{9D8B030D-6E8A-4147-A177-3AD203B41FA5}">
                      <a16:colId xmlns:a16="http://schemas.microsoft.com/office/drawing/2014/main" val="808848944"/>
                    </a:ext>
                  </a:extLst>
                </a:gridCol>
                <a:gridCol w="1092227">
                  <a:extLst>
                    <a:ext uri="{9D8B030D-6E8A-4147-A177-3AD203B41FA5}">
                      <a16:colId xmlns:a16="http://schemas.microsoft.com/office/drawing/2014/main" val="3523967858"/>
                    </a:ext>
                  </a:extLst>
                </a:gridCol>
              </a:tblGrid>
              <a:tr h="44825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Flagged Patients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Positives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Positives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Negatives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Negatives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8686102"/>
                  </a:ext>
                </a:extLst>
              </a:tr>
              <a:tr h="224662">
                <a:tc rowSpan="2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3467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2044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1423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724845"/>
                  </a:ext>
                </a:extLst>
              </a:tr>
              <a:tr h="224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1777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596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1181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2899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0.829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9291948"/>
                  </a:ext>
                </a:extLst>
              </a:tr>
              <a:tr h="224662">
                <a:tc rowSpan="2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LGBM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3450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0.977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0.419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9381688"/>
                  </a:ext>
                </a:extLst>
              </a:tr>
              <a:tr h="224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2876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0.657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5131586"/>
                  </a:ext>
                </a:extLst>
              </a:tr>
              <a:tr h="224662">
                <a:tc rowSpan="2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GBM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3548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2124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0.401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824861"/>
                  </a:ext>
                </a:extLst>
              </a:tr>
              <a:tr h="224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577875"/>
                  </a:ext>
                </a:extLst>
              </a:tr>
              <a:tr h="224662">
                <a:tc rowSpan="2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4186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2743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684642"/>
                  </a:ext>
                </a:extLst>
              </a:tr>
              <a:tr h="224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562974"/>
                  </a:ext>
                </a:extLst>
              </a:tr>
              <a:tr h="224662">
                <a:tc rowSpan="2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LogReg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1433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0.986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0.358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6389477"/>
                  </a:ext>
                </a:extLst>
              </a:tr>
              <a:tr h="224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1772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603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1169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2892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0.660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45283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83A6021-3FE1-77F4-7B64-6D9EC2EFA5FC}"/>
              </a:ext>
            </a:extLst>
          </p:cNvPr>
          <p:cNvSpPr txBox="1"/>
          <p:nvPr/>
        </p:nvSpPr>
        <p:spPr>
          <a:xfrm>
            <a:off x="952509" y="5638296"/>
            <a:ext cx="885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Optimized threshold reduces false positives ~60-70%.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988632-443A-B036-1E5A-0D86CA4596D2}"/>
              </a:ext>
            </a:extLst>
          </p:cNvPr>
          <p:cNvSpPr/>
          <p:nvPr/>
        </p:nvSpPr>
        <p:spPr>
          <a:xfrm>
            <a:off x="7502769" y="5491859"/>
            <a:ext cx="3192454" cy="13661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Alert Flowchart: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 ≥ 0.34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</a:p>
          <a:p>
            <a:pPr>
              <a:buFont typeface="+mj-lt"/>
              <a:buAutoNum type="arabicPeriod"/>
            </a:pP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 ICU Alert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</a:p>
          <a:p>
            <a:pPr>
              <a:buFont typeface="+mj-lt"/>
              <a:buAutoNum type="arabicPeriod"/>
            </a:pP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Action Prompted: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labs &amp; vitals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Reassess heparin dosing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additional monitoring or consult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in EHR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D52EBBE-4F1F-3CF2-8CEE-AF7D80BCA488}"/>
              </a:ext>
            </a:extLst>
          </p:cNvPr>
          <p:cNvCxnSpPr/>
          <p:nvPr/>
        </p:nvCxnSpPr>
        <p:spPr>
          <a:xfrm>
            <a:off x="2381957" y="4952246"/>
            <a:ext cx="5120812" cy="707663"/>
          </a:xfrm>
          <a:prstGeom prst="curvedConnector3">
            <a:avLst>
              <a:gd name="adj1" fmla="val 28938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80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4DD47-D354-848F-79F3-6E4A09D81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FEDD-E16F-263E-EEC9-960B3850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40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Threshold Optimization &amp; Alert Burden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17ABAB-87CC-9C10-6CF5-B315B638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15B6C-B952-AED0-5EC7-7FD279BBC95A}"/>
              </a:ext>
            </a:extLst>
          </p:cNvPr>
          <p:cNvSpPr txBox="1"/>
          <p:nvPr/>
        </p:nvSpPr>
        <p:spPr>
          <a:xfrm>
            <a:off x="952509" y="1690688"/>
            <a:ext cx="97427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omparison of a graph&#10;&#10;AI-generated content may be incorrect.">
            <a:extLst>
              <a:ext uri="{FF2B5EF4-FFF2-40B4-BE49-F238E27FC236}">
                <a16:creationId xmlns:a16="http://schemas.microsoft.com/office/drawing/2014/main" id="{43F13FC2-20ED-B042-4944-01C0618E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79" y="1571502"/>
            <a:ext cx="10569012" cy="436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61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8282D-51F2-A21F-661C-0BBCD13C8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1D22-3E76-D371-1BE9-E91FDBC0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Deployment Recommendation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EDD15D-3E43-26A1-3210-35FE8C67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9F125B-6BCA-E563-F15C-1FC0D330F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63" y="21296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0ACD397-308C-87BD-2D15-852400C2E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728" y="1238988"/>
            <a:ext cx="120043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1749EE-4FD9-6463-16F6-BC844C656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81210"/>
              </p:ext>
            </p:extLst>
          </p:nvPr>
        </p:nvGraphicFramePr>
        <p:xfrm>
          <a:off x="331900" y="1484010"/>
          <a:ext cx="11329900" cy="4562281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020900">
                  <a:extLst>
                    <a:ext uri="{9D8B030D-6E8A-4147-A177-3AD203B41FA5}">
                      <a16:colId xmlns:a16="http://schemas.microsoft.com/office/drawing/2014/main" val="4158587407"/>
                    </a:ext>
                  </a:extLst>
                </a:gridCol>
                <a:gridCol w="1939435">
                  <a:extLst>
                    <a:ext uri="{9D8B030D-6E8A-4147-A177-3AD203B41FA5}">
                      <a16:colId xmlns:a16="http://schemas.microsoft.com/office/drawing/2014/main" val="2253798616"/>
                    </a:ext>
                  </a:extLst>
                </a:gridCol>
                <a:gridCol w="1962230">
                  <a:extLst>
                    <a:ext uri="{9D8B030D-6E8A-4147-A177-3AD203B41FA5}">
                      <a16:colId xmlns:a16="http://schemas.microsoft.com/office/drawing/2014/main" val="3790094313"/>
                    </a:ext>
                  </a:extLst>
                </a:gridCol>
                <a:gridCol w="4407335">
                  <a:extLst>
                    <a:ext uri="{9D8B030D-6E8A-4147-A177-3AD203B41FA5}">
                      <a16:colId xmlns:a16="http://schemas.microsoft.com/office/drawing/2014/main" val="1922769819"/>
                    </a:ext>
                  </a:extLst>
                </a:gridCol>
              </a:tblGrid>
              <a:tr h="340834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Preferred Model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 Strategy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Justification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extLst>
                  <a:ext uri="{0D108BD9-81ED-4DB2-BD59-A6C34878D82A}">
                    <a16:rowId xmlns:a16="http://schemas.microsoft.com/office/drawing/2014/main" val="3667501379"/>
                  </a:ext>
                </a:extLst>
              </a:tr>
              <a:tr h="1298907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Warning (safety-focused)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Fixed (0.05)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Maximizes sensitivity (&gt;99%) to catch all bleeding risks. Accepts more false positives for safety.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extLst>
                  <a:ext uri="{0D108BD9-81ED-4DB2-BD59-A6C34878D82A}">
                    <a16:rowId xmlns:a16="http://schemas.microsoft.com/office/drawing/2014/main" val="1182052116"/>
                  </a:ext>
                </a:extLst>
              </a:tr>
              <a:tr h="162363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Balanced Alerting (ICU CDS tool)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 / XGBoost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(Youden J)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Balances high sensitivity and specificity. Reduces alert burden—ideal for CDS tools.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extLst>
                  <a:ext uri="{0D108BD9-81ED-4DB2-BD59-A6C34878D82A}">
                    <a16:rowId xmlns:a16="http://schemas.microsoft.com/office/drawing/2014/main" val="4253264916"/>
                  </a:ext>
                </a:extLst>
              </a:tr>
              <a:tr h="1298907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Model, High Interpretability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(Youden J)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355" marR="24355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clear, interpretable results—ideal for clinical, documentation, and settings where decision transparency is essential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71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425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4516D-446C-6666-E66E-54064B401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98BD-9B99-0E18-A315-BD365C85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Directions</a:t>
            </a:r>
            <a:endParaRPr lang="en-US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80E0830-34DE-EEC5-C191-44103D8E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9BC8A-DB8C-572A-C4E0-331A2BB7FA50}"/>
              </a:ext>
            </a:extLst>
          </p:cNvPr>
          <p:cNvSpPr txBox="1"/>
          <p:nvPr/>
        </p:nvSpPr>
        <p:spPr>
          <a:xfrm>
            <a:off x="744245" y="1484010"/>
            <a:ext cx="1015821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 accurately predict bleeding risk within 48h post-heparin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LGBM/XGB are optimal for deployment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Prospective validation in real ICU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clinical decision systems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C2F018-57AD-E98A-852A-A43D08086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63" y="21296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E1A4927-E73A-4850-86A1-EC59E873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728" y="1238988"/>
            <a:ext cx="120043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67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0E44AA-6E69-92B0-DEA9-60EE47C5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287831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382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A580F-7E6A-1344-C02A-0618E62D0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C5E7-B1BC-EC4A-3DBA-AB9B7073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 &amp; Cohort Definition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A80DB1-51AD-4CA6-6C78-32365E35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D7734-0BEF-DE02-CD50-6F687A8F632B}"/>
              </a:ext>
            </a:extLst>
          </p:cNvPr>
          <p:cNvSpPr txBox="1"/>
          <p:nvPr/>
        </p:nvSpPr>
        <p:spPr>
          <a:xfrm>
            <a:off x="616698" y="1892660"/>
            <a:ext cx="587620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MIMIC-IV v3.1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(Johnson et al., 2023)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Adult ICU patients receiving IV /Systemic heparin</a:t>
            </a:r>
          </a:p>
          <a:p>
            <a:pPr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 Criteria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Heparin item IDs: 225152, 225975</a:t>
            </a:r>
          </a:p>
        </p:txBody>
      </p:sp>
      <p:pic>
        <p:nvPicPr>
          <p:cNvPr id="5" name="Picture 4" descr="A screenshot of a medical report&#10;&#10;AI-generated content may be incorrect.">
            <a:extLst>
              <a:ext uri="{FF2B5EF4-FFF2-40B4-BE49-F238E27FC236}">
                <a16:creationId xmlns:a16="http://schemas.microsoft.com/office/drawing/2014/main" id="{C8154039-F45C-83A6-3A58-6896D55A0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402" y="1491521"/>
            <a:ext cx="5168900" cy="43714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C667DE-35BA-3C2A-A614-30782CD9E8FF}"/>
              </a:ext>
            </a:extLst>
          </p:cNvPr>
          <p:cNvSpPr/>
          <p:nvPr/>
        </p:nvSpPr>
        <p:spPr>
          <a:xfrm>
            <a:off x="6512929" y="2150076"/>
            <a:ext cx="4929427" cy="234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EA4377-EB3D-EBD5-8D89-49D622FC7209}"/>
              </a:ext>
            </a:extLst>
          </p:cNvPr>
          <p:cNvSpPr/>
          <p:nvPr/>
        </p:nvSpPr>
        <p:spPr>
          <a:xfrm>
            <a:off x="6492900" y="2599038"/>
            <a:ext cx="4965929" cy="234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11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B7D33-6C25-9711-5F2C-B82D5439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3A5F-8BA4-B4FA-DABC-592EB22E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Definition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94709ED-3E70-7CFA-29D5-08BCB44F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8F27D-3EEF-F72B-D529-6E9122A6A997}"/>
              </a:ext>
            </a:extLst>
          </p:cNvPr>
          <p:cNvSpPr txBox="1"/>
          <p:nvPr/>
        </p:nvSpPr>
        <p:spPr>
          <a:xfrm>
            <a:off x="940525" y="1659285"/>
            <a:ext cx="102423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Outcome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Binary indicator of bleeding risk within 48 hrs.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(any met = Bleeding Event start)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28800" lvl="3" indent="-457200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Hgb ↓ ≥ 2 g/dL</a:t>
            </a:r>
          </a:p>
          <a:p>
            <a:pPr marL="1828800" lvl="3" indent="-457200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Hct ↓ ≥ 6%</a:t>
            </a:r>
          </a:p>
          <a:p>
            <a:pPr marL="1828800" lvl="3" indent="-457200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INR ≥ 3.0</a:t>
            </a:r>
          </a:p>
          <a:p>
            <a:pPr marL="1828800" lvl="3" indent="-457200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aPTT ≥ 80 sec</a:t>
            </a:r>
          </a:p>
          <a:p>
            <a:pPr marL="1828800" lvl="3" indent="-457200"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Anti-Xa ≥ 1.0 IU/mL</a:t>
            </a:r>
          </a:p>
        </p:txBody>
      </p:sp>
    </p:spTree>
    <p:extLst>
      <p:ext uri="{BB962C8B-B14F-4D97-AF65-F5344CB8AC3E}">
        <p14:creationId xmlns:p14="http://schemas.microsoft.com/office/powerpoint/2010/main" val="41927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45FA2-BFDB-DF4F-72AD-8FC252C58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6CA8-3BF0-EE1D-6124-599E643B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04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Window 48 or 72?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9088C1-651E-7E8A-976D-7164A812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1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D2201-46FA-6D2C-B24A-999C9BF99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2C5C-A83E-2502-08D7-9267B267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Window 48 or 72?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C50E85-C682-DE95-38EA-E6030E03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FD767E85-08A0-5319-6DA6-C75A7703A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554577"/>
              </p:ext>
            </p:extLst>
          </p:nvPr>
        </p:nvGraphicFramePr>
        <p:xfrm>
          <a:off x="715109" y="1690688"/>
          <a:ext cx="10872580" cy="41474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81067">
                  <a:extLst>
                    <a:ext uri="{9D8B030D-6E8A-4147-A177-3AD203B41FA5}">
                      <a16:colId xmlns:a16="http://schemas.microsoft.com/office/drawing/2014/main" val="2086615354"/>
                    </a:ext>
                  </a:extLst>
                </a:gridCol>
                <a:gridCol w="2796046">
                  <a:extLst>
                    <a:ext uri="{9D8B030D-6E8A-4147-A177-3AD203B41FA5}">
                      <a16:colId xmlns:a16="http://schemas.microsoft.com/office/drawing/2014/main" val="257101029"/>
                    </a:ext>
                  </a:extLst>
                </a:gridCol>
                <a:gridCol w="4595467">
                  <a:extLst>
                    <a:ext uri="{9D8B030D-6E8A-4147-A177-3AD203B41FA5}">
                      <a16:colId xmlns:a16="http://schemas.microsoft.com/office/drawing/2014/main" val="2080999604"/>
                    </a:ext>
                  </a:extLst>
                </a:gridCol>
              </a:tblGrid>
              <a:tr h="706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i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Period After Heparin Initiation</a:t>
                      </a:r>
                      <a:endParaRPr lang="en-US" sz="1800" b="1" i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i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 of Bleeding</a:t>
                      </a:r>
                      <a:endParaRPr lang="en-US" sz="1800" b="1" i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i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n-US" sz="1800" b="1" i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93269649"/>
                  </a:ext>
                </a:extLst>
              </a:tr>
              <a:tr h="1210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Within first 24 hours</a:t>
                      </a:r>
                      <a:endParaRPr lang="en-US" sz="1600" b="0" i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15–30% of cases</a:t>
                      </a:r>
                      <a:endParaRPr lang="en-US" sz="1600" b="0" i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 onset within 1 hr. due to immediate anticoagulant effect. High-risk patients (e.g., post-op, renal dysfunction) may bleed early.</a:t>
                      </a:r>
                      <a:endParaRPr lang="en-US" sz="1600" b="0" i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148397"/>
                  </a:ext>
                </a:extLst>
              </a:tr>
              <a:tr h="10201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 1–3 (Early Bleeding Window)</a:t>
                      </a:r>
                      <a:endParaRPr lang="en-US" sz="1600" b="0" i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30–50% of cases</a:t>
                      </a:r>
                      <a:endParaRPr lang="en-US" sz="1600" b="0" i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common window. Peak risk in ICU and ward patients. Anti-Xa and aPTT levels are often therapeutic or high.</a:t>
                      </a:r>
                      <a:endParaRPr lang="en-US" sz="1600" b="0" i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2002897"/>
                  </a:ext>
                </a:extLst>
              </a:tr>
              <a:tr h="1210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Time to First Bleed</a:t>
                      </a:r>
                      <a:endParaRPr lang="en-US" sz="1600" b="0" i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3–4 days (general) / (ICU/COVID)</a:t>
                      </a:r>
                      <a:endParaRPr lang="en-US" sz="1600" b="0" i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patient group. ICU/COVID patients experience later bleeding due to prolonged exposure and systemic inflammation.</a:t>
                      </a:r>
                      <a:endParaRPr lang="en-US" sz="1600" b="0" i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4850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91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13BD0-6CA0-18A7-3BC3-A77C1A54C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AC8680-315C-D6A4-128A-17ADADD15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703734"/>
            <a:ext cx="10515600" cy="595119"/>
          </a:xfr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B60631-0C03-B6C3-3792-9FA2372C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BAED9C-0DCB-1E58-29CE-527DD4E5A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860" y="2804544"/>
            <a:ext cx="1495864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7C4513-D47E-5832-5C62-3E980D390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11" y="482965"/>
            <a:ext cx="10960890" cy="532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00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E3201-9A4D-61E6-756E-D5ADCE566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992C-0635-4933-67B1-1C13D9CD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Definition</a:t>
            </a:r>
            <a:endParaRPr lang="en-US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86745F-634A-86C1-5404-A59F0C06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8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944FE883-4AC6-394B-8129-6E4BB686DB20}" type="slidenum">
              <a:rPr lang="en-US" smtClean="0">
                <a:solidFill>
                  <a:schemeClr val="bg1"/>
                </a:solidFill>
              </a:rPr>
              <a:pPr algn="ctr"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5F064F-E32F-16D6-9166-03B51240B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860" y="2804544"/>
            <a:ext cx="1495864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2AFD9-1F6C-8079-7D06-D7110E379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01" y="1315629"/>
            <a:ext cx="10515599" cy="474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134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A2B41577934F4998EE62E59EF2A575" ma:contentTypeVersion="18" ma:contentTypeDescription="Create a new document." ma:contentTypeScope="" ma:versionID="08ed6abe202d22a7564eaf9401bbbea6">
  <xsd:schema xmlns:xsd="http://www.w3.org/2001/XMLSchema" xmlns:xs="http://www.w3.org/2001/XMLSchema" xmlns:p="http://schemas.microsoft.com/office/2006/metadata/properties" xmlns:ns2="bd144688-6247-4621-b542-e085c4240526" xmlns:ns3="addbd1f7-a2a8-49dd-abab-7ee8146c6af2" targetNamespace="http://schemas.microsoft.com/office/2006/metadata/properties" ma:root="true" ma:fieldsID="54c0121c81c00630fff12fba9229494e" ns2:_="" ns3:_="">
    <xsd:import namespace="bd144688-6247-4621-b542-e085c4240526"/>
    <xsd:import namespace="addbd1f7-a2a8-49dd-abab-7ee8146c6a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44688-6247-4621-b542-e085c4240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6c1bbba-1a2d-496b-84ee-32d9150662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bd1f7-a2a8-49dd-abab-7ee8146c6af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519e31e-9dbf-42dd-9b81-5a40feeeeda2}" ma:internalName="TaxCatchAll" ma:showField="CatchAllData" ma:web="addbd1f7-a2a8-49dd-abab-7ee8146c6a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dbd1f7-a2a8-49dd-abab-7ee8146c6af2" xsi:nil="true"/>
    <lcf76f155ced4ddcb4097134ff3c332f xmlns="bd144688-6247-4621-b542-e085c424052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1E4B866-3963-435A-98E6-72B22C6A86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82FB56-C8D1-417A-A82B-CCDC8771C3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144688-6247-4621-b542-e085c4240526"/>
    <ds:schemaRef ds:uri="addbd1f7-a2a8-49dd-abab-7ee8146c6a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238F92-D426-4BEE-805A-F80178872645}">
  <ds:schemaRefs>
    <ds:schemaRef ds:uri="http://www.w3.org/XML/1998/namespace"/>
    <ds:schemaRef ds:uri="bd144688-6247-4621-b542-e085c4240526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addbd1f7-a2a8-49dd-abab-7ee8146c6af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1508</Words>
  <Application>Microsoft Macintosh PowerPoint</Application>
  <PresentationFormat>Widescreen</PresentationFormat>
  <Paragraphs>398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 Display</vt:lpstr>
      <vt:lpstr>Arial</vt:lpstr>
      <vt:lpstr>Calibri</vt:lpstr>
      <vt:lpstr>Calibri Light</vt:lpstr>
      <vt:lpstr>Times New Roman</vt:lpstr>
      <vt:lpstr>Wingdings</vt:lpstr>
      <vt:lpstr>Custom Design</vt:lpstr>
      <vt:lpstr>1_Custom Design</vt:lpstr>
      <vt:lpstr>Predicting Bleeding Risk in ICU Patients Receiving Intravenous Heparin: A Machine Learning Approach for Early, Explainable, and Actionable Intervention</vt:lpstr>
      <vt:lpstr>Introduction – Clinical Challenge &amp; Need</vt:lpstr>
      <vt:lpstr>Introduction – Motivation &amp; Study Aim</vt:lpstr>
      <vt:lpstr>Methods - Data Source &amp; Cohort Definition</vt:lpstr>
      <vt:lpstr>Methods - Outcome Definition</vt:lpstr>
      <vt:lpstr>Observation Window 48 or 72?</vt:lpstr>
      <vt:lpstr>Observation Window 48 or 72?</vt:lpstr>
      <vt:lpstr>PowerPoint Presentation</vt:lpstr>
      <vt:lpstr>Methods - Outcome Definition</vt:lpstr>
      <vt:lpstr>Observation Window 48 or 72?</vt:lpstr>
      <vt:lpstr>Methods - Outcome</vt:lpstr>
      <vt:lpstr>Methods - Outcome Definition</vt:lpstr>
      <vt:lpstr>Methods - Feature Engineering </vt:lpstr>
      <vt:lpstr>Methods - Missing Data &amp; Preprocessing</vt:lpstr>
      <vt:lpstr>Methods</vt:lpstr>
      <vt:lpstr>Methods – Experimental Design </vt:lpstr>
      <vt:lpstr>Methods - Statistical Model Evaluation</vt:lpstr>
      <vt:lpstr>Methods - ROC Curve</vt:lpstr>
      <vt:lpstr>Methods - Model Calibration</vt:lpstr>
      <vt:lpstr>Methods - Top Predictors</vt:lpstr>
      <vt:lpstr>PowerPoint Presentation</vt:lpstr>
      <vt:lpstr>PowerPoint Presentation</vt:lpstr>
      <vt:lpstr>PowerPoint Presentation</vt:lpstr>
      <vt:lpstr>PowerPoint Presentation</vt:lpstr>
      <vt:lpstr>Methods - Decision Curve Analysis </vt:lpstr>
      <vt:lpstr>Methods - Global Model Explanation-SHAP-Based Interpretability </vt:lpstr>
      <vt:lpstr>Methods – Global Model Explanation -SHAP Based Interpretability </vt:lpstr>
      <vt:lpstr>Methods - Local Prediction Explanation-SHAP Waterfall Plot for a High-Risk ICU Patient </vt:lpstr>
      <vt:lpstr>PowerPoint Presentation</vt:lpstr>
      <vt:lpstr>Methods - Clinical Threshold Optimization &amp; Alert Burden</vt:lpstr>
      <vt:lpstr>Methods - Clinical Threshold Optimization &amp; Alert Burden</vt:lpstr>
      <vt:lpstr>Clinical Deployment Recommendation </vt:lpstr>
      <vt:lpstr>Conclusion and Future Directions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Brandt</dc:creator>
  <cp:lastModifiedBy>Alanoud Abdulaziz M Alturki</cp:lastModifiedBy>
  <cp:revision>15</cp:revision>
  <dcterms:created xsi:type="dcterms:W3CDTF">2024-04-18T20:24:44Z</dcterms:created>
  <dcterms:modified xsi:type="dcterms:W3CDTF">2025-05-22T03:59:23Z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0x01010063BEF54C2EDBAD42ABA6D2B17A8AA352</vt:lpwstr>
  </property>
</Properties>
</file>