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57"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691401A-F2FF-4547-BC99-639D5B556063}" type="datetimeFigureOut">
              <a:rPr lang="en-US" smtClean="0"/>
              <a:t>12/23/2024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D0B01EA-FCE6-42C6-AB22-89BF2202C58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94250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1401A-F2FF-4547-BC99-639D5B55606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292030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1401A-F2FF-4547-BC99-639D5B55606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17709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1401A-F2FF-4547-BC99-639D5B55606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305589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91401A-F2FF-4547-BC99-639D5B55606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B01EA-FCE6-42C6-AB22-89BF2202C58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912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91401A-F2FF-4547-BC99-639D5B55606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178751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91401A-F2FF-4547-BC99-639D5B556063}"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273904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91401A-F2FF-4547-BC99-639D5B556063}"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189704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1401A-F2FF-4547-BC99-639D5B556063}"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138177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1401A-F2FF-4547-BC99-639D5B55606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399072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1401A-F2FF-4547-BC99-639D5B55606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0B01EA-FCE6-42C6-AB22-89BF2202C58D}" type="slidenum">
              <a:rPr lang="en-US" smtClean="0"/>
              <a:t>‹#›</a:t>
            </a:fld>
            <a:endParaRPr lang="en-US"/>
          </a:p>
        </p:txBody>
      </p:sp>
    </p:spTree>
    <p:extLst>
      <p:ext uri="{BB962C8B-B14F-4D97-AF65-F5344CB8AC3E}">
        <p14:creationId xmlns:p14="http://schemas.microsoft.com/office/powerpoint/2010/main" val="9030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691401A-F2FF-4547-BC99-639D5B556063}" type="datetimeFigureOut">
              <a:rPr lang="en-US" smtClean="0"/>
              <a:t>12/23/2024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D0B01EA-FCE6-42C6-AB22-89BF2202C58D}" type="slidenum">
              <a:rPr lang="en-US" smtClean="0"/>
              <a:t>‹#›</a:t>
            </a:fld>
            <a:endParaRPr lang="en-US"/>
          </a:p>
        </p:txBody>
      </p:sp>
    </p:spTree>
    <p:extLst>
      <p:ext uri="{BB962C8B-B14F-4D97-AF65-F5344CB8AC3E}">
        <p14:creationId xmlns:p14="http://schemas.microsoft.com/office/powerpoint/2010/main" val="3305899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AFD4A4-4F3D-18E4-E811-A48B757562F6}"/>
              </a:ext>
            </a:extLst>
          </p:cNvPr>
          <p:cNvSpPr txBox="1"/>
          <p:nvPr/>
        </p:nvSpPr>
        <p:spPr>
          <a:xfrm>
            <a:off x="1179871" y="1671483"/>
            <a:ext cx="10314039" cy="2308324"/>
          </a:xfrm>
          <a:prstGeom prst="rect">
            <a:avLst/>
          </a:prstGeom>
          <a:noFill/>
        </p:spPr>
        <p:txBody>
          <a:bodyPr wrap="square" rtlCol="0">
            <a:spAutoFit/>
          </a:bodyPr>
          <a:lstStyle/>
          <a:p>
            <a:r>
              <a:rPr lang="en-US" sz="4800" dirty="0"/>
              <a:t>WIZARD: A Comprehensive Data Sanitization Tool Implementing a 3-Pass Gutmann Algorithm</a:t>
            </a:r>
          </a:p>
        </p:txBody>
      </p:sp>
      <p:sp>
        <p:nvSpPr>
          <p:cNvPr id="7" name="TextBox 6">
            <a:extLst>
              <a:ext uri="{FF2B5EF4-FFF2-40B4-BE49-F238E27FC236}">
                <a16:creationId xmlns:a16="http://schemas.microsoft.com/office/drawing/2014/main" id="{8A8AA90D-A02E-F5F1-0173-374E9529C08F}"/>
              </a:ext>
            </a:extLst>
          </p:cNvPr>
          <p:cNvSpPr txBox="1"/>
          <p:nvPr/>
        </p:nvSpPr>
        <p:spPr>
          <a:xfrm>
            <a:off x="1179871" y="6479458"/>
            <a:ext cx="10441858" cy="307777"/>
          </a:xfrm>
          <a:prstGeom prst="rect">
            <a:avLst/>
          </a:prstGeom>
          <a:noFill/>
        </p:spPr>
        <p:txBody>
          <a:bodyPr wrap="square" rtlCol="0">
            <a:spAutoFit/>
          </a:bodyPr>
          <a:lstStyle/>
          <a:p>
            <a:r>
              <a:rPr lang="en-US" sz="1400" i="1" dirty="0"/>
              <a:t>NB: This project is intended for educational purposes only. I disclaim any responsibility for the unethical use of this tool.</a:t>
            </a:r>
          </a:p>
        </p:txBody>
      </p:sp>
      <p:sp>
        <p:nvSpPr>
          <p:cNvPr id="8" name="TextBox 7">
            <a:extLst>
              <a:ext uri="{FF2B5EF4-FFF2-40B4-BE49-F238E27FC236}">
                <a16:creationId xmlns:a16="http://schemas.microsoft.com/office/drawing/2014/main" id="{CDDAD5E9-20B5-FA95-8B5F-88E887FC7AC2}"/>
              </a:ext>
            </a:extLst>
          </p:cNvPr>
          <p:cNvSpPr txBox="1"/>
          <p:nvPr/>
        </p:nvSpPr>
        <p:spPr>
          <a:xfrm>
            <a:off x="2871019" y="5730455"/>
            <a:ext cx="9812594" cy="369332"/>
          </a:xfrm>
          <a:prstGeom prst="rect">
            <a:avLst/>
          </a:prstGeom>
          <a:noFill/>
        </p:spPr>
        <p:txBody>
          <a:bodyPr wrap="square" rtlCol="0">
            <a:spAutoFit/>
          </a:bodyPr>
          <a:lstStyle/>
          <a:p>
            <a:r>
              <a:rPr lang="en-US" dirty="0"/>
              <a:t>GITHUB REPO: https://github.com/Alanperry1/WIZARD</a:t>
            </a:r>
          </a:p>
        </p:txBody>
      </p:sp>
    </p:spTree>
    <p:extLst>
      <p:ext uri="{BB962C8B-B14F-4D97-AF65-F5344CB8AC3E}">
        <p14:creationId xmlns:p14="http://schemas.microsoft.com/office/powerpoint/2010/main" val="8869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E56B2-C6F2-5EEF-02CF-7AA8A9ADF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37" y="966020"/>
            <a:ext cx="5090297" cy="4129547"/>
          </a:xfrm>
          <a:prstGeom prst="rect">
            <a:avLst/>
          </a:prstGeom>
        </p:spPr>
      </p:pic>
      <p:sp>
        <p:nvSpPr>
          <p:cNvPr id="6" name="TextBox 5">
            <a:extLst>
              <a:ext uri="{FF2B5EF4-FFF2-40B4-BE49-F238E27FC236}">
                <a16:creationId xmlns:a16="http://schemas.microsoft.com/office/drawing/2014/main" id="{435087F1-8E2D-6C41-A9C5-97F222EF8398}"/>
              </a:ext>
            </a:extLst>
          </p:cNvPr>
          <p:cNvSpPr txBox="1"/>
          <p:nvPr/>
        </p:nvSpPr>
        <p:spPr>
          <a:xfrm>
            <a:off x="1573160" y="135023"/>
            <a:ext cx="7983794" cy="830997"/>
          </a:xfrm>
          <a:prstGeom prst="rect">
            <a:avLst/>
          </a:prstGeom>
          <a:noFill/>
        </p:spPr>
        <p:txBody>
          <a:bodyPr wrap="square" rtlCol="0">
            <a:spAutoFit/>
          </a:bodyPr>
          <a:lstStyle/>
          <a:p>
            <a:r>
              <a:rPr lang="en-US" sz="4800" dirty="0"/>
              <a:t>DATA SANITIZATION</a:t>
            </a:r>
          </a:p>
        </p:txBody>
      </p:sp>
      <p:sp>
        <p:nvSpPr>
          <p:cNvPr id="7" name="TextBox 6">
            <a:extLst>
              <a:ext uri="{FF2B5EF4-FFF2-40B4-BE49-F238E27FC236}">
                <a16:creationId xmlns:a16="http://schemas.microsoft.com/office/drawing/2014/main" id="{C2C65DDE-1EAC-F66F-7E0D-E69CCCDB30BD}"/>
              </a:ext>
            </a:extLst>
          </p:cNvPr>
          <p:cNvSpPr txBox="1"/>
          <p:nvPr/>
        </p:nvSpPr>
        <p:spPr>
          <a:xfrm>
            <a:off x="5437238" y="999468"/>
            <a:ext cx="5437239" cy="4524315"/>
          </a:xfrm>
          <a:prstGeom prst="rect">
            <a:avLst/>
          </a:prstGeom>
          <a:noFill/>
        </p:spPr>
        <p:txBody>
          <a:bodyPr wrap="square" rtlCol="0">
            <a:spAutoFit/>
          </a:bodyPr>
          <a:lstStyle/>
          <a:p>
            <a:r>
              <a:rPr lang="en-US" dirty="0"/>
              <a:t>Data Sanitization is the process of securely erasing data from storage devices to ensure it cannot be recovered or accessed. </a:t>
            </a:r>
          </a:p>
          <a:p>
            <a:endParaRPr lang="en-US" dirty="0"/>
          </a:p>
          <a:p>
            <a:r>
              <a:rPr lang="en-US" dirty="0"/>
              <a:t>Methods of data sanitization include:</a:t>
            </a:r>
          </a:p>
          <a:p>
            <a:pPr marL="285750" indent="-285750">
              <a:buFont typeface="Arial" panose="020B0604020202020204" pitchFamily="34" charset="0"/>
              <a:buChar char="•"/>
            </a:pPr>
            <a:r>
              <a:rPr lang="en-US" dirty="0"/>
              <a:t>Overwriting (Logical Sanitization)</a:t>
            </a:r>
          </a:p>
          <a:p>
            <a:pPr marL="285750" indent="-285750">
              <a:buFont typeface="Arial" panose="020B0604020202020204" pitchFamily="34" charset="0"/>
              <a:buChar char="•"/>
            </a:pPr>
            <a:r>
              <a:rPr lang="en-US" dirty="0"/>
              <a:t>Cryptographic Erasure</a:t>
            </a:r>
          </a:p>
          <a:p>
            <a:pPr marL="285750" indent="-285750">
              <a:buFont typeface="Arial" panose="020B0604020202020204" pitchFamily="34" charset="0"/>
              <a:buChar char="•"/>
            </a:pPr>
            <a:r>
              <a:rPr lang="en-US" dirty="0"/>
              <a:t>Physical Destruction</a:t>
            </a:r>
          </a:p>
          <a:p>
            <a:endParaRPr lang="en-US" dirty="0"/>
          </a:p>
          <a:p>
            <a:r>
              <a:rPr lang="en-US" dirty="0"/>
              <a:t>In this project, we will focus on Logical Sanitization. Logical sanitization involves three main algorithms used for secure data wiping. These are:</a:t>
            </a:r>
          </a:p>
          <a:p>
            <a:pPr marL="285750" indent="-285750">
              <a:buFont typeface="Arial" panose="020B0604020202020204" pitchFamily="34" charset="0"/>
              <a:buChar char="•"/>
            </a:pPr>
            <a:r>
              <a:rPr lang="en-US" dirty="0"/>
              <a:t>Gutmann Algorithm</a:t>
            </a:r>
          </a:p>
          <a:p>
            <a:pPr marL="285750" indent="-285750">
              <a:buFont typeface="Arial" panose="020B0604020202020204" pitchFamily="34" charset="0"/>
              <a:buChar char="•"/>
            </a:pPr>
            <a:r>
              <a:rPr lang="en-US" dirty="0"/>
              <a:t>DoD 5220.22-M</a:t>
            </a:r>
          </a:p>
          <a:p>
            <a:pPr marL="285750" indent="-285750">
              <a:buFont typeface="Arial" panose="020B0604020202020204" pitchFamily="34" charset="0"/>
              <a:buChar char="•"/>
            </a:pPr>
            <a:r>
              <a:rPr lang="en-US" dirty="0"/>
              <a:t>NIST Special Publication 800-88</a:t>
            </a:r>
          </a:p>
        </p:txBody>
      </p:sp>
      <p:sp>
        <p:nvSpPr>
          <p:cNvPr id="10" name="TextBox 9">
            <a:extLst>
              <a:ext uri="{FF2B5EF4-FFF2-40B4-BE49-F238E27FC236}">
                <a16:creationId xmlns:a16="http://schemas.microsoft.com/office/drawing/2014/main" id="{754FEB9D-1953-D994-BB21-3F6312D90EE9}"/>
              </a:ext>
            </a:extLst>
          </p:cNvPr>
          <p:cNvSpPr txBox="1"/>
          <p:nvPr/>
        </p:nvSpPr>
        <p:spPr>
          <a:xfrm>
            <a:off x="175137" y="5523783"/>
            <a:ext cx="10954979" cy="1200329"/>
          </a:xfrm>
          <a:prstGeom prst="rect">
            <a:avLst/>
          </a:prstGeom>
          <a:noFill/>
        </p:spPr>
        <p:txBody>
          <a:bodyPr wrap="square" rtlCol="0">
            <a:spAutoFit/>
          </a:bodyPr>
          <a:lstStyle/>
          <a:p>
            <a:r>
              <a:rPr lang="en-US" dirty="0"/>
              <a:t>Data sanitization and normal formatting differ in their purpose and effectiveness. Data sanitization securely erases all data, making it irretrievable by any means.</a:t>
            </a:r>
          </a:p>
          <a:p>
            <a:r>
              <a:rPr lang="en-US" dirty="0"/>
              <a:t>In contrast, normal formatting simply removes references to the data, making it inaccessible but not securely erased. This means the data can still be recovered with specialized tools.</a:t>
            </a:r>
          </a:p>
        </p:txBody>
      </p:sp>
    </p:spTree>
    <p:extLst>
      <p:ext uri="{BB962C8B-B14F-4D97-AF65-F5344CB8AC3E}">
        <p14:creationId xmlns:p14="http://schemas.microsoft.com/office/powerpoint/2010/main" val="163308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0F79C1-29CC-4748-C025-C59938B85E73}"/>
              </a:ext>
            </a:extLst>
          </p:cNvPr>
          <p:cNvSpPr txBox="1"/>
          <p:nvPr/>
        </p:nvSpPr>
        <p:spPr>
          <a:xfrm>
            <a:off x="771832" y="1334332"/>
            <a:ext cx="9497961" cy="4801314"/>
          </a:xfrm>
          <a:prstGeom prst="rect">
            <a:avLst/>
          </a:prstGeom>
          <a:noFill/>
        </p:spPr>
        <p:txBody>
          <a:bodyPr wrap="square" rtlCol="0">
            <a:spAutoFit/>
          </a:bodyPr>
          <a:lstStyle/>
          <a:p>
            <a:r>
              <a:rPr lang="en-US" dirty="0"/>
              <a:t>The </a:t>
            </a:r>
            <a:r>
              <a:rPr lang="en-US" b="1" dirty="0"/>
              <a:t>Gutmann Algorithm</a:t>
            </a:r>
            <a:r>
              <a:rPr lang="en-US" dirty="0"/>
              <a:t> is a data sanitization method designed to securely erase data from magnetic storage devices, ensuring that it cannot be recovered using advanced forensic tools. Developed by </a:t>
            </a:r>
            <a:r>
              <a:rPr lang="en-US" b="1" dirty="0"/>
              <a:t>Peter Gutmann</a:t>
            </a:r>
            <a:r>
              <a:rPr lang="en-US" dirty="0"/>
              <a:t> in 1996, this algorithm employs multiple passes of overwriting with specific patterns to obscure the original data.</a:t>
            </a:r>
          </a:p>
          <a:p>
            <a:r>
              <a:rPr lang="en-US" dirty="0"/>
              <a:t>Let’s see how it performs the sanitization process:</a:t>
            </a:r>
          </a:p>
          <a:p>
            <a:endParaRPr lang="en-US" dirty="0"/>
          </a:p>
          <a:p>
            <a:pPr marL="285750" indent="-285750">
              <a:buFont typeface="Arial" panose="020B0604020202020204" pitchFamily="34" charset="0"/>
              <a:buChar char="•"/>
            </a:pPr>
            <a:r>
              <a:rPr lang="en-US" dirty="0"/>
              <a:t>The algorithm performs 35 overwriting passes. Each pass uses different data patterns to maximize the chances of overwriting the physical remnants of the original data. The patterns are chosen based on the recording techniques of older magnetic storage technologies.</a:t>
            </a:r>
          </a:p>
          <a:p>
            <a:endParaRPr lang="en-US" dirty="0"/>
          </a:p>
          <a:p>
            <a:pPr marL="285750" indent="-285750">
              <a:buFont typeface="Arial" panose="020B0604020202020204" pitchFamily="34" charset="0"/>
              <a:buChar char="•"/>
            </a:pPr>
            <a:r>
              <a:rPr lang="en-US" dirty="0"/>
              <a:t>Initially designed for magnetic hard drives, the algorithm's efficacy is less critical for modern solid-state drives (SSDs) but still ensures comprehensive erasure.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 modern SSDs and flash drives, performing the full 35 passes results in an overkill process. Therefore, I optimized the process by reducing it to 3 passes and concurrently running additional operations for efficiency.</a:t>
            </a:r>
          </a:p>
        </p:txBody>
      </p:sp>
      <p:sp>
        <p:nvSpPr>
          <p:cNvPr id="5" name="TextBox 4">
            <a:extLst>
              <a:ext uri="{FF2B5EF4-FFF2-40B4-BE49-F238E27FC236}">
                <a16:creationId xmlns:a16="http://schemas.microsoft.com/office/drawing/2014/main" id="{A1D1EB73-0F66-1BFC-8DB1-DBFB99F1F679}"/>
              </a:ext>
            </a:extLst>
          </p:cNvPr>
          <p:cNvSpPr txBox="1"/>
          <p:nvPr/>
        </p:nvSpPr>
        <p:spPr>
          <a:xfrm>
            <a:off x="771832" y="403122"/>
            <a:ext cx="9763432" cy="830997"/>
          </a:xfrm>
          <a:prstGeom prst="rect">
            <a:avLst/>
          </a:prstGeom>
          <a:noFill/>
        </p:spPr>
        <p:txBody>
          <a:bodyPr wrap="square" rtlCol="0">
            <a:spAutoFit/>
          </a:bodyPr>
          <a:lstStyle/>
          <a:p>
            <a:r>
              <a:rPr lang="en-US" sz="4800" dirty="0"/>
              <a:t>THE GUTMANN ALGORITHM</a:t>
            </a:r>
          </a:p>
        </p:txBody>
      </p:sp>
    </p:spTree>
    <p:extLst>
      <p:ext uri="{BB962C8B-B14F-4D97-AF65-F5344CB8AC3E}">
        <p14:creationId xmlns:p14="http://schemas.microsoft.com/office/powerpoint/2010/main" val="193761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054C6-5D9F-9BCB-5565-7CBBB46B1647}"/>
              </a:ext>
            </a:extLst>
          </p:cNvPr>
          <p:cNvSpPr txBox="1"/>
          <p:nvPr/>
        </p:nvSpPr>
        <p:spPr>
          <a:xfrm>
            <a:off x="471949" y="995687"/>
            <a:ext cx="6469625" cy="5632311"/>
          </a:xfrm>
          <a:prstGeom prst="rect">
            <a:avLst/>
          </a:prstGeom>
          <a:noFill/>
        </p:spPr>
        <p:txBody>
          <a:bodyPr wrap="square" rtlCol="0">
            <a:spAutoFit/>
          </a:bodyPr>
          <a:lstStyle/>
          <a:p>
            <a:r>
              <a:rPr lang="en-US" sz="3000" dirty="0"/>
              <a:t>W- Write</a:t>
            </a:r>
          </a:p>
          <a:p>
            <a:endParaRPr lang="en-US" sz="3000" dirty="0"/>
          </a:p>
          <a:p>
            <a:r>
              <a:rPr lang="en-US" sz="3000" dirty="0"/>
              <a:t>I- Inspect </a:t>
            </a:r>
          </a:p>
          <a:p>
            <a:endParaRPr lang="en-US" sz="3000" dirty="0"/>
          </a:p>
          <a:p>
            <a:r>
              <a:rPr lang="en-US" sz="3000" dirty="0"/>
              <a:t>Z- Zero</a:t>
            </a:r>
          </a:p>
          <a:p>
            <a:endParaRPr lang="en-US" sz="3000" dirty="0"/>
          </a:p>
          <a:p>
            <a:r>
              <a:rPr lang="en-US" sz="3000" dirty="0"/>
              <a:t>A- Analyze</a:t>
            </a:r>
          </a:p>
          <a:p>
            <a:br>
              <a:rPr lang="en-US" sz="3000" dirty="0"/>
            </a:br>
            <a:r>
              <a:rPr lang="en-US" sz="3000" dirty="0"/>
              <a:t>R- Rewrite</a:t>
            </a:r>
          </a:p>
          <a:p>
            <a:endParaRPr lang="en-US" sz="3000" dirty="0"/>
          </a:p>
          <a:p>
            <a:r>
              <a:rPr lang="en-US" sz="3000" dirty="0"/>
              <a:t>D- Delete</a:t>
            </a:r>
          </a:p>
          <a:p>
            <a:endParaRPr lang="en-US" sz="3000" dirty="0"/>
          </a:p>
        </p:txBody>
      </p:sp>
      <p:sp>
        <p:nvSpPr>
          <p:cNvPr id="5" name="TextBox 4">
            <a:extLst>
              <a:ext uri="{FF2B5EF4-FFF2-40B4-BE49-F238E27FC236}">
                <a16:creationId xmlns:a16="http://schemas.microsoft.com/office/drawing/2014/main" id="{1184A2C8-B5D4-BB2E-D3B7-50FF5419C881}"/>
              </a:ext>
            </a:extLst>
          </p:cNvPr>
          <p:cNvSpPr txBox="1"/>
          <p:nvPr/>
        </p:nvSpPr>
        <p:spPr>
          <a:xfrm>
            <a:off x="629265" y="164689"/>
            <a:ext cx="8249264" cy="830997"/>
          </a:xfrm>
          <a:prstGeom prst="rect">
            <a:avLst/>
          </a:prstGeom>
          <a:noFill/>
        </p:spPr>
        <p:txBody>
          <a:bodyPr wrap="square" rtlCol="0">
            <a:spAutoFit/>
          </a:bodyPr>
          <a:lstStyle/>
          <a:p>
            <a:r>
              <a:rPr lang="en-US" sz="4800" dirty="0"/>
              <a:t>MODE OF OPERATION</a:t>
            </a:r>
          </a:p>
        </p:txBody>
      </p:sp>
      <p:sp>
        <p:nvSpPr>
          <p:cNvPr id="6" name="TextBox 5">
            <a:extLst>
              <a:ext uri="{FF2B5EF4-FFF2-40B4-BE49-F238E27FC236}">
                <a16:creationId xmlns:a16="http://schemas.microsoft.com/office/drawing/2014/main" id="{37A0F2D2-97E5-5419-3C84-54FCFCF370D6}"/>
              </a:ext>
            </a:extLst>
          </p:cNvPr>
          <p:cNvSpPr txBox="1"/>
          <p:nvPr/>
        </p:nvSpPr>
        <p:spPr>
          <a:xfrm>
            <a:off x="108156" y="6397165"/>
            <a:ext cx="11287432" cy="461665"/>
          </a:xfrm>
          <a:prstGeom prst="rect">
            <a:avLst/>
          </a:prstGeom>
          <a:noFill/>
        </p:spPr>
        <p:txBody>
          <a:bodyPr wrap="square" rtlCol="0">
            <a:spAutoFit/>
          </a:bodyPr>
          <a:lstStyle/>
          <a:p>
            <a:r>
              <a:rPr lang="en-US" sz="1200" i="1" dirty="0"/>
              <a:t>NB: This project is designed for the Linux (Debian) file system. An alternative Windows compactible program is available in the repository (though it has not been fully tested).</a:t>
            </a:r>
          </a:p>
        </p:txBody>
      </p:sp>
    </p:spTree>
    <p:extLst>
      <p:ext uri="{BB962C8B-B14F-4D97-AF65-F5344CB8AC3E}">
        <p14:creationId xmlns:p14="http://schemas.microsoft.com/office/powerpoint/2010/main" val="334727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26C534-48CD-C57D-0B2A-7A86775A3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48" y="2218253"/>
            <a:ext cx="8850146" cy="4196069"/>
          </a:xfrm>
          <a:prstGeom prst="rect">
            <a:avLst/>
          </a:prstGeom>
        </p:spPr>
      </p:pic>
      <p:sp>
        <p:nvSpPr>
          <p:cNvPr id="6" name="TextBox 5">
            <a:extLst>
              <a:ext uri="{FF2B5EF4-FFF2-40B4-BE49-F238E27FC236}">
                <a16:creationId xmlns:a16="http://schemas.microsoft.com/office/drawing/2014/main" id="{6F72F1DC-FB13-A64C-A1C2-32804B485D3F}"/>
              </a:ext>
            </a:extLst>
          </p:cNvPr>
          <p:cNvSpPr txBox="1"/>
          <p:nvPr/>
        </p:nvSpPr>
        <p:spPr>
          <a:xfrm>
            <a:off x="447367" y="226141"/>
            <a:ext cx="11297265" cy="707886"/>
          </a:xfrm>
          <a:prstGeom prst="rect">
            <a:avLst/>
          </a:prstGeom>
          <a:noFill/>
        </p:spPr>
        <p:txBody>
          <a:bodyPr wrap="square" rtlCol="0">
            <a:spAutoFit/>
          </a:bodyPr>
          <a:lstStyle/>
          <a:p>
            <a:r>
              <a:rPr lang="en-US" sz="4000" dirty="0"/>
              <a:t>DETECTION OF REMOVABLE DRIVE(S)</a:t>
            </a:r>
          </a:p>
        </p:txBody>
      </p:sp>
      <p:sp>
        <p:nvSpPr>
          <p:cNvPr id="7" name="TextBox 6">
            <a:extLst>
              <a:ext uri="{FF2B5EF4-FFF2-40B4-BE49-F238E27FC236}">
                <a16:creationId xmlns:a16="http://schemas.microsoft.com/office/drawing/2014/main" id="{FE3F4960-4840-BB88-8C1F-29BA4BDF2FD8}"/>
              </a:ext>
            </a:extLst>
          </p:cNvPr>
          <p:cNvSpPr txBox="1"/>
          <p:nvPr/>
        </p:nvSpPr>
        <p:spPr>
          <a:xfrm>
            <a:off x="447367" y="1028868"/>
            <a:ext cx="10707329" cy="923330"/>
          </a:xfrm>
          <a:prstGeom prst="rect">
            <a:avLst/>
          </a:prstGeom>
          <a:noFill/>
        </p:spPr>
        <p:txBody>
          <a:bodyPr wrap="square" rtlCol="0">
            <a:spAutoFit/>
          </a:bodyPr>
          <a:lstStyle/>
          <a:p>
            <a:r>
              <a:rPr lang="en-US" dirty="0"/>
              <a:t>The function </a:t>
            </a:r>
            <a:r>
              <a:rPr lang="en-US" b="1" dirty="0"/>
              <a:t>list_usb_drives()</a:t>
            </a:r>
            <a:r>
              <a:rPr lang="en-US" dirty="0"/>
              <a:t> identifies and lists all removable devices on a Linux system. It checks the </a:t>
            </a:r>
            <a:r>
              <a:rPr lang="en-US" b="1" dirty="0"/>
              <a:t>/sys/block</a:t>
            </a:r>
            <a:r>
              <a:rPr lang="en-US" dirty="0"/>
              <a:t> directory for devices marked as "removable" and adds their paths to a list. The function returns this list.</a:t>
            </a:r>
          </a:p>
        </p:txBody>
      </p:sp>
    </p:spTree>
    <p:extLst>
      <p:ext uri="{BB962C8B-B14F-4D97-AF65-F5344CB8AC3E}">
        <p14:creationId xmlns:p14="http://schemas.microsoft.com/office/powerpoint/2010/main" val="410122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C03DD2-28B3-1665-C3C0-95B68F218BD3}"/>
              </a:ext>
            </a:extLst>
          </p:cNvPr>
          <p:cNvPicPr>
            <a:picLocks noChangeAspect="1"/>
          </p:cNvPicPr>
          <p:nvPr/>
        </p:nvPicPr>
        <p:blipFill>
          <a:blip r:embed="rId2">
            <a:extLst>
              <a:ext uri="{28A0092B-C50C-407E-A947-70E740481C1C}">
                <a14:useLocalDpi xmlns:a14="http://schemas.microsoft.com/office/drawing/2010/main" val="0"/>
              </a:ext>
            </a:extLst>
          </a:blip>
          <a:srcRect l="1406" r="18781"/>
          <a:stretch/>
        </p:blipFill>
        <p:spPr>
          <a:xfrm>
            <a:off x="255638" y="1956620"/>
            <a:ext cx="6846623" cy="4803058"/>
          </a:xfrm>
          <a:prstGeom prst="rect">
            <a:avLst/>
          </a:prstGeom>
        </p:spPr>
      </p:pic>
      <p:sp>
        <p:nvSpPr>
          <p:cNvPr id="6" name="TextBox 5">
            <a:extLst>
              <a:ext uri="{FF2B5EF4-FFF2-40B4-BE49-F238E27FC236}">
                <a16:creationId xmlns:a16="http://schemas.microsoft.com/office/drawing/2014/main" id="{A3D93261-F99B-90A1-C86A-E15B6B0A4766}"/>
              </a:ext>
            </a:extLst>
          </p:cNvPr>
          <p:cNvSpPr txBox="1"/>
          <p:nvPr/>
        </p:nvSpPr>
        <p:spPr>
          <a:xfrm>
            <a:off x="255638" y="886127"/>
            <a:ext cx="10933471" cy="923330"/>
          </a:xfrm>
          <a:prstGeom prst="rect">
            <a:avLst/>
          </a:prstGeom>
          <a:noFill/>
        </p:spPr>
        <p:txBody>
          <a:bodyPr wrap="square" rtlCol="0">
            <a:spAutoFit/>
          </a:bodyPr>
          <a:lstStyle/>
          <a:p>
            <a:r>
              <a:rPr lang="en-US" dirty="0"/>
              <a:t>The </a:t>
            </a:r>
            <a:r>
              <a:rPr lang="en-US" b="1" dirty="0"/>
              <a:t>overwrite_device</a:t>
            </a:r>
            <a:r>
              <a:rPr lang="en-US" dirty="0"/>
              <a:t> function securely erases data on a USB device by overwriting it with different patterns. It first determines the device size, then performs three passes, each writing patterns like zeros </a:t>
            </a:r>
            <a:r>
              <a:rPr lang="en-US" b="1" dirty="0"/>
              <a:t>\x00</a:t>
            </a:r>
            <a:r>
              <a:rPr lang="en-US" dirty="0"/>
              <a:t>, ones </a:t>
            </a:r>
            <a:r>
              <a:rPr lang="en-US" b="1" dirty="0"/>
              <a:t>\xFF</a:t>
            </a:r>
            <a:r>
              <a:rPr lang="en-US" dirty="0"/>
              <a:t>, and random data to the device. </a:t>
            </a:r>
          </a:p>
        </p:txBody>
      </p:sp>
      <p:sp>
        <p:nvSpPr>
          <p:cNvPr id="7" name="TextBox 6">
            <a:extLst>
              <a:ext uri="{FF2B5EF4-FFF2-40B4-BE49-F238E27FC236}">
                <a16:creationId xmlns:a16="http://schemas.microsoft.com/office/drawing/2014/main" id="{93C718BF-DD85-5167-011F-8E531E33B843}"/>
              </a:ext>
            </a:extLst>
          </p:cNvPr>
          <p:cNvSpPr txBox="1"/>
          <p:nvPr/>
        </p:nvSpPr>
        <p:spPr>
          <a:xfrm>
            <a:off x="1632155" y="148312"/>
            <a:ext cx="9783097" cy="707886"/>
          </a:xfrm>
          <a:prstGeom prst="rect">
            <a:avLst/>
          </a:prstGeom>
          <a:noFill/>
        </p:spPr>
        <p:txBody>
          <a:bodyPr wrap="square" rtlCol="0">
            <a:spAutoFit/>
          </a:bodyPr>
          <a:lstStyle/>
          <a:p>
            <a:r>
              <a:rPr lang="en-US" sz="4000" dirty="0"/>
              <a:t>MECHANISM OF OPERATION</a:t>
            </a:r>
          </a:p>
        </p:txBody>
      </p:sp>
    </p:spTree>
    <p:extLst>
      <p:ext uri="{BB962C8B-B14F-4D97-AF65-F5344CB8AC3E}">
        <p14:creationId xmlns:p14="http://schemas.microsoft.com/office/powerpoint/2010/main" val="297268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341E2C-7347-AA41-218E-8204ECAB9394}"/>
              </a:ext>
            </a:extLst>
          </p:cNvPr>
          <p:cNvSpPr txBox="1"/>
          <p:nvPr/>
        </p:nvSpPr>
        <p:spPr>
          <a:xfrm>
            <a:off x="2010697" y="127820"/>
            <a:ext cx="9704438" cy="830997"/>
          </a:xfrm>
          <a:prstGeom prst="rect">
            <a:avLst/>
          </a:prstGeom>
          <a:noFill/>
        </p:spPr>
        <p:txBody>
          <a:bodyPr wrap="square" rtlCol="0">
            <a:spAutoFit/>
          </a:bodyPr>
          <a:lstStyle/>
          <a:p>
            <a:r>
              <a:rPr lang="en-US" sz="4800" dirty="0"/>
              <a:t>PROOF OF CONCEPT</a:t>
            </a:r>
          </a:p>
        </p:txBody>
      </p:sp>
      <p:sp>
        <p:nvSpPr>
          <p:cNvPr id="5" name="TextBox 4">
            <a:extLst>
              <a:ext uri="{FF2B5EF4-FFF2-40B4-BE49-F238E27FC236}">
                <a16:creationId xmlns:a16="http://schemas.microsoft.com/office/drawing/2014/main" id="{EB52BC3A-F5D1-F090-B84F-75B2EF7EE5EB}"/>
              </a:ext>
            </a:extLst>
          </p:cNvPr>
          <p:cNvSpPr txBox="1"/>
          <p:nvPr/>
        </p:nvSpPr>
        <p:spPr>
          <a:xfrm>
            <a:off x="491613" y="1111045"/>
            <a:ext cx="1054018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PoC aims to demonstrate the effectiveness of a data sanitization tool by combining it with FTK for disk image capture and Autopsy for forensic analysis. The goal is to verify whether data on a USB drive, after being sanitized using the tool, can be recovered using forensic tools like Autopsy.</a:t>
            </a:r>
          </a:p>
          <a:p>
            <a:endParaRPr lang="en-US" dirty="0"/>
          </a:p>
          <a:p>
            <a:pPr>
              <a:buFont typeface="Arial" panose="020B0604020202020204" pitchFamily="34" charset="0"/>
              <a:buChar char="•"/>
            </a:pPr>
            <a:r>
              <a:rPr lang="en-US" dirty="0"/>
              <a:t>If the sanitization tool has successfully overwritten the data, no original or recoverable data should appear during the forensic analysis. Autopsy should not find any significant remnants of the data that was originally stored on the USB drive, demonstrating that the data sanitization tool has effectively prevented data recovery.</a:t>
            </a:r>
          </a:p>
          <a:p>
            <a:endParaRPr lang="en-US" dirty="0"/>
          </a:p>
        </p:txBody>
      </p:sp>
      <p:sp>
        <p:nvSpPr>
          <p:cNvPr id="9" name="TextBox 8">
            <a:extLst>
              <a:ext uri="{FF2B5EF4-FFF2-40B4-BE49-F238E27FC236}">
                <a16:creationId xmlns:a16="http://schemas.microsoft.com/office/drawing/2014/main" id="{15253452-B902-5D18-D1F3-C7FEAECEA806}"/>
              </a:ext>
            </a:extLst>
          </p:cNvPr>
          <p:cNvSpPr txBox="1"/>
          <p:nvPr/>
        </p:nvSpPr>
        <p:spPr>
          <a:xfrm>
            <a:off x="491613" y="3912841"/>
            <a:ext cx="5948516" cy="1200329"/>
          </a:xfrm>
          <a:prstGeom prst="rect">
            <a:avLst/>
          </a:prstGeom>
          <a:noFill/>
        </p:spPr>
        <p:txBody>
          <a:bodyPr wrap="square" rtlCol="0">
            <a:spAutoFit/>
          </a:bodyPr>
          <a:lstStyle/>
          <a:p>
            <a:r>
              <a:rPr lang="en-US" b="1" dirty="0"/>
              <a:t>Tools Used:</a:t>
            </a:r>
          </a:p>
          <a:p>
            <a:pPr marL="285750" indent="-285750">
              <a:buFont typeface="Arial" panose="020B0604020202020204" pitchFamily="34" charset="0"/>
              <a:buChar char="•"/>
            </a:pPr>
            <a:r>
              <a:rPr lang="en-US" dirty="0" err="1"/>
              <a:t>Enterro</a:t>
            </a:r>
            <a:r>
              <a:rPr lang="en-US" dirty="0"/>
              <a:t> FTK Imager</a:t>
            </a:r>
          </a:p>
          <a:p>
            <a:pPr marL="285750" indent="-285750">
              <a:buFont typeface="Arial" panose="020B0604020202020204" pitchFamily="34" charset="0"/>
              <a:buChar char="•"/>
            </a:pPr>
            <a:r>
              <a:rPr lang="en-US" dirty="0"/>
              <a:t>Autopsy 4.21.0</a:t>
            </a:r>
          </a:p>
          <a:p>
            <a:pPr marL="285750" indent="-285750">
              <a:buFont typeface="Arial" panose="020B0604020202020204" pitchFamily="34" charset="0"/>
              <a:buChar char="•"/>
            </a:pPr>
            <a:r>
              <a:rPr lang="en-US" dirty="0"/>
              <a:t>1 GB Flash drive (to hasten disk image capture)</a:t>
            </a:r>
          </a:p>
        </p:txBody>
      </p:sp>
    </p:spTree>
    <p:extLst>
      <p:ext uri="{BB962C8B-B14F-4D97-AF65-F5344CB8AC3E}">
        <p14:creationId xmlns:p14="http://schemas.microsoft.com/office/powerpoint/2010/main" val="40680922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127</TotalTime>
  <Words>635</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 Baning</dc:creator>
  <cp:lastModifiedBy>Philip Baning</cp:lastModifiedBy>
  <cp:revision>2</cp:revision>
  <dcterms:created xsi:type="dcterms:W3CDTF">2024-12-23T17:14:26Z</dcterms:created>
  <dcterms:modified xsi:type="dcterms:W3CDTF">2024-12-23T19:22:09Z</dcterms:modified>
</cp:coreProperties>
</file>