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6" r:id="rId1"/>
  </p:sldMasterIdLst>
  <p:handoutMasterIdLst>
    <p:handoutMasterId r:id="rId20"/>
  </p:handoutMasterIdLst>
  <p:sldIdLst>
    <p:sldId id="256" r:id="rId2"/>
    <p:sldId id="272" r:id="rId3"/>
    <p:sldId id="257" r:id="rId4"/>
    <p:sldId id="258" r:id="rId5"/>
    <p:sldId id="263" r:id="rId6"/>
    <p:sldId id="264" r:id="rId7"/>
    <p:sldId id="273" r:id="rId8"/>
    <p:sldId id="259" r:id="rId9"/>
    <p:sldId id="260" r:id="rId10"/>
    <p:sldId id="261" r:id="rId11"/>
    <p:sldId id="267" r:id="rId12"/>
    <p:sldId id="269" r:id="rId13"/>
    <p:sldId id="266" r:id="rId14"/>
    <p:sldId id="265" r:id="rId15"/>
    <p:sldId id="270" r:id="rId16"/>
    <p:sldId id="271" r:id="rId17"/>
    <p:sldId id="274"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62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9" d="100"/>
          <a:sy n="89" d="100"/>
        </p:scale>
        <p:origin x="-384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2973A6-C087-43C3-8E64-7DEA330F821D}" type="datetimeFigureOut">
              <a:rPr lang="en-US" smtClean="0"/>
              <a:t>12/1/2011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31FD6C-7EEF-49A6-86FB-9635F8D6ACA4}"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2825"/>
            <a:ext cx="8229600" cy="2136775"/>
          </a:xfrm>
        </p:spPr>
        <p:txBody>
          <a:bodyPr anchor="b" anchorCtr="0">
            <a:noAutofit/>
          </a:bodyPr>
          <a:lstStyle>
            <a:lvl1pPr>
              <a:defRPr sz="5600">
                <a:latin typeface="Book Antiqua" pitchFamily="18" charset="0"/>
              </a:defRPr>
            </a:lvl1pPr>
          </a:lstStyle>
          <a:p>
            <a:r>
              <a:rPr lang="en-US" smtClean="0"/>
              <a:t>Click to edit Master title style</a:t>
            </a:r>
            <a:endParaRPr/>
          </a:p>
        </p:txBody>
      </p:sp>
      <p:sp>
        <p:nvSpPr>
          <p:cNvPr id="3" name="Subtitle 2"/>
          <p:cNvSpPr>
            <a:spLocks noGrp="1"/>
          </p:cNvSpPr>
          <p:nvPr>
            <p:ph type="subTitle" idx="1"/>
          </p:nvPr>
        </p:nvSpPr>
        <p:spPr>
          <a:xfrm>
            <a:off x="457200" y="4464424"/>
            <a:ext cx="8229600" cy="1174375"/>
          </a:xfrm>
        </p:spPr>
        <p:txBody>
          <a:bodyPr>
            <a:normAutofit/>
          </a:bodyPr>
          <a:lstStyle>
            <a:lvl1pPr marL="0" indent="0" algn="ctr">
              <a:spcBef>
                <a:spcPts val="300"/>
              </a:spcBef>
              <a:buNone/>
              <a:defRPr sz="2000">
                <a:solidFill>
                  <a:schemeClr val="tx1"/>
                </a:solidFill>
                <a:latin typeface="Book Antiqu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a:latin typeface="Book Antiqua" pitchFamily="18" charset="0"/>
              </a:defRPr>
            </a:lvl1pPr>
          </a:lstStyle>
          <a:p>
            <a:fld id="{BFDED710-113B-D746-A80E-81B158201179}" type="datetimeFigureOut">
              <a:rPr lang="en-US" smtClean="0"/>
              <a:pPr/>
              <a:t>12/1/2011</a:t>
            </a:fld>
            <a:endParaRPr lang="en-US"/>
          </a:p>
        </p:txBody>
      </p:sp>
      <p:sp>
        <p:nvSpPr>
          <p:cNvPr id="5" name="Footer Placeholder 4"/>
          <p:cNvSpPr>
            <a:spLocks noGrp="1"/>
          </p:cNvSpPr>
          <p:nvPr>
            <p:ph type="ftr" sz="quarter" idx="11"/>
          </p:nvPr>
        </p:nvSpPr>
        <p:spPr/>
        <p:txBody>
          <a:bodyPr/>
          <a:lstStyle>
            <a:lvl1pPr>
              <a:defRPr>
                <a:latin typeface="Book Antiqua" pitchFamily="18" charset="0"/>
              </a:defRPr>
            </a:lvl1pPr>
          </a:lstStyle>
          <a:p>
            <a:endParaRPr lang="en-US"/>
          </a:p>
        </p:txBody>
      </p:sp>
      <p:sp>
        <p:nvSpPr>
          <p:cNvPr id="6" name="Slide Number Placeholder 5"/>
          <p:cNvSpPr>
            <a:spLocks noGrp="1"/>
          </p:cNvSpPr>
          <p:nvPr>
            <p:ph type="sldNum" sz="quarter" idx="12"/>
          </p:nvPr>
        </p:nvSpPr>
        <p:spPr/>
        <p:txBody>
          <a:bodyPr/>
          <a:lstStyle>
            <a:lvl1pPr>
              <a:defRPr>
                <a:latin typeface="Book Antiqua" pitchFamily="18" charset="0"/>
              </a:defRPr>
            </a:lvl1pPr>
          </a:lstStyle>
          <a:p>
            <a:fld id="{38DF85F5-FB5E-4F79-A561-97039C58DE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44865"/>
            <a:ext cx="8229600" cy="1071641"/>
          </a:xfrm>
        </p:spPr>
        <p:txBody>
          <a:bodyPr vert="horz" lIns="91440" tIns="45720" rIns="91440" bIns="45720" rtlCol="0" anchor="b" anchorCtr="0">
            <a:noAutofit/>
          </a:bodyPr>
          <a:lstStyle>
            <a:lvl1pPr algn="ctr" defTabSz="914400" rtl="0" eaLnBrk="1" latinLnBrk="0" hangingPunct="1">
              <a:spcBef>
                <a:spcPct val="0"/>
              </a:spcBef>
              <a:buNone/>
              <a:defRPr sz="3600" b="1" kern="1200" baseline="0">
                <a:solidFill>
                  <a:schemeClr val="tx1"/>
                </a:solidFill>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57200" y="274320"/>
            <a:ext cx="8229600" cy="2971800"/>
          </a:xfrm>
          <a:effectLst>
            <a:outerShdw blurRad="114300" sx="103000" sy="103000" algn="ctr" rotWithShape="0">
              <a:schemeClr val="bg1">
                <a:lumMod val="75000"/>
                <a:lumOff val="25000"/>
                <a:alpha val="50000"/>
              </a:schemeClr>
            </a:outerShdw>
          </a:effectLst>
          <a:scene3d>
            <a:camera prst="orthographicFront"/>
            <a:lightRig rig="threePt" dir="t"/>
          </a:scene3d>
          <a:sp3d>
            <a:bevelT w="12700" h="12700"/>
          </a:sp3d>
        </p:spPr>
        <p:txBody>
          <a:bodyPr vert="horz" lIns="91440" tIns="45720" rIns="91440" bIns="45720" rtlCol="0">
            <a:normAutofit/>
          </a:bodyPr>
          <a:lstStyle>
            <a:lvl1pPr marL="0" indent="0" algn="l" defTabSz="914400" rtl="0" eaLnBrk="1" latinLnBrk="0" hangingPunct="1">
              <a:spcBef>
                <a:spcPts val="2000"/>
              </a:spcBef>
              <a:buFontTx/>
              <a:buNone/>
              <a:defRPr sz="24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BFDED710-113B-D746-A80E-81B158201179}"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3FE54-4135-0F48-B23D-909BA2000927}" type="slidenum">
              <a:rPr lang="en-US" smtClean="0"/>
              <a:pPr/>
              <a:t>‹#›</a:t>
            </a:fld>
            <a:endParaRPr lang="en-US"/>
          </a:p>
        </p:txBody>
      </p:sp>
      <p:sp>
        <p:nvSpPr>
          <p:cNvPr id="8" name="Text Placeholder 3"/>
          <p:cNvSpPr>
            <a:spLocks noGrp="1"/>
          </p:cNvSpPr>
          <p:nvPr>
            <p:ph type="body" sz="half" idx="2"/>
          </p:nvPr>
        </p:nvSpPr>
        <p:spPr>
          <a:xfrm>
            <a:off x="609600" y="4329953"/>
            <a:ext cx="7924801" cy="1318372"/>
          </a:xfrm>
        </p:spPr>
        <p:txBody>
          <a:bodyPr>
            <a:normAutofit/>
          </a:bodyPr>
          <a:lstStyle>
            <a:lvl1pPr marL="0" indent="0" algn="l">
              <a:lnSpc>
                <a:spcPct val="110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FDED710-113B-D746-A80E-81B158201179}"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3FE54-4135-0F48-B23D-909BA200092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2776" y="274639"/>
            <a:ext cx="1452283" cy="537368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57200" y="274638"/>
            <a:ext cx="6871447" cy="5373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FDED710-113B-D746-A80E-81B158201179}"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3FE54-4135-0F48-B23D-909BA20009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BFDED710-113B-D746-A80E-81B158201179}"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3FE54-4135-0F48-B23D-909BA20009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2048435"/>
            <a:ext cx="8229600" cy="1362075"/>
          </a:xfrm>
        </p:spPr>
        <p:txBody>
          <a:bodyPr anchor="b" anchorCtr="0">
            <a:noAutofit/>
          </a:bodyPr>
          <a:lstStyle>
            <a:lvl1pPr algn="ctr">
              <a:defRPr sz="48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430401"/>
            <a:ext cx="8229600" cy="1500187"/>
          </a:xfrm>
        </p:spPr>
        <p:txBody>
          <a:bodyPr anchor="t" anchorCtr="0"/>
          <a:lstStyle>
            <a:lvl1pPr marL="0" indent="0" algn="ctr">
              <a:spcBef>
                <a:spcPts val="3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DED710-113B-D746-A80E-81B158201179}"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E4600-0381-4CF3-88F2-7ED7D2E3F9C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1774825"/>
            <a:ext cx="3931920" cy="38735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4880" y="1774825"/>
            <a:ext cx="3931920" cy="38735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FDED710-113B-D746-A80E-81B158201179}"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3FE54-4135-0F48-B23D-909BA20009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1577788"/>
            <a:ext cx="3931920" cy="739776"/>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3931920" cy="328612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4880" y="1577788"/>
            <a:ext cx="3931920" cy="739776"/>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362199"/>
            <a:ext cx="3931920" cy="328612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FDED710-113B-D746-A80E-81B158201179}" type="datetimeFigureOut">
              <a:rPr lang="en-US" smtClean="0"/>
              <a:pPr/>
              <a:t>12/1/2011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3FE54-4135-0F48-B23D-909BA20009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FDED710-113B-D746-A80E-81B158201179}" type="datetimeFigureOut">
              <a:rPr lang="en-US" smtClean="0"/>
              <a:pPr/>
              <a:t>12/1/2011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3FE54-4135-0F48-B23D-909BA20009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ED710-113B-D746-A80E-81B158201179}" type="datetimeFigureOut">
              <a:rPr lang="en-US" smtClean="0"/>
              <a:pPr/>
              <a:t>12/1/2011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3FE54-4135-0F48-B23D-909BA20009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0"/>
            <a:ext cx="3840480" cy="1162050"/>
          </a:xfrm>
        </p:spPr>
        <p:txBody>
          <a:bodyPr anchor="b">
            <a:normAutofit/>
          </a:bodyPr>
          <a:lstStyle>
            <a:lvl1pPr algn="ctr">
              <a:defRPr sz="3000" b="1"/>
            </a:lvl1pPr>
          </a:lstStyle>
          <a:p>
            <a:r>
              <a:rPr lang="en-US" smtClean="0"/>
              <a:t>Click to edit Master title style</a:t>
            </a:r>
            <a:endParaRPr/>
          </a:p>
        </p:txBody>
      </p:sp>
      <p:sp>
        <p:nvSpPr>
          <p:cNvPr id="3" name="Content Placeholder 2"/>
          <p:cNvSpPr>
            <a:spLocks noGrp="1"/>
          </p:cNvSpPr>
          <p:nvPr>
            <p:ph idx="1"/>
          </p:nvPr>
        </p:nvSpPr>
        <p:spPr>
          <a:xfrm>
            <a:off x="4846320" y="273050"/>
            <a:ext cx="3840480" cy="5375275"/>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57199" y="1600201"/>
            <a:ext cx="3840480" cy="3733800"/>
          </a:xfrm>
        </p:spPr>
        <p:txBody>
          <a:bodyPr>
            <a:normAutofit/>
          </a:bodyPr>
          <a:lstStyle>
            <a:lvl1pPr marL="0" indent="0" algn="ctr">
              <a:lnSpc>
                <a:spcPct val="110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DED710-113B-D746-A80E-81B158201179}"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92582-9FC8-4B1B-8456-B27CC842DE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840480" cy="1161288"/>
          </a:xfrm>
        </p:spPr>
        <p:txBody>
          <a:bodyPr vert="horz" lIns="91440" tIns="45720" rIns="91440" bIns="45720" rtlCol="0" anchor="b">
            <a:normAutofit/>
          </a:bodyPr>
          <a:lstStyle>
            <a:lvl1pPr algn="ctr" defTabSz="914400" rtl="0" eaLnBrk="1" latinLnBrk="0" hangingPunct="1">
              <a:spcBef>
                <a:spcPct val="0"/>
              </a:spcBef>
              <a:buNone/>
              <a:defRPr sz="3000" b="1" kern="1200">
                <a:solidFill>
                  <a:schemeClr val="tx1"/>
                </a:solidFill>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46320" y="274320"/>
            <a:ext cx="3840480" cy="5376672"/>
          </a:xfrm>
          <a:effectLst>
            <a:outerShdw blurRad="114300" sx="103000" sy="103000" algn="ctr" rotWithShape="0">
              <a:schemeClr val="bg1">
                <a:lumMod val="75000"/>
                <a:lumOff val="25000"/>
                <a:alpha val="50000"/>
              </a:schemeClr>
            </a:outerShdw>
          </a:effectLst>
          <a:scene3d>
            <a:camera prst="orthographicFront"/>
            <a:lightRig rig="threePt" dir="t"/>
          </a:scene3d>
          <a:sp3d>
            <a:bevelT w="12700" h="12700"/>
          </a:sp3d>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7200" y="1600200"/>
            <a:ext cx="3840480" cy="3730752"/>
          </a:xfrm>
        </p:spPr>
        <p:txBody>
          <a:bodyPr vert="horz" lIns="91440" tIns="45720" rIns="91440" bIns="45720" rtlCol="0">
            <a:normAutofit/>
          </a:bodyPr>
          <a:lstStyle>
            <a:lvl1pPr marL="0" indent="0" algn="ctr">
              <a:lnSpc>
                <a:spcPct val="110000"/>
              </a:lnSpc>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BFDED710-113B-D746-A80E-81B158201179}"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3FE54-4135-0F48-B23D-909BA20009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userDrawn="1"/>
        </p:nvSpPr>
        <p:spPr>
          <a:xfrm>
            <a:off x="-96253" y="0"/>
            <a:ext cx="9464842" cy="6529137"/>
          </a:xfrm>
          <a:prstGeom prst="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457200" y="1761565"/>
            <a:ext cx="8229600" cy="387723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732494" y="5883275"/>
            <a:ext cx="2133600" cy="365125"/>
          </a:xfrm>
          <a:prstGeom prst="rect">
            <a:avLst/>
          </a:prstGeom>
        </p:spPr>
        <p:txBody>
          <a:bodyPr vert="horz" lIns="91440" tIns="45720" rIns="91440" bIns="45720" rtlCol="0" anchor="ctr"/>
          <a:lstStyle>
            <a:lvl1pPr algn="r">
              <a:defRPr sz="1200">
                <a:solidFill>
                  <a:schemeClr val="tx1"/>
                </a:solidFill>
              </a:defRPr>
            </a:lvl1pPr>
          </a:lstStyle>
          <a:p>
            <a:fld id="{BFDED710-113B-D746-A80E-81B158201179}" type="datetimeFigureOut">
              <a:rPr lang="en-US" smtClean="0"/>
              <a:pPr/>
              <a:t>12/1/2011</a:t>
            </a:fld>
            <a:endParaRPr lang="en-US" dirty="0"/>
          </a:p>
        </p:txBody>
      </p:sp>
      <p:sp>
        <p:nvSpPr>
          <p:cNvPr id="5" name="Footer Placeholder 4"/>
          <p:cNvSpPr>
            <a:spLocks noGrp="1"/>
          </p:cNvSpPr>
          <p:nvPr>
            <p:ph type="ftr" sz="quarter" idx="3"/>
          </p:nvPr>
        </p:nvSpPr>
        <p:spPr>
          <a:xfrm>
            <a:off x="255494" y="5883275"/>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4229100" y="5883275"/>
            <a:ext cx="685800" cy="365125"/>
          </a:xfrm>
          <a:prstGeom prst="rect">
            <a:avLst/>
          </a:prstGeom>
        </p:spPr>
        <p:txBody>
          <a:bodyPr vert="horz" lIns="91440" tIns="45720" rIns="91440" bIns="45720" rtlCol="0" anchor="ctr"/>
          <a:lstStyle>
            <a:lvl1pPr algn="ctr">
              <a:defRPr sz="1200">
                <a:solidFill>
                  <a:schemeClr val="bg1"/>
                </a:solidFill>
              </a:defRPr>
            </a:lvl1pPr>
          </a:lstStyle>
          <a:p>
            <a:fld id="{A973FE54-4135-0F48-B23D-909BA200092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Lst>
  <p:txStyles>
    <p:titleStyle>
      <a:lvl1pPr algn="ctr" defTabSz="914400" rtl="0" eaLnBrk="1" latinLnBrk="0" hangingPunct="1">
        <a:spcBef>
          <a:spcPct val="0"/>
        </a:spcBef>
        <a:buNone/>
        <a:defRPr sz="4400" b="1" kern="1200">
          <a:solidFill>
            <a:schemeClr val="bg1"/>
          </a:solidFill>
          <a:effectLst/>
          <a:latin typeface="+mj-lt"/>
          <a:ea typeface="+mj-ea"/>
          <a:cs typeface="+mj-cs"/>
        </a:defRPr>
      </a:lvl1pPr>
    </p:titleStyle>
    <p:bodyStyle>
      <a:lvl1pPr marL="282575" indent="-282575" algn="l" defTabSz="914400" rtl="0" eaLnBrk="1" latinLnBrk="0" hangingPunct="1">
        <a:spcBef>
          <a:spcPts val="2000"/>
        </a:spcBef>
        <a:buFontTx/>
        <a:buBlip>
          <a:blip r:embed="rId14"/>
        </a:buBlip>
        <a:defRPr sz="2400" kern="1200">
          <a:solidFill>
            <a:schemeClr val="bg1"/>
          </a:solidFill>
          <a:latin typeface="+mn-lt"/>
          <a:ea typeface="+mn-ea"/>
          <a:cs typeface="+mn-cs"/>
        </a:defRPr>
      </a:lvl1pPr>
      <a:lvl2pPr marL="577850" indent="-295275" algn="l" defTabSz="914400" rtl="0" eaLnBrk="1" latinLnBrk="0" hangingPunct="1">
        <a:spcBef>
          <a:spcPts val="600"/>
        </a:spcBef>
        <a:buFontTx/>
        <a:buBlip>
          <a:blip r:embed="rId15"/>
        </a:buBlip>
        <a:defRPr sz="2200" kern="1200">
          <a:solidFill>
            <a:schemeClr val="bg1"/>
          </a:solidFill>
          <a:latin typeface="+mn-lt"/>
          <a:ea typeface="+mn-ea"/>
          <a:cs typeface="+mn-cs"/>
        </a:defRPr>
      </a:lvl2pPr>
      <a:lvl3pPr marL="860425" indent="-282575" algn="l" defTabSz="914400" rtl="0" eaLnBrk="1" latinLnBrk="0" hangingPunct="1">
        <a:spcBef>
          <a:spcPts val="600"/>
        </a:spcBef>
        <a:buFontTx/>
        <a:buBlip>
          <a:blip r:embed="rId15"/>
        </a:buBlip>
        <a:defRPr sz="2000" kern="1200">
          <a:solidFill>
            <a:schemeClr val="bg1"/>
          </a:solidFill>
          <a:latin typeface="+mn-lt"/>
          <a:ea typeface="+mn-ea"/>
          <a:cs typeface="+mn-cs"/>
        </a:defRPr>
      </a:lvl3pPr>
      <a:lvl4pPr marL="1143000" indent="-282575" algn="l" defTabSz="914400" rtl="0" eaLnBrk="1" latinLnBrk="0" hangingPunct="1">
        <a:spcBef>
          <a:spcPts val="600"/>
        </a:spcBef>
        <a:buFontTx/>
        <a:buBlip>
          <a:blip r:embed="rId15"/>
        </a:buBlip>
        <a:defRPr sz="1800" kern="1200">
          <a:solidFill>
            <a:schemeClr val="bg1"/>
          </a:solidFill>
          <a:latin typeface="+mn-lt"/>
          <a:ea typeface="+mn-ea"/>
          <a:cs typeface="+mn-cs"/>
        </a:defRPr>
      </a:lvl4pPr>
      <a:lvl5pPr marL="1425575" indent="-282575" algn="l" defTabSz="914400" rtl="0" eaLnBrk="1" latinLnBrk="0" hangingPunct="1">
        <a:spcBef>
          <a:spcPts val="600"/>
        </a:spcBef>
        <a:buFontTx/>
        <a:buBlip>
          <a:blip r:embed="rId15"/>
        </a:buBlip>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hyperlink" Target="http://www.polyu.edu.hk/cpa/polyu/index.php"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hyperlink" Target="http://www.polyu.edu.hk/cpa/polyu/index.php"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248" y="2005070"/>
            <a:ext cx="7281035" cy="1470025"/>
          </a:xfrm>
        </p:spPr>
        <p:txBody>
          <a:bodyPr/>
          <a:lstStyle/>
          <a:p>
            <a:r>
              <a:rPr lang="en-US" sz="5000" dirty="0" smtClean="0">
                <a:latin typeface="Book Antiqua" pitchFamily="18" charset="0"/>
              </a:rPr>
              <a:t/>
            </a:r>
            <a:br>
              <a:rPr lang="en-US" sz="5000" dirty="0" smtClean="0">
                <a:latin typeface="Book Antiqua" pitchFamily="18" charset="0"/>
              </a:rPr>
            </a:br>
            <a:r>
              <a:rPr lang="en-US" sz="5000" dirty="0" smtClean="0">
                <a:latin typeface="Book Antiqua" pitchFamily="18" charset="0"/>
              </a:rPr>
              <a:t>Musician Chairs</a:t>
            </a:r>
            <a:endParaRPr lang="en-US" sz="5000" dirty="0">
              <a:latin typeface="Book Antiqua" pitchFamily="18" charset="0"/>
            </a:endParaRPr>
          </a:p>
        </p:txBody>
      </p:sp>
      <p:sp>
        <p:nvSpPr>
          <p:cNvPr id="3" name="Subtitle 2"/>
          <p:cNvSpPr>
            <a:spLocks noGrp="1"/>
          </p:cNvSpPr>
          <p:nvPr>
            <p:ph type="subTitle" idx="1"/>
          </p:nvPr>
        </p:nvSpPr>
        <p:spPr>
          <a:xfrm>
            <a:off x="407624" y="4115202"/>
            <a:ext cx="8229600" cy="2180595"/>
          </a:xfrm>
        </p:spPr>
        <p:txBody>
          <a:bodyPr>
            <a:normAutofit/>
          </a:bodyPr>
          <a:lstStyle/>
          <a:p>
            <a:pPr algn="l"/>
            <a:r>
              <a:rPr lang="en-US" b="1" dirty="0" smtClean="0">
                <a:solidFill>
                  <a:schemeClr val="bg1"/>
                </a:solidFill>
              </a:rPr>
              <a:t>Subject Lecturer : 	</a:t>
            </a:r>
            <a:r>
              <a:rPr lang="en-US" dirty="0" smtClean="0">
                <a:solidFill>
                  <a:schemeClr val="bg1"/>
                </a:solidFill>
              </a:rPr>
              <a:t>Dr. Grace </a:t>
            </a:r>
            <a:r>
              <a:rPr lang="en-US" dirty="0" err="1" smtClean="0">
                <a:solidFill>
                  <a:schemeClr val="bg1"/>
                </a:solidFill>
              </a:rPr>
              <a:t>Ngai</a:t>
            </a:r>
            <a:endParaRPr lang="en-US" dirty="0" smtClean="0">
              <a:solidFill>
                <a:schemeClr val="bg1"/>
              </a:solidFill>
            </a:endParaRPr>
          </a:p>
          <a:p>
            <a:pPr algn="l"/>
            <a:r>
              <a:rPr lang="en-US" b="1" dirty="0" smtClean="0">
                <a:solidFill>
                  <a:schemeClr val="bg1"/>
                </a:solidFill>
              </a:rPr>
              <a:t>Group Members :        	</a:t>
            </a:r>
            <a:r>
              <a:rPr lang="en-US" dirty="0" smtClean="0">
                <a:solidFill>
                  <a:schemeClr val="bg1"/>
                </a:solidFill>
              </a:rPr>
              <a:t>LAI Ka Man Kaman     09649980G</a:t>
            </a:r>
            <a:br>
              <a:rPr lang="en-US" dirty="0" smtClean="0">
                <a:solidFill>
                  <a:schemeClr val="bg1"/>
                </a:solidFill>
              </a:rPr>
            </a:br>
            <a:r>
              <a:rPr lang="en-US" dirty="0" smtClean="0">
                <a:solidFill>
                  <a:schemeClr val="bg1"/>
                </a:solidFill>
              </a:rPr>
              <a:t>			QING Pei Edward        11500811G</a:t>
            </a:r>
          </a:p>
          <a:p>
            <a:pPr algn="l"/>
            <a:r>
              <a:rPr lang="en-US" dirty="0" smtClean="0">
                <a:solidFill>
                  <a:schemeClr val="bg1"/>
                </a:solidFill>
              </a:rPr>
              <a:t>			TO Wai </a:t>
            </a:r>
            <a:r>
              <a:rPr lang="en-US" dirty="0" err="1" smtClean="0">
                <a:solidFill>
                  <a:schemeClr val="bg1"/>
                </a:solidFill>
              </a:rPr>
              <a:t>Lun</a:t>
            </a:r>
            <a:r>
              <a:rPr lang="en-US" dirty="0" smtClean="0">
                <a:solidFill>
                  <a:schemeClr val="bg1"/>
                </a:solidFill>
              </a:rPr>
              <a:t> Ferry        09602469G</a:t>
            </a:r>
          </a:p>
          <a:p>
            <a:pPr algn="l"/>
            <a:r>
              <a:rPr lang="en-US" dirty="0" smtClean="0">
                <a:solidFill>
                  <a:schemeClr val="bg1"/>
                </a:solidFill>
              </a:rPr>
              <a:t>			ZHANG </a:t>
            </a:r>
            <a:r>
              <a:rPr lang="en-US" dirty="0" err="1" smtClean="0">
                <a:solidFill>
                  <a:schemeClr val="bg1"/>
                </a:solidFill>
              </a:rPr>
              <a:t>Yulan</a:t>
            </a:r>
            <a:r>
              <a:rPr lang="en-US" dirty="0" smtClean="0">
                <a:solidFill>
                  <a:schemeClr val="bg1"/>
                </a:solidFill>
              </a:rPr>
              <a:t> Elaine  11516753G</a:t>
            </a:r>
          </a:p>
          <a:p>
            <a:endParaRPr lang="en-US" dirty="0">
              <a:solidFill>
                <a:schemeClr val="bg1"/>
              </a:solidFill>
            </a:endParaRPr>
          </a:p>
        </p:txBody>
      </p:sp>
      <p:sp>
        <p:nvSpPr>
          <p:cNvPr id="5" name="Title 1"/>
          <p:cNvSpPr txBox="1">
            <a:spLocks/>
          </p:cNvSpPr>
          <p:nvPr/>
        </p:nvSpPr>
        <p:spPr>
          <a:xfrm>
            <a:off x="-1146872" y="176270"/>
            <a:ext cx="11001222" cy="1470025"/>
          </a:xfrm>
          <a:prstGeom prst="rect">
            <a:avLst/>
          </a:prstGeom>
        </p:spPr>
        <p:txBody>
          <a:bodyPr vert="horz" lIns="91440" tIns="45720" rIns="91440" bIns="45720" rtlCol="0"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bg1"/>
                </a:solidFill>
                <a:effectLst/>
                <a:uLnTx/>
                <a:uFillTx/>
                <a:latin typeface="Book Antiqua" pitchFamily="18" charset="0"/>
                <a:ea typeface="+mj-ea"/>
                <a:cs typeface="+mj-cs"/>
              </a:rPr>
              <a:t>COMP 5517  Human Computer Interaction – </a:t>
            </a:r>
            <a:br>
              <a:rPr kumimoji="0" lang="en-US" sz="3000" b="1" i="0" u="none" strike="noStrike" kern="1200" cap="none" spc="0" normalizeH="0" baseline="0" noProof="0" dirty="0" smtClean="0">
                <a:ln>
                  <a:noFill/>
                </a:ln>
                <a:solidFill>
                  <a:schemeClr val="bg1"/>
                </a:solidFill>
                <a:effectLst/>
                <a:uLnTx/>
                <a:uFillTx/>
                <a:latin typeface="Book Antiqua" pitchFamily="18" charset="0"/>
                <a:ea typeface="+mj-ea"/>
                <a:cs typeface="+mj-cs"/>
              </a:rPr>
            </a:br>
            <a:r>
              <a:rPr kumimoji="0" lang="en-US" sz="3000" b="1" i="0" u="none" strike="noStrike" kern="1200" cap="none" spc="0" normalizeH="0" baseline="0" noProof="0" dirty="0" smtClean="0">
                <a:ln>
                  <a:noFill/>
                </a:ln>
                <a:solidFill>
                  <a:schemeClr val="bg1"/>
                </a:solidFill>
                <a:effectLst/>
                <a:uLnTx/>
                <a:uFillTx/>
                <a:latin typeface="Book Antiqua" pitchFamily="18" charset="0"/>
                <a:ea typeface="+mj-ea"/>
                <a:cs typeface="+mj-cs"/>
              </a:rPr>
              <a:t>							Final Project</a:t>
            </a:r>
            <a:endParaRPr kumimoji="0" lang="en-US" sz="4000" b="1" i="0" u="none" strike="noStrike" kern="1200" cap="none" spc="0" normalizeH="0" baseline="0" noProof="0" dirty="0">
              <a:ln>
                <a:noFill/>
              </a:ln>
              <a:solidFill>
                <a:schemeClr val="bg1"/>
              </a:solidFill>
              <a:effectLst/>
              <a:uLnTx/>
              <a:uFillTx/>
              <a:latin typeface="+mj-lt"/>
              <a:ea typeface="+mj-ea"/>
              <a:cs typeface="+mj-cs"/>
            </a:endParaRPr>
          </a:p>
        </p:txBody>
      </p:sp>
      <p:pic>
        <p:nvPicPr>
          <p:cNvPr id="6" name="Picture 6" descr="nota_musicale.jpg"/>
          <p:cNvPicPr>
            <a:picLocks noChangeAspect="1"/>
          </p:cNvPicPr>
          <p:nvPr/>
        </p:nvPicPr>
        <p:blipFill>
          <a:blip r:embed="rId2" cstate="print">
            <a:clrChange>
              <a:clrFrom>
                <a:srgbClr val="FFFFFF"/>
              </a:clrFrom>
              <a:clrTo>
                <a:srgbClr val="FFFFFF">
                  <a:alpha val="0"/>
                </a:srgbClr>
              </a:clrTo>
            </a:clrChange>
          </a:blip>
          <a:stretch>
            <a:fillRect/>
          </a:stretch>
        </p:blipFill>
        <p:spPr>
          <a:xfrm rot="20519921">
            <a:off x="5573634" y="2090113"/>
            <a:ext cx="3150097" cy="1754114"/>
          </a:xfrm>
          <a:prstGeom prst="rect">
            <a:avLst/>
          </a:prstGeom>
        </p:spPr>
      </p:pic>
      <p:pic>
        <p:nvPicPr>
          <p:cNvPr id="7" name="Picture 2" descr="F:\iCATch.png"/>
          <p:cNvPicPr>
            <a:picLocks noChangeAspect="1" noChangeArrowheads="1"/>
          </p:cNvPicPr>
          <p:nvPr/>
        </p:nvPicPr>
        <p:blipFill>
          <a:blip r:embed="rId3" cstate="print"/>
          <a:srcRect/>
          <a:stretch>
            <a:fillRect/>
          </a:stretch>
        </p:blipFill>
        <p:spPr bwMode="auto">
          <a:xfrm>
            <a:off x="7382775" y="2888396"/>
            <a:ext cx="1534902" cy="1561215"/>
          </a:xfrm>
          <a:prstGeom prst="rect">
            <a:avLst/>
          </a:prstGeom>
          <a:noFill/>
        </p:spPr>
      </p:pic>
      <p:pic>
        <p:nvPicPr>
          <p:cNvPr id="2050" name="Picture 2" descr="The Hong Kong Polytechnic University">
            <a:hlinkClick r:id="rId4"/>
          </p:cNvPr>
          <p:cNvPicPr>
            <a:picLocks noChangeAspect="1" noChangeArrowheads="1"/>
          </p:cNvPicPr>
          <p:nvPr/>
        </p:nvPicPr>
        <p:blipFill>
          <a:blip r:embed="rId5" cstate="print"/>
          <a:srcRect/>
          <a:stretch>
            <a:fillRect/>
          </a:stretch>
        </p:blipFill>
        <p:spPr bwMode="auto">
          <a:xfrm>
            <a:off x="165250" y="5635646"/>
            <a:ext cx="2352675" cy="54292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Software Specification - Software</a:t>
            </a:r>
            <a:endParaRPr lang="zh-TW" altLang="en-US" dirty="0"/>
          </a:p>
        </p:txBody>
      </p:sp>
      <p:graphicFrame>
        <p:nvGraphicFramePr>
          <p:cNvPr id="4" name="內容版面配置區 3"/>
          <p:cNvGraphicFramePr>
            <a:graphicFrameLocks noGrp="1"/>
          </p:cNvGraphicFramePr>
          <p:nvPr>
            <p:ph idx="1"/>
          </p:nvPr>
        </p:nvGraphicFramePr>
        <p:xfrm>
          <a:off x="457200" y="3181985"/>
          <a:ext cx="8229600" cy="2839720"/>
        </p:xfrm>
        <a:graphic>
          <a:graphicData uri="http://schemas.openxmlformats.org/drawingml/2006/table">
            <a:tbl>
              <a:tblPr firstRow="1" bandRow="1">
                <a:tableStyleId>{16D9F66E-5EB9-4882-86FB-DCBF35E3C3E4}</a:tableStyleId>
              </a:tblPr>
              <a:tblGrid>
                <a:gridCol w="2737692"/>
                <a:gridCol w="5491908"/>
              </a:tblGrid>
              <a:tr h="370840">
                <a:tc>
                  <a:txBody>
                    <a:bodyPr/>
                    <a:lstStyle/>
                    <a:p>
                      <a:r>
                        <a:rPr lang="en-US" altLang="zh-TW" sz="1800" b="1" kern="1200" dirty="0" smtClean="0">
                          <a:solidFill>
                            <a:schemeClr val="bg1"/>
                          </a:solidFill>
                          <a:latin typeface="Book Antiqua" pitchFamily="18" charset="0"/>
                          <a:ea typeface="+mn-ea"/>
                          <a:cs typeface="+mn-cs"/>
                        </a:rPr>
                        <a:t>Java Interface name</a:t>
                      </a:r>
                      <a:endParaRPr lang="zh-TW" altLang="en-US" dirty="0">
                        <a:solidFill>
                          <a:schemeClr val="bg1"/>
                        </a:solidFill>
                        <a:latin typeface="Book Antiqua" pitchFamily="18" charset="0"/>
                      </a:endParaRPr>
                    </a:p>
                  </a:txBody>
                  <a:tcPr/>
                </a:tc>
                <a:tc>
                  <a:txBody>
                    <a:bodyPr/>
                    <a:lstStyle/>
                    <a:p>
                      <a:r>
                        <a:rPr lang="en-US" altLang="zh-TW" sz="1800" b="1" kern="1200" dirty="0" smtClean="0">
                          <a:solidFill>
                            <a:schemeClr val="bg1"/>
                          </a:solidFill>
                          <a:latin typeface="Book Antiqua" pitchFamily="18" charset="0"/>
                          <a:ea typeface="+mn-ea"/>
                          <a:cs typeface="+mn-cs"/>
                        </a:rPr>
                        <a:t>Purpose</a:t>
                      </a:r>
                      <a:endParaRPr lang="zh-TW" altLang="en-US" dirty="0">
                        <a:solidFill>
                          <a:schemeClr val="bg1"/>
                        </a:solidFill>
                        <a:latin typeface="Book Antiqua" pitchFamily="18" charset="0"/>
                      </a:endParaRPr>
                    </a:p>
                  </a:txBody>
                  <a:tcPr/>
                </a:tc>
              </a:tr>
              <a:tr h="370840">
                <a:tc>
                  <a:txBody>
                    <a:bodyPr/>
                    <a:lstStyle/>
                    <a:p>
                      <a:pPr marL="304800">
                        <a:spcAft>
                          <a:spcPts val="0"/>
                        </a:spcAft>
                      </a:pPr>
                      <a:endParaRPr lang="en-US" sz="1800" kern="100" dirty="0" smtClean="0">
                        <a:solidFill>
                          <a:schemeClr val="bg1"/>
                        </a:solidFill>
                        <a:latin typeface="Book Antiqua" pitchFamily="18" charset="0"/>
                        <a:ea typeface="新細明體"/>
                        <a:cs typeface="Times New Roman"/>
                      </a:endParaRPr>
                    </a:p>
                    <a:p>
                      <a:pPr marL="304800">
                        <a:spcAft>
                          <a:spcPts val="0"/>
                        </a:spcAft>
                      </a:pPr>
                      <a:r>
                        <a:rPr lang="en-US" sz="1800" kern="100" dirty="0" err="1" smtClean="0">
                          <a:solidFill>
                            <a:schemeClr val="bg1"/>
                          </a:solidFill>
                          <a:latin typeface="Book Antiqua" pitchFamily="18" charset="0"/>
                          <a:ea typeface="新細明體"/>
                          <a:cs typeface="Times New Roman"/>
                        </a:rPr>
                        <a:t>MyTTSEngine</a:t>
                      </a:r>
                      <a:endParaRPr lang="en-US" sz="1800" kern="100" dirty="0" smtClean="0">
                        <a:solidFill>
                          <a:schemeClr val="bg1"/>
                        </a:solidFill>
                        <a:latin typeface="Book Antiqua" pitchFamily="18" charset="0"/>
                        <a:ea typeface="新細明體"/>
                        <a:cs typeface="Times New Roman"/>
                      </a:endParaRPr>
                    </a:p>
                    <a:p>
                      <a:pPr marL="304800">
                        <a:spcAft>
                          <a:spcPts val="0"/>
                        </a:spcAft>
                      </a:pPr>
                      <a:endParaRPr lang="zh-TW" sz="1800" kern="100" dirty="0">
                        <a:solidFill>
                          <a:schemeClr val="bg1"/>
                        </a:solidFill>
                        <a:latin typeface="Book Antiqua" pitchFamily="18" charset="0"/>
                        <a:ea typeface="新細明體"/>
                        <a:cs typeface="Times New Roman"/>
                      </a:endParaRPr>
                    </a:p>
                  </a:txBody>
                  <a:tcPr marL="68580" marR="68580" marT="0" marB="0"/>
                </a:tc>
                <a:tc>
                  <a:txBody>
                    <a:bodyPr/>
                    <a:lstStyle/>
                    <a:p>
                      <a:pPr marL="304800">
                        <a:spcAft>
                          <a:spcPts val="0"/>
                        </a:spcAft>
                      </a:pPr>
                      <a:endParaRPr lang="en-US" sz="1800" kern="100" dirty="0" smtClean="0">
                        <a:solidFill>
                          <a:schemeClr val="bg1"/>
                        </a:solidFill>
                        <a:latin typeface="Book Antiqua" pitchFamily="18" charset="0"/>
                        <a:ea typeface="新細明體"/>
                        <a:cs typeface="Times New Roman"/>
                      </a:endParaRPr>
                    </a:p>
                    <a:p>
                      <a:pPr marL="304800">
                        <a:spcAft>
                          <a:spcPts val="0"/>
                        </a:spcAft>
                      </a:pPr>
                      <a:r>
                        <a:rPr lang="en-US" sz="1800" kern="100" dirty="0" smtClean="0">
                          <a:solidFill>
                            <a:schemeClr val="bg1"/>
                          </a:solidFill>
                          <a:latin typeface="Book Antiqua" pitchFamily="18" charset="0"/>
                          <a:ea typeface="新細明體"/>
                          <a:cs typeface="Times New Roman"/>
                        </a:rPr>
                        <a:t>It </a:t>
                      </a:r>
                      <a:r>
                        <a:rPr lang="en-US" sz="1800" kern="100" dirty="0">
                          <a:solidFill>
                            <a:schemeClr val="bg1"/>
                          </a:solidFill>
                          <a:latin typeface="Book Antiqua" pitchFamily="18" charset="0"/>
                          <a:ea typeface="新細明體"/>
                          <a:cs typeface="Times New Roman"/>
                        </a:rPr>
                        <a:t>has a speak() function that to speak English, Cantonese and Mandarin </a:t>
                      </a:r>
                      <a:r>
                        <a:rPr lang="en-US" sz="1800" kern="100" dirty="0" smtClean="0">
                          <a:solidFill>
                            <a:schemeClr val="bg1"/>
                          </a:solidFill>
                          <a:latin typeface="Book Antiqua" pitchFamily="18" charset="0"/>
                          <a:ea typeface="新細明體"/>
                          <a:cs typeface="Times New Roman"/>
                        </a:rPr>
                        <a:t>language</a:t>
                      </a:r>
                    </a:p>
                    <a:p>
                      <a:pPr marL="304800">
                        <a:spcAft>
                          <a:spcPts val="0"/>
                        </a:spcAft>
                      </a:pPr>
                      <a:endParaRPr lang="zh-TW" sz="1800" kern="100" dirty="0">
                        <a:solidFill>
                          <a:schemeClr val="bg1"/>
                        </a:solidFill>
                        <a:latin typeface="Book Antiqua" pitchFamily="18" charset="0"/>
                        <a:ea typeface="新細明體"/>
                        <a:cs typeface="Times New Roman"/>
                      </a:endParaRPr>
                    </a:p>
                  </a:txBody>
                  <a:tcPr marL="68580" marR="68580" marT="0" marB="0"/>
                </a:tc>
              </a:tr>
              <a:tr h="370840">
                <a:tc>
                  <a:txBody>
                    <a:bodyPr/>
                    <a:lstStyle/>
                    <a:p>
                      <a:pPr marL="304800">
                        <a:spcAft>
                          <a:spcPts val="0"/>
                        </a:spcAft>
                      </a:pPr>
                      <a:endParaRPr lang="en-US" sz="1800" kern="100" dirty="0" smtClean="0">
                        <a:solidFill>
                          <a:schemeClr val="bg1"/>
                        </a:solidFill>
                        <a:latin typeface="Book Antiqua" pitchFamily="18" charset="0"/>
                        <a:ea typeface="新細明體"/>
                        <a:cs typeface="Times New Roman"/>
                      </a:endParaRPr>
                    </a:p>
                    <a:p>
                      <a:pPr marL="304800">
                        <a:spcAft>
                          <a:spcPts val="0"/>
                        </a:spcAft>
                      </a:pPr>
                      <a:r>
                        <a:rPr lang="en-US" sz="1800" kern="100" dirty="0" err="1" smtClean="0">
                          <a:solidFill>
                            <a:schemeClr val="bg1"/>
                          </a:solidFill>
                          <a:latin typeface="Book Antiqua" pitchFamily="18" charset="0"/>
                          <a:ea typeface="新細明體"/>
                          <a:cs typeface="Times New Roman"/>
                        </a:rPr>
                        <a:t>WavPlayer</a:t>
                      </a:r>
                      <a:endParaRPr lang="zh-TW" sz="1800" kern="100" dirty="0">
                        <a:solidFill>
                          <a:schemeClr val="bg1"/>
                        </a:solidFill>
                        <a:latin typeface="Book Antiqua" pitchFamily="18" charset="0"/>
                        <a:ea typeface="新細明體"/>
                        <a:cs typeface="Times New Roman"/>
                      </a:endParaRPr>
                    </a:p>
                  </a:txBody>
                  <a:tcPr marL="68580" marR="68580" marT="0" marB="0"/>
                </a:tc>
                <a:tc>
                  <a:txBody>
                    <a:bodyPr/>
                    <a:lstStyle/>
                    <a:p>
                      <a:pPr marL="304800">
                        <a:spcAft>
                          <a:spcPts val="0"/>
                        </a:spcAft>
                      </a:pPr>
                      <a:endParaRPr lang="en-US" sz="1800" kern="100" dirty="0" smtClean="0">
                        <a:solidFill>
                          <a:schemeClr val="bg1"/>
                        </a:solidFill>
                        <a:latin typeface="Book Antiqua" pitchFamily="18" charset="0"/>
                        <a:ea typeface="新細明體"/>
                        <a:cs typeface="Times New Roman"/>
                      </a:endParaRPr>
                    </a:p>
                    <a:p>
                      <a:pPr marL="304800">
                        <a:spcAft>
                          <a:spcPts val="0"/>
                        </a:spcAft>
                      </a:pPr>
                      <a:r>
                        <a:rPr lang="en-US" sz="1800" kern="100" dirty="0" smtClean="0">
                          <a:solidFill>
                            <a:schemeClr val="bg1"/>
                          </a:solidFill>
                          <a:latin typeface="Book Antiqua" pitchFamily="18" charset="0"/>
                          <a:ea typeface="新細明體"/>
                          <a:cs typeface="Times New Roman"/>
                        </a:rPr>
                        <a:t>It </a:t>
                      </a:r>
                      <a:r>
                        <a:rPr lang="en-US" sz="1800" kern="100" dirty="0">
                          <a:solidFill>
                            <a:schemeClr val="bg1"/>
                          </a:solidFill>
                          <a:latin typeface="Book Antiqua" pitchFamily="18" charset="0"/>
                          <a:ea typeface="新細明體"/>
                          <a:cs typeface="Times New Roman"/>
                        </a:rPr>
                        <a:t>store sound track and control the sound track to “play”, “mute”, “set </a:t>
                      </a:r>
                      <a:r>
                        <a:rPr lang="en-US" sz="1800" kern="100" dirty="0" err="1">
                          <a:solidFill>
                            <a:schemeClr val="bg1"/>
                          </a:solidFill>
                          <a:latin typeface="Book Antiqua" pitchFamily="18" charset="0"/>
                          <a:ea typeface="新細明體"/>
                          <a:cs typeface="Times New Roman"/>
                        </a:rPr>
                        <a:t>volumn</a:t>
                      </a:r>
                      <a:r>
                        <a:rPr lang="en-US" sz="1800" kern="100" dirty="0">
                          <a:solidFill>
                            <a:schemeClr val="bg1"/>
                          </a:solidFill>
                          <a:latin typeface="Book Antiqua" pitchFamily="18" charset="0"/>
                          <a:ea typeface="新細明體"/>
                          <a:cs typeface="Times New Roman"/>
                        </a:rPr>
                        <a:t>”, “set pan”(left or right of the speaker) and “stop</a:t>
                      </a:r>
                      <a:r>
                        <a:rPr lang="en-US" sz="1800" kern="100" dirty="0" smtClean="0">
                          <a:solidFill>
                            <a:schemeClr val="bg1"/>
                          </a:solidFill>
                          <a:latin typeface="Book Antiqua" pitchFamily="18" charset="0"/>
                          <a:ea typeface="新細明體"/>
                          <a:cs typeface="Times New Roman"/>
                        </a:rPr>
                        <a:t>”.</a:t>
                      </a:r>
                    </a:p>
                    <a:p>
                      <a:pPr marL="304800">
                        <a:spcAft>
                          <a:spcPts val="0"/>
                        </a:spcAft>
                      </a:pPr>
                      <a:endParaRPr lang="zh-TW" sz="1800" kern="100" dirty="0">
                        <a:solidFill>
                          <a:schemeClr val="bg1"/>
                        </a:solidFill>
                        <a:latin typeface="Book Antiqua" pitchFamily="18" charset="0"/>
                        <a:ea typeface="新細明體"/>
                        <a:cs typeface="Times New Roman"/>
                      </a:endParaRPr>
                    </a:p>
                  </a:txBody>
                  <a:tcPr marL="68580" marR="68580" marT="0" marB="0"/>
                </a:tc>
              </a:tr>
            </a:tbl>
          </a:graphicData>
        </a:graphic>
      </p:graphicFrame>
      <p:sp>
        <p:nvSpPr>
          <p:cNvPr id="5" name="內容版面配置區 2"/>
          <p:cNvSpPr txBox="1">
            <a:spLocks/>
          </p:cNvSpPr>
          <p:nvPr/>
        </p:nvSpPr>
        <p:spPr>
          <a:xfrm>
            <a:off x="457200" y="1417638"/>
            <a:ext cx="8229600" cy="1764347"/>
          </a:xfrm>
          <a:prstGeom prst="rect">
            <a:avLst/>
          </a:prstGeom>
        </p:spPr>
        <p:txBody>
          <a:bodyPr vert="horz" lIns="91440" tIns="45720" rIns="91440" bIns="45720" rtlCol="0">
            <a:normAutofit/>
          </a:bodyPr>
          <a:lstStyle/>
          <a:p>
            <a:pPr marL="282575" marR="0" lvl="0" indent="-282575" algn="l" defTabSz="914400" rtl="0" eaLnBrk="1" fontAlgn="auto" latinLnBrk="0" hangingPunct="1">
              <a:lnSpc>
                <a:spcPct val="100000"/>
              </a:lnSpc>
              <a:spcBef>
                <a:spcPts val="2000"/>
              </a:spcBef>
              <a:spcAft>
                <a:spcPts val="0"/>
              </a:spcAft>
              <a:buClrTx/>
              <a:buSzTx/>
              <a:buFontTx/>
              <a:buBlip>
                <a:blip r:embed="rId2"/>
              </a:buBlip>
              <a:tabLst/>
              <a:defRPr/>
            </a:pPr>
            <a:r>
              <a:rPr kumimoji="0" lang="en-US" altLang="zh-TW" sz="2400" b="0" i="0" u="none" strike="noStrike" kern="1200" cap="none" spc="0" normalizeH="0" baseline="0" noProof="0" dirty="0" smtClean="0">
                <a:ln>
                  <a:noFill/>
                </a:ln>
                <a:solidFill>
                  <a:schemeClr val="bg1"/>
                </a:solidFill>
                <a:effectLst/>
                <a:uLnTx/>
                <a:uFillTx/>
                <a:latin typeface="+mn-lt"/>
                <a:ea typeface="+mn-ea"/>
                <a:cs typeface="+mn-cs"/>
              </a:rPr>
              <a:t>Java, Java Library</a:t>
            </a:r>
          </a:p>
          <a:p>
            <a:pPr marL="282575" marR="0" lvl="0" indent="-282575" algn="l" defTabSz="914400" rtl="0" eaLnBrk="1" fontAlgn="auto" latinLnBrk="0" hangingPunct="1">
              <a:lnSpc>
                <a:spcPct val="100000"/>
              </a:lnSpc>
              <a:spcBef>
                <a:spcPts val="2000"/>
              </a:spcBef>
              <a:spcAft>
                <a:spcPts val="0"/>
              </a:spcAft>
              <a:buClrTx/>
              <a:buSzTx/>
              <a:buFontTx/>
              <a:buBlip>
                <a:blip r:embed="rId2"/>
              </a:buBlip>
              <a:tabLst/>
              <a:defRPr/>
            </a:pPr>
            <a:r>
              <a:rPr lang="en-US" altLang="zh-TW" sz="2400" dirty="0" smtClean="0">
                <a:solidFill>
                  <a:schemeClr val="bg1"/>
                </a:solidFill>
              </a:rPr>
              <a:t>For Mac OS	 :“say” feature  </a:t>
            </a:r>
          </a:p>
          <a:p>
            <a:pPr marL="282575" marR="0" lvl="0" indent="-282575" algn="l" defTabSz="914400" rtl="0" eaLnBrk="1" fontAlgn="auto" latinLnBrk="0" hangingPunct="1">
              <a:lnSpc>
                <a:spcPct val="100000"/>
              </a:lnSpc>
              <a:spcBef>
                <a:spcPts val="2000"/>
              </a:spcBef>
              <a:spcAft>
                <a:spcPts val="0"/>
              </a:spcAft>
              <a:buClrTx/>
              <a:buSzTx/>
              <a:buFontTx/>
              <a:buBlip>
                <a:blip r:embed="rId2"/>
              </a:buBlip>
              <a:tabLst/>
              <a:defRPr/>
            </a:pPr>
            <a:r>
              <a:rPr lang="en-US" altLang="zh-TW" sz="2400" dirty="0" smtClean="0">
                <a:solidFill>
                  <a:schemeClr val="bg1"/>
                </a:solidFill>
              </a:rPr>
              <a:t>For other platform : </a:t>
            </a:r>
            <a:r>
              <a:rPr lang="en-US" altLang="zh-TW" sz="2400" dirty="0" err="1" smtClean="0">
                <a:solidFill>
                  <a:schemeClr val="bg1"/>
                </a:solidFill>
              </a:rPr>
              <a:t>FreeTSS</a:t>
            </a:r>
            <a:r>
              <a:rPr lang="en-US" altLang="zh-TW" sz="2400" dirty="0" smtClean="0">
                <a:solidFill>
                  <a:schemeClr val="bg1"/>
                </a:solidFill>
              </a:rPr>
              <a:t> Program</a:t>
            </a:r>
            <a:endParaRPr kumimoji="0" lang="en-US" altLang="zh-TW" sz="2400" b="0" i="0" u="none" strike="noStrike" kern="1200" cap="none" spc="0" normalizeH="0" baseline="0" noProof="0" dirty="0" smtClean="0">
              <a:ln>
                <a:noFill/>
              </a:ln>
              <a:solidFill>
                <a:schemeClr val="bg1"/>
              </a:solidFill>
              <a:effectLst/>
              <a:uLnTx/>
              <a:uFillTx/>
              <a:latin typeface="+mn-lt"/>
              <a:ea typeface="+mn-ea"/>
              <a:cs typeface="+mn-cs"/>
            </a:endParaRPr>
          </a:p>
          <a:p>
            <a:pPr marL="282575" marR="0" lvl="0" indent="-282575" algn="l" defTabSz="914400" rtl="0" eaLnBrk="1" fontAlgn="auto" latinLnBrk="0" hangingPunct="1">
              <a:lnSpc>
                <a:spcPct val="100000"/>
              </a:lnSpc>
              <a:spcBef>
                <a:spcPts val="2000"/>
              </a:spcBef>
              <a:spcAft>
                <a:spcPts val="0"/>
              </a:spcAft>
              <a:buClrTx/>
              <a:buSzTx/>
              <a:buFontTx/>
              <a:buNone/>
              <a:tabLst/>
              <a:defRPr/>
            </a:pPr>
            <a:endParaRPr kumimoji="0" lang="en-US" altLang="zh-TW" sz="24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User Feedback</a:t>
            </a:r>
            <a:endParaRPr lang="zh-TW" altLang="en-US" dirty="0"/>
          </a:p>
        </p:txBody>
      </p:sp>
      <p:sp>
        <p:nvSpPr>
          <p:cNvPr id="3" name="內容版面配置區 2"/>
          <p:cNvSpPr>
            <a:spLocks noGrp="1"/>
          </p:cNvSpPr>
          <p:nvPr>
            <p:ph idx="1"/>
          </p:nvPr>
        </p:nvSpPr>
        <p:spPr/>
        <p:txBody>
          <a:bodyPr>
            <a:normAutofit/>
          </a:bodyPr>
          <a:lstStyle/>
          <a:p>
            <a:r>
              <a:rPr lang="en-US" altLang="zh-TW" dirty="0" smtClean="0">
                <a:latin typeface="Book Antiqua" pitchFamily="18" charset="0"/>
              </a:rPr>
              <a:t>75% user tested the system in normal status</a:t>
            </a:r>
          </a:p>
          <a:p>
            <a:r>
              <a:rPr lang="en-US" altLang="zh-TW" dirty="0" smtClean="0">
                <a:latin typeface="Book Antiqua" pitchFamily="18" charset="0"/>
              </a:rPr>
              <a:t>100% users expected the music will be stopped when they leave the chair</a:t>
            </a:r>
          </a:p>
          <a:p>
            <a:r>
              <a:rPr lang="en-US" altLang="zh-TW" dirty="0" smtClean="0">
                <a:latin typeface="Book Antiqua" pitchFamily="18" charset="0"/>
              </a:rPr>
              <a:t>100% users experienced what they expected from the device</a:t>
            </a:r>
          </a:p>
          <a:p>
            <a:r>
              <a:rPr lang="en-US" altLang="zh-TW" dirty="0" smtClean="0">
                <a:latin typeface="Book Antiqua" pitchFamily="18" charset="0"/>
              </a:rPr>
              <a:t>50% users feel fun ;  75% feels interesting.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User Feedback (cont’)</a:t>
            </a:r>
            <a:endParaRPr lang="zh-TW" altLang="en-US" dirty="0"/>
          </a:p>
        </p:txBody>
      </p:sp>
      <p:sp>
        <p:nvSpPr>
          <p:cNvPr id="3" name="內容版面配置區 2"/>
          <p:cNvSpPr>
            <a:spLocks noGrp="1"/>
          </p:cNvSpPr>
          <p:nvPr>
            <p:ph idx="1"/>
          </p:nvPr>
        </p:nvSpPr>
        <p:spPr/>
        <p:txBody>
          <a:bodyPr>
            <a:normAutofit/>
          </a:bodyPr>
          <a:lstStyle/>
          <a:p>
            <a:r>
              <a:rPr lang="en-US" altLang="zh-TW" dirty="0" smtClean="0">
                <a:latin typeface="Book Antiqua" pitchFamily="18" charset="0"/>
              </a:rPr>
              <a:t>100% users think suitable for children for fun; </a:t>
            </a:r>
            <a:br>
              <a:rPr lang="en-US" altLang="zh-TW" dirty="0" smtClean="0">
                <a:latin typeface="Book Antiqua" pitchFamily="18" charset="0"/>
              </a:rPr>
            </a:br>
            <a:r>
              <a:rPr lang="en-US" altLang="zh-TW" dirty="0" smtClean="0">
                <a:latin typeface="Book Antiqua" pitchFamily="18" charset="0"/>
              </a:rPr>
              <a:t>75%   think suit for those who love music </a:t>
            </a:r>
            <a:br>
              <a:rPr lang="en-US" altLang="zh-TW" dirty="0" smtClean="0">
                <a:latin typeface="Book Antiqua" pitchFamily="18" charset="0"/>
              </a:rPr>
            </a:br>
            <a:r>
              <a:rPr lang="en-US" altLang="zh-TW" dirty="0" smtClean="0">
                <a:latin typeface="Book Antiqua" pitchFamily="18" charset="0"/>
              </a:rPr>
              <a:t>75%   think suit for education to understand different</a:t>
            </a:r>
            <a:br>
              <a:rPr lang="en-US" altLang="zh-TW" dirty="0" smtClean="0">
                <a:latin typeface="Book Antiqua" pitchFamily="18" charset="0"/>
              </a:rPr>
            </a:br>
            <a:r>
              <a:rPr lang="en-US" altLang="zh-TW" dirty="0" smtClean="0">
                <a:latin typeface="Book Antiqua" pitchFamily="18" charset="0"/>
              </a:rPr>
              <a:t>          music instrument combination.</a:t>
            </a:r>
          </a:p>
          <a:p>
            <a:r>
              <a:rPr lang="en-US" altLang="zh-TW" dirty="0" smtClean="0">
                <a:latin typeface="Book Antiqua" pitchFamily="18" charset="0"/>
              </a:rPr>
              <a:t>100% users express that they will use our device again and willing to recommend to others people.</a:t>
            </a:r>
            <a:endParaRPr lang="zh-TW" altLang="en-US" dirty="0">
              <a:latin typeface="Book Antiqu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Device Enhancement</a:t>
            </a:r>
            <a:endParaRPr lang="zh-TW" altLang="en-US" dirty="0"/>
          </a:p>
        </p:txBody>
      </p:sp>
      <p:pic>
        <p:nvPicPr>
          <p:cNvPr id="5" name="圖片 4"/>
          <p:cNvPicPr/>
          <p:nvPr/>
        </p:nvPicPr>
        <p:blipFill>
          <a:blip r:embed="rId2" cstate="print"/>
          <a:srcRect l="8668" r="9138" b="3441"/>
          <a:stretch>
            <a:fillRect/>
          </a:stretch>
        </p:blipFill>
        <p:spPr bwMode="auto">
          <a:xfrm>
            <a:off x="370221" y="2883881"/>
            <a:ext cx="4295422" cy="3325008"/>
          </a:xfrm>
          <a:prstGeom prst="rect">
            <a:avLst/>
          </a:prstGeom>
          <a:noFill/>
          <a:ln w="9525">
            <a:noFill/>
            <a:miter lim="800000"/>
            <a:headEnd/>
            <a:tailEnd/>
          </a:ln>
        </p:spPr>
      </p:pic>
      <p:sp>
        <p:nvSpPr>
          <p:cNvPr id="3" name="內容版面配置區 2"/>
          <p:cNvSpPr>
            <a:spLocks noGrp="1"/>
          </p:cNvSpPr>
          <p:nvPr>
            <p:ph idx="1"/>
          </p:nvPr>
        </p:nvSpPr>
        <p:spPr>
          <a:xfrm>
            <a:off x="370221" y="1450554"/>
            <a:ext cx="6869017" cy="1433327"/>
          </a:xfrm>
        </p:spPr>
        <p:txBody>
          <a:bodyPr/>
          <a:lstStyle/>
          <a:p>
            <a:r>
              <a:rPr lang="en-US" altLang="zh-TW" dirty="0" smtClean="0"/>
              <a:t>Volume Control and Sound Surrounding </a:t>
            </a:r>
            <a:endParaRPr lang="zh-TW" altLang="zh-TW" dirty="0" smtClean="0"/>
          </a:p>
          <a:p>
            <a:r>
              <a:rPr lang="en-US" altLang="zh-TW" dirty="0" smtClean="0"/>
              <a:t>Music Instrument Selection</a:t>
            </a:r>
            <a:endParaRPr lang="zh-TW" altLang="zh-TW" dirty="0" smtClean="0"/>
          </a:p>
          <a:p>
            <a:pPr>
              <a:buNone/>
            </a:pPr>
            <a:endParaRPr lang="en-US" altLang="zh-TW" dirty="0" smtClean="0"/>
          </a:p>
        </p:txBody>
      </p:sp>
      <p:pic>
        <p:nvPicPr>
          <p:cNvPr id="6" name="圖片 5"/>
          <p:cNvPicPr/>
          <p:nvPr/>
        </p:nvPicPr>
        <p:blipFill>
          <a:blip r:embed="rId3" cstate="print"/>
          <a:srcRect/>
          <a:stretch>
            <a:fillRect/>
          </a:stretch>
        </p:blipFill>
        <p:spPr bwMode="auto">
          <a:xfrm>
            <a:off x="5240728" y="5022741"/>
            <a:ext cx="3446072" cy="11861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 </a:t>
            </a:r>
            <a:endParaRPr lang="zh-TW" altLang="en-US" dirty="0"/>
          </a:p>
        </p:txBody>
      </p:sp>
      <p:sp>
        <p:nvSpPr>
          <p:cNvPr id="3" name="內容版面配置區 2"/>
          <p:cNvSpPr>
            <a:spLocks noGrp="1"/>
          </p:cNvSpPr>
          <p:nvPr>
            <p:ph idx="1"/>
          </p:nvPr>
        </p:nvSpPr>
        <p:spPr/>
        <p:txBody>
          <a:bodyPr/>
          <a:lstStyle/>
          <a:p>
            <a:r>
              <a:rPr lang="en-US" altLang="zh-TW" dirty="0" smtClean="0"/>
              <a:t>Our device work properly in testing stage for two chairs and can be potentially developed to be for chairs as much as the user needs by simply increasing the number of music tracks and </a:t>
            </a:r>
            <a:r>
              <a:rPr lang="en-US" altLang="zh-TW" dirty="0" err="1" smtClean="0"/>
              <a:t>iCatch</a:t>
            </a:r>
            <a:r>
              <a:rPr lang="en-US" altLang="zh-TW" dirty="0" smtClean="0"/>
              <a:t> sets.</a:t>
            </a:r>
          </a:p>
          <a:p>
            <a:r>
              <a:rPr lang="en-US" altLang="zh-TW" dirty="0" smtClean="0"/>
              <a:t>The comments form users are positive; our device ca meet our design goal and bring out an enjoyable and interesting music listening experience.</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411317"/>
            <a:ext cx="8229600" cy="1143000"/>
          </a:xfrm>
        </p:spPr>
        <p:txBody>
          <a:bodyPr>
            <a:noAutofit/>
          </a:bodyPr>
          <a:lstStyle/>
          <a:p>
            <a:r>
              <a:rPr lang="en-US" altLang="zh-TW" sz="8000" dirty="0" smtClean="0">
                <a:latin typeface="Book Antiqua" pitchFamily="18" charset="0"/>
              </a:rPr>
              <a:t>Q &amp; A</a:t>
            </a:r>
            <a:endParaRPr lang="zh-TW" altLang="en-US" sz="8000" dirty="0">
              <a:latin typeface="Book Antiqu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pPr algn="ctr">
              <a:buNone/>
            </a:pPr>
            <a:r>
              <a:rPr lang="en-US" altLang="zh-TW" sz="6000" dirty="0" smtClean="0"/>
              <a:t>Thank You</a:t>
            </a:r>
          </a:p>
          <a:p>
            <a:pPr algn="ctr">
              <a:buNone/>
            </a:pPr>
            <a:endParaRPr lang="zh-TW" altLang="en-US" sz="6000" dirty="0" smtClean="0"/>
          </a:p>
          <a:p>
            <a:pPr algn="ctr">
              <a:buNone/>
            </a:pPr>
            <a:r>
              <a:rPr lang="en-US" altLang="zh-TW" sz="6000" dirty="0" smtClean="0"/>
              <a:t>Enjoy our musical lab</a:t>
            </a:r>
            <a:endParaRPr lang="zh-TW" altLang="en-US" sz="6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248" y="2005070"/>
            <a:ext cx="7281035" cy="1470025"/>
          </a:xfrm>
        </p:spPr>
        <p:txBody>
          <a:bodyPr/>
          <a:lstStyle/>
          <a:p>
            <a:r>
              <a:rPr lang="en-US" sz="5000" dirty="0" smtClean="0">
                <a:latin typeface="Book Antiqua" pitchFamily="18" charset="0"/>
              </a:rPr>
              <a:t/>
            </a:r>
            <a:br>
              <a:rPr lang="en-US" sz="5000" dirty="0" smtClean="0">
                <a:latin typeface="Book Antiqua" pitchFamily="18" charset="0"/>
              </a:rPr>
            </a:br>
            <a:r>
              <a:rPr lang="en-US" sz="5000" dirty="0" smtClean="0">
                <a:latin typeface="Book Antiqua" pitchFamily="18" charset="0"/>
              </a:rPr>
              <a:t>Musician Chairs</a:t>
            </a:r>
            <a:endParaRPr lang="en-US" sz="5000" dirty="0">
              <a:latin typeface="Book Antiqua" pitchFamily="18" charset="0"/>
            </a:endParaRPr>
          </a:p>
        </p:txBody>
      </p:sp>
      <p:sp>
        <p:nvSpPr>
          <p:cNvPr id="3" name="Subtitle 2"/>
          <p:cNvSpPr>
            <a:spLocks noGrp="1"/>
          </p:cNvSpPr>
          <p:nvPr>
            <p:ph type="subTitle" idx="1"/>
          </p:nvPr>
        </p:nvSpPr>
        <p:spPr>
          <a:xfrm>
            <a:off x="407624" y="4115202"/>
            <a:ext cx="8229600" cy="2180595"/>
          </a:xfrm>
        </p:spPr>
        <p:txBody>
          <a:bodyPr>
            <a:normAutofit/>
          </a:bodyPr>
          <a:lstStyle/>
          <a:p>
            <a:pPr algn="l"/>
            <a:r>
              <a:rPr lang="en-US" b="1" dirty="0" smtClean="0"/>
              <a:t>Subject Lecturer : 	</a:t>
            </a:r>
            <a:r>
              <a:rPr lang="en-US" dirty="0" smtClean="0"/>
              <a:t>Dr. Grace </a:t>
            </a:r>
            <a:r>
              <a:rPr lang="en-US" dirty="0" err="1" smtClean="0"/>
              <a:t>Ngai</a:t>
            </a:r>
            <a:endParaRPr lang="en-US" dirty="0" smtClean="0"/>
          </a:p>
          <a:p>
            <a:pPr algn="l"/>
            <a:r>
              <a:rPr lang="en-US" b="1" dirty="0" smtClean="0"/>
              <a:t>Group Members :        	</a:t>
            </a:r>
            <a:r>
              <a:rPr lang="en-US" dirty="0" smtClean="0"/>
              <a:t>LAI Ka Man Kaman     09649980G</a:t>
            </a:r>
            <a:br>
              <a:rPr lang="en-US" dirty="0" smtClean="0"/>
            </a:br>
            <a:r>
              <a:rPr lang="en-US" dirty="0" smtClean="0"/>
              <a:t>			QING Pei Edward        11500811G</a:t>
            </a:r>
          </a:p>
          <a:p>
            <a:pPr algn="l"/>
            <a:r>
              <a:rPr lang="en-US" dirty="0" smtClean="0"/>
              <a:t>			TO Wai </a:t>
            </a:r>
            <a:r>
              <a:rPr lang="en-US" dirty="0" err="1" smtClean="0"/>
              <a:t>Lun</a:t>
            </a:r>
            <a:r>
              <a:rPr lang="en-US" dirty="0" smtClean="0"/>
              <a:t> Ferry        09602469G</a:t>
            </a:r>
          </a:p>
          <a:p>
            <a:pPr algn="l"/>
            <a:r>
              <a:rPr lang="en-US" dirty="0" smtClean="0"/>
              <a:t>			ZHANG </a:t>
            </a:r>
            <a:r>
              <a:rPr lang="en-US" dirty="0" err="1" smtClean="0"/>
              <a:t>Yulan</a:t>
            </a:r>
            <a:r>
              <a:rPr lang="en-US" dirty="0" smtClean="0"/>
              <a:t> Elaine  11516753G</a:t>
            </a:r>
          </a:p>
          <a:p>
            <a:endParaRPr lang="en-US" dirty="0"/>
          </a:p>
        </p:txBody>
      </p:sp>
      <p:sp>
        <p:nvSpPr>
          <p:cNvPr id="5" name="Title 1"/>
          <p:cNvSpPr txBox="1">
            <a:spLocks/>
          </p:cNvSpPr>
          <p:nvPr/>
        </p:nvSpPr>
        <p:spPr>
          <a:xfrm>
            <a:off x="-1146872" y="176270"/>
            <a:ext cx="11001222" cy="1470025"/>
          </a:xfrm>
          <a:prstGeom prst="rect">
            <a:avLst/>
          </a:prstGeom>
        </p:spPr>
        <p:txBody>
          <a:bodyPr vert="horz" lIns="91440" tIns="45720" rIns="91440" bIns="45720" rtlCol="0"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tx1"/>
                </a:solidFill>
                <a:effectLst/>
                <a:uLnTx/>
                <a:uFillTx/>
                <a:latin typeface="Book Antiqua" pitchFamily="18" charset="0"/>
                <a:ea typeface="+mj-ea"/>
                <a:cs typeface="+mj-cs"/>
              </a:rPr>
              <a:t>COMP 5517  Human Computer Interaction – </a:t>
            </a:r>
            <a:br>
              <a:rPr kumimoji="0" lang="en-US" sz="3000" b="1" i="0" u="none" strike="noStrike" kern="1200" cap="none" spc="0" normalizeH="0" baseline="0" noProof="0" dirty="0" smtClean="0">
                <a:ln>
                  <a:noFill/>
                </a:ln>
                <a:solidFill>
                  <a:schemeClr val="tx1"/>
                </a:solidFill>
                <a:effectLst/>
                <a:uLnTx/>
                <a:uFillTx/>
                <a:latin typeface="Book Antiqua" pitchFamily="18" charset="0"/>
                <a:ea typeface="+mj-ea"/>
                <a:cs typeface="+mj-cs"/>
              </a:rPr>
            </a:br>
            <a:r>
              <a:rPr kumimoji="0" lang="en-US" sz="3000" b="1" i="0" u="none" strike="noStrike" kern="1200" cap="none" spc="0" normalizeH="0" baseline="0" noProof="0" dirty="0" smtClean="0">
                <a:ln>
                  <a:noFill/>
                </a:ln>
                <a:solidFill>
                  <a:schemeClr val="tx1"/>
                </a:solidFill>
                <a:effectLst/>
                <a:uLnTx/>
                <a:uFillTx/>
                <a:latin typeface="Book Antiqua" pitchFamily="18" charset="0"/>
                <a:ea typeface="+mj-ea"/>
                <a:cs typeface="+mj-cs"/>
              </a:rPr>
              <a:t>							Final Project</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6" descr="nota_musicale.jpg"/>
          <p:cNvPicPr>
            <a:picLocks noChangeAspect="1"/>
          </p:cNvPicPr>
          <p:nvPr/>
        </p:nvPicPr>
        <p:blipFill>
          <a:blip r:embed="rId2" cstate="print">
            <a:clrChange>
              <a:clrFrom>
                <a:srgbClr val="FFFFFF"/>
              </a:clrFrom>
              <a:clrTo>
                <a:srgbClr val="FFFFFF">
                  <a:alpha val="0"/>
                </a:srgbClr>
              </a:clrTo>
            </a:clrChange>
          </a:blip>
          <a:stretch>
            <a:fillRect/>
          </a:stretch>
        </p:blipFill>
        <p:spPr>
          <a:xfrm rot="20519921">
            <a:off x="5573634" y="2090113"/>
            <a:ext cx="3150097" cy="1754114"/>
          </a:xfrm>
          <a:prstGeom prst="rect">
            <a:avLst/>
          </a:prstGeom>
        </p:spPr>
      </p:pic>
      <p:pic>
        <p:nvPicPr>
          <p:cNvPr id="7" name="Picture 2" descr="F:\iCATch.png"/>
          <p:cNvPicPr>
            <a:picLocks noChangeAspect="1" noChangeArrowheads="1"/>
          </p:cNvPicPr>
          <p:nvPr/>
        </p:nvPicPr>
        <p:blipFill>
          <a:blip r:embed="rId3" cstate="print"/>
          <a:srcRect/>
          <a:stretch>
            <a:fillRect/>
          </a:stretch>
        </p:blipFill>
        <p:spPr bwMode="auto">
          <a:xfrm>
            <a:off x="7382775" y="2888396"/>
            <a:ext cx="1534902" cy="1561215"/>
          </a:xfrm>
          <a:prstGeom prst="rect">
            <a:avLst/>
          </a:prstGeom>
          <a:noFill/>
        </p:spPr>
      </p:pic>
      <p:pic>
        <p:nvPicPr>
          <p:cNvPr id="2050" name="Picture 2" descr="The Hong Kong Polytechnic University">
            <a:hlinkClick r:id="rId4"/>
          </p:cNvPr>
          <p:cNvPicPr>
            <a:picLocks noChangeAspect="1" noChangeArrowheads="1"/>
          </p:cNvPicPr>
          <p:nvPr/>
        </p:nvPicPr>
        <p:blipFill>
          <a:blip r:embed="rId5" cstate="print"/>
          <a:srcRect/>
          <a:stretch>
            <a:fillRect/>
          </a:stretch>
        </p:blipFill>
        <p:spPr bwMode="auto">
          <a:xfrm>
            <a:off x="165250" y="5635646"/>
            <a:ext cx="2352675" cy="54292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Welcome to our Musical Lab</a:t>
            </a:r>
            <a:endParaRPr lang="zh-TW" altLang="en-US" dirty="0"/>
          </a:p>
        </p:txBody>
      </p:sp>
      <p:sp>
        <p:nvSpPr>
          <p:cNvPr id="3" name="內容版面配置區 2"/>
          <p:cNvSpPr>
            <a:spLocks noGrp="1"/>
          </p:cNvSpPr>
          <p:nvPr>
            <p:ph idx="1"/>
          </p:nvPr>
        </p:nvSpPr>
        <p:spPr>
          <a:xfrm>
            <a:off x="457200" y="2639241"/>
            <a:ext cx="8229600" cy="3504565"/>
          </a:xfrm>
        </p:spPr>
        <p:txBody>
          <a:bodyPr/>
          <a:lstStyle/>
          <a:p>
            <a:pPr>
              <a:buFont typeface="Arial" charset="0"/>
              <a:buChar char="•"/>
            </a:pPr>
            <a:endParaRPr lang="en-US" altLang="zh-TW" dirty="0" smtClean="0"/>
          </a:p>
          <a:p>
            <a:pPr>
              <a:buFont typeface="Arial" charset="0"/>
              <a:buChar char="•"/>
            </a:pPr>
            <a:r>
              <a:rPr lang="en-US" altLang="zh-TW" dirty="0" smtClean="0"/>
              <a:t>After you sit on a chair, you can hear the welcome greeting , briefly operation instruction and music.</a:t>
            </a:r>
          </a:p>
          <a:p>
            <a:pPr>
              <a:buFont typeface="Arial" charset="0"/>
              <a:buChar char="•"/>
            </a:pPr>
            <a:r>
              <a:rPr lang="en-US" altLang="zh-TW" dirty="0" smtClean="0"/>
              <a:t>When you leave your chair, your music instrument sound track will be stopped.  </a:t>
            </a:r>
          </a:p>
          <a:p>
            <a:pPr>
              <a:buFont typeface="Arial" charset="0"/>
              <a:buChar char="•"/>
            </a:pPr>
            <a:r>
              <a:rPr lang="en-US" altLang="zh-TW" dirty="0" smtClean="0"/>
              <a:t>Please invite your friends to join it and let us enjoy you all performance.</a:t>
            </a:r>
          </a:p>
          <a:p>
            <a:pPr>
              <a:buNone/>
            </a:pPr>
            <a:endParaRPr lang="zh-TW" altLang="en-US" dirty="0"/>
          </a:p>
        </p:txBody>
      </p:sp>
      <p:pic>
        <p:nvPicPr>
          <p:cNvPr id="4" name="Picture 6" descr="nota_musicale.jpg"/>
          <p:cNvPicPr>
            <a:picLocks noChangeAspect="1"/>
          </p:cNvPicPr>
          <p:nvPr/>
        </p:nvPicPr>
        <p:blipFill>
          <a:blip r:embed="rId2" cstate="print">
            <a:clrChange>
              <a:clrFrom>
                <a:srgbClr val="FFFFFF"/>
              </a:clrFrom>
              <a:clrTo>
                <a:srgbClr val="FFFFFF">
                  <a:alpha val="0"/>
                </a:srgbClr>
              </a:clrTo>
            </a:clrChange>
          </a:blip>
          <a:stretch>
            <a:fillRect/>
          </a:stretch>
        </p:blipFill>
        <p:spPr>
          <a:xfrm rot="20519921">
            <a:off x="-7773" y="609854"/>
            <a:ext cx="4328565" cy="2410338"/>
          </a:xfrm>
          <a:prstGeom prst="rect">
            <a:avLst/>
          </a:prstGeom>
        </p:spPr>
      </p:pic>
      <p:sp>
        <p:nvSpPr>
          <p:cNvPr id="7" name="矩形 6"/>
          <p:cNvSpPr/>
          <p:nvPr/>
        </p:nvSpPr>
        <p:spPr>
          <a:xfrm>
            <a:off x="3119266" y="1715911"/>
            <a:ext cx="5810245" cy="923330"/>
          </a:xfrm>
          <a:prstGeom prst="rect">
            <a:avLst/>
          </a:prstGeom>
          <a:noFill/>
        </p:spPr>
        <p:txBody>
          <a:bodyPr wrap="none" lIns="91440" tIns="45720" rIns="91440" bIns="45720">
            <a:spAutoFit/>
          </a:bodyPr>
          <a:lstStyle/>
          <a:p>
            <a:pPr algn="ctr"/>
            <a:r>
              <a:rPr kumimoji="0" lang="en-US" altLang="zh-TW" sz="54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cs"/>
              </a:rPr>
              <a:t>Please take a seat</a:t>
            </a:r>
            <a:endParaRPr lang="zh-TW"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a:xfrm>
            <a:off x="457200" y="1417638"/>
            <a:ext cx="8229600" cy="5045726"/>
          </a:xfrm>
        </p:spPr>
        <p:txBody>
          <a:bodyPr>
            <a:normAutofit fontScale="85000" lnSpcReduction="20000"/>
          </a:bodyPr>
          <a:lstStyle/>
          <a:p>
            <a:r>
              <a:rPr lang="en-US" altLang="zh-TW" dirty="0" smtClean="0"/>
              <a:t>Background</a:t>
            </a:r>
          </a:p>
          <a:p>
            <a:r>
              <a:rPr lang="en-US" altLang="zh-TW" dirty="0" smtClean="0"/>
              <a:t>Interface Design</a:t>
            </a:r>
          </a:p>
          <a:p>
            <a:r>
              <a:rPr lang="en-US" altLang="zh-TW" dirty="0" smtClean="0"/>
              <a:t>Device Feature</a:t>
            </a:r>
          </a:p>
          <a:p>
            <a:r>
              <a:rPr lang="en-US" altLang="zh-TW" dirty="0" smtClean="0"/>
              <a:t>System Flow</a:t>
            </a:r>
          </a:p>
          <a:p>
            <a:r>
              <a:rPr lang="en-US" altLang="zh-TW" dirty="0" smtClean="0"/>
              <a:t>State Transition Network (STN)</a:t>
            </a:r>
          </a:p>
          <a:p>
            <a:r>
              <a:rPr lang="en-US" altLang="zh-TW" dirty="0" smtClean="0"/>
              <a:t>Hardware Specification</a:t>
            </a:r>
          </a:p>
          <a:p>
            <a:r>
              <a:rPr lang="en-US" altLang="zh-TW" dirty="0" smtClean="0"/>
              <a:t>Software Specification (Hardware and Software)</a:t>
            </a:r>
          </a:p>
          <a:p>
            <a:r>
              <a:rPr lang="en-US" altLang="zh-TW" dirty="0" smtClean="0"/>
              <a:t>User Feedback</a:t>
            </a:r>
          </a:p>
          <a:p>
            <a:r>
              <a:rPr lang="en-US" altLang="zh-TW" dirty="0" smtClean="0"/>
              <a:t>Device Enhancement</a:t>
            </a:r>
          </a:p>
          <a:p>
            <a:r>
              <a:rPr lang="en-US" altLang="zh-TW" dirty="0" smtClean="0"/>
              <a:t>Conclusion</a:t>
            </a:r>
          </a:p>
          <a:p>
            <a:endParaRPr lang="en-US" altLang="zh-TW" dirty="0" smtClean="0"/>
          </a:p>
          <a:p>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a:buNone/>
            </a:pPr>
            <a:r>
              <a:rPr lang="en-US" dirty="0" smtClean="0"/>
              <a:t>	Our device is  designed for people to enjoy music in a new way.  Which is developed by </a:t>
            </a:r>
            <a:r>
              <a:rPr lang="en-US" dirty="0" err="1" smtClean="0"/>
              <a:t>iCatch</a:t>
            </a:r>
            <a:r>
              <a:rPr lang="en-US" dirty="0" smtClean="0"/>
              <a:t> toolkit for a learning room of orchestra in a music museum, users can feel the sound of different music instrument and try different combinations to feel what the sound of orchestra will looks like.</a:t>
            </a:r>
            <a:endParaRPr lang="en-US" dirty="0"/>
          </a:p>
        </p:txBody>
      </p:sp>
      <p:pic>
        <p:nvPicPr>
          <p:cNvPr id="5" name="Picture 2" descr="F:\iCATch.png"/>
          <p:cNvPicPr>
            <a:picLocks noChangeAspect="1" noChangeArrowheads="1"/>
          </p:cNvPicPr>
          <p:nvPr/>
        </p:nvPicPr>
        <p:blipFill>
          <a:blip r:embed="rId2" cstate="print"/>
          <a:srcRect/>
          <a:stretch>
            <a:fillRect/>
          </a:stretch>
        </p:blipFill>
        <p:spPr bwMode="auto">
          <a:xfrm>
            <a:off x="6108853" y="3691995"/>
            <a:ext cx="2440236" cy="248206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472" y="1329098"/>
            <a:ext cx="8686800" cy="500097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Interface Design</a:t>
            </a:r>
            <a:endParaRPr lang="zh-TW" altLang="en-US" dirty="0"/>
          </a:p>
        </p:txBody>
      </p:sp>
      <p:pic>
        <p:nvPicPr>
          <p:cNvPr id="4" name="圖片 3"/>
          <p:cNvPicPr/>
          <p:nvPr/>
        </p:nvPicPr>
        <p:blipFill>
          <a:blip r:embed="rId2" cstate="print"/>
          <a:srcRect l="8671" r="8957"/>
          <a:stretch>
            <a:fillRect/>
          </a:stretch>
        </p:blipFill>
        <p:spPr bwMode="auto">
          <a:xfrm>
            <a:off x="979123" y="1329098"/>
            <a:ext cx="7246585" cy="4906129"/>
          </a:xfrm>
          <a:prstGeom prst="rect">
            <a:avLst/>
          </a:prstGeom>
          <a:noFill/>
          <a:ln w="9525">
            <a:noFill/>
            <a:miter lim="800000"/>
            <a:headEnd/>
            <a:tailEnd/>
          </a:ln>
        </p:spPr>
      </p:pic>
      <p:pic>
        <p:nvPicPr>
          <p:cNvPr id="6" name="圖片 5"/>
          <p:cNvPicPr/>
          <p:nvPr/>
        </p:nvPicPr>
        <p:blipFill>
          <a:blip r:embed="rId3" cstate="print"/>
          <a:srcRect/>
          <a:stretch>
            <a:fillRect/>
          </a:stretch>
        </p:blipFill>
        <p:spPr bwMode="auto">
          <a:xfrm>
            <a:off x="4571999" y="5376182"/>
            <a:ext cx="4318280" cy="9475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Devices Features</a:t>
            </a:r>
            <a:endParaRPr lang="zh-TW" altLang="en-US" dirty="0"/>
          </a:p>
        </p:txBody>
      </p:sp>
      <p:sp>
        <p:nvSpPr>
          <p:cNvPr id="3" name="內容版面配置區 2"/>
          <p:cNvSpPr>
            <a:spLocks noGrp="1"/>
          </p:cNvSpPr>
          <p:nvPr>
            <p:ph idx="1"/>
          </p:nvPr>
        </p:nvSpPr>
        <p:spPr/>
        <p:txBody>
          <a:bodyPr/>
          <a:lstStyle/>
          <a:p>
            <a:r>
              <a:rPr lang="en-US" altLang="zh-TW" dirty="0" smtClean="0"/>
              <a:t>Voice output</a:t>
            </a:r>
          </a:p>
          <a:p>
            <a:pPr lvl="1"/>
            <a:r>
              <a:rPr lang="en-US" altLang="zh-TW" dirty="0" smtClean="0"/>
              <a:t>Welcome greeting and  briefly operating instruction </a:t>
            </a:r>
            <a:br>
              <a:rPr lang="en-US" altLang="zh-TW" dirty="0" smtClean="0"/>
            </a:br>
            <a:r>
              <a:rPr lang="en-US" altLang="zh-TW" dirty="0" smtClean="0"/>
              <a:t>in different language</a:t>
            </a:r>
          </a:p>
          <a:p>
            <a:pPr lvl="2"/>
            <a:r>
              <a:rPr lang="en-US" altLang="zh-TW" dirty="0" smtClean="0"/>
              <a:t>English</a:t>
            </a:r>
          </a:p>
          <a:p>
            <a:pPr lvl="2"/>
            <a:r>
              <a:rPr lang="en-US" altLang="zh-TW" dirty="0" smtClean="0"/>
              <a:t>Cantonese</a:t>
            </a:r>
          </a:p>
          <a:p>
            <a:pPr lvl="2"/>
            <a:r>
              <a:rPr lang="en-US" altLang="zh-TW" dirty="0" err="1" smtClean="0"/>
              <a:t>Mandrian</a:t>
            </a:r>
            <a:endParaRPr lang="en-US" altLang="zh-TW" dirty="0" smtClean="0"/>
          </a:p>
          <a:p>
            <a:pPr lvl="1"/>
            <a:endParaRPr lang="en-US" altLang="zh-TW" dirty="0" smtClean="0"/>
          </a:p>
          <a:p>
            <a:pPr lvl="1"/>
            <a:r>
              <a:rPr lang="en-US" altLang="zh-TW" dirty="0" smtClean="0"/>
              <a:t>Play different music instruments sound track</a:t>
            </a:r>
          </a:p>
        </p:txBody>
      </p:sp>
      <p:pic>
        <p:nvPicPr>
          <p:cNvPr id="4" name="Picture 7" descr="speaker.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621137" y="4435302"/>
            <a:ext cx="2367618" cy="173230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Flow</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Input  </a:t>
            </a:r>
          </a:p>
          <a:p>
            <a:pPr lvl="1"/>
            <a:r>
              <a:rPr lang="en-US" altLang="zh-TW" dirty="0" smtClean="0"/>
              <a:t>User sit down on chair</a:t>
            </a:r>
          </a:p>
          <a:p>
            <a:r>
              <a:rPr lang="en-US" altLang="zh-TW" dirty="0" smtClean="0"/>
              <a:t>Data Transfer  </a:t>
            </a:r>
          </a:p>
          <a:p>
            <a:pPr lvl="1"/>
            <a:r>
              <a:rPr lang="en-US" altLang="zh-TW" dirty="0" smtClean="0"/>
              <a:t>Light sensor detect no more light, </a:t>
            </a:r>
            <a:r>
              <a:rPr lang="en-US" altLang="zh-TW" dirty="0" err="1" smtClean="0"/>
              <a:t>iCatch</a:t>
            </a:r>
            <a:r>
              <a:rPr lang="en-US" altLang="zh-TW" dirty="0" smtClean="0"/>
              <a:t> collects signal and transfer data to </a:t>
            </a:r>
            <a:r>
              <a:rPr lang="en-US" altLang="zh-TW" dirty="0" err="1" smtClean="0"/>
              <a:t>Zigee</a:t>
            </a:r>
            <a:endParaRPr lang="en-US" altLang="zh-TW" dirty="0" smtClean="0"/>
          </a:p>
          <a:p>
            <a:r>
              <a:rPr lang="en-US" altLang="zh-TW" dirty="0" smtClean="0"/>
              <a:t>Output  </a:t>
            </a:r>
          </a:p>
          <a:p>
            <a:pPr lvl="1"/>
            <a:r>
              <a:rPr lang="en-US" altLang="zh-TW" dirty="0" smtClean="0"/>
              <a:t>Welcome greeting and briefly operating instruction comes out </a:t>
            </a:r>
          </a:p>
          <a:p>
            <a:pPr lvl="1"/>
            <a:r>
              <a:rPr lang="en-US" altLang="zh-TW" dirty="0" smtClean="0"/>
              <a:t>Music Sound Track(s) from speaker</a:t>
            </a:r>
          </a:p>
          <a:p>
            <a:pPr lvl="1"/>
            <a:r>
              <a:rPr lang="en-US" altLang="zh-TW" dirty="0" smtClean="0"/>
              <a:t>Volume display from LED matrix module </a:t>
            </a:r>
            <a:endParaRPr lang="zh-TW" altLang="en-US" dirty="0"/>
          </a:p>
        </p:txBody>
      </p:sp>
      <p:pic>
        <p:nvPicPr>
          <p:cNvPr id="4" name="Picture 9" descr="chair.jpg"/>
          <p:cNvPicPr>
            <a:picLocks noChangeAspect="1"/>
          </p:cNvPicPr>
          <p:nvPr/>
        </p:nvPicPr>
        <p:blipFill>
          <a:blip r:embed="rId2" cstate="print">
            <a:clrChange>
              <a:clrFrom>
                <a:srgbClr val="FFFFFF"/>
              </a:clrFrom>
              <a:clrTo>
                <a:srgbClr val="FFFFFF">
                  <a:alpha val="0"/>
                </a:srgbClr>
              </a:clrTo>
            </a:clrChange>
          </a:blip>
          <a:stretch>
            <a:fillRect/>
          </a:stretch>
        </p:blipFill>
        <p:spPr>
          <a:xfrm>
            <a:off x="7131895" y="1417638"/>
            <a:ext cx="1514948" cy="1534882"/>
          </a:xfrm>
          <a:prstGeom prst="rect">
            <a:avLst/>
          </a:prstGeom>
        </p:spPr>
      </p:pic>
      <p:pic>
        <p:nvPicPr>
          <p:cNvPr id="52" name="Picture 2" descr="F:\iCATch.png"/>
          <p:cNvPicPr>
            <a:picLocks noChangeAspect="1" noChangeArrowheads="1"/>
          </p:cNvPicPr>
          <p:nvPr/>
        </p:nvPicPr>
        <p:blipFill>
          <a:blip r:embed="rId3" cstate="print"/>
          <a:srcRect/>
          <a:stretch>
            <a:fillRect/>
          </a:stretch>
        </p:blipFill>
        <p:spPr bwMode="auto">
          <a:xfrm>
            <a:off x="7397590" y="717148"/>
            <a:ext cx="926996" cy="942888"/>
          </a:xfrm>
          <a:prstGeom prst="rect">
            <a:avLst/>
          </a:prstGeom>
          <a:noFill/>
        </p:spPr>
      </p:pic>
      <p:grpSp>
        <p:nvGrpSpPr>
          <p:cNvPr id="53" name="Group 38"/>
          <p:cNvGrpSpPr/>
          <p:nvPr/>
        </p:nvGrpSpPr>
        <p:grpSpPr>
          <a:xfrm rot="12407140">
            <a:off x="6896536" y="678940"/>
            <a:ext cx="1237303" cy="1048738"/>
            <a:chOff x="1696838" y="2089277"/>
            <a:chExt cx="1237303" cy="1048738"/>
          </a:xfrm>
        </p:grpSpPr>
        <p:sp>
          <p:nvSpPr>
            <p:cNvPr id="54" name="Arc 39"/>
            <p:cNvSpPr/>
            <p:nvPr/>
          </p:nvSpPr>
          <p:spPr>
            <a:xfrm rot="1507713">
              <a:off x="2476393" y="2111954"/>
              <a:ext cx="457748" cy="508265"/>
            </a:xfrm>
            <a:prstGeom prst="arc">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Arc 40"/>
            <p:cNvSpPr/>
            <p:nvPr/>
          </p:nvSpPr>
          <p:spPr>
            <a:xfrm rot="1517165">
              <a:off x="1991743" y="2089277"/>
              <a:ext cx="787212" cy="874089"/>
            </a:xfrm>
            <a:prstGeom prst="arc">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Arc 41"/>
            <p:cNvSpPr/>
            <p:nvPr/>
          </p:nvSpPr>
          <p:spPr>
            <a:xfrm rot="1389399">
              <a:off x="1696838" y="2118969"/>
              <a:ext cx="917762" cy="1019046"/>
            </a:xfrm>
            <a:prstGeom prst="arc">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7" name="Group 38"/>
          <p:cNvGrpSpPr/>
          <p:nvPr/>
        </p:nvGrpSpPr>
        <p:grpSpPr>
          <a:xfrm rot="1127995">
            <a:off x="7616848" y="777574"/>
            <a:ext cx="1237303" cy="1048738"/>
            <a:chOff x="1696838" y="2089277"/>
            <a:chExt cx="1237303" cy="1048738"/>
          </a:xfrm>
        </p:grpSpPr>
        <p:sp>
          <p:nvSpPr>
            <p:cNvPr id="58" name="Arc 39"/>
            <p:cNvSpPr/>
            <p:nvPr/>
          </p:nvSpPr>
          <p:spPr>
            <a:xfrm rot="1507713">
              <a:off x="2476393" y="2111954"/>
              <a:ext cx="457748" cy="508265"/>
            </a:xfrm>
            <a:prstGeom prst="arc">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Arc 40"/>
            <p:cNvSpPr/>
            <p:nvPr/>
          </p:nvSpPr>
          <p:spPr>
            <a:xfrm rot="1517165">
              <a:off x="1991743" y="2089277"/>
              <a:ext cx="787212" cy="874089"/>
            </a:xfrm>
            <a:prstGeom prst="arc">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Arc 41"/>
            <p:cNvSpPr/>
            <p:nvPr/>
          </p:nvSpPr>
          <p:spPr>
            <a:xfrm rot="1389399">
              <a:off x="1696838" y="2118969"/>
              <a:ext cx="917762" cy="1019046"/>
            </a:xfrm>
            <a:prstGeom prst="arc">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32202"/>
            <a:ext cx="8229600" cy="1143000"/>
          </a:xfrm>
        </p:spPr>
        <p:txBody>
          <a:bodyPr/>
          <a:lstStyle/>
          <a:p>
            <a:r>
              <a:rPr lang="en-US" altLang="zh-TW" dirty="0" smtClean="0"/>
              <a:t>State Transition Network (STN)</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p:nvPr/>
        </p:nvPicPr>
        <p:blipFill>
          <a:blip r:embed="rId2" cstate="print"/>
          <a:srcRect/>
          <a:stretch>
            <a:fillRect/>
          </a:stretch>
        </p:blipFill>
        <p:spPr bwMode="auto">
          <a:xfrm>
            <a:off x="1128039" y="974212"/>
            <a:ext cx="7171285" cy="55590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Hardware Specification</a:t>
            </a:r>
            <a:endParaRPr lang="zh-TW" altLang="en-US" dirty="0"/>
          </a:p>
        </p:txBody>
      </p:sp>
      <p:sp>
        <p:nvSpPr>
          <p:cNvPr id="3" name="內容版面配置區 2"/>
          <p:cNvSpPr>
            <a:spLocks noGrp="1"/>
          </p:cNvSpPr>
          <p:nvPr>
            <p:ph idx="1"/>
          </p:nvPr>
        </p:nvSpPr>
        <p:spPr/>
        <p:txBody>
          <a:bodyPr/>
          <a:lstStyle/>
          <a:p>
            <a:r>
              <a:rPr lang="en-US" altLang="zh-TW" b="1" dirty="0" smtClean="0">
                <a:latin typeface="Book Antiqua" pitchFamily="18" charset="0"/>
              </a:rPr>
              <a:t>Personal Computer x 1</a:t>
            </a:r>
            <a:endParaRPr lang="zh-TW" altLang="zh-TW" dirty="0" smtClean="0">
              <a:latin typeface="Book Antiqua" pitchFamily="18" charset="0"/>
            </a:endParaRPr>
          </a:p>
          <a:p>
            <a:r>
              <a:rPr lang="en-US" altLang="zh-TW" b="1" dirty="0" err="1" smtClean="0">
                <a:latin typeface="Book Antiqua" pitchFamily="18" charset="0"/>
              </a:rPr>
              <a:t>Zigbee</a:t>
            </a:r>
            <a:r>
              <a:rPr lang="en-US" altLang="zh-TW" b="1" dirty="0" smtClean="0">
                <a:latin typeface="Book Antiqua" pitchFamily="18" charset="0"/>
              </a:rPr>
              <a:t> connector x 3</a:t>
            </a:r>
          </a:p>
          <a:p>
            <a:r>
              <a:rPr lang="en-US" altLang="zh-TW" b="1" dirty="0" smtClean="0">
                <a:latin typeface="Book Antiqua" pitchFamily="18" charset="0"/>
              </a:rPr>
              <a:t>Power supply set x 3</a:t>
            </a:r>
            <a:endParaRPr lang="zh-TW" altLang="zh-TW" dirty="0" smtClean="0">
              <a:latin typeface="Book Antiqua" pitchFamily="18" charset="0"/>
            </a:endParaRPr>
          </a:p>
          <a:p>
            <a:r>
              <a:rPr lang="en-US" altLang="zh-TW" b="1" dirty="0" smtClean="0">
                <a:latin typeface="Book Antiqua" pitchFamily="18" charset="0"/>
              </a:rPr>
              <a:t>Light sensor x 3 </a:t>
            </a:r>
            <a:endParaRPr lang="zh-TW" altLang="zh-TW" dirty="0" smtClean="0">
              <a:latin typeface="Book Antiqua" pitchFamily="18" charset="0"/>
            </a:endParaRPr>
          </a:p>
          <a:p>
            <a:r>
              <a:rPr lang="en-US" altLang="zh-TW" b="1" dirty="0" smtClean="0">
                <a:latin typeface="Book Antiqua" pitchFamily="18" charset="0"/>
              </a:rPr>
              <a:t>LED matrix module x 3</a:t>
            </a:r>
            <a:endParaRPr lang="zh-TW" altLang="zh-TW" dirty="0" smtClean="0">
              <a:latin typeface="Book Antiqua" pitchFamily="18" charset="0"/>
            </a:endParaRPr>
          </a:p>
          <a:p>
            <a:pPr>
              <a:buNone/>
            </a:pPr>
            <a:endParaRPr lang="zh-TW" altLang="en-US" dirty="0">
              <a:latin typeface="Book Antiqua" pitchFamily="18" charset="0"/>
            </a:endParaRPr>
          </a:p>
        </p:txBody>
      </p:sp>
      <p:pic>
        <p:nvPicPr>
          <p:cNvPr id="17410" name="Picture 2" descr="https://mail.google.com/mail/?attid=0.1&amp;disp=emb&amp;view=att&amp;th=133f6fd9a6f311ab"/>
          <p:cNvPicPr>
            <a:picLocks noChangeAspect="1" noChangeArrowheads="1"/>
          </p:cNvPicPr>
          <p:nvPr/>
        </p:nvPicPr>
        <p:blipFill>
          <a:blip r:embed="rId2" cstate="print"/>
          <a:srcRect/>
          <a:stretch>
            <a:fillRect/>
          </a:stretch>
        </p:blipFill>
        <p:spPr bwMode="auto">
          <a:xfrm rot="5400000">
            <a:off x="4460070" y="2008842"/>
            <a:ext cx="4671953" cy="348954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Software Specification - Hardware</a:t>
            </a:r>
            <a:endParaRPr lang="zh-TW" altLang="en-US" dirty="0"/>
          </a:p>
        </p:txBody>
      </p:sp>
      <p:graphicFrame>
        <p:nvGraphicFramePr>
          <p:cNvPr id="4" name="內容版面配置區 3"/>
          <p:cNvGraphicFramePr>
            <a:graphicFrameLocks noGrp="1"/>
          </p:cNvGraphicFramePr>
          <p:nvPr>
            <p:ph idx="1"/>
          </p:nvPr>
        </p:nvGraphicFramePr>
        <p:xfrm>
          <a:off x="457200" y="1762125"/>
          <a:ext cx="8229600" cy="3937000"/>
        </p:xfrm>
        <a:graphic>
          <a:graphicData uri="http://schemas.openxmlformats.org/drawingml/2006/table">
            <a:tbl>
              <a:tblPr firstRow="1" bandRow="1">
                <a:tableStyleId>{16D9F66E-5EB9-4882-86FB-DCBF35E3C3E4}</a:tableStyleId>
              </a:tblPr>
              <a:tblGrid>
                <a:gridCol w="2737692"/>
                <a:gridCol w="5491908"/>
              </a:tblGrid>
              <a:tr h="370840">
                <a:tc>
                  <a:txBody>
                    <a:bodyPr/>
                    <a:lstStyle/>
                    <a:p>
                      <a:r>
                        <a:rPr lang="en-US" altLang="zh-TW" sz="1800" b="1" kern="1200" dirty="0" smtClean="0">
                          <a:solidFill>
                            <a:schemeClr val="bg1"/>
                          </a:solidFill>
                          <a:latin typeface="Book Antiqua" pitchFamily="18" charset="0"/>
                          <a:ea typeface="+mn-ea"/>
                          <a:cs typeface="+mn-cs"/>
                        </a:rPr>
                        <a:t>Java class name</a:t>
                      </a:r>
                      <a:endParaRPr lang="zh-TW" altLang="en-US" dirty="0">
                        <a:solidFill>
                          <a:schemeClr val="bg1"/>
                        </a:solidFill>
                        <a:latin typeface="Book Antiqua" pitchFamily="18" charset="0"/>
                      </a:endParaRPr>
                    </a:p>
                  </a:txBody>
                  <a:tcPr/>
                </a:tc>
                <a:tc>
                  <a:txBody>
                    <a:bodyPr/>
                    <a:lstStyle/>
                    <a:p>
                      <a:r>
                        <a:rPr lang="en-US" altLang="zh-TW" sz="1800" b="1" kern="1200" dirty="0" smtClean="0">
                          <a:solidFill>
                            <a:schemeClr val="bg1"/>
                          </a:solidFill>
                          <a:latin typeface="Book Antiqua" pitchFamily="18" charset="0"/>
                          <a:ea typeface="+mn-ea"/>
                          <a:cs typeface="+mn-cs"/>
                        </a:rPr>
                        <a:t>Purpose</a:t>
                      </a:r>
                      <a:endParaRPr lang="zh-TW" altLang="en-US" dirty="0">
                        <a:solidFill>
                          <a:schemeClr val="bg1"/>
                        </a:solidFill>
                        <a:latin typeface="Book Antiqua" pitchFamily="18" charset="0"/>
                      </a:endParaRPr>
                    </a:p>
                  </a:txBody>
                  <a:tcPr/>
                </a:tc>
              </a:tr>
              <a:tr h="370840">
                <a:tc>
                  <a:txBody>
                    <a:bodyPr/>
                    <a:lstStyle/>
                    <a:p>
                      <a:pPr marL="304800">
                        <a:spcAft>
                          <a:spcPts val="0"/>
                        </a:spcAft>
                      </a:pPr>
                      <a:endParaRPr lang="en-US" sz="1800" kern="100" dirty="0" smtClean="0">
                        <a:solidFill>
                          <a:schemeClr val="bg1"/>
                        </a:solidFill>
                        <a:latin typeface="Book Antiqua" pitchFamily="18" charset="0"/>
                        <a:ea typeface="新細明體"/>
                        <a:cs typeface="Times New Roman"/>
                      </a:endParaRPr>
                    </a:p>
                    <a:p>
                      <a:pPr marL="304800">
                        <a:spcAft>
                          <a:spcPts val="0"/>
                        </a:spcAft>
                      </a:pPr>
                      <a:r>
                        <a:rPr lang="en-US" sz="1800" kern="100" dirty="0" err="1" smtClean="0">
                          <a:solidFill>
                            <a:schemeClr val="bg1"/>
                          </a:solidFill>
                          <a:latin typeface="Book Antiqua" pitchFamily="18" charset="0"/>
                          <a:ea typeface="新細明體"/>
                          <a:cs typeface="Times New Roman"/>
                        </a:rPr>
                        <a:t>iCatchManager</a:t>
                      </a:r>
                      <a:endParaRPr lang="zh-TW" sz="1800" kern="100" dirty="0">
                        <a:solidFill>
                          <a:schemeClr val="bg1"/>
                        </a:solidFill>
                        <a:latin typeface="Book Antiqua" pitchFamily="18" charset="0"/>
                        <a:ea typeface="新細明體"/>
                        <a:cs typeface="Times New Roman"/>
                      </a:endParaRPr>
                    </a:p>
                  </a:txBody>
                  <a:tcPr marL="68580" marR="68580" marT="0" marB="0"/>
                </a:tc>
                <a:tc>
                  <a:txBody>
                    <a:bodyPr/>
                    <a:lstStyle/>
                    <a:p>
                      <a:pPr marL="304800">
                        <a:spcAft>
                          <a:spcPts val="0"/>
                        </a:spcAft>
                      </a:pPr>
                      <a:endParaRPr lang="en-US" sz="1800" kern="100" dirty="0" smtClean="0">
                        <a:solidFill>
                          <a:schemeClr val="bg1"/>
                        </a:solidFill>
                        <a:latin typeface="Book Antiqua" pitchFamily="18" charset="0"/>
                        <a:ea typeface="新細明體"/>
                        <a:cs typeface="Times New Roman"/>
                      </a:endParaRPr>
                    </a:p>
                    <a:p>
                      <a:pPr marL="304800">
                        <a:spcAft>
                          <a:spcPts val="0"/>
                        </a:spcAft>
                      </a:pPr>
                      <a:r>
                        <a:rPr lang="en-US" sz="1800" kern="100" dirty="0" smtClean="0">
                          <a:solidFill>
                            <a:schemeClr val="bg1"/>
                          </a:solidFill>
                          <a:latin typeface="Book Antiqua" pitchFamily="18" charset="0"/>
                          <a:ea typeface="新細明體"/>
                          <a:cs typeface="Times New Roman"/>
                        </a:rPr>
                        <a:t>To </a:t>
                      </a:r>
                      <a:r>
                        <a:rPr lang="en-US" sz="1800" kern="100" dirty="0">
                          <a:solidFill>
                            <a:schemeClr val="bg1"/>
                          </a:solidFill>
                          <a:latin typeface="Book Antiqua" pitchFamily="18" charset="0"/>
                          <a:ea typeface="新細明體"/>
                          <a:cs typeface="Times New Roman"/>
                        </a:rPr>
                        <a:t>monitor all hardware network, which including </a:t>
                      </a:r>
                      <a:r>
                        <a:rPr lang="en-US" sz="1800" kern="100" dirty="0" err="1">
                          <a:solidFill>
                            <a:schemeClr val="bg1"/>
                          </a:solidFill>
                          <a:latin typeface="Book Antiqua" pitchFamily="18" charset="0"/>
                          <a:ea typeface="新細明體"/>
                          <a:cs typeface="Times New Roman"/>
                        </a:rPr>
                        <a:t>iCatch</a:t>
                      </a:r>
                      <a:r>
                        <a:rPr lang="en-US" sz="1800" kern="100" dirty="0">
                          <a:solidFill>
                            <a:schemeClr val="bg1"/>
                          </a:solidFill>
                          <a:latin typeface="Book Antiqua" pitchFamily="18" charset="0"/>
                          <a:ea typeface="新細明體"/>
                          <a:cs typeface="Times New Roman"/>
                        </a:rPr>
                        <a:t>, light sensor, LED matrix module and </a:t>
                      </a:r>
                      <a:r>
                        <a:rPr lang="en-US" sz="1800" kern="100" dirty="0" err="1">
                          <a:solidFill>
                            <a:schemeClr val="bg1"/>
                          </a:solidFill>
                          <a:latin typeface="Book Antiqua" pitchFamily="18" charset="0"/>
                          <a:ea typeface="新細明體"/>
                          <a:cs typeface="Times New Roman"/>
                        </a:rPr>
                        <a:t>Zigbee</a:t>
                      </a:r>
                      <a:r>
                        <a:rPr lang="en-US" sz="1800" kern="100" dirty="0">
                          <a:solidFill>
                            <a:schemeClr val="bg1"/>
                          </a:solidFill>
                          <a:latin typeface="Book Antiqua" pitchFamily="18" charset="0"/>
                          <a:ea typeface="新細明體"/>
                          <a:cs typeface="Times New Roman"/>
                        </a:rPr>
                        <a:t>. </a:t>
                      </a:r>
                      <a:endParaRPr lang="en-US" sz="1800" kern="100" dirty="0" smtClean="0">
                        <a:solidFill>
                          <a:schemeClr val="bg1"/>
                        </a:solidFill>
                        <a:latin typeface="Book Antiqua" pitchFamily="18" charset="0"/>
                        <a:ea typeface="新細明體"/>
                        <a:cs typeface="Times New Roman"/>
                      </a:endParaRPr>
                    </a:p>
                    <a:p>
                      <a:pPr marL="304800">
                        <a:spcAft>
                          <a:spcPts val="0"/>
                        </a:spcAft>
                      </a:pPr>
                      <a:endParaRPr lang="zh-TW" sz="1800" kern="100" dirty="0">
                        <a:solidFill>
                          <a:schemeClr val="bg1"/>
                        </a:solidFill>
                        <a:latin typeface="Book Antiqua" pitchFamily="18" charset="0"/>
                        <a:ea typeface="新細明體"/>
                        <a:cs typeface="Times New Roman"/>
                      </a:endParaRPr>
                    </a:p>
                  </a:txBody>
                  <a:tcPr marL="68580" marR="68580" marT="0" marB="0"/>
                </a:tc>
              </a:tr>
              <a:tr h="370840">
                <a:tc>
                  <a:txBody>
                    <a:bodyPr/>
                    <a:lstStyle/>
                    <a:p>
                      <a:pPr marL="304800">
                        <a:spcAft>
                          <a:spcPts val="0"/>
                        </a:spcAft>
                      </a:pPr>
                      <a:endParaRPr lang="en-US" sz="1800" kern="100" dirty="0" smtClean="0">
                        <a:solidFill>
                          <a:schemeClr val="bg1"/>
                        </a:solidFill>
                        <a:latin typeface="Book Antiqua" pitchFamily="18" charset="0"/>
                        <a:ea typeface="新細明體"/>
                        <a:cs typeface="Times New Roman"/>
                      </a:endParaRPr>
                    </a:p>
                    <a:p>
                      <a:pPr marL="304800">
                        <a:spcAft>
                          <a:spcPts val="0"/>
                        </a:spcAft>
                      </a:pPr>
                      <a:r>
                        <a:rPr lang="en-US" sz="1800" kern="100" dirty="0" err="1" smtClean="0">
                          <a:solidFill>
                            <a:schemeClr val="bg1"/>
                          </a:solidFill>
                          <a:latin typeface="Book Antiqua" pitchFamily="18" charset="0"/>
                          <a:ea typeface="新細明體"/>
                          <a:cs typeface="Times New Roman"/>
                        </a:rPr>
                        <a:t>iCatchManagerTask</a:t>
                      </a:r>
                      <a:endParaRPr lang="zh-TW" sz="1800" kern="100" dirty="0">
                        <a:solidFill>
                          <a:schemeClr val="bg1"/>
                        </a:solidFill>
                        <a:latin typeface="Book Antiqua" pitchFamily="18" charset="0"/>
                        <a:ea typeface="新細明體"/>
                        <a:cs typeface="Times New Roman"/>
                      </a:endParaRPr>
                    </a:p>
                  </a:txBody>
                  <a:tcPr marL="68580" marR="68580" marT="0" marB="0"/>
                </a:tc>
                <a:tc>
                  <a:txBody>
                    <a:bodyPr/>
                    <a:lstStyle/>
                    <a:p>
                      <a:pPr marL="304800">
                        <a:spcAft>
                          <a:spcPts val="0"/>
                        </a:spcAft>
                      </a:pPr>
                      <a:endParaRPr lang="en-US" sz="1800" kern="100" dirty="0" smtClean="0">
                        <a:solidFill>
                          <a:schemeClr val="bg1"/>
                        </a:solidFill>
                        <a:latin typeface="Book Antiqua" pitchFamily="18" charset="0"/>
                        <a:ea typeface="新細明體"/>
                        <a:cs typeface="Times New Roman"/>
                      </a:endParaRPr>
                    </a:p>
                    <a:p>
                      <a:pPr marL="304800">
                        <a:spcAft>
                          <a:spcPts val="0"/>
                        </a:spcAft>
                      </a:pPr>
                      <a:r>
                        <a:rPr lang="en-US" sz="1800" kern="100" dirty="0" smtClean="0">
                          <a:solidFill>
                            <a:schemeClr val="bg1"/>
                          </a:solidFill>
                          <a:latin typeface="Book Antiqua" pitchFamily="18" charset="0"/>
                          <a:ea typeface="新細明體"/>
                          <a:cs typeface="Times New Roman"/>
                        </a:rPr>
                        <a:t>For </a:t>
                      </a:r>
                      <a:r>
                        <a:rPr lang="en-US" sz="1800" kern="100" dirty="0">
                          <a:solidFill>
                            <a:schemeClr val="bg1"/>
                          </a:solidFill>
                          <a:latin typeface="Book Antiqua" pitchFamily="18" charset="0"/>
                          <a:ea typeface="新細明體"/>
                          <a:cs typeface="Times New Roman"/>
                        </a:rPr>
                        <a:t>network communication and data transfer.  </a:t>
                      </a:r>
                      <a:r>
                        <a:rPr lang="en-US" sz="1800" kern="100" dirty="0" err="1">
                          <a:solidFill>
                            <a:schemeClr val="bg1"/>
                          </a:solidFill>
                          <a:latin typeface="Book Antiqua" pitchFamily="18" charset="0"/>
                          <a:ea typeface="新細明體"/>
                          <a:cs typeface="Times New Roman"/>
                        </a:rPr>
                        <a:t>Zigbee</a:t>
                      </a:r>
                      <a:r>
                        <a:rPr lang="en-US" sz="1800" kern="100" dirty="0">
                          <a:solidFill>
                            <a:schemeClr val="bg1"/>
                          </a:solidFill>
                          <a:latin typeface="Book Antiqua" pitchFamily="18" charset="0"/>
                          <a:ea typeface="新細明體"/>
                          <a:cs typeface="Times New Roman"/>
                        </a:rPr>
                        <a:t> will detect and collect light sensor signal and signal strength every 2 second</a:t>
                      </a:r>
                      <a:r>
                        <a:rPr lang="en-US" sz="1800" kern="100" dirty="0" smtClean="0">
                          <a:solidFill>
                            <a:schemeClr val="bg1"/>
                          </a:solidFill>
                          <a:latin typeface="Book Antiqua" pitchFamily="18" charset="0"/>
                          <a:ea typeface="新細明體"/>
                          <a:cs typeface="Times New Roman"/>
                        </a:rPr>
                        <a:t>.</a:t>
                      </a:r>
                    </a:p>
                    <a:p>
                      <a:pPr marL="304800">
                        <a:spcAft>
                          <a:spcPts val="0"/>
                        </a:spcAft>
                      </a:pPr>
                      <a:endParaRPr lang="zh-TW" sz="1800" kern="100" dirty="0">
                        <a:solidFill>
                          <a:schemeClr val="bg1"/>
                        </a:solidFill>
                        <a:latin typeface="Book Antiqua" pitchFamily="18" charset="0"/>
                        <a:ea typeface="新細明體"/>
                        <a:cs typeface="Times New Roman"/>
                      </a:endParaRPr>
                    </a:p>
                  </a:txBody>
                  <a:tcPr marL="68580" marR="68580" marT="0" marB="0"/>
                </a:tc>
              </a:tr>
              <a:tr h="370840">
                <a:tc>
                  <a:txBody>
                    <a:bodyPr/>
                    <a:lstStyle/>
                    <a:p>
                      <a:pPr marL="304800">
                        <a:spcAft>
                          <a:spcPts val="0"/>
                        </a:spcAft>
                      </a:pPr>
                      <a:endParaRPr lang="en-US" sz="1800" kern="100" dirty="0" smtClean="0">
                        <a:solidFill>
                          <a:schemeClr val="bg1"/>
                        </a:solidFill>
                        <a:latin typeface="Book Antiqua" pitchFamily="18" charset="0"/>
                        <a:ea typeface="新細明體"/>
                        <a:cs typeface="Times New Roman"/>
                      </a:endParaRPr>
                    </a:p>
                    <a:p>
                      <a:pPr marL="304800">
                        <a:spcAft>
                          <a:spcPts val="0"/>
                        </a:spcAft>
                      </a:pPr>
                      <a:r>
                        <a:rPr lang="en-US" sz="1800" kern="100" dirty="0" err="1" smtClean="0">
                          <a:solidFill>
                            <a:schemeClr val="bg1"/>
                          </a:solidFill>
                          <a:latin typeface="Book Antiqua" pitchFamily="18" charset="0"/>
                          <a:ea typeface="新細明體"/>
                          <a:cs typeface="Times New Roman"/>
                        </a:rPr>
                        <a:t>iCatchNetwork</a:t>
                      </a:r>
                      <a:endParaRPr lang="zh-TW" sz="1800" kern="100" dirty="0">
                        <a:solidFill>
                          <a:schemeClr val="bg1"/>
                        </a:solidFill>
                        <a:latin typeface="Book Antiqua" pitchFamily="18" charset="0"/>
                        <a:ea typeface="新細明體"/>
                        <a:cs typeface="Times New Roman"/>
                      </a:endParaRPr>
                    </a:p>
                  </a:txBody>
                  <a:tcPr marL="68580" marR="68580" marT="0" marB="0"/>
                </a:tc>
                <a:tc>
                  <a:txBody>
                    <a:bodyPr/>
                    <a:lstStyle/>
                    <a:p>
                      <a:pPr marL="304800">
                        <a:spcAft>
                          <a:spcPts val="0"/>
                        </a:spcAft>
                      </a:pPr>
                      <a:endParaRPr lang="en-US" sz="1800" kern="100" dirty="0" smtClean="0">
                        <a:solidFill>
                          <a:schemeClr val="bg1"/>
                        </a:solidFill>
                        <a:latin typeface="Book Antiqua" pitchFamily="18" charset="0"/>
                        <a:ea typeface="新細明體"/>
                        <a:cs typeface="Times New Roman"/>
                      </a:endParaRPr>
                    </a:p>
                    <a:p>
                      <a:pPr marL="304800">
                        <a:spcAft>
                          <a:spcPts val="0"/>
                        </a:spcAft>
                      </a:pPr>
                      <a:r>
                        <a:rPr lang="en-US" sz="1800" kern="100" dirty="0" smtClean="0">
                          <a:solidFill>
                            <a:schemeClr val="bg1"/>
                          </a:solidFill>
                          <a:latin typeface="Book Antiqua" pitchFamily="18" charset="0"/>
                          <a:ea typeface="新細明體"/>
                          <a:cs typeface="Times New Roman"/>
                        </a:rPr>
                        <a:t>Contain </a:t>
                      </a:r>
                      <a:r>
                        <a:rPr lang="en-US" sz="1800" kern="100" dirty="0">
                          <a:solidFill>
                            <a:schemeClr val="bg1"/>
                          </a:solidFill>
                          <a:latin typeface="Book Antiqua" pitchFamily="18" charset="0"/>
                          <a:ea typeface="新細明體"/>
                          <a:cs typeface="Times New Roman"/>
                        </a:rPr>
                        <a:t>all value </a:t>
                      </a:r>
                      <a:r>
                        <a:rPr lang="en-US" sz="1800" kern="100" dirty="0" smtClean="0">
                          <a:solidFill>
                            <a:schemeClr val="bg1"/>
                          </a:solidFill>
                          <a:latin typeface="Book Antiqua" pitchFamily="18" charset="0"/>
                          <a:ea typeface="新細明體"/>
                          <a:cs typeface="Times New Roman"/>
                        </a:rPr>
                        <a:t>object</a:t>
                      </a:r>
                    </a:p>
                    <a:p>
                      <a:pPr marL="304800">
                        <a:spcAft>
                          <a:spcPts val="0"/>
                        </a:spcAft>
                      </a:pPr>
                      <a:endParaRPr lang="zh-TW" sz="1800" kern="100" dirty="0">
                        <a:solidFill>
                          <a:schemeClr val="bg1"/>
                        </a:solidFill>
                        <a:latin typeface="Book Antiqua" pitchFamily="18" charset="0"/>
                        <a:ea typeface="新細明體"/>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te">
  <a:themeElements>
    <a:clrScheme name="Forte">
      <a:dk1>
        <a:srgbClr val="FFFFFF"/>
      </a:dk1>
      <a:lt1>
        <a:srgbClr val="000000"/>
      </a:lt1>
      <a:dk2>
        <a:srgbClr val="292828"/>
      </a:dk2>
      <a:lt2>
        <a:srgbClr val="DEDEDE"/>
      </a:lt2>
      <a:accent1>
        <a:srgbClr val="C70F0C"/>
      </a:accent1>
      <a:accent2>
        <a:srgbClr val="DD6B0D"/>
      </a:accent2>
      <a:accent3>
        <a:srgbClr val="FAA700"/>
      </a:accent3>
      <a:accent4>
        <a:srgbClr val="93E50D"/>
      </a:accent4>
      <a:accent5>
        <a:srgbClr val="17C7BA"/>
      </a:accent5>
      <a:accent6>
        <a:srgbClr val="0A96E4"/>
      </a:accent6>
      <a:hlink>
        <a:srgbClr val="8F3BED"/>
      </a:hlink>
      <a:folHlink>
        <a:srgbClr val="C29EEB"/>
      </a:folHlink>
    </a:clrScheme>
    <a:fontScheme name="Forte">
      <a:majorFont>
        <a:latin typeface="Constantia"/>
        <a:ea typeface=""/>
        <a:cs typeface=""/>
        <a:font script="Jpan" typeface="ＭＳ 明朝"/>
      </a:majorFont>
      <a:minorFont>
        <a:latin typeface="Constantia"/>
        <a:ea typeface=""/>
        <a:cs typeface=""/>
        <a:font script="Jpan" typeface="ＭＳ 明朝"/>
      </a:minorFont>
    </a:fontScheme>
    <a:fmtScheme name="Forte">
      <a:fillStyleLst>
        <a:solidFill>
          <a:schemeClr val="phClr"/>
        </a:solidFill>
        <a:gradFill rotWithShape="1">
          <a:gsLst>
            <a:gs pos="0">
              <a:schemeClr val="phClr">
                <a:tint val="100000"/>
                <a:shade val="80000"/>
                <a:satMod val="150000"/>
                <a:lumMod val="70000"/>
              </a:schemeClr>
            </a:gs>
            <a:gs pos="35000">
              <a:schemeClr val="phClr">
                <a:tint val="100000"/>
                <a:shade val="90000"/>
                <a:satMod val="150000"/>
                <a:lumMod val="80000"/>
              </a:schemeClr>
            </a:gs>
            <a:gs pos="100000">
              <a:schemeClr val="phClr">
                <a:tint val="100000"/>
                <a:satMod val="150000"/>
                <a:lumMod val="110000"/>
              </a:schemeClr>
            </a:gs>
          </a:gsLst>
          <a:lin ang="16200000" scaled="1"/>
        </a:gradFill>
        <a:gradFill rotWithShape="1">
          <a:gsLst>
            <a:gs pos="0">
              <a:schemeClr val="phClr">
                <a:shade val="40000"/>
                <a:satMod val="130000"/>
                <a:lumMod val="80000"/>
              </a:schemeClr>
            </a:gs>
            <a:gs pos="80000">
              <a:schemeClr val="phClr">
                <a:shade val="90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114300" sx="105000" sy="105000" algn="ctr" rotWithShape="0">
              <a:srgbClr val="5F5F5F">
                <a:alpha val="50000"/>
              </a:srgbClr>
            </a:outerShdw>
          </a:effectLst>
          <a:scene3d>
            <a:camera prst="orthographicFront">
              <a:rot lat="0" lon="0" rev="0"/>
            </a:camera>
            <a:lightRig rig="twoPt" dir="tr">
              <a:rot lat="0" lon="0" rev="5400000"/>
            </a:lightRig>
          </a:scene3d>
          <a:sp3d>
            <a:bevelT w="12700" h="25400"/>
          </a:sp3d>
        </a:effectStyle>
        <a:effectStyle>
          <a:effectLst>
            <a:outerShdw blurRad="114300" dist="25400" sx="103000" sy="103000" algn="ctr" rotWithShape="0">
              <a:srgbClr val="4B4B4B">
                <a:alpha val="50000"/>
              </a:srgbClr>
            </a:outerShdw>
            <a:reflection blurRad="38100" stA="80000" endPos="50000" dist="38100" dir="5400000" sy="-100000" rotWithShape="0"/>
          </a:effectLst>
          <a:scene3d>
            <a:camera prst="orthographicFront">
              <a:rot lat="0" lon="0" rev="0"/>
            </a:camera>
            <a:lightRig rig="balanced" dir="t">
              <a:rot lat="0" lon="0" rev="1200000"/>
            </a:lightRig>
          </a:scene3d>
          <a:sp3d>
            <a:bevelT w="127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Forte.thmx</Template>
  <TotalTime>206</TotalTime>
  <Words>460</Words>
  <Application>Microsoft Office PowerPoint</Application>
  <PresentationFormat>On-screen Show (4:3)</PresentationFormat>
  <Paragraphs>103</Paragraphs>
  <Slides>18</Slides>
  <Notes>0</Notes>
  <HiddenSlides>1</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Forte</vt:lpstr>
      <vt:lpstr> Musician Chairs</vt:lpstr>
      <vt:lpstr>Agenda</vt:lpstr>
      <vt:lpstr>Background</vt:lpstr>
      <vt:lpstr>Interface Design</vt:lpstr>
      <vt:lpstr>Devices Features</vt:lpstr>
      <vt:lpstr>System Flow</vt:lpstr>
      <vt:lpstr>State Transition Network (STN)</vt:lpstr>
      <vt:lpstr>Hardware Specification</vt:lpstr>
      <vt:lpstr>Software Specification - Hardware</vt:lpstr>
      <vt:lpstr>Software Specification - Software</vt:lpstr>
      <vt:lpstr>User Feedback</vt:lpstr>
      <vt:lpstr>User Feedback (cont’)</vt:lpstr>
      <vt:lpstr>Device Enhancement</vt:lpstr>
      <vt:lpstr>Conclusion </vt:lpstr>
      <vt:lpstr>Q &amp; A</vt:lpstr>
      <vt:lpstr>Slide 16</vt:lpstr>
      <vt:lpstr> Musician Chairs</vt:lpstr>
      <vt:lpstr>Welcome to our Musical Lab</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Musician Chairs</dc:title>
  <dc:creator>kAMan</dc:creator>
  <cp:lastModifiedBy>11516753g</cp:lastModifiedBy>
  <cp:revision>52</cp:revision>
  <dcterms:created xsi:type="dcterms:W3CDTF">2011-11-30T12:00:20Z</dcterms:created>
  <dcterms:modified xsi:type="dcterms:W3CDTF">2011-12-01T08:08:59Z</dcterms:modified>
</cp:coreProperties>
</file>