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9" r:id="rId3"/>
    <p:sldId id="277" r:id="rId4"/>
    <p:sldId id="324" r:id="rId5"/>
    <p:sldId id="278" r:id="rId6"/>
    <p:sldId id="261" r:id="rId7"/>
    <p:sldId id="280" r:id="rId8"/>
    <p:sldId id="281" r:id="rId9"/>
    <p:sldId id="282" r:id="rId10"/>
    <p:sldId id="283" r:id="rId11"/>
    <p:sldId id="284" r:id="rId12"/>
    <p:sldId id="266" r:id="rId13"/>
    <p:sldId id="267" r:id="rId14"/>
    <p:sldId id="289" r:id="rId15"/>
    <p:sldId id="290" r:id="rId16"/>
    <p:sldId id="291" r:id="rId17"/>
    <p:sldId id="325" r:id="rId18"/>
    <p:sldId id="292" r:id="rId19"/>
    <p:sldId id="299" r:id="rId20"/>
    <p:sldId id="300" r:id="rId21"/>
    <p:sldId id="326" r:id="rId22"/>
    <p:sldId id="327" r:id="rId23"/>
    <p:sldId id="302" r:id="rId24"/>
    <p:sldId id="304" r:id="rId25"/>
    <p:sldId id="305" r:id="rId26"/>
    <p:sldId id="285" r:id="rId27"/>
    <p:sldId id="286" r:id="rId28"/>
    <p:sldId id="287" r:id="rId29"/>
    <p:sldId id="293" r:id="rId30"/>
    <p:sldId id="296" r:id="rId31"/>
    <p:sldId id="294" r:id="rId32"/>
    <p:sldId id="297" r:id="rId33"/>
    <p:sldId id="295" r:id="rId34"/>
    <p:sldId id="298" r:id="rId35"/>
    <p:sldId id="320" r:id="rId36"/>
    <p:sldId id="307" r:id="rId37"/>
  </p:sldIdLst>
  <p:sldSz cx="9144000" cy="6858000" type="screen4x3"/>
  <p:notesSz cx="67437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AF10238E-00F1-485F-B820-29E5CB4EBD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EAA696B9-449E-4CC4-8543-7938FD91B09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4A0F3A-D143-4549-82AA-7AC5524AD3C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B770-6E20-438D-83F1-C8CBAF61DA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CBEA253-62F3-4B3A-93BC-4821136BAF8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20434A-717F-4114-BBD1-03C6AAE123E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7B3357-6AAB-4F28-B9BD-337F8697D1D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BDC2157-FB04-48BE-B27C-05218F76556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47705BE-022C-47A4-B322-6E1C4253842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CAED27-B90C-488C-95FB-727E87244D3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66F40-9847-4A55-9592-F5A73C2C3F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E87E07-53DB-4651-811A-9CB7A7DDD61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E76E017-DD13-4BE2-A38F-7ABC6A2DBB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F4B434B-8852-489B-B8A3-049BBD1B055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620688"/>
            <a:ext cx="7772400" cy="237375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Inter-domain Routing </a:t>
            </a:r>
            <a:r>
              <a:rPr lang="en-US" sz="5400" dirty="0" smtClean="0"/>
              <a:t>and Border </a:t>
            </a:r>
            <a:r>
              <a:rPr lang="en-US" sz="5400" dirty="0"/>
              <a:t>Gateway Protocol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Dr. Rocky K. C. </a:t>
            </a:r>
            <a:r>
              <a:rPr lang="en-US" dirty="0" smtClean="0"/>
              <a:t>Chang           22 November 2010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7966F6B-5D7E-47AD-8750-39589BFE1167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Border gateway protocol version 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5F0CEF-88CB-45B9-9F7E-4FBC89996B6A}" type="slidenum">
              <a:rPr lang="en-GB"/>
              <a:pPr/>
              <a:t>10</a:t>
            </a:fld>
            <a:endParaRPr lang="en-GB"/>
          </a:p>
        </p:txBody>
      </p:sp>
      <p:sp>
        <p:nvSpPr>
          <p:cNvPr id="140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Exchange routes with neighbor routers in other AS’s.</a:t>
            </a:r>
          </a:p>
          <a:p>
            <a:r>
              <a:rPr lang="en-US" u="sng"/>
              <a:t>No periodic routing updates</a:t>
            </a:r>
            <a:r>
              <a:rPr lang="en-US"/>
              <a:t> to ensure the neighbors’ liveliness.</a:t>
            </a:r>
          </a:p>
          <a:p>
            <a:r>
              <a:rPr lang="en-US"/>
              <a:t>Attach a </a:t>
            </a:r>
            <a:r>
              <a:rPr lang="en-US" u="sng"/>
              <a:t>path vector</a:t>
            </a:r>
            <a:r>
              <a:rPr lang="en-US"/>
              <a:t> to each route for routing loop detection.</a:t>
            </a:r>
          </a:p>
          <a:p>
            <a:r>
              <a:rPr lang="en-US"/>
              <a:t>Attach a path with different </a:t>
            </a:r>
            <a:r>
              <a:rPr lang="en-US" u="sng"/>
              <a:t>attributes</a:t>
            </a:r>
            <a:r>
              <a:rPr lang="en-US"/>
              <a:t> to facilitate local routing policies.</a:t>
            </a:r>
          </a:p>
          <a:p>
            <a:r>
              <a:rPr lang="en-US"/>
              <a:t>Provide facilities for </a:t>
            </a:r>
            <a:r>
              <a:rPr lang="en-US" u="sng"/>
              <a:t>route aggregation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BGP4 speakers, peers, and sessions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0AF928-CC0B-4D46-AAFD-4044DF73E51E}" type="slidenum">
              <a:rPr lang="en-GB"/>
              <a:pPr/>
              <a:t>11</a:t>
            </a:fld>
            <a:endParaRPr lang="en-GB"/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Two BGP speakers (hosts or routers) may establish a BGP session between them.</a:t>
            </a:r>
          </a:p>
          <a:p>
            <a:pPr lvl="1"/>
            <a:r>
              <a:rPr lang="en-US"/>
              <a:t>If the two speakers are from two different AS’s, they must be connected directly.</a:t>
            </a:r>
          </a:p>
          <a:p>
            <a:r>
              <a:rPr lang="en-US"/>
              <a:t>A BGP session uses TCP for transport.</a:t>
            </a:r>
          </a:p>
          <a:p>
            <a:pPr lvl="1"/>
            <a:r>
              <a:rPr lang="en-US"/>
              <a:t>The two sides initially exchange their routes.</a:t>
            </a:r>
          </a:p>
          <a:p>
            <a:pPr lvl="1"/>
            <a:r>
              <a:rPr lang="en-US"/>
              <a:t>The TCP connection assures to each side that the other side is alive.</a:t>
            </a:r>
          </a:p>
          <a:p>
            <a:pPr lvl="1"/>
            <a:r>
              <a:rPr lang="en-US"/>
              <a:t>BGP therefore does not require periodic route refreshing.</a:t>
            </a:r>
          </a:p>
          <a:p>
            <a:pPr lvl="1"/>
            <a:r>
              <a:rPr lang="en-US"/>
              <a:t>BGP has its own keepalive messages.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and external BGP sessions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A1345FF-3BF0-4818-BC66-DF37A5C4988E}" type="slidenum">
              <a:rPr lang="en-GB"/>
              <a:pPr/>
              <a:t>12</a:t>
            </a:fld>
            <a:endParaRPr lang="en-GB"/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42864"/>
            <a:ext cx="8382000" cy="4594448"/>
          </a:xfrm>
        </p:spPr>
        <p:txBody>
          <a:bodyPr/>
          <a:lstStyle/>
          <a:p>
            <a:r>
              <a:rPr lang="en-US" dirty="0"/>
              <a:t>All BGP speakers representing the same AS must give a consistent image of the AS to the outside.</a:t>
            </a:r>
          </a:p>
          <a:p>
            <a:pPr lvl="1"/>
            <a:r>
              <a:rPr lang="en-US" dirty="0"/>
              <a:t>Internal BGP (I-BGP) sessions vs. </a:t>
            </a:r>
            <a:r>
              <a:rPr lang="en-US" dirty="0" err="1"/>
              <a:t>intradomain</a:t>
            </a:r>
            <a:r>
              <a:rPr lang="en-US" dirty="0"/>
              <a:t> routing protocols.</a:t>
            </a:r>
          </a:p>
          <a:p>
            <a:pPr lvl="1"/>
            <a:r>
              <a:rPr lang="en-US" dirty="0"/>
              <a:t>To avoid routing loops, each BGP speaker can only advertise the routes it has learned from external BGP (E-BGP) sessions to other internal speakers.</a:t>
            </a:r>
          </a:p>
          <a:p>
            <a:r>
              <a:rPr lang="en-US" dirty="0"/>
              <a:t>There are two types of BGP sessions:</a:t>
            </a:r>
          </a:p>
          <a:p>
            <a:pPr lvl="1"/>
            <a:r>
              <a:rPr lang="en-US" dirty="0"/>
              <a:t>I-BGP: Exchanging routes within the same AS.</a:t>
            </a:r>
          </a:p>
          <a:p>
            <a:pPr lvl="1"/>
            <a:r>
              <a:rPr lang="en-US" dirty="0"/>
              <a:t>E-BGP: Exchanging routes with another 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5975" cy="703262"/>
          </a:xfrm>
        </p:spPr>
        <p:txBody>
          <a:bodyPr/>
          <a:lstStyle/>
          <a:p>
            <a:r>
              <a:rPr lang="en-US" sz="3600"/>
              <a:t>Internal and external BGP sessions (from [3])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2CE1DBC-6DF1-4106-BC1E-B35EE456BB51}" type="slidenum">
              <a:rPr lang="en-GB"/>
              <a:pPr/>
              <a:t>13</a:t>
            </a:fld>
            <a:endParaRPr lang="en-GB"/>
          </a:p>
        </p:txBody>
      </p:sp>
      <p:sp>
        <p:nvSpPr>
          <p:cNvPr id="1218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56184"/>
            <a:ext cx="8153400" cy="4495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3429000" y="2694384"/>
            <a:ext cx="609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R1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4419600" y="3827859"/>
            <a:ext cx="609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R2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5334000" y="2694384"/>
            <a:ext cx="609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R3</a:t>
            </a:r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4038600" y="2922984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>
            <a:off x="3733800" y="3151584"/>
            <a:ext cx="68580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 flipV="1">
            <a:off x="5029200" y="3151584"/>
            <a:ext cx="60960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1676400" y="2694384"/>
            <a:ext cx="609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</a:t>
            </a:r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7086600" y="2694384"/>
            <a:ext cx="609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</a:t>
            </a:r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>
            <a:off x="2286000" y="292298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>
            <a:off x="5943600" y="292298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3" name="Oval 17"/>
          <p:cNvSpPr>
            <a:spLocks noChangeArrowheads="1"/>
          </p:cNvSpPr>
          <p:nvPr/>
        </p:nvSpPr>
        <p:spPr bwMode="auto">
          <a:xfrm>
            <a:off x="990600" y="2160984"/>
            <a:ext cx="1905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4" name="Oval 18"/>
          <p:cNvSpPr>
            <a:spLocks noChangeArrowheads="1"/>
          </p:cNvSpPr>
          <p:nvPr/>
        </p:nvSpPr>
        <p:spPr bwMode="auto">
          <a:xfrm>
            <a:off x="3200400" y="1932384"/>
            <a:ext cx="2971800" cy="259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5" name="Oval 19"/>
          <p:cNvSpPr>
            <a:spLocks noChangeArrowheads="1"/>
          </p:cNvSpPr>
          <p:nvPr/>
        </p:nvSpPr>
        <p:spPr bwMode="auto">
          <a:xfrm>
            <a:off x="6477000" y="2160984"/>
            <a:ext cx="1905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1600200" y="1703784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AS 1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419600" y="1475184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AS 2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7162800" y="1703784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AS 3</a:t>
            </a:r>
          </a:p>
        </p:txBody>
      </p:sp>
      <p:sp>
        <p:nvSpPr>
          <p:cNvPr id="121879" name="Line 23"/>
          <p:cNvSpPr>
            <a:spLocks noChangeShapeType="1"/>
          </p:cNvSpPr>
          <p:nvPr/>
        </p:nvSpPr>
        <p:spPr bwMode="auto">
          <a:xfrm>
            <a:off x="1143000" y="619958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80" name="Line 24"/>
          <p:cNvSpPr>
            <a:spLocks noChangeShapeType="1"/>
          </p:cNvSpPr>
          <p:nvPr/>
        </p:nvSpPr>
        <p:spPr bwMode="auto">
          <a:xfrm>
            <a:off x="1143000" y="5818584"/>
            <a:ext cx="1143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2286000" y="5650309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I-BGP</a:t>
            </a:r>
          </a:p>
        </p:txBody>
      </p:sp>
      <p:sp>
        <p:nvSpPr>
          <p:cNvPr id="121882" name="Text Box 26"/>
          <p:cNvSpPr txBox="1">
            <a:spLocks noChangeArrowheads="1"/>
          </p:cNvSpPr>
          <p:nvPr/>
        </p:nvSpPr>
        <p:spPr bwMode="auto">
          <a:xfrm>
            <a:off x="2286000" y="6031309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E-BGP</a:t>
            </a: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419600" y="5437584"/>
            <a:ext cx="609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</a:t>
            </a:r>
          </a:p>
        </p:txBody>
      </p:sp>
      <p:sp>
        <p:nvSpPr>
          <p:cNvPr id="121884" name="Oval 28"/>
          <p:cNvSpPr>
            <a:spLocks noChangeArrowheads="1"/>
          </p:cNvSpPr>
          <p:nvPr/>
        </p:nvSpPr>
        <p:spPr bwMode="auto">
          <a:xfrm>
            <a:off x="3733800" y="4904184"/>
            <a:ext cx="1905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4343400" y="6488509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AS 4</a:t>
            </a:r>
          </a:p>
        </p:txBody>
      </p:sp>
      <p:sp>
        <p:nvSpPr>
          <p:cNvPr id="121886" name="Line 30"/>
          <p:cNvSpPr>
            <a:spLocks noChangeShapeType="1"/>
          </p:cNvSpPr>
          <p:nvPr/>
        </p:nvSpPr>
        <p:spPr bwMode="auto">
          <a:xfrm rot="5371273">
            <a:off x="4153694" y="4865290"/>
            <a:ext cx="11430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policies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A01FE2-1E4C-49DF-809E-A0AE4D6E7D76}" type="slidenum">
              <a:rPr lang="en-GB"/>
              <a:pPr/>
              <a:t>14</a:t>
            </a:fld>
            <a:endParaRPr lang="en-GB"/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00808"/>
            <a:ext cx="8153400" cy="47761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BGP provides the capability for enforcing policies based on various routing preferences and constraints. </a:t>
            </a:r>
          </a:p>
          <a:p>
            <a:pPr lvl="1"/>
            <a:r>
              <a:rPr lang="en-US" dirty="0"/>
              <a:t>Policies are provided to BGP in the form of path attributes.</a:t>
            </a:r>
          </a:p>
          <a:p>
            <a:r>
              <a:rPr lang="en-US" dirty="0"/>
              <a:t>A </a:t>
            </a:r>
            <a:r>
              <a:rPr lang="en-US" dirty="0" err="1"/>
              <a:t>multihomed</a:t>
            </a:r>
            <a:r>
              <a:rPr lang="en-US" dirty="0"/>
              <a:t> AS can refuse to act as a transit AS for other ASs.</a:t>
            </a:r>
          </a:p>
          <a:p>
            <a:pPr lvl="1"/>
            <a:r>
              <a:rPr lang="en-US" dirty="0"/>
              <a:t>It does so by only advertising routes to destinations internal to the AS.</a:t>
            </a:r>
          </a:p>
          <a:p>
            <a:r>
              <a:rPr lang="en-US" dirty="0"/>
              <a:t>A </a:t>
            </a:r>
            <a:r>
              <a:rPr lang="en-US" dirty="0" err="1"/>
              <a:t>multihomed</a:t>
            </a:r>
            <a:r>
              <a:rPr lang="en-US" dirty="0"/>
              <a:t> AS can become a transit AS for a restricted set of adjacent 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policies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53FB350-FF3D-4048-8206-F1395C511DD0}" type="slidenum">
              <a:rPr lang="en-GB"/>
              <a:pPr/>
              <a:t>15</a:t>
            </a:fld>
            <a:endParaRPr lang="en-GB"/>
          </a:p>
        </p:txBody>
      </p:sp>
      <p:sp>
        <p:nvSpPr>
          <p:cNvPr id="147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28800"/>
            <a:ext cx="8229600" cy="4924400"/>
          </a:xfrm>
        </p:spPr>
        <p:txBody>
          <a:bodyPr/>
          <a:lstStyle/>
          <a:p>
            <a:pPr lvl="1"/>
            <a:r>
              <a:rPr lang="en-US" dirty="0"/>
              <a:t>It does so by advertising its routing information to this set of ASs.</a:t>
            </a:r>
          </a:p>
          <a:p>
            <a:r>
              <a:rPr lang="en-US" dirty="0"/>
              <a:t>An AS can favor or disfavor the use of certain ASs for carrying transit traffic from itself.</a:t>
            </a:r>
          </a:p>
          <a:p>
            <a:r>
              <a:rPr lang="en-US" dirty="0"/>
              <a:t>An AS can minimize the number of transit ASs.</a:t>
            </a:r>
          </a:p>
          <a:p>
            <a:pPr lvl="1"/>
            <a:r>
              <a:rPr lang="en-US" dirty="0"/>
              <a:t>Shorter AS paths are preferred over longer ones.</a:t>
            </a:r>
          </a:p>
          <a:p>
            <a:r>
              <a:rPr lang="en-US" dirty="0"/>
              <a:t>Fundamental to BGP is the rule that an AS advertises to its neighboring ASs </a:t>
            </a:r>
            <a:r>
              <a:rPr lang="en-US" u="sng" dirty="0"/>
              <a:t>only those routes that it uses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selection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64ADE9-413F-46C4-9937-EC77C148D583}" type="slidenum">
              <a:rPr lang="en-GB"/>
              <a:pPr/>
              <a:t>16</a:t>
            </a:fld>
            <a:endParaRPr lang="en-GB"/>
          </a:p>
        </p:txBody>
      </p:sp>
      <p:sp>
        <p:nvSpPr>
          <p:cNvPr id="148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 BGP speaker </a:t>
            </a:r>
          </a:p>
          <a:p>
            <a:pPr lvl="1"/>
            <a:r>
              <a:rPr lang="en-US"/>
              <a:t>evaluates different paths from itself to a set of destination covered by an address prefix, </a:t>
            </a:r>
          </a:p>
          <a:p>
            <a:pPr lvl="1"/>
            <a:r>
              <a:rPr lang="en-US"/>
              <a:t>selects the “best” one, </a:t>
            </a:r>
          </a:p>
          <a:p>
            <a:pPr lvl="1"/>
            <a:r>
              <a:rPr lang="en-US"/>
              <a:t>applies appropriate policy constraints,</a:t>
            </a:r>
          </a:p>
          <a:p>
            <a:pPr lvl="1"/>
            <a:r>
              <a:rPr lang="en-US"/>
              <a:t>and then advertises it to all of its BGP neighbors. </a:t>
            </a:r>
          </a:p>
          <a:p>
            <a:r>
              <a:rPr lang="en-US"/>
              <a:t>The path selection can be based on</a:t>
            </a:r>
          </a:p>
          <a:p>
            <a:pPr lvl="1"/>
            <a:r>
              <a:rPr lang="en-US"/>
              <a:t>Information explicitly present in the full AS path.</a:t>
            </a:r>
          </a:p>
          <a:p>
            <a:pPr lvl="1"/>
            <a:r>
              <a:rPr lang="en-US"/>
              <a:t>A combination of information that can be derived from the full AS path and information outside the scope of BGP.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Route selection</a:t>
            </a:r>
            <a:endParaRPr lang="en-GB" sz="40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E979402-9C51-4D12-9B31-18580ABF8687}" type="slidenum">
              <a:rPr lang="en-GB"/>
              <a:pPr/>
              <a:t>17</a:t>
            </a:fld>
            <a:endParaRPr lang="en-GB"/>
          </a:p>
        </p:txBody>
      </p:sp>
      <p:graphicFrame>
        <p:nvGraphicFramePr>
          <p:cNvPr id="203780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250825" y="2058988"/>
          <a:ext cx="8674100" cy="2738437"/>
        </p:xfrm>
        <a:graphic>
          <a:graphicData uri="http://schemas.openxmlformats.org/presentationml/2006/ole">
            <p:oleObj spid="_x0000_s203780" name="Visio" r:id="rId3" imgW="5998825" imgH="1894024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selection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A6CB493-640C-4175-B5CF-F1A9D8DCBB39}" type="slidenum">
              <a:rPr lang="en-GB"/>
              <a:pPr/>
              <a:t>18</a:t>
            </a:fld>
            <a:endParaRPr lang="en-GB"/>
          </a:p>
        </p:txBody>
      </p:sp>
      <p:sp>
        <p:nvSpPr>
          <p:cNvPr id="149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AS count: paths with a smaller AS count are generally better.</a:t>
            </a:r>
          </a:p>
          <a:p>
            <a:r>
              <a:rPr lang="en-US"/>
              <a:t>Presence or absence of a certain AS or ASs in the path</a:t>
            </a:r>
          </a:p>
          <a:p>
            <a:r>
              <a:rPr lang="en-US"/>
              <a:t>Path origin: A path learned entirely from BGP is generally better.</a:t>
            </a:r>
          </a:p>
          <a:p>
            <a:r>
              <a:rPr lang="en-US"/>
              <a:t>AS path subsets</a:t>
            </a:r>
          </a:p>
          <a:p>
            <a:r>
              <a:rPr lang="en-US"/>
              <a:t>Link dynamics. Stable paths should be preferred over unstable ones.</a:t>
            </a:r>
          </a:p>
          <a:p>
            <a:r>
              <a:rPr lang="en-US"/>
              <a:t>Other policy considerations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 vs nontransit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B527942-8428-4BB8-B2FA-3C08B45A49C1}" type="slidenum">
              <a:rPr lang="en-GB"/>
              <a:pPr/>
              <a:t>19</a:t>
            </a:fld>
            <a:endParaRPr lang="en-GB"/>
          </a:p>
        </p:txBody>
      </p:sp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Local routing policies: which routes to accept from neighbors and which routes to advertise to each neighbor.</a:t>
            </a:r>
          </a:p>
          <a:p>
            <a:r>
              <a:rPr lang="en-US"/>
              <a:t>An inappropriate use is for Customer1 to reach Customer3 by going through ISP2.</a:t>
            </a:r>
          </a:p>
          <a:p>
            <a:r>
              <a:rPr lang="en-US"/>
              <a:t>For ISP1,</a:t>
            </a:r>
          </a:p>
          <a:p>
            <a:pPr lvl="1"/>
            <a:r>
              <a:rPr lang="en-US"/>
              <a:t>it must make sure that other ISPs can reach Customer1 by announcing routes for any prefixes used by Customer1 to ISP2 and ISP3, and</a:t>
            </a:r>
          </a:p>
          <a:p>
            <a:pPr lvl="1"/>
            <a:r>
              <a:rPr lang="en-US"/>
              <a:t>However, ISP1 should be careful about announcing ISP2’s routes to ISP3.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the Internet look like?</a:t>
            </a: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5062034-187E-423A-BDAA-2DD2F6F8102D}" type="slidenum">
              <a:rPr lang="en-GB"/>
              <a:pPr/>
              <a:t>2</a:t>
            </a:fld>
            <a:endParaRPr lang="en-GB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AS-graph vs router-graph (from [1])</a:t>
            </a:r>
          </a:p>
        </p:txBody>
      </p:sp>
      <p:sp>
        <p:nvSpPr>
          <p:cNvPr id="136196" name="Freeform 4"/>
          <p:cNvSpPr>
            <a:spLocks/>
          </p:cNvSpPr>
          <p:nvPr/>
        </p:nvSpPr>
        <p:spPr bwMode="auto">
          <a:xfrm>
            <a:off x="2871788" y="3017838"/>
            <a:ext cx="3027362" cy="757237"/>
          </a:xfrm>
          <a:custGeom>
            <a:avLst/>
            <a:gdLst/>
            <a:ahLst/>
            <a:cxnLst>
              <a:cxn ang="0">
                <a:pos x="1903" y="237"/>
              </a:cxn>
              <a:cxn ang="0">
                <a:pos x="1892" y="275"/>
              </a:cxn>
              <a:cxn ang="0">
                <a:pos x="1858" y="313"/>
              </a:cxn>
              <a:cxn ang="0">
                <a:pos x="1800" y="348"/>
              </a:cxn>
              <a:cxn ang="0">
                <a:pos x="1720" y="378"/>
              </a:cxn>
              <a:cxn ang="0">
                <a:pos x="1629" y="405"/>
              </a:cxn>
              <a:cxn ang="0">
                <a:pos x="1514" y="428"/>
              </a:cxn>
              <a:cxn ang="0">
                <a:pos x="1392" y="451"/>
              </a:cxn>
              <a:cxn ang="0">
                <a:pos x="1255" y="462"/>
              </a:cxn>
              <a:cxn ang="0">
                <a:pos x="1106" y="473"/>
              </a:cxn>
              <a:cxn ang="0">
                <a:pos x="954" y="477"/>
              </a:cxn>
              <a:cxn ang="0">
                <a:pos x="797" y="473"/>
              </a:cxn>
              <a:cxn ang="0">
                <a:pos x="652" y="462"/>
              </a:cxn>
              <a:cxn ang="0">
                <a:pos x="515" y="451"/>
              </a:cxn>
              <a:cxn ang="0">
                <a:pos x="389" y="428"/>
              </a:cxn>
              <a:cxn ang="0">
                <a:pos x="279" y="405"/>
              </a:cxn>
              <a:cxn ang="0">
                <a:pos x="183" y="378"/>
              </a:cxn>
              <a:cxn ang="0">
                <a:pos x="107" y="348"/>
              </a:cxn>
              <a:cxn ang="0">
                <a:pos x="46" y="313"/>
              </a:cxn>
              <a:cxn ang="0">
                <a:pos x="12" y="275"/>
              </a:cxn>
              <a:cxn ang="0">
                <a:pos x="0" y="237"/>
              </a:cxn>
              <a:cxn ang="0">
                <a:pos x="12" y="199"/>
              </a:cxn>
              <a:cxn ang="0">
                <a:pos x="46" y="161"/>
              </a:cxn>
              <a:cxn ang="0">
                <a:pos x="107" y="126"/>
              </a:cxn>
              <a:cxn ang="0">
                <a:pos x="183" y="96"/>
              </a:cxn>
              <a:cxn ang="0">
                <a:pos x="279" y="69"/>
              </a:cxn>
              <a:cxn ang="0">
                <a:pos x="389" y="46"/>
              </a:cxn>
              <a:cxn ang="0">
                <a:pos x="515" y="27"/>
              </a:cxn>
              <a:cxn ang="0">
                <a:pos x="652" y="12"/>
              </a:cxn>
              <a:cxn ang="0">
                <a:pos x="797" y="0"/>
              </a:cxn>
              <a:cxn ang="0">
                <a:pos x="954" y="0"/>
              </a:cxn>
              <a:cxn ang="0">
                <a:pos x="1106" y="0"/>
              </a:cxn>
              <a:cxn ang="0">
                <a:pos x="1255" y="12"/>
              </a:cxn>
              <a:cxn ang="0">
                <a:pos x="1392" y="27"/>
              </a:cxn>
              <a:cxn ang="0">
                <a:pos x="1514" y="46"/>
              </a:cxn>
              <a:cxn ang="0">
                <a:pos x="1629" y="69"/>
              </a:cxn>
              <a:cxn ang="0">
                <a:pos x="1720" y="96"/>
              </a:cxn>
              <a:cxn ang="0">
                <a:pos x="1800" y="126"/>
              </a:cxn>
              <a:cxn ang="0">
                <a:pos x="1858" y="161"/>
              </a:cxn>
              <a:cxn ang="0">
                <a:pos x="1892" y="199"/>
              </a:cxn>
              <a:cxn ang="0">
                <a:pos x="1907" y="237"/>
              </a:cxn>
              <a:cxn ang="0">
                <a:pos x="1907" y="237"/>
              </a:cxn>
              <a:cxn ang="0">
                <a:pos x="1903" y="237"/>
              </a:cxn>
            </a:cxnLst>
            <a:rect l="0" t="0" r="r" b="b"/>
            <a:pathLst>
              <a:path w="1907" h="477">
                <a:moveTo>
                  <a:pt x="1903" y="237"/>
                </a:moveTo>
                <a:lnTo>
                  <a:pt x="1892" y="275"/>
                </a:lnTo>
                <a:lnTo>
                  <a:pt x="1858" y="313"/>
                </a:lnTo>
                <a:lnTo>
                  <a:pt x="1800" y="348"/>
                </a:lnTo>
                <a:lnTo>
                  <a:pt x="1720" y="378"/>
                </a:lnTo>
                <a:lnTo>
                  <a:pt x="1629" y="405"/>
                </a:lnTo>
                <a:lnTo>
                  <a:pt x="1514" y="428"/>
                </a:lnTo>
                <a:lnTo>
                  <a:pt x="1392" y="451"/>
                </a:lnTo>
                <a:lnTo>
                  <a:pt x="1255" y="462"/>
                </a:lnTo>
                <a:lnTo>
                  <a:pt x="1106" y="473"/>
                </a:lnTo>
                <a:lnTo>
                  <a:pt x="954" y="477"/>
                </a:lnTo>
                <a:lnTo>
                  <a:pt x="797" y="473"/>
                </a:lnTo>
                <a:lnTo>
                  <a:pt x="652" y="462"/>
                </a:lnTo>
                <a:lnTo>
                  <a:pt x="515" y="451"/>
                </a:lnTo>
                <a:lnTo>
                  <a:pt x="389" y="428"/>
                </a:lnTo>
                <a:lnTo>
                  <a:pt x="279" y="405"/>
                </a:lnTo>
                <a:lnTo>
                  <a:pt x="183" y="378"/>
                </a:lnTo>
                <a:lnTo>
                  <a:pt x="107" y="348"/>
                </a:lnTo>
                <a:lnTo>
                  <a:pt x="46" y="313"/>
                </a:lnTo>
                <a:lnTo>
                  <a:pt x="12" y="275"/>
                </a:lnTo>
                <a:lnTo>
                  <a:pt x="0" y="237"/>
                </a:lnTo>
                <a:lnTo>
                  <a:pt x="12" y="199"/>
                </a:lnTo>
                <a:lnTo>
                  <a:pt x="46" y="161"/>
                </a:lnTo>
                <a:lnTo>
                  <a:pt x="107" y="126"/>
                </a:lnTo>
                <a:lnTo>
                  <a:pt x="183" y="96"/>
                </a:lnTo>
                <a:lnTo>
                  <a:pt x="279" y="69"/>
                </a:lnTo>
                <a:lnTo>
                  <a:pt x="389" y="46"/>
                </a:lnTo>
                <a:lnTo>
                  <a:pt x="515" y="27"/>
                </a:lnTo>
                <a:lnTo>
                  <a:pt x="652" y="12"/>
                </a:lnTo>
                <a:lnTo>
                  <a:pt x="797" y="0"/>
                </a:lnTo>
                <a:lnTo>
                  <a:pt x="954" y="0"/>
                </a:lnTo>
                <a:lnTo>
                  <a:pt x="1106" y="0"/>
                </a:lnTo>
                <a:lnTo>
                  <a:pt x="1255" y="12"/>
                </a:lnTo>
                <a:lnTo>
                  <a:pt x="1392" y="27"/>
                </a:lnTo>
                <a:lnTo>
                  <a:pt x="1514" y="46"/>
                </a:lnTo>
                <a:lnTo>
                  <a:pt x="1629" y="69"/>
                </a:lnTo>
                <a:lnTo>
                  <a:pt x="1720" y="96"/>
                </a:lnTo>
                <a:lnTo>
                  <a:pt x="1800" y="126"/>
                </a:lnTo>
                <a:lnTo>
                  <a:pt x="1858" y="161"/>
                </a:lnTo>
                <a:lnTo>
                  <a:pt x="1892" y="199"/>
                </a:lnTo>
                <a:lnTo>
                  <a:pt x="1907" y="237"/>
                </a:lnTo>
                <a:lnTo>
                  <a:pt x="1907" y="237"/>
                </a:lnTo>
                <a:lnTo>
                  <a:pt x="1903" y="237"/>
                </a:lnTo>
                <a:close/>
              </a:path>
            </a:pathLst>
          </a:custGeom>
          <a:solidFill>
            <a:srgbClr val="4D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197" name="Freeform 5"/>
          <p:cNvSpPr>
            <a:spLocks/>
          </p:cNvSpPr>
          <p:nvPr/>
        </p:nvSpPr>
        <p:spPr bwMode="auto">
          <a:xfrm>
            <a:off x="2871788" y="3017838"/>
            <a:ext cx="3027362" cy="757237"/>
          </a:xfrm>
          <a:custGeom>
            <a:avLst/>
            <a:gdLst/>
            <a:ahLst/>
            <a:cxnLst>
              <a:cxn ang="0">
                <a:pos x="1903" y="237"/>
              </a:cxn>
              <a:cxn ang="0">
                <a:pos x="1892" y="275"/>
              </a:cxn>
              <a:cxn ang="0">
                <a:pos x="1858" y="313"/>
              </a:cxn>
              <a:cxn ang="0">
                <a:pos x="1800" y="348"/>
              </a:cxn>
              <a:cxn ang="0">
                <a:pos x="1720" y="378"/>
              </a:cxn>
              <a:cxn ang="0">
                <a:pos x="1629" y="405"/>
              </a:cxn>
              <a:cxn ang="0">
                <a:pos x="1514" y="428"/>
              </a:cxn>
              <a:cxn ang="0">
                <a:pos x="1392" y="451"/>
              </a:cxn>
              <a:cxn ang="0">
                <a:pos x="1255" y="462"/>
              </a:cxn>
              <a:cxn ang="0">
                <a:pos x="1106" y="473"/>
              </a:cxn>
              <a:cxn ang="0">
                <a:pos x="954" y="477"/>
              </a:cxn>
              <a:cxn ang="0">
                <a:pos x="797" y="473"/>
              </a:cxn>
              <a:cxn ang="0">
                <a:pos x="652" y="462"/>
              </a:cxn>
              <a:cxn ang="0">
                <a:pos x="515" y="451"/>
              </a:cxn>
              <a:cxn ang="0">
                <a:pos x="389" y="428"/>
              </a:cxn>
              <a:cxn ang="0">
                <a:pos x="279" y="405"/>
              </a:cxn>
              <a:cxn ang="0">
                <a:pos x="183" y="378"/>
              </a:cxn>
              <a:cxn ang="0">
                <a:pos x="107" y="348"/>
              </a:cxn>
              <a:cxn ang="0">
                <a:pos x="46" y="313"/>
              </a:cxn>
              <a:cxn ang="0">
                <a:pos x="12" y="275"/>
              </a:cxn>
              <a:cxn ang="0">
                <a:pos x="0" y="237"/>
              </a:cxn>
              <a:cxn ang="0">
                <a:pos x="12" y="199"/>
              </a:cxn>
              <a:cxn ang="0">
                <a:pos x="46" y="161"/>
              </a:cxn>
              <a:cxn ang="0">
                <a:pos x="107" y="126"/>
              </a:cxn>
              <a:cxn ang="0">
                <a:pos x="183" y="96"/>
              </a:cxn>
              <a:cxn ang="0">
                <a:pos x="279" y="69"/>
              </a:cxn>
              <a:cxn ang="0">
                <a:pos x="389" y="46"/>
              </a:cxn>
              <a:cxn ang="0">
                <a:pos x="515" y="27"/>
              </a:cxn>
              <a:cxn ang="0">
                <a:pos x="652" y="12"/>
              </a:cxn>
              <a:cxn ang="0">
                <a:pos x="797" y="0"/>
              </a:cxn>
              <a:cxn ang="0">
                <a:pos x="954" y="0"/>
              </a:cxn>
              <a:cxn ang="0">
                <a:pos x="1106" y="0"/>
              </a:cxn>
              <a:cxn ang="0">
                <a:pos x="1255" y="12"/>
              </a:cxn>
              <a:cxn ang="0">
                <a:pos x="1392" y="27"/>
              </a:cxn>
              <a:cxn ang="0">
                <a:pos x="1514" y="46"/>
              </a:cxn>
              <a:cxn ang="0">
                <a:pos x="1629" y="69"/>
              </a:cxn>
              <a:cxn ang="0">
                <a:pos x="1720" y="96"/>
              </a:cxn>
              <a:cxn ang="0">
                <a:pos x="1800" y="126"/>
              </a:cxn>
              <a:cxn ang="0">
                <a:pos x="1858" y="161"/>
              </a:cxn>
              <a:cxn ang="0">
                <a:pos x="1892" y="199"/>
              </a:cxn>
              <a:cxn ang="0">
                <a:pos x="1907" y="237"/>
              </a:cxn>
              <a:cxn ang="0">
                <a:pos x="1907" y="237"/>
              </a:cxn>
            </a:cxnLst>
            <a:rect l="0" t="0" r="r" b="b"/>
            <a:pathLst>
              <a:path w="1907" h="477">
                <a:moveTo>
                  <a:pt x="1903" y="237"/>
                </a:moveTo>
                <a:lnTo>
                  <a:pt x="1892" y="275"/>
                </a:lnTo>
                <a:lnTo>
                  <a:pt x="1858" y="313"/>
                </a:lnTo>
                <a:lnTo>
                  <a:pt x="1800" y="348"/>
                </a:lnTo>
                <a:lnTo>
                  <a:pt x="1720" y="378"/>
                </a:lnTo>
                <a:lnTo>
                  <a:pt x="1629" y="405"/>
                </a:lnTo>
                <a:lnTo>
                  <a:pt x="1514" y="428"/>
                </a:lnTo>
                <a:lnTo>
                  <a:pt x="1392" y="451"/>
                </a:lnTo>
                <a:lnTo>
                  <a:pt x="1255" y="462"/>
                </a:lnTo>
                <a:lnTo>
                  <a:pt x="1106" y="473"/>
                </a:lnTo>
                <a:lnTo>
                  <a:pt x="954" y="477"/>
                </a:lnTo>
                <a:lnTo>
                  <a:pt x="797" y="473"/>
                </a:lnTo>
                <a:lnTo>
                  <a:pt x="652" y="462"/>
                </a:lnTo>
                <a:lnTo>
                  <a:pt x="515" y="451"/>
                </a:lnTo>
                <a:lnTo>
                  <a:pt x="389" y="428"/>
                </a:lnTo>
                <a:lnTo>
                  <a:pt x="279" y="405"/>
                </a:lnTo>
                <a:lnTo>
                  <a:pt x="183" y="378"/>
                </a:lnTo>
                <a:lnTo>
                  <a:pt x="107" y="348"/>
                </a:lnTo>
                <a:lnTo>
                  <a:pt x="46" y="313"/>
                </a:lnTo>
                <a:lnTo>
                  <a:pt x="12" y="275"/>
                </a:lnTo>
                <a:lnTo>
                  <a:pt x="0" y="237"/>
                </a:lnTo>
                <a:lnTo>
                  <a:pt x="12" y="199"/>
                </a:lnTo>
                <a:lnTo>
                  <a:pt x="46" y="161"/>
                </a:lnTo>
                <a:lnTo>
                  <a:pt x="107" y="126"/>
                </a:lnTo>
                <a:lnTo>
                  <a:pt x="183" y="96"/>
                </a:lnTo>
                <a:lnTo>
                  <a:pt x="279" y="69"/>
                </a:lnTo>
                <a:lnTo>
                  <a:pt x="389" y="46"/>
                </a:lnTo>
                <a:lnTo>
                  <a:pt x="515" y="27"/>
                </a:lnTo>
                <a:lnTo>
                  <a:pt x="652" y="12"/>
                </a:lnTo>
                <a:lnTo>
                  <a:pt x="797" y="0"/>
                </a:lnTo>
                <a:lnTo>
                  <a:pt x="954" y="0"/>
                </a:lnTo>
                <a:lnTo>
                  <a:pt x="1106" y="0"/>
                </a:lnTo>
                <a:lnTo>
                  <a:pt x="1255" y="12"/>
                </a:lnTo>
                <a:lnTo>
                  <a:pt x="1392" y="27"/>
                </a:lnTo>
                <a:lnTo>
                  <a:pt x="1514" y="46"/>
                </a:lnTo>
                <a:lnTo>
                  <a:pt x="1629" y="69"/>
                </a:lnTo>
                <a:lnTo>
                  <a:pt x="1720" y="96"/>
                </a:lnTo>
                <a:lnTo>
                  <a:pt x="1800" y="126"/>
                </a:lnTo>
                <a:lnTo>
                  <a:pt x="1858" y="161"/>
                </a:lnTo>
                <a:lnTo>
                  <a:pt x="1892" y="199"/>
                </a:lnTo>
                <a:lnTo>
                  <a:pt x="1907" y="237"/>
                </a:lnTo>
                <a:lnTo>
                  <a:pt x="1907" y="237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 flipH="1" flipV="1">
            <a:off x="2247900" y="3394075"/>
            <a:ext cx="873125" cy="400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>
            <a:off x="6146800" y="3794125"/>
            <a:ext cx="623888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00" name="Freeform 8"/>
          <p:cNvSpPr>
            <a:spLocks/>
          </p:cNvSpPr>
          <p:nvPr/>
        </p:nvSpPr>
        <p:spPr bwMode="auto">
          <a:xfrm>
            <a:off x="2998788" y="3217863"/>
            <a:ext cx="3027362" cy="757237"/>
          </a:xfrm>
          <a:custGeom>
            <a:avLst/>
            <a:gdLst/>
            <a:ahLst/>
            <a:cxnLst>
              <a:cxn ang="0">
                <a:pos x="1903" y="237"/>
              </a:cxn>
              <a:cxn ang="0">
                <a:pos x="1892" y="279"/>
              </a:cxn>
              <a:cxn ang="0">
                <a:pos x="1858" y="313"/>
              </a:cxn>
              <a:cxn ang="0">
                <a:pos x="1800" y="347"/>
              </a:cxn>
              <a:cxn ang="0">
                <a:pos x="1720" y="378"/>
              </a:cxn>
              <a:cxn ang="0">
                <a:pos x="1625" y="408"/>
              </a:cxn>
              <a:cxn ang="0">
                <a:pos x="1514" y="431"/>
              </a:cxn>
              <a:cxn ang="0">
                <a:pos x="1389" y="450"/>
              </a:cxn>
              <a:cxn ang="0">
                <a:pos x="1255" y="466"/>
              </a:cxn>
              <a:cxn ang="0">
                <a:pos x="1106" y="473"/>
              </a:cxn>
              <a:cxn ang="0">
                <a:pos x="954" y="477"/>
              </a:cxn>
              <a:cxn ang="0">
                <a:pos x="797" y="473"/>
              </a:cxn>
              <a:cxn ang="0">
                <a:pos x="652" y="466"/>
              </a:cxn>
              <a:cxn ang="0">
                <a:pos x="515" y="450"/>
              </a:cxn>
              <a:cxn ang="0">
                <a:pos x="389" y="431"/>
              </a:cxn>
              <a:cxn ang="0">
                <a:pos x="279" y="408"/>
              </a:cxn>
              <a:cxn ang="0">
                <a:pos x="183" y="378"/>
              </a:cxn>
              <a:cxn ang="0">
                <a:pos x="103" y="347"/>
              </a:cxn>
              <a:cxn ang="0">
                <a:pos x="46" y="313"/>
              </a:cxn>
              <a:cxn ang="0">
                <a:pos x="12" y="279"/>
              </a:cxn>
              <a:cxn ang="0">
                <a:pos x="0" y="237"/>
              </a:cxn>
              <a:cxn ang="0">
                <a:pos x="12" y="199"/>
              </a:cxn>
              <a:cxn ang="0">
                <a:pos x="46" y="164"/>
              </a:cxn>
              <a:cxn ang="0">
                <a:pos x="103" y="130"/>
              </a:cxn>
              <a:cxn ang="0">
                <a:pos x="183" y="96"/>
              </a:cxn>
              <a:cxn ang="0">
                <a:pos x="279" y="69"/>
              </a:cxn>
              <a:cxn ang="0">
                <a:pos x="389" y="46"/>
              </a:cxn>
              <a:cxn ang="0">
                <a:pos x="515" y="27"/>
              </a:cxn>
              <a:cxn ang="0">
                <a:pos x="652" y="12"/>
              </a:cxn>
              <a:cxn ang="0">
                <a:pos x="797" y="4"/>
              </a:cxn>
              <a:cxn ang="0">
                <a:pos x="954" y="0"/>
              </a:cxn>
              <a:cxn ang="0">
                <a:pos x="1106" y="4"/>
              </a:cxn>
              <a:cxn ang="0">
                <a:pos x="1255" y="12"/>
              </a:cxn>
              <a:cxn ang="0">
                <a:pos x="1389" y="27"/>
              </a:cxn>
              <a:cxn ang="0">
                <a:pos x="1514" y="46"/>
              </a:cxn>
              <a:cxn ang="0">
                <a:pos x="1625" y="69"/>
              </a:cxn>
              <a:cxn ang="0">
                <a:pos x="1720" y="96"/>
              </a:cxn>
              <a:cxn ang="0">
                <a:pos x="1800" y="130"/>
              </a:cxn>
              <a:cxn ang="0">
                <a:pos x="1858" y="164"/>
              </a:cxn>
              <a:cxn ang="0">
                <a:pos x="1892" y="199"/>
              </a:cxn>
              <a:cxn ang="0">
                <a:pos x="1907" y="237"/>
              </a:cxn>
              <a:cxn ang="0">
                <a:pos x="1907" y="237"/>
              </a:cxn>
              <a:cxn ang="0">
                <a:pos x="1903" y="237"/>
              </a:cxn>
            </a:cxnLst>
            <a:rect l="0" t="0" r="r" b="b"/>
            <a:pathLst>
              <a:path w="1907" h="477">
                <a:moveTo>
                  <a:pt x="1903" y="237"/>
                </a:moveTo>
                <a:lnTo>
                  <a:pt x="1892" y="279"/>
                </a:lnTo>
                <a:lnTo>
                  <a:pt x="1858" y="313"/>
                </a:lnTo>
                <a:lnTo>
                  <a:pt x="1800" y="347"/>
                </a:lnTo>
                <a:lnTo>
                  <a:pt x="1720" y="378"/>
                </a:lnTo>
                <a:lnTo>
                  <a:pt x="1625" y="408"/>
                </a:lnTo>
                <a:lnTo>
                  <a:pt x="1514" y="431"/>
                </a:lnTo>
                <a:lnTo>
                  <a:pt x="1389" y="450"/>
                </a:lnTo>
                <a:lnTo>
                  <a:pt x="1255" y="466"/>
                </a:lnTo>
                <a:lnTo>
                  <a:pt x="1106" y="473"/>
                </a:lnTo>
                <a:lnTo>
                  <a:pt x="954" y="477"/>
                </a:lnTo>
                <a:lnTo>
                  <a:pt x="797" y="473"/>
                </a:lnTo>
                <a:lnTo>
                  <a:pt x="652" y="466"/>
                </a:lnTo>
                <a:lnTo>
                  <a:pt x="515" y="450"/>
                </a:lnTo>
                <a:lnTo>
                  <a:pt x="389" y="431"/>
                </a:lnTo>
                <a:lnTo>
                  <a:pt x="279" y="408"/>
                </a:lnTo>
                <a:lnTo>
                  <a:pt x="183" y="378"/>
                </a:lnTo>
                <a:lnTo>
                  <a:pt x="103" y="347"/>
                </a:lnTo>
                <a:lnTo>
                  <a:pt x="46" y="313"/>
                </a:lnTo>
                <a:lnTo>
                  <a:pt x="12" y="279"/>
                </a:lnTo>
                <a:lnTo>
                  <a:pt x="0" y="237"/>
                </a:lnTo>
                <a:lnTo>
                  <a:pt x="12" y="199"/>
                </a:lnTo>
                <a:lnTo>
                  <a:pt x="46" y="164"/>
                </a:lnTo>
                <a:lnTo>
                  <a:pt x="103" y="130"/>
                </a:lnTo>
                <a:lnTo>
                  <a:pt x="183" y="96"/>
                </a:lnTo>
                <a:lnTo>
                  <a:pt x="279" y="69"/>
                </a:lnTo>
                <a:lnTo>
                  <a:pt x="389" y="46"/>
                </a:lnTo>
                <a:lnTo>
                  <a:pt x="515" y="27"/>
                </a:lnTo>
                <a:lnTo>
                  <a:pt x="652" y="12"/>
                </a:lnTo>
                <a:lnTo>
                  <a:pt x="797" y="4"/>
                </a:lnTo>
                <a:lnTo>
                  <a:pt x="954" y="0"/>
                </a:lnTo>
                <a:lnTo>
                  <a:pt x="1106" y="4"/>
                </a:lnTo>
                <a:lnTo>
                  <a:pt x="1255" y="12"/>
                </a:lnTo>
                <a:lnTo>
                  <a:pt x="1389" y="27"/>
                </a:lnTo>
                <a:lnTo>
                  <a:pt x="1514" y="46"/>
                </a:lnTo>
                <a:lnTo>
                  <a:pt x="1625" y="69"/>
                </a:lnTo>
                <a:lnTo>
                  <a:pt x="1720" y="96"/>
                </a:lnTo>
                <a:lnTo>
                  <a:pt x="1800" y="130"/>
                </a:lnTo>
                <a:lnTo>
                  <a:pt x="1858" y="164"/>
                </a:lnTo>
                <a:lnTo>
                  <a:pt x="1892" y="199"/>
                </a:lnTo>
                <a:lnTo>
                  <a:pt x="1907" y="237"/>
                </a:lnTo>
                <a:lnTo>
                  <a:pt x="1907" y="237"/>
                </a:lnTo>
                <a:lnTo>
                  <a:pt x="1903" y="237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01" name="Freeform 9"/>
          <p:cNvSpPr>
            <a:spLocks/>
          </p:cNvSpPr>
          <p:nvPr/>
        </p:nvSpPr>
        <p:spPr bwMode="auto">
          <a:xfrm>
            <a:off x="2998788" y="3217863"/>
            <a:ext cx="3027362" cy="757237"/>
          </a:xfrm>
          <a:custGeom>
            <a:avLst/>
            <a:gdLst/>
            <a:ahLst/>
            <a:cxnLst>
              <a:cxn ang="0">
                <a:pos x="1903" y="237"/>
              </a:cxn>
              <a:cxn ang="0">
                <a:pos x="1892" y="279"/>
              </a:cxn>
              <a:cxn ang="0">
                <a:pos x="1858" y="313"/>
              </a:cxn>
              <a:cxn ang="0">
                <a:pos x="1800" y="347"/>
              </a:cxn>
              <a:cxn ang="0">
                <a:pos x="1720" y="378"/>
              </a:cxn>
              <a:cxn ang="0">
                <a:pos x="1625" y="408"/>
              </a:cxn>
              <a:cxn ang="0">
                <a:pos x="1514" y="431"/>
              </a:cxn>
              <a:cxn ang="0">
                <a:pos x="1389" y="450"/>
              </a:cxn>
              <a:cxn ang="0">
                <a:pos x="1255" y="466"/>
              </a:cxn>
              <a:cxn ang="0">
                <a:pos x="1106" y="473"/>
              </a:cxn>
              <a:cxn ang="0">
                <a:pos x="954" y="477"/>
              </a:cxn>
              <a:cxn ang="0">
                <a:pos x="797" y="473"/>
              </a:cxn>
              <a:cxn ang="0">
                <a:pos x="652" y="466"/>
              </a:cxn>
              <a:cxn ang="0">
                <a:pos x="515" y="450"/>
              </a:cxn>
              <a:cxn ang="0">
                <a:pos x="389" y="431"/>
              </a:cxn>
              <a:cxn ang="0">
                <a:pos x="279" y="408"/>
              </a:cxn>
              <a:cxn ang="0">
                <a:pos x="183" y="378"/>
              </a:cxn>
              <a:cxn ang="0">
                <a:pos x="103" y="347"/>
              </a:cxn>
              <a:cxn ang="0">
                <a:pos x="46" y="313"/>
              </a:cxn>
              <a:cxn ang="0">
                <a:pos x="12" y="279"/>
              </a:cxn>
              <a:cxn ang="0">
                <a:pos x="0" y="237"/>
              </a:cxn>
              <a:cxn ang="0">
                <a:pos x="12" y="199"/>
              </a:cxn>
              <a:cxn ang="0">
                <a:pos x="46" y="164"/>
              </a:cxn>
              <a:cxn ang="0">
                <a:pos x="103" y="130"/>
              </a:cxn>
              <a:cxn ang="0">
                <a:pos x="183" y="96"/>
              </a:cxn>
              <a:cxn ang="0">
                <a:pos x="279" y="69"/>
              </a:cxn>
              <a:cxn ang="0">
                <a:pos x="389" y="46"/>
              </a:cxn>
              <a:cxn ang="0">
                <a:pos x="515" y="27"/>
              </a:cxn>
              <a:cxn ang="0">
                <a:pos x="652" y="12"/>
              </a:cxn>
              <a:cxn ang="0">
                <a:pos x="797" y="4"/>
              </a:cxn>
              <a:cxn ang="0">
                <a:pos x="954" y="0"/>
              </a:cxn>
              <a:cxn ang="0">
                <a:pos x="1106" y="4"/>
              </a:cxn>
              <a:cxn ang="0">
                <a:pos x="1255" y="12"/>
              </a:cxn>
              <a:cxn ang="0">
                <a:pos x="1389" y="27"/>
              </a:cxn>
              <a:cxn ang="0">
                <a:pos x="1514" y="46"/>
              </a:cxn>
              <a:cxn ang="0">
                <a:pos x="1625" y="69"/>
              </a:cxn>
              <a:cxn ang="0">
                <a:pos x="1720" y="96"/>
              </a:cxn>
              <a:cxn ang="0">
                <a:pos x="1800" y="130"/>
              </a:cxn>
              <a:cxn ang="0">
                <a:pos x="1858" y="164"/>
              </a:cxn>
              <a:cxn ang="0">
                <a:pos x="1892" y="199"/>
              </a:cxn>
              <a:cxn ang="0">
                <a:pos x="1907" y="237"/>
              </a:cxn>
              <a:cxn ang="0">
                <a:pos x="1907" y="237"/>
              </a:cxn>
            </a:cxnLst>
            <a:rect l="0" t="0" r="r" b="b"/>
            <a:pathLst>
              <a:path w="1907" h="477">
                <a:moveTo>
                  <a:pt x="1903" y="237"/>
                </a:moveTo>
                <a:lnTo>
                  <a:pt x="1892" y="279"/>
                </a:lnTo>
                <a:lnTo>
                  <a:pt x="1858" y="313"/>
                </a:lnTo>
                <a:lnTo>
                  <a:pt x="1800" y="347"/>
                </a:lnTo>
                <a:lnTo>
                  <a:pt x="1720" y="378"/>
                </a:lnTo>
                <a:lnTo>
                  <a:pt x="1625" y="408"/>
                </a:lnTo>
                <a:lnTo>
                  <a:pt x="1514" y="431"/>
                </a:lnTo>
                <a:lnTo>
                  <a:pt x="1389" y="450"/>
                </a:lnTo>
                <a:lnTo>
                  <a:pt x="1255" y="466"/>
                </a:lnTo>
                <a:lnTo>
                  <a:pt x="1106" y="473"/>
                </a:lnTo>
                <a:lnTo>
                  <a:pt x="954" y="477"/>
                </a:lnTo>
                <a:lnTo>
                  <a:pt x="797" y="473"/>
                </a:lnTo>
                <a:lnTo>
                  <a:pt x="652" y="466"/>
                </a:lnTo>
                <a:lnTo>
                  <a:pt x="515" y="450"/>
                </a:lnTo>
                <a:lnTo>
                  <a:pt x="389" y="431"/>
                </a:lnTo>
                <a:lnTo>
                  <a:pt x="279" y="408"/>
                </a:lnTo>
                <a:lnTo>
                  <a:pt x="183" y="378"/>
                </a:lnTo>
                <a:lnTo>
                  <a:pt x="103" y="347"/>
                </a:lnTo>
                <a:lnTo>
                  <a:pt x="46" y="313"/>
                </a:lnTo>
                <a:lnTo>
                  <a:pt x="12" y="279"/>
                </a:lnTo>
                <a:lnTo>
                  <a:pt x="0" y="237"/>
                </a:lnTo>
                <a:lnTo>
                  <a:pt x="12" y="199"/>
                </a:lnTo>
                <a:lnTo>
                  <a:pt x="46" y="164"/>
                </a:lnTo>
                <a:lnTo>
                  <a:pt x="103" y="130"/>
                </a:lnTo>
                <a:lnTo>
                  <a:pt x="183" y="96"/>
                </a:lnTo>
                <a:lnTo>
                  <a:pt x="279" y="69"/>
                </a:lnTo>
                <a:lnTo>
                  <a:pt x="389" y="46"/>
                </a:lnTo>
                <a:lnTo>
                  <a:pt x="515" y="27"/>
                </a:lnTo>
                <a:lnTo>
                  <a:pt x="652" y="12"/>
                </a:lnTo>
                <a:lnTo>
                  <a:pt x="797" y="4"/>
                </a:lnTo>
                <a:lnTo>
                  <a:pt x="954" y="0"/>
                </a:lnTo>
                <a:lnTo>
                  <a:pt x="1106" y="4"/>
                </a:lnTo>
                <a:lnTo>
                  <a:pt x="1255" y="12"/>
                </a:lnTo>
                <a:lnTo>
                  <a:pt x="1389" y="27"/>
                </a:lnTo>
                <a:lnTo>
                  <a:pt x="1514" y="46"/>
                </a:lnTo>
                <a:lnTo>
                  <a:pt x="1625" y="69"/>
                </a:lnTo>
                <a:lnTo>
                  <a:pt x="1720" y="96"/>
                </a:lnTo>
                <a:lnTo>
                  <a:pt x="1800" y="130"/>
                </a:lnTo>
                <a:lnTo>
                  <a:pt x="1858" y="164"/>
                </a:lnTo>
                <a:lnTo>
                  <a:pt x="1892" y="199"/>
                </a:lnTo>
                <a:lnTo>
                  <a:pt x="1907" y="237"/>
                </a:lnTo>
                <a:lnTo>
                  <a:pt x="1907" y="237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 flipH="1" flipV="1">
            <a:off x="2247900" y="3394075"/>
            <a:ext cx="744538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>
            <a:off x="6019800" y="3594100"/>
            <a:ext cx="750888" cy="204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04" name="Line 12"/>
          <p:cNvSpPr>
            <a:spLocks noChangeShapeType="1"/>
          </p:cNvSpPr>
          <p:nvPr/>
        </p:nvSpPr>
        <p:spPr bwMode="auto">
          <a:xfrm flipH="1">
            <a:off x="2247900" y="3394075"/>
            <a:ext cx="61753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>
            <a:off x="5892800" y="3394075"/>
            <a:ext cx="877888" cy="404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06" name="Freeform 14"/>
          <p:cNvSpPr>
            <a:spLocks/>
          </p:cNvSpPr>
          <p:nvPr/>
        </p:nvSpPr>
        <p:spPr bwMode="auto">
          <a:xfrm>
            <a:off x="3121025" y="3417888"/>
            <a:ext cx="3025775" cy="757237"/>
          </a:xfrm>
          <a:custGeom>
            <a:avLst/>
            <a:gdLst/>
            <a:ahLst/>
            <a:cxnLst>
              <a:cxn ang="0">
                <a:pos x="1906" y="237"/>
              </a:cxn>
              <a:cxn ang="0">
                <a:pos x="1895" y="279"/>
              </a:cxn>
              <a:cxn ang="0">
                <a:pos x="1861" y="313"/>
              </a:cxn>
              <a:cxn ang="0">
                <a:pos x="1800" y="347"/>
              </a:cxn>
              <a:cxn ang="0">
                <a:pos x="1723" y="382"/>
              </a:cxn>
              <a:cxn ang="0">
                <a:pos x="1628" y="408"/>
              </a:cxn>
              <a:cxn ang="0">
                <a:pos x="1517" y="431"/>
              </a:cxn>
              <a:cxn ang="0">
                <a:pos x="1392" y="450"/>
              </a:cxn>
              <a:cxn ang="0">
                <a:pos x="1254" y="465"/>
              </a:cxn>
              <a:cxn ang="0">
                <a:pos x="1109" y="473"/>
              </a:cxn>
              <a:cxn ang="0">
                <a:pos x="953" y="477"/>
              </a:cxn>
              <a:cxn ang="0">
                <a:pos x="800" y="473"/>
              </a:cxn>
              <a:cxn ang="0">
                <a:pos x="652" y="465"/>
              </a:cxn>
              <a:cxn ang="0">
                <a:pos x="518" y="450"/>
              </a:cxn>
              <a:cxn ang="0">
                <a:pos x="392" y="431"/>
              </a:cxn>
              <a:cxn ang="0">
                <a:pos x="282" y="408"/>
              </a:cxn>
              <a:cxn ang="0">
                <a:pos x="186" y="382"/>
              </a:cxn>
              <a:cxn ang="0">
                <a:pos x="106" y="347"/>
              </a:cxn>
              <a:cxn ang="0">
                <a:pos x="49" y="313"/>
              </a:cxn>
              <a:cxn ang="0">
                <a:pos x="15" y="279"/>
              </a:cxn>
              <a:cxn ang="0">
                <a:pos x="0" y="240"/>
              </a:cxn>
              <a:cxn ang="0">
                <a:pos x="15" y="202"/>
              </a:cxn>
              <a:cxn ang="0">
                <a:pos x="49" y="164"/>
              </a:cxn>
              <a:cxn ang="0">
                <a:pos x="106" y="130"/>
              </a:cxn>
              <a:cxn ang="0">
                <a:pos x="186" y="99"/>
              </a:cxn>
              <a:cxn ang="0">
                <a:pos x="282" y="73"/>
              </a:cxn>
              <a:cxn ang="0">
                <a:pos x="392" y="46"/>
              </a:cxn>
              <a:cxn ang="0">
                <a:pos x="518" y="27"/>
              </a:cxn>
              <a:cxn ang="0">
                <a:pos x="652" y="12"/>
              </a:cxn>
              <a:cxn ang="0">
                <a:pos x="800" y="4"/>
              </a:cxn>
              <a:cxn ang="0">
                <a:pos x="953" y="0"/>
              </a:cxn>
              <a:cxn ang="0">
                <a:pos x="1109" y="4"/>
              </a:cxn>
              <a:cxn ang="0">
                <a:pos x="1254" y="12"/>
              </a:cxn>
              <a:cxn ang="0">
                <a:pos x="1392" y="27"/>
              </a:cxn>
              <a:cxn ang="0">
                <a:pos x="1517" y="46"/>
              </a:cxn>
              <a:cxn ang="0">
                <a:pos x="1628" y="73"/>
              </a:cxn>
              <a:cxn ang="0">
                <a:pos x="1723" y="99"/>
              </a:cxn>
              <a:cxn ang="0">
                <a:pos x="1800" y="130"/>
              </a:cxn>
              <a:cxn ang="0">
                <a:pos x="1861" y="164"/>
              </a:cxn>
              <a:cxn ang="0">
                <a:pos x="1895" y="202"/>
              </a:cxn>
              <a:cxn ang="0">
                <a:pos x="1906" y="240"/>
              </a:cxn>
              <a:cxn ang="0">
                <a:pos x="1906" y="240"/>
              </a:cxn>
              <a:cxn ang="0">
                <a:pos x="1906" y="237"/>
              </a:cxn>
            </a:cxnLst>
            <a:rect l="0" t="0" r="r" b="b"/>
            <a:pathLst>
              <a:path w="1906" h="477">
                <a:moveTo>
                  <a:pt x="1906" y="237"/>
                </a:moveTo>
                <a:lnTo>
                  <a:pt x="1895" y="279"/>
                </a:lnTo>
                <a:lnTo>
                  <a:pt x="1861" y="313"/>
                </a:lnTo>
                <a:lnTo>
                  <a:pt x="1800" y="347"/>
                </a:lnTo>
                <a:lnTo>
                  <a:pt x="1723" y="382"/>
                </a:lnTo>
                <a:lnTo>
                  <a:pt x="1628" y="408"/>
                </a:lnTo>
                <a:lnTo>
                  <a:pt x="1517" y="431"/>
                </a:lnTo>
                <a:lnTo>
                  <a:pt x="1392" y="450"/>
                </a:lnTo>
                <a:lnTo>
                  <a:pt x="1254" y="465"/>
                </a:lnTo>
                <a:lnTo>
                  <a:pt x="1109" y="473"/>
                </a:lnTo>
                <a:lnTo>
                  <a:pt x="953" y="477"/>
                </a:lnTo>
                <a:lnTo>
                  <a:pt x="800" y="473"/>
                </a:lnTo>
                <a:lnTo>
                  <a:pt x="652" y="465"/>
                </a:lnTo>
                <a:lnTo>
                  <a:pt x="518" y="450"/>
                </a:lnTo>
                <a:lnTo>
                  <a:pt x="392" y="431"/>
                </a:lnTo>
                <a:lnTo>
                  <a:pt x="282" y="408"/>
                </a:lnTo>
                <a:lnTo>
                  <a:pt x="186" y="382"/>
                </a:lnTo>
                <a:lnTo>
                  <a:pt x="106" y="347"/>
                </a:lnTo>
                <a:lnTo>
                  <a:pt x="49" y="313"/>
                </a:lnTo>
                <a:lnTo>
                  <a:pt x="15" y="279"/>
                </a:lnTo>
                <a:lnTo>
                  <a:pt x="0" y="240"/>
                </a:lnTo>
                <a:lnTo>
                  <a:pt x="15" y="202"/>
                </a:lnTo>
                <a:lnTo>
                  <a:pt x="49" y="164"/>
                </a:lnTo>
                <a:lnTo>
                  <a:pt x="106" y="130"/>
                </a:lnTo>
                <a:lnTo>
                  <a:pt x="186" y="99"/>
                </a:lnTo>
                <a:lnTo>
                  <a:pt x="282" y="73"/>
                </a:lnTo>
                <a:lnTo>
                  <a:pt x="392" y="46"/>
                </a:lnTo>
                <a:lnTo>
                  <a:pt x="518" y="27"/>
                </a:lnTo>
                <a:lnTo>
                  <a:pt x="652" y="12"/>
                </a:lnTo>
                <a:lnTo>
                  <a:pt x="800" y="4"/>
                </a:lnTo>
                <a:lnTo>
                  <a:pt x="953" y="0"/>
                </a:lnTo>
                <a:lnTo>
                  <a:pt x="1109" y="4"/>
                </a:lnTo>
                <a:lnTo>
                  <a:pt x="1254" y="12"/>
                </a:lnTo>
                <a:lnTo>
                  <a:pt x="1392" y="27"/>
                </a:lnTo>
                <a:lnTo>
                  <a:pt x="1517" y="46"/>
                </a:lnTo>
                <a:lnTo>
                  <a:pt x="1628" y="73"/>
                </a:lnTo>
                <a:lnTo>
                  <a:pt x="1723" y="99"/>
                </a:lnTo>
                <a:lnTo>
                  <a:pt x="1800" y="130"/>
                </a:lnTo>
                <a:lnTo>
                  <a:pt x="1861" y="164"/>
                </a:lnTo>
                <a:lnTo>
                  <a:pt x="1895" y="202"/>
                </a:lnTo>
                <a:lnTo>
                  <a:pt x="1906" y="240"/>
                </a:lnTo>
                <a:lnTo>
                  <a:pt x="1906" y="240"/>
                </a:lnTo>
                <a:lnTo>
                  <a:pt x="1906" y="2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07" name="Freeform 15"/>
          <p:cNvSpPr>
            <a:spLocks/>
          </p:cNvSpPr>
          <p:nvPr/>
        </p:nvSpPr>
        <p:spPr bwMode="auto">
          <a:xfrm>
            <a:off x="3121025" y="3417888"/>
            <a:ext cx="3025775" cy="757237"/>
          </a:xfrm>
          <a:custGeom>
            <a:avLst/>
            <a:gdLst/>
            <a:ahLst/>
            <a:cxnLst>
              <a:cxn ang="0">
                <a:pos x="1906" y="237"/>
              </a:cxn>
              <a:cxn ang="0">
                <a:pos x="1895" y="279"/>
              </a:cxn>
              <a:cxn ang="0">
                <a:pos x="1861" y="313"/>
              </a:cxn>
              <a:cxn ang="0">
                <a:pos x="1800" y="347"/>
              </a:cxn>
              <a:cxn ang="0">
                <a:pos x="1723" y="382"/>
              </a:cxn>
              <a:cxn ang="0">
                <a:pos x="1628" y="408"/>
              </a:cxn>
              <a:cxn ang="0">
                <a:pos x="1517" y="431"/>
              </a:cxn>
              <a:cxn ang="0">
                <a:pos x="1392" y="450"/>
              </a:cxn>
              <a:cxn ang="0">
                <a:pos x="1254" y="465"/>
              </a:cxn>
              <a:cxn ang="0">
                <a:pos x="1109" y="473"/>
              </a:cxn>
              <a:cxn ang="0">
                <a:pos x="953" y="477"/>
              </a:cxn>
              <a:cxn ang="0">
                <a:pos x="800" y="473"/>
              </a:cxn>
              <a:cxn ang="0">
                <a:pos x="652" y="465"/>
              </a:cxn>
              <a:cxn ang="0">
                <a:pos x="518" y="450"/>
              </a:cxn>
              <a:cxn ang="0">
                <a:pos x="392" y="431"/>
              </a:cxn>
              <a:cxn ang="0">
                <a:pos x="282" y="408"/>
              </a:cxn>
              <a:cxn ang="0">
                <a:pos x="186" y="382"/>
              </a:cxn>
              <a:cxn ang="0">
                <a:pos x="106" y="347"/>
              </a:cxn>
              <a:cxn ang="0">
                <a:pos x="49" y="313"/>
              </a:cxn>
              <a:cxn ang="0">
                <a:pos x="15" y="279"/>
              </a:cxn>
              <a:cxn ang="0">
                <a:pos x="0" y="240"/>
              </a:cxn>
              <a:cxn ang="0">
                <a:pos x="15" y="202"/>
              </a:cxn>
              <a:cxn ang="0">
                <a:pos x="49" y="164"/>
              </a:cxn>
              <a:cxn ang="0">
                <a:pos x="106" y="130"/>
              </a:cxn>
              <a:cxn ang="0">
                <a:pos x="186" y="99"/>
              </a:cxn>
              <a:cxn ang="0">
                <a:pos x="282" y="73"/>
              </a:cxn>
              <a:cxn ang="0">
                <a:pos x="392" y="46"/>
              </a:cxn>
              <a:cxn ang="0">
                <a:pos x="518" y="27"/>
              </a:cxn>
              <a:cxn ang="0">
                <a:pos x="652" y="12"/>
              </a:cxn>
              <a:cxn ang="0">
                <a:pos x="800" y="4"/>
              </a:cxn>
              <a:cxn ang="0">
                <a:pos x="953" y="0"/>
              </a:cxn>
              <a:cxn ang="0">
                <a:pos x="1109" y="4"/>
              </a:cxn>
              <a:cxn ang="0">
                <a:pos x="1254" y="12"/>
              </a:cxn>
              <a:cxn ang="0">
                <a:pos x="1392" y="27"/>
              </a:cxn>
              <a:cxn ang="0">
                <a:pos x="1517" y="46"/>
              </a:cxn>
              <a:cxn ang="0">
                <a:pos x="1628" y="73"/>
              </a:cxn>
              <a:cxn ang="0">
                <a:pos x="1723" y="99"/>
              </a:cxn>
              <a:cxn ang="0">
                <a:pos x="1800" y="130"/>
              </a:cxn>
              <a:cxn ang="0">
                <a:pos x="1861" y="164"/>
              </a:cxn>
              <a:cxn ang="0">
                <a:pos x="1895" y="202"/>
              </a:cxn>
              <a:cxn ang="0">
                <a:pos x="1906" y="240"/>
              </a:cxn>
              <a:cxn ang="0">
                <a:pos x="1906" y="240"/>
              </a:cxn>
            </a:cxnLst>
            <a:rect l="0" t="0" r="r" b="b"/>
            <a:pathLst>
              <a:path w="1906" h="477">
                <a:moveTo>
                  <a:pt x="1906" y="237"/>
                </a:moveTo>
                <a:lnTo>
                  <a:pt x="1895" y="279"/>
                </a:lnTo>
                <a:lnTo>
                  <a:pt x="1861" y="313"/>
                </a:lnTo>
                <a:lnTo>
                  <a:pt x="1800" y="347"/>
                </a:lnTo>
                <a:lnTo>
                  <a:pt x="1723" y="382"/>
                </a:lnTo>
                <a:lnTo>
                  <a:pt x="1628" y="408"/>
                </a:lnTo>
                <a:lnTo>
                  <a:pt x="1517" y="431"/>
                </a:lnTo>
                <a:lnTo>
                  <a:pt x="1392" y="450"/>
                </a:lnTo>
                <a:lnTo>
                  <a:pt x="1254" y="465"/>
                </a:lnTo>
                <a:lnTo>
                  <a:pt x="1109" y="473"/>
                </a:lnTo>
                <a:lnTo>
                  <a:pt x="953" y="477"/>
                </a:lnTo>
                <a:lnTo>
                  <a:pt x="800" y="473"/>
                </a:lnTo>
                <a:lnTo>
                  <a:pt x="652" y="465"/>
                </a:lnTo>
                <a:lnTo>
                  <a:pt x="518" y="450"/>
                </a:lnTo>
                <a:lnTo>
                  <a:pt x="392" y="431"/>
                </a:lnTo>
                <a:lnTo>
                  <a:pt x="282" y="408"/>
                </a:lnTo>
                <a:lnTo>
                  <a:pt x="186" y="382"/>
                </a:lnTo>
                <a:lnTo>
                  <a:pt x="106" y="347"/>
                </a:lnTo>
                <a:lnTo>
                  <a:pt x="49" y="313"/>
                </a:lnTo>
                <a:lnTo>
                  <a:pt x="15" y="279"/>
                </a:lnTo>
                <a:lnTo>
                  <a:pt x="0" y="240"/>
                </a:lnTo>
                <a:lnTo>
                  <a:pt x="15" y="202"/>
                </a:lnTo>
                <a:lnTo>
                  <a:pt x="49" y="164"/>
                </a:lnTo>
                <a:lnTo>
                  <a:pt x="106" y="130"/>
                </a:lnTo>
                <a:lnTo>
                  <a:pt x="186" y="99"/>
                </a:lnTo>
                <a:lnTo>
                  <a:pt x="282" y="73"/>
                </a:lnTo>
                <a:lnTo>
                  <a:pt x="392" y="46"/>
                </a:lnTo>
                <a:lnTo>
                  <a:pt x="518" y="27"/>
                </a:lnTo>
                <a:lnTo>
                  <a:pt x="652" y="12"/>
                </a:lnTo>
                <a:lnTo>
                  <a:pt x="800" y="4"/>
                </a:lnTo>
                <a:lnTo>
                  <a:pt x="953" y="0"/>
                </a:lnTo>
                <a:lnTo>
                  <a:pt x="1109" y="4"/>
                </a:lnTo>
                <a:lnTo>
                  <a:pt x="1254" y="12"/>
                </a:lnTo>
                <a:lnTo>
                  <a:pt x="1392" y="27"/>
                </a:lnTo>
                <a:lnTo>
                  <a:pt x="1517" y="46"/>
                </a:lnTo>
                <a:lnTo>
                  <a:pt x="1628" y="73"/>
                </a:lnTo>
                <a:lnTo>
                  <a:pt x="1723" y="99"/>
                </a:lnTo>
                <a:lnTo>
                  <a:pt x="1800" y="130"/>
                </a:lnTo>
                <a:lnTo>
                  <a:pt x="1861" y="164"/>
                </a:lnTo>
                <a:lnTo>
                  <a:pt x="1895" y="202"/>
                </a:lnTo>
                <a:lnTo>
                  <a:pt x="1906" y="240"/>
                </a:lnTo>
                <a:lnTo>
                  <a:pt x="1906" y="2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3489325" y="3660775"/>
            <a:ext cx="2392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Backbone service provider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09" name="Freeform 17"/>
          <p:cNvSpPr>
            <a:spLocks/>
          </p:cNvSpPr>
          <p:nvPr/>
        </p:nvSpPr>
        <p:spPr bwMode="auto">
          <a:xfrm>
            <a:off x="2127250" y="3267075"/>
            <a:ext cx="247650" cy="254000"/>
          </a:xfrm>
          <a:custGeom>
            <a:avLst/>
            <a:gdLst/>
            <a:ahLst/>
            <a:cxnLst>
              <a:cxn ang="0">
                <a:pos x="156" y="80"/>
              </a:cxn>
              <a:cxn ang="0">
                <a:pos x="156" y="91"/>
              </a:cxn>
              <a:cxn ang="0">
                <a:pos x="153" y="107"/>
              </a:cxn>
              <a:cxn ang="0">
                <a:pos x="149" y="118"/>
              </a:cxn>
              <a:cxn ang="0">
                <a:pos x="141" y="126"/>
              </a:cxn>
              <a:cxn ang="0">
                <a:pos x="134" y="137"/>
              </a:cxn>
              <a:cxn ang="0">
                <a:pos x="126" y="145"/>
              </a:cxn>
              <a:cxn ang="0">
                <a:pos x="114" y="152"/>
              </a:cxn>
              <a:cxn ang="0">
                <a:pos x="103" y="156"/>
              </a:cxn>
              <a:cxn ang="0">
                <a:pos x="92" y="160"/>
              </a:cxn>
              <a:cxn ang="0">
                <a:pos x="76" y="160"/>
              </a:cxn>
              <a:cxn ang="0">
                <a:pos x="65" y="160"/>
              </a:cxn>
              <a:cxn ang="0">
                <a:pos x="53" y="156"/>
              </a:cxn>
              <a:cxn ang="0">
                <a:pos x="42" y="152"/>
              </a:cxn>
              <a:cxn ang="0">
                <a:pos x="31" y="145"/>
              </a:cxn>
              <a:cxn ang="0">
                <a:pos x="23" y="137"/>
              </a:cxn>
              <a:cxn ang="0">
                <a:pos x="15" y="126"/>
              </a:cxn>
              <a:cxn ang="0">
                <a:pos x="8" y="118"/>
              </a:cxn>
              <a:cxn ang="0">
                <a:pos x="4" y="107"/>
              </a:cxn>
              <a:cxn ang="0">
                <a:pos x="0" y="91"/>
              </a:cxn>
              <a:cxn ang="0">
                <a:pos x="0" y="80"/>
              </a:cxn>
              <a:cxn ang="0">
                <a:pos x="0" y="69"/>
              </a:cxn>
              <a:cxn ang="0">
                <a:pos x="4" y="53"/>
              </a:cxn>
              <a:cxn ang="0">
                <a:pos x="8" y="42"/>
              </a:cxn>
              <a:cxn ang="0">
                <a:pos x="15" y="34"/>
              </a:cxn>
              <a:cxn ang="0">
                <a:pos x="23" y="23"/>
              </a:cxn>
              <a:cxn ang="0">
                <a:pos x="31" y="15"/>
              </a:cxn>
              <a:cxn ang="0">
                <a:pos x="42" y="11"/>
              </a:cxn>
              <a:cxn ang="0">
                <a:pos x="53" y="4"/>
              </a:cxn>
              <a:cxn ang="0">
                <a:pos x="65" y="0"/>
              </a:cxn>
              <a:cxn ang="0">
                <a:pos x="76" y="0"/>
              </a:cxn>
              <a:cxn ang="0">
                <a:pos x="92" y="0"/>
              </a:cxn>
              <a:cxn ang="0">
                <a:pos x="103" y="4"/>
              </a:cxn>
              <a:cxn ang="0">
                <a:pos x="114" y="11"/>
              </a:cxn>
              <a:cxn ang="0">
                <a:pos x="126" y="15"/>
              </a:cxn>
              <a:cxn ang="0">
                <a:pos x="134" y="23"/>
              </a:cxn>
              <a:cxn ang="0">
                <a:pos x="141" y="34"/>
              </a:cxn>
              <a:cxn ang="0">
                <a:pos x="149" y="42"/>
              </a:cxn>
              <a:cxn ang="0">
                <a:pos x="153" y="53"/>
              </a:cxn>
              <a:cxn ang="0">
                <a:pos x="156" y="69"/>
              </a:cxn>
              <a:cxn ang="0">
                <a:pos x="156" y="80"/>
              </a:cxn>
              <a:cxn ang="0">
                <a:pos x="156" y="80"/>
              </a:cxn>
            </a:cxnLst>
            <a:rect l="0" t="0" r="r" b="b"/>
            <a:pathLst>
              <a:path w="156" h="160">
                <a:moveTo>
                  <a:pt x="156" y="80"/>
                </a:moveTo>
                <a:lnTo>
                  <a:pt x="156" y="91"/>
                </a:lnTo>
                <a:lnTo>
                  <a:pt x="153" y="107"/>
                </a:lnTo>
                <a:lnTo>
                  <a:pt x="149" y="118"/>
                </a:lnTo>
                <a:lnTo>
                  <a:pt x="141" y="126"/>
                </a:lnTo>
                <a:lnTo>
                  <a:pt x="134" y="137"/>
                </a:lnTo>
                <a:lnTo>
                  <a:pt x="126" y="145"/>
                </a:lnTo>
                <a:lnTo>
                  <a:pt x="114" y="152"/>
                </a:lnTo>
                <a:lnTo>
                  <a:pt x="103" y="156"/>
                </a:lnTo>
                <a:lnTo>
                  <a:pt x="92" y="160"/>
                </a:lnTo>
                <a:lnTo>
                  <a:pt x="76" y="160"/>
                </a:lnTo>
                <a:lnTo>
                  <a:pt x="65" y="160"/>
                </a:lnTo>
                <a:lnTo>
                  <a:pt x="53" y="156"/>
                </a:lnTo>
                <a:lnTo>
                  <a:pt x="42" y="152"/>
                </a:lnTo>
                <a:lnTo>
                  <a:pt x="31" y="145"/>
                </a:lnTo>
                <a:lnTo>
                  <a:pt x="23" y="137"/>
                </a:lnTo>
                <a:lnTo>
                  <a:pt x="15" y="126"/>
                </a:lnTo>
                <a:lnTo>
                  <a:pt x="8" y="118"/>
                </a:lnTo>
                <a:lnTo>
                  <a:pt x="4" y="107"/>
                </a:lnTo>
                <a:lnTo>
                  <a:pt x="0" y="91"/>
                </a:lnTo>
                <a:lnTo>
                  <a:pt x="0" y="80"/>
                </a:lnTo>
                <a:lnTo>
                  <a:pt x="0" y="69"/>
                </a:lnTo>
                <a:lnTo>
                  <a:pt x="4" y="53"/>
                </a:lnTo>
                <a:lnTo>
                  <a:pt x="8" y="42"/>
                </a:lnTo>
                <a:lnTo>
                  <a:pt x="15" y="34"/>
                </a:lnTo>
                <a:lnTo>
                  <a:pt x="23" y="23"/>
                </a:lnTo>
                <a:lnTo>
                  <a:pt x="31" y="15"/>
                </a:lnTo>
                <a:lnTo>
                  <a:pt x="42" y="11"/>
                </a:lnTo>
                <a:lnTo>
                  <a:pt x="53" y="4"/>
                </a:lnTo>
                <a:lnTo>
                  <a:pt x="65" y="0"/>
                </a:lnTo>
                <a:lnTo>
                  <a:pt x="76" y="0"/>
                </a:lnTo>
                <a:lnTo>
                  <a:pt x="92" y="0"/>
                </a:lnTo>
                <a:lnTo>
                  <a:pt x="103" y="4"/>
                </a:lnTo>
                <a:lnTo>
                  <a:pt x="114" y="11"/>
                </a:lnTo>
                <a:lnTo>
                  <a:pt x="126" y="15"/>
                </a:lnTo>
                <a:lnTo>
                  <a:pt x="134" y="23"/>
                </a:lnTo>
                <a:lnTo>
                  <a:pt x="141" y="34"/>
                </a:lnTo>
                <a:lnTo>
                  <a:pt x="149" y="42"/>
                </a:lnTo>
                <a:lnTo>
                  <a:pt x="153" y="53"/>
                </a:lnTo>
                <a:lnTo>
                  <a:pt x="156" y="69"/>
                </a:lnTo>
                <a:lnTo>
                  <a:pt x="156" y="80"/>
                </a:lnTo>
                <a:lnTo>
                  <a:pt x="156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10" name="Freeform 18"/>
          <p:cNvSpPr>
            <a:spLocks/>
          </p:cNvSpPr>
          <p:nvPr/>
        </p:nvSpPr>
        <p:spPr bwMode="auto">
          <a:xfrm>
            <a:off x="2127250" y="3267075"/>
            <a:ext cx="247650" cy="254000"/>
          </a:xfrm>
          <a:custGeom>
            <a:avLst/>
            <a:gdLst/>
            <a:ahLst/>
            <a:cxnLst>
              <a:cxn ang="0">
                <a:pos x="156" y="80"/>
              </a:cxn>
              <a:cxn ang="0">
                <a:pos x="156" y="91"/>
              </a:cxn>
              <a:cxn ang="0">
                <a:pos x="153" y="107"/>
              </a:cxn>
              <a:cxn ang="0">
                <a:pos x="149" y="118"/>
              </a:cxn>
              <a:cxn ang="0">
                <a:pos x="141" y="126"/>
              </a:cxn>
              <a:cxn ang="0">
                <a:pos x="134" y="137"/>
              </a:cxn>
              <a:cxn ang="0">
                <a:pos x="126" y="145"/>
              </a:cxn>
              <a:cxn ang="0">
                <a:pos x="114" y="152"/>
              </a:cxn>
              <a:cxn ang="0">
                <a:pos x="103" y="156"/>
              </a:cxn>
              <a:cxn ang="0">
                <a:pos x="92" y="160"/>
              </a:cxn>
              <a:cxn ang="0">
                <a:pos x="76" y="160"/>
              </a:cxn>
              <a:cxn ang="0">
                <a:pos x="65" y="160"/>
              </a:cxn>
              <a:cxn ang="0">
                <a:pos x="53" y="156"/>
              </a:cxn>
              <a:cxn ang="0">
                <a:pos x="42" y="152"/>
              </a:cxn>
              <a:cxn ang="0">
                <a:pos x="31" y="145"/>
              </a:cxn>
              <a:cxn ang="0">
                <a:pos x="23" y="137"/>
              </a:cxn>
              <a:cxn ang="0">
                <a:pos x="15" y="126"/>
              </a:cxn>
              <a:cxn ang="0">
                <a:pos x="8" y="118"/>
              </a:cxn>
              <a:cxn ang="0">
                <a:pos x="4" y="107"/>
              </a:cxn>
              <a:cxn ang="0">
                <a:pos x="0" y="91"/>
              </a:cxn>
              <a:cxn ang="0">
                <a:pos x="0" y="80"/>
              </a:cxn>
              <a:cxn ang="0">
                <a:pos x="0" y="69"/>
              </a:cxn>
              <a:cxn ang="0">
                <a:pos x="4" y="53"/>
              </a:cxn>
              <a:cxn ang="0">
                <a:pos x="8" y="42"/>
              </a:cxn>
              <a:cxn ang="0">
                <a:pos x="15" y="34"/>
              </a:cxn>
              <a:cxn ang="0">
                <a:pos x="23" y="23"/>
              </a:cxn>
              <a:cxn ang="0">
                <a:pos x="31" y="15"/>
              </a:cxn>
              <a:cxn ang="0">
                <a:pos x="42" y="11"/>
              </a:cxn>
              <a:cxn ang="0">
                <a:pos x="53" y="4"/>
              </a:cxn>
              <a:cxn ang="0">
                <a:pos x="65" y="0"/>
              </a:cxn>
              <a:cxn ang="0">
                <a:pos x="76" y="0"/>
              </a:cxn>
              <a:cxn ang="0">
                <a:pos x="92" y="0"/>
              </a:cxn>
              <a:cxn ang="0">
                <a:pos x="103" y="4"/>
              </a:cxn>
              <a:cxn ang="0">
                <a:pos x="114" y="11"/>
              </a:cxn>
              <a:cxn ang="0">
                <a:pos x="126" y="15"/>
              </a:cxn>
              <a:cxn ang="0">
                <a:pos x="134" y="23"/>
              </a:cxn>
              <a:cxn ang="0">
                <a:pos x="141" y="34"/>
              </a:cxn>
              <a:cxn ang="0">
                <a:pos x="149" y="42"/>
              </a:cxn>
              <a:cxn ang="0">
                <a:pos x="153" y="53"/>
              </a:cxn>
              <a:cxn ang="0">
                <a:pos x="156" y="69"/>
              </a:cxn>
              <a:cxn ang="0">
                <a:pos x="156" y="80"/>
              </a:cxn>
              <a:cxn ang="0">
                <a:pos x="156" y="80"/>
              </a:cxn>
            </a:cxnLst>
            <a:rect l="0" t="0" r="r" b="b"/>
            <a:pathLst>
              <a:path w="156" h="160">
                <a:moveTo>
                  <a:pt x="156" y="80"/>
                </a:moveTo>
                <a:lnTo>
                  <a:pt x="156" y="91"/>
                </a:lnTo>
                <a:lnTo>
                  <a:pt x="153" y="107"/>
                </a:lnTo>
                <a:lnTo>
                  <a:pt x="149" y="118"/>
                </a:lnTo>
                <a:lnTo>
                  <a:pt x="141" y="126"/>
                </a:lnTo>
                <a:lnTo>
                  <a:pt x="134" y="137"/>
                </a:lnTo>
                <a:lnTo>
                  <a:pt x="126" y="145"/>
                </a:lnTo>
                <a:lnTo>
                  <a:pt x="114" y="152"/>
                </a:lnTo>
                <a:lnTo>
                  <a:pt x="103" y="156"/>
                </a:lnTo>
                <a:lnTo>
                  <a:pt x="92" y="160"/>
                </a:lnTo>
                <a:lnTo>
                  <a:pt x="76" y="160"/>
                </a:lnTo>
                <a:lnTo>
                  <a:pt x="65" y="160"/>
                </a:lnTo>
                <a:lnTo>
                  <a:pt x="53" y="156"/>
                </a:lnTo>
                <a:lnTo>
                  <a:pt x="42" y="152"/>
                </a:lnTo>
                <a:lnTo>
                  <a:pt x="31" y="145"/>
                </a:lnTo>
                <a:lnTo>
                  <a:pt x="23" y="137"/>
                </a:lnTo>
                <a:lnTo>
                  <a:pt x="15" y="126"/>
                </a:lnTo>
                <a:lnTo>
                  <a:pt x="8" y="118"/>
                </a:lnTo>
                <a:lnTo>
                  <a:pt x="4" y="107"/>
                </a:lnTo>
                <a:lnTo>
                  <a:pt x="0" y="91"/>
                </a:lnTo>
                <a:lnTo>
                  <a:pt x="0" y="80"/>
                </a:lnTo>
                <a:lnTo>
                  <a:pt x="0" y="69"/>
                </a:lnTo>
                <a:lnTo>
                  <a:pt x="4" y="53"/>
                </a:lnTo>
                <a:lnTo>
                  <a:pt x="8" y="42"/>
                </a:lnTo>
                <a:lnTo>
                  <a:pt x="15" y="34"/>
                </a:lnTo>
                <a:lnTo>
                  <a:pt x="23" y="23"/>
                </a:lnTo>
                <a:lnTo>
                  <a:pt x="31" y="15"/>
                </a:lnTo>
                <a:lnTo>
                  <a:pt x="42" y="11"/>
                </a:lnTo>
                <a:lnTo>
                  <a:pt x="53" y="4"/>
                </a:lnTo>
                <a:lnTo>
                  <a:pt x="65" y="0"/>
                </a:lnTo>
                <a:lnTo>
                  <a:pt x="76" y="0"/>
                </a:lnTo>
                <a:lnTo>
                  <a:pt x="92" y="0"/>
                </a:lnTo>
                <a:lnTo>
                  <a:pt x="103" y="4"/>
                </a:lnTo>
                <a:lnTo>
                  <a:pt x="114" y="11"/>
                </a:lnTo>
                <a:lnTo>
                  <a:pt x="126" y="15"/>
                </a:lnTo>
                <a:lnTo>
                  <a:pt x="134" y="23"/>
                </a:lnTo>
                <a:lnTo>
                  <a:pt x="141" y="34"/>
                </a:lnTo>
                <a:lnTo>
                  <a:pt x="149" y="42"/>
                </a:lnTo>
                <a:lnTo>
                  <a:pt x="153" y="53"/>
                </a:lnTo>
                <a:lnTo>
                  <a:pt x="156" y="69"/>
                </a:lnTo>
                <a:lnTo>
                  <a:pt x="156" y="80"/>
                </a:lnTo>
                <a:lnTo>
                  <a:pt x="156" y="8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11" name="Freeform 19"/>
          <p:cNvSpPr>
            <a:spLocks/>
          </p:cNvSpPr>
          <p:nvPr/>
        </p:nvSpPr>
        <p:spPr bwMode="auto">
          <a:xfrm>
            <a:off x="6643688" y="3671888"/>
            <a:ext cx="249237" cy="255587"/>
          </a:xfrm>
          <a:custGeom>
            <a:avLst/>
            <a:gdLst/>
            <a:ahLst/>
            <a:cxnLst>
              <a:cxn ang="0">
                <a:pos x="157" y="77"/>
              </a:cxn>
              <a:cxn ang="0">
                <a:pos x="157" y="92"/>
              </a:cxn>
              <a:cxn ang="0">
                <a:pos x="153" y="103"/>
              </a:cxn>
              <a:cxn ang="0">
                <a:pos x="149" y="115"/>
              </a:cxn>
              <a:cxn ang="0">
                <a:pos x="141" y="126"/>
              </a:cxn>
              <a:cxn ang="0">
                <a:pos x="134" y="134"/>
              </a:cxn>
              <a:cxn ang="0">
                <a:pos x="126" y="145"/>
              </a:cxn>
              <a:cxn ang="0">
                <a:pos x="115" y="149"/>
              </a:cxn>
              <a:cxn ang="0">
                <a:pos x="103" y="153"/>
              </a:cxn>
              <a:cxn ang="0">
                <a:pos x="92" y="157"/>
              </a:cxn>
              <a:cxn ang="0">
                <a:pos x="80" y="161"/>
              </a:cxn>
              <a:cxn ang="0">
                <a:pos x="65" y="157"/>
              </a:cxn>
              <a:cxn ang="0">
                <a:pos x="54" y="153"/>
              </a:cxn>
              <a:cxn ang="0">
                <a:pos x="42" y="149"/>
              </a:cxn>
              <a:cxn ang="0">
                <a:pos x="31" y="145"/>
              </a:cxn>
              <a:cxn ang="0">
                <a:pos x="23" y="134"/>
              </a:cxn>
              <a:cxn ang="0">
                <a:pos x="15" y="126"/>
              </a:cxn>
              <a:cxn ang="0">
                <a:pos x="8" y="115"/>
              </a:cxn>
              <a:cxn ang="0">
                <a:pos x="4" y="103"/>
              </a:cxn>
              <a:cxn ang="0">
                <a:pos x="0" y="92"/>
              </a:cxn>
              <a:cxn ang="0">
                <a:pos x="0" y="80"/>
              </a:cxn>
              <a:cxn ang="0">
                <a:pos x="0" y="65"/>
              </a:cxn>
              <a:cxn ang="0">
                <a:pos x="4" y="54"/>
              </a:cxn>
              <a:cxn ang="0">
                <a:pos x="8" y="42"/>
              </a:cxn>
              <a:cxn ang="0">
                <a:pos x="15" y="31"/>
              </a:cxn>
              <a:cxn ang="0">
                <a:pos x="23" y="23"/>
              </a:cxn>
              <a:cxn ang="0">
                <a:pos x="31" y="16"/>
              </a:cxn>
              <a:cxn ang="0">
                <a:pos x="42" y="8"/>
              </a:cxn>
              <a:cxn ang="0">
                <a:pos x="54" y="4"/>
              </a:cxn>
              <a:cxn ang="0">
                <a:pos x="65" y="0"/>
              </a:cxn>
              <a:cxn ang="0">
                <a:pos x="80" y="0"/>
              </a:cxn>
              <a:cxn ang="0">
                <a:pos x="92" y="0"/>
              </a:cxn>
              <a:cxn ang="0">
                <a:pos x="103" y="4"/>
              </a:cxn>
              <a:cxn ang="0">
                <a:pos x="115" y="8"/>
              </a:cxn>
              <a:cxn ang="0">
                <a:pos x="126" y="16"/>
              </a:cxn>
              <a:cxn ang="0">
                <a:pos x="134" y="23"/>
              </a:cxn>
              <a:cxn ang="0">
                <a:pos x="141" y="31"/>
              </a:cxn>
              <a:cxn ang="0">
                <a:pos x="149" y="42"/>
              </a:cxn>
              <a:cxn ang="0">
                <a:pos x="153" y="54"/>
              </a:cxn>
              <a:cxn ang="0">
                <a:pos x="157" y="65"/>
              </a:cxn>
              <a:cxn ang="0">
                <a:pos x="157" y="80"/>
              </a:cxn>
              <a:cxn ang="0">
                <a:pos x="157" y="80"/>
              </a:cxn>
              <a:cxn ang="0">
                <a:pos x="157" y="77"/>
              </a:cxn>
            </a:cxnLst>
            <a:rect l="0" t="0" r="r" b="b"/>
            <a:pathLst>
              <a:path w="157" h="161">
                <a:moveTo>
                  <a:pt x="157" y="77"/>
                </a:moveTo>
                <a:lnTo>
                  <a:pt x="157" y="92"/>
                </a:lnTo>
                <a:lnTo>
                  <a:pt x="153" y="103"/>
                </a:lnTo>
                <a:lnTo>
                  <a:pt x="149" y="115"/>
                </a:lnTo>
                <a:lnTo>
                  <a:pt x="141" y="126"/>
                </a:lnTo>
                <a:lnTo>
                  <a:pt x="134" y="134"/>
                </a:lnTo>
                <a:lnTo>
                  <a:pt x="126" y="145"/>
                </a:lnTo>
                <a:lnTo>
                  <a:pt x="115" y="149"/>
                </a:lnTo>
                <a:lnTo>
                  <a:pt x="103" y="153"/>
                </a:lnTo>
                <a:lnTo>
                  <a:pt x="92" y="157"/>
                </a:lnTo>
                <a:lnTo>
                  <a:pt x="80" y="161"/>
                </a:lnTo>
                <a:lnTo>
                  <a:pt x="65" y="157"/>
                </a:lnTo>
                <a:lnTo>
                  <a:pt x="54" y="153"/>
                </a:lnTo>
                <a:lnTo>
                  <a:pt x="42" y="149"/>
                </a:lnTo>
                <a:lnTo>
                  <a:pt x="31" y="145"/>
                </a:lnTo>
                <a:lnTo>
                  <a:pt x="23" y="134"/>
                </a:lnTo>
                <a:lnTo>
                  <a:pt x="15" y="126"/>
                </a:lnTo>
                <a:lnTo>
                  <a:pt x="8" y="115"/>
                </a:lnTo>
                <a:lnTo>
                  <a:pt x="4" y="103"/>
                </a:lnTo>
                <a:lnTo>
                  <a:pt x="0" y="92"/>
                </a:lnTo>
                <a:lnTo>
                  <a:pt x="0" y="80"/>
                </a:lnTo>
                <a:lnTo>
                  <a:pt x="0" y="65"/>
                </a:lnTo>
                <a:lnTo>
                  <a:pt x="4" y="54"/>
                </a:lnTo>
                <a:lnTo>
                  <a:pt x="8" y="42"/>
                </a:lnTo>
                <a:lnTo>
                  <a:pt x="15" y="31"/>
                </a:lnTo>
                <a:lnTo>
                  <a:pt x="23" y="23"/>
                </a:lnTo>
                <a:lnTo>
                  <a:pt x="31" y="16"/>
                </a:lnTo>
                <a:lnTo>
                  <a:pt x="42" y="8"/>
                </a:lnTo>
                <a:lnTo>
                  <a:pt x="54" y="4"/>
                </a:lnTo>
                <a:lnTo>
                  <a:pt x="65" y="0"/>
                </a:lnTo>
                <a:lnTo>
                  <a:pt x="80" y="0"/>
                </a:lnTo>
                <a:lnTo>
                  <a:pt x="92" y="0"/>
                </a:lnTo>
                <a:lnTo>
                  <a:pt x="103" y="4"/>
                </a:lnTo>
                <a:lnTo>
                  <a:pt x="115" y="8"/>
                </a:lnTo>
                <a:lnTo>
                  <a:pt x="126" y="16"/>
                </a:lnTo>
                <a:lnTo>
                  <a:pt x="134" y="23"/>
                </a:lnTo>
                <a:lnTo>
                  <a:pt x="141" y="31"/>
                </a:lnTo>
                <a:lnTo>
                  <a:pt x="149" y="42"/>
                </a:lnTo>
                <a:lnTo>
                  <a:pt x="153" y="54"/>
                </a:lnTo>
                <a:lnTo>
                  <a:pt x="157" y="65"/>
                </a:lnTo>
                <a:lnTo>
                  <a:pt x="157" y="80"/>
                </a:lnTo>
                <a:lnTo>
                  <a:pt x="157" y="80"/>
                </a:lnTo>
                <a:lnTo>
                  <a:pt x="157" y="7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12" name="Freeform 20"/>
          <p:cNvSpPr>
            <a:spLocks/>
          </p:cNvSpPr>
          <p:nvPr/>
        </p:nvSpPr>
        <p:spPr bwMode="auto">
          <a:xfrm>
            <a:off x="6643688" y="3671888"/>
            <a:ext cx="249237" cy="255587"/>
          </a:xfrm>
          <a:custGeom>
            <a:avLst/>
            <a:gdLst/>
            <a:ahLst/>
            <a:cxnLst>
              <a:cxn ang="0">
                <a:pos x="157" y="77"/>
              </a:cxn>
              <a:cxn ang="0">
                <a:pos x="157" y="92"/>
              </a:cxn>
              <a:cxn ang="0">
                <a:pos x="153" y="103"/>
              </a:cxn>
              <a:cxn ang="0">
                <a:pos x="149" y="115"/>
              </a:cxn>
              <a:cxn ang="0">
                <a:pos x="141" y="126"/>
              </a:cxn>
              <a:cxn ang="0">
                <a:pos x="134" y="134"/>
              </a:cxn>
              <a:cxn ang="0">
                <a:pos x="126" y="145"/>
              </a:cxn>
              <a:cxn ang="0">
                <a:pos x="115" y="149"/>
              </a:cxn>
              <a:cxn ang="0">
                <a:pos x="103" y="153"/>
              </a:cxn>
              <a:cxn ang="0">
                <a:pos x="92" y="157"/>
              </a:cxn>
              <a:cxn ang="0">
                <a:pos x="80" y="161"/>
              </a:cxn>
              <a:cxn ang="0">
                <a:pos x="65" y="157"/>
              </a:cxn>
              <a:cxn ang="0">
                <a:pos x="54" y="153"/>
              </a:cxn>
              <a:cxn ang="0">
                <a:pos x="42" y="149"/>
              </a:cxn>
              <a:cxn ang="0">
                <a:pos x="31" y="145"/>
              </a:cxn>
              <a:cxn ang="0">
                <a:pos x="23" y="134"/>
              </a:cxn>
              <a:cxn ang="0">
                <a:pos x="15" y="126"/>
              </a:cxn>
              <a:cxn ang="0">
                <a:pos x="8" y="115"/>
              </a:cxn>
              <a:cxn ang="0">
                <a:pos x="4" y="103"/>
              </a:cxn>
              <a:cxn ang="0">
                <a:pos x="0" y="92"/>
              </a:cxn>
              <a:cxn ang="0">
                <a:pos x="0" y="80"/>
              </a:cxn>
              <a:cxn ang="0">
                <a:pos x="0" y="65"/>
              </a:cxn>
              <a:cxn ang="0">
                <a:pos x="4" y="54"/>
              </a:cxn>
              <a:cxn ang="0">
                <a:pos x="8" y="42"/>
              </a:cxn>
              <a:cxn ang="0">
                <a:pos x="15" y="31"/>
              </a:cxn>
              <a:cxn ang="0">
                <a:pos x="23" y="23"/>
              </a:cxn>
              <a:cxn ang="0">
                <a:pos x="31" y="16"/>
              </a:cxn>
              <a:cxn ang="0">
                <a:pos x="42" y="8"/>
              </a:cxn>
              <a:cxn ang="0">
                <a:pos x="54" y="4"/>
              </a:cxn>
              <a:cxn ang="0">
                <a:pos x="65" y="0"/>
              </a:cxn>
              <a:cxn ang="0">
                <a:pos x="80" y="0"/>
              </a:cxn>
              <a:cxn ang="0">
                <a:pos x="92" y="0"/>
              </a:cxn>
              <a:cxn ang="0">
                <a:pos x="103" y="4"/>
              </a:cxn>
              <a:cxn ang="0">
                <a:pos x="115" y="8"/>
              </a:cxn>
              <a:cxn ang="0">
                <a:pos x="126" y="16"/>
              </a:cxn>
              <a:cxn ang="0">
                <a:pos x="134" y="23"/>
              </a:cxn>
              <a:cxn ang="0">
                <a:pos x="141" y="31"/>
              </a:cxn>
              <a:cxn ang="0">
                <a:pos x="149" y="42"/>
              </a:cxn>
              <a:cxn ang="0">
                <a:pos x="153" y="54"/>
              </a:cxn>
              <a:cxn ang="0">
                <a:pos x="157" y="65"/>
              </a:cxn>
              <a:cxn ang="0">
                <a:pos x="157" y="80"/>
              </a:cxn>
              <a:cxn ang="0">
                <a:pos x="157" y="80"/>
              </a:cxn>
            </a:cxnLst>
            <a:rect l="0" t="0" r="r" b="b"/>
            <a:pathLst>
              <a:path w="157" h="161">
                <a:moveTo>
                  <a:pt x="157" y="77"/>
                </a:moveTo>
                <a:lnTo>
                  <a:pt x="157" y="92"/>
                </a:lnTo>
                <a:lnTo>
                  <a:pt x="153" y="103"/>
                </a:lnTo>
                <a:lnTo>
                  <a:pt x="149" y="115"/>
                </a:lnTo>
                <a:lnTo>
                  <a:pt x="141" y="126"/>
                </a:lnTo>
                <a:lnTo>
                  <a:pt x="134" y="134"/>
                </a:lnTo>
                <a:lnTo>
                  <a:pt x="126" y="145"/>
                </a:lnTo>
                <a:lnTo>
                  <a:pt x="115" y="149"/>
                </a:lnTo>
                <a:lnTo>
                  <a:pt x="103" y="153"/>
                </a:lnTo>
                <a:lnTo>
                  <a:pt x="92" y="157"/>
                </a:lnTo>
                <a:lnTo>
                  <a:pt x="80" y="161"/>
                </a:lnTo>
                <a:lnTo>
                  <a:pt x="65" y="157"/>
                </a:lnTo>
                <a:lnTo>
                  <a:pt x="54" y="153"/>
                </a:lnTo>
                <a:lnTo>
                  <a:pt x="42" y="149"/>
                </a:lnTo>
                <a:lnTo>
                  <a:pt x="31" y="145"/>
                </a:lnTo>
                <a:lnTo>
                  <a:pt x="23" y="134"/>
                </a:lnTo>
                <a:lnTo>
                  <a:pt x="15" y="126"/>
                </a:lnTo>
                <a:lnTo>
                  <a:pt x="8" y="115"/>
                </a:lnTo>
                <a:lnTo>
                  <a:pt x="4" y="103"/>
                </a:lnTo>
                <a:lnTo>
                  <a:pt x="0" y="92"/>
                </a:lnTo>
                <a:lnTo>
                  <a:pt x="0" y="80"/>
                </a:lnTo>
                <a:lnTo>
                  <a:pt x="0" y="65"/>
                </a:lnTo>
                <a:lnTo>
                  <a:pt x="4" y="54"/>
                </a:lnTo>
                <a:lnTo>
                  <a:pt x="8" y="42"/>
                </a:lnTo>
                <a:lnTo>
                  <a:pt x="15" y="31"/>
                </a:lnTo>
                <a:lnTo>
                  <a:pt x="23" y="23"/>
                </a:lnTo>
                <a:lnTo>
                  <a:pt x="31" y="16"/>
                </a:lnTo>
                <a:lnTo>
                  <a:pt x="42" y="8"/>
                </a:lnTo>
                <a:lnTo>
                  <a:pt x="54" y="4"/>
                </a:lnTo>
                <a:lnTo>
                  <a:pt x="65" y="0"/>
                </a:lnTo>
                <a:lnTo>
                  <a:pt x="80" y="0"/>
                </a:lnTo>
                <a:lnTo>
                  <a:pt x="92" y="0"/>
                </a:lnTo>
                <a:lnTo>
                  <a:pt x="103" y="4"/>
                </a:lnTo>
                <a:lnTo>
                  <a:pt x="115" y="8"/>
                </a:lnTo>
                <a:lnTo>
                  <a:pt x="126" y="16"/>
                </a:lnTo>
                <a:lnTo>
                  <a:pt x="134" y="23"/>
                </a:lnTo>
                <a:lnTo>
                  <a:pt x="141" y="31"/>
                </a:lnTo>
                <a:lnTo>
                  <a:pt x="149" y="42"/>
                </a:lnTo>
                <a:lnTo>
                  <a:pt x="153" y="54"/>
                </a:lnTo>
                <a:lnTo>
                  <a:pt x="157" y="65"/>
                </a:lnTo>
                <a:lnTo>
                  <a:pt x="157" y="80"/>
                </a:lnTo>
                <a:lnTo>
                  <a:pt x="157" y="8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1400175" y="3260725"/>
            <a:ext cx="698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Peering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1400175" y="3503613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point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15" name="Rectangle 23"/>
          <p:cNvSpPr>
            <a:spLocks noChangeArrowheads="1"/>
          </p:cNvSpPr>
          <p:nvPr/>
        </p:nvSpPr>
        <p:spPr bwMode="auto">
          <a:xfrm>
            <a:off x="6970713" y="3660775"/>
            <a:ext cx="698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Peering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6970713" y="3903663"/>
            <a:ext cx="439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point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17" name="Rectangle 25"/>
          <p:cNvSpPr>
            <a:spLocks noChangeArrowheads="1"/>
          </p:cNvSpPr>
          <p:nvPr/>
        </p:nvSpPr>
        <p:spPr bwMode="auto">
          <a:xfrm>
            <a:off x="3175000" y="2395538"/>
            <a:ext cx="1592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Large corporation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18" name="Freeform 26"/>
          <p:cNvSpPr>
            <a:spLocks/>
          </p:cNvSpPr>
          <p:nvPr/>
        </p:nvSpPr>
        <p:spPr bwMode="auto">
          <a:xfrm>
            <a:off x="3059113" y="2303463"/>
            <a:ext cx="1817687" cy="454025"/>
          </a:xfrm>
          <a:custGeom>
            <a:avLst/>
            <a:gdLst/>
            <a:ahLst/>
            <a:cxnLst>
              <a:cxn ang="0">
                <a:pos x="1145" y="142"/>
              </a:cxn>
              <a:cxn ang="0">
                <a:pos x="1137" y="168"/>
              </a:cxn>
              <a:cxn ang="0">
                <a:pos x="1118" y="187"/>
              </a:cxn>
              <a:cxn ang="0">
                <a:pos x="1084" y="210"/>
              </a:cxn>
              <a:cxn ang="0">
                <a:pos x="1034" y="229"/>
              </a:cxn>
              <a:cxn ang="0">
                <a:pos x="977" y="245"/>
              </a:cxn>
              <a:cxn ang="0">
                <a:pos x="912" y="260"/>
              </a:cxn>
              <a:cxn ang="0">
                <a:pos x="836" y="271"/>
              </a:cxn>
              <a:cxn ang="0">
                <a:pos x="756" y="279"/>
              </a:cxn>
              <a:cxn ang="0">
                <a:pos x="668" y="283"/>
              </a:cxn>
              <a:cxn ang="0">
                <a:pos x="572" y="286"/>
              </a:cxn>
              <a:cxn ang="0">
                <a:pos x="481" y="283"/>
              </a:cxn>
              <a:cxn ang="0">
                <a:pos x="393" y="279"/>
              </a:cxn>
              <a:cxn ang="0">
                <a:pos x="309" y="271"/>
              </a:cxn>
              <a:cxn ang="0">
                <a:pos x="237" y="260"/>
              </a:cxn>
              <a:cxn ang="0">
                <a:pos x="168" y="245"/>
              </a:cxn>
              <a:cxn ang="0">
                <a:pos x="111" y="229"/>
              </a:cxn>
              <a:cxn ang="0">
                <a:pos x="65" y="210"/>
              </a:cxn>
              <a:cxn ang="0">
                <a:pos x="31" y="187"/>
              </a:cxn>
              <a:cxn ang="0">
                <a:pos x="8" y="168"/>
              </a:cxn>
              <a:cxn ang="0">
                <a:pos x="0" y="142"/>
              </a:cxn>
              <a:cxn ang="0">
                <a:pos x="8" y="119"/>
              </a:cxn>
              <a:cxn ang="0">
                <a:pos x="31" y="100"/>
              </a:cxn>
              <a:cxn ang="0">
                <a:pos x="65" y="77"/>
              </a:cxn>
              <a:cxn ang="0">
                <a:pos x="111" y="58"/>
              </a:cxn>
              <a:cxn ang="0">
                <a:pos x="168" y="42"/>
              </a:cxn>
              <a:cxn ang="0">
                <a:pos x="237" y="27"/>
              </a:cxn>
              <a:cxn ang="0">
                <a:pos x="309" y="16"/>
              </a:cxn>
              <a:cxn ang="0">
                <a:pos x="393" y="8"/>
              </a:cxn>
              <a:cxn ang="0">
                <a:pos x="481" y="0"/>
              </a:cxn>
              <a:cxn ang="0">
                <a:pos x="572" y="0"/>
              </a:cxn>
              <a:cxn ang="0">
                <a:pos x="668" y="0"/>
              </a:cxn>
              <a:cxn ang="0">
                <a:pos x="756" y="8"/>
              </a:cxn>
              <a:cxn ang="0">
                <a:pos x="836" y="16"/>
              </a:cxn>
              <a:cxn ang="0">
                <a:pos x="912" y="27"/>
              </a:cxn>
              <a:cxn ang="0">
                <a:pos x="977" y="42"/>
              </a:cxn>
              <a:cxn ang="0">
                <a:pos x="1034" y="58"/>
              </a:cxn>
              <a:cxn ang="0">
                <a:pos x="1084" y="77"/>
              </a:cxn>
              <a:cxn ang="0">
                <a:pos x="1118" y="100"/>
              </a:cxn>
              <a:cxn ang="0">
                <a:pos x="1137" y="119"/>
              </a:cxn>
              <a:cxn ang="0">
                <a:pos x="1145" y="142"/>
              </a:cxn>
              <a:cxn ang="0">
                <a:pos x="1145" y="142"/>
              </a:cxn>
            </a:cxnLst>
            <a:rect l="0" t="0" r="r" b="b"/>
            <a:pathLst>
              <a:path w="1145" h="286">
                <a:moveTo>
                  <a:pt x="1145" y="142"/>
                </a:moveTo>
                <a:lnTo>
                  <a:pt x="1137" y="168"/>
                </a:lnTo>
                <a:lnTo>
                  <a:pt x="1118" y="187"/>
                </a:lnTo>
                <a:lnTo>
                  <a:pt x="1084" y="210"/>
                </a:lnTo>
                <a:lnTo>
                  <a:pt x="1034" y="229"/>
                </a:lnTo>
                <a:lnTo>
                  <a:pt x="977" y="245"/>
                </a:lnTo>
                <a:lnTo>
                  <a:pt x="912" y="260"/>
                </a:lnTo>
                <a:lnTo>
                  <a:pt x="836" y="271"/>
                </a:lnTo>
                <a:lnTo>
                  <a:pt x="756" y="279"/>
                </a:lnTo>
                <a:lnTo>
                  <a:pt x="668" y="283"/>
                </a:lnTo>
                <a:lnTo>
                  <a:pt x="572" y="286"/>
                </a:lnTo>
                <a:lnTo>
                  <a:pt x="481" y="283"/>
                </a:lnTo>
                <a:lnTo>
                  <a:pt x="393" y="279"/>
                </a:lnTo>
                <a:lnTo>
                  <a:pt x="309" y="271"/>
                </a:lnTo>
                <a:lnTo>
                  <a:pt x="237" y="260"/>
                </a:lnTo>
                <a:lnTo>
                  <a:pt x="168" y="245"/>
                </a:lnTo>
                <a:lnTo>
                  <a:pt x="111" y="229"/>
                </a:lnTo>
                <a:lnTo>
                  <a:pt x="65" y="210"/>
                </a:lnTo>
                <a:lnTo>
                  <a:pt x="31" y="187"/>
                </a:lnTo>
                <a:lnTo>
                  <a:pt x="8" y="168"/>
                </a:lnTo>
                <a:lnTo>
                  <a:pt x="0" y="142"/>
                </a:lnTo>
                <a:lnTo>
                  <a:pt x="8" y="119"/>
                </a:lnTo>
                <a:lnTo>
                  <a:pt x="31" y="100"/>
                </a:lnTo>
                <a:lnTo>
                  <a:pt x="65" y="77"/>
                </a:lnTo>
                <a:lnTo>
                  <a:pt x="111" y="58"/>
                </a:lnTo>
                <a:lnTo>
                  <a:pt x="168" y="42"/>
                </a:lnTo>
                <a:lnTo>
                  <a:pt x="237" y="27"/>
                </a:lnTo>
                <a:lnTo>
                  <a:pt x="309" y="16"/>
                </a:lnTo>
                <a:lnTo>
                  <a:pt x="393" y="8"/>
                </a:lnTo>
                <a:lnTo>
                  <a:pt x="481" y="0"/>
                </a:lnTo>
                <a:lnTo>
                  <a:pt x="572" y="0"/>
                </a:lnTo>
                <a:lnTo>
                  <a:pt x="668" y="0"/>
                </a:lnTo>
                <a:lnTo>
                  <a:pt x="756" y="8"/>
                </a:lnTo>
                <a:lnTo>
                  <a:pt x="836" y="16"/>
                </a:lnTo>
                <a:lnTo>
                  <a:pt x="912" y="27"/>
                </a:lnTo>
                <a:lnTo>
                  <a:pt x="977" y="42"/>
                </a:lnTo>
                <a:lnTo>
                  <a:pt x="1034" y="58"/>
                </a:lnTo>
                <a:lnTo>
                  <a:pt x="1084" y="77"/>
                </a:lnTo>
                <a:lnTo>
                  <a:pt x="1118" y="100"/>
                </a:lnTo>
                <a:lnTo>
                  <a:pt x="1137" y="119"/>
                </a:lnTo>
                <a:lnTo>
                  <a:pt x="1145" y="142"/>
                </a:lnTo>
                <a:lnTo>
                  <a:pt x="1145" y="14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19" name="Rectangle 27"/>
          <p:cNvSpPr>
            <a:spLocks noChangeArrowheads="1"/>
          </p:cNvSpPr>
          <p:nvPr/>
        </p:nvSpPr>
        <p:spPr bwMode="auto">
          <a:xfrm>
            <a:off x="2998788" y="4719638"/>
            <a:ext cx="1592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Large corporation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20" name="Freeform 28"/>
          <p:cNvSpPr>
            <a:spLocks/>
          </p:cNvSpPr>
          <p:nvPr/>
        </p:nvSpPr>
        <p:spPr bwMode="auto">
          <a:xfrm>
            <a:off x="2884488" y="4622800"/>
            <a:ext cx="1816100" cy="454025"/>
          </a:xfrm>
          <a:custGeom>
            <a:avLst/>
            <a:gdLst/>
            <a:ahLst/>
            <a:cxnLst>
              <a:cxn ang="0">
                <a:pos x="1140" y="145"/>
              </a:cxn>
              <a:cxn ang="0">
                <a:pos x="1136" y="168"/>
              </a:cxn>
              <a:cxn ang="0">
                <a:pos x="1113" y="191"/>
              </a:cxn>
              <a:cxn ang="0">
                <a:pos x="1079" y="210"/>
              </a:cxn>
              <a:cxn ang="0">
                <a:pos x="1033" y="229"/>
              </a:cxn>
              <a:cxn ang="0">
                <a:pos x="976" y="248"/>
              </a:cxn>
              <a:cxn ang="0">
                <a:pos x="908" y="260"/>
              </a:cxn>
              <a:cxn ang="0">
                <a:pos x="835" y="271"/>
              </a:cxn>
              <a:cxn ang="0">
                <a:pos x="751" y="282"/>
              </a:cxn>
              <a:cxn ang="0">
                <a:pos x="663" y="286"/>
              </a:cxn>
              <a:cxn ang="0">
                <a:pos x="572" y="286"/>
              </a:cxn>
              <a:cxn ang="0">
                <a:pos x="477" y="286"/>
              </a:cxn>
              <a:cxn ang="0">
                <a:pos x="389" y="282"/>
              </a:cxn>
              <a:cxn ang="0">
                <a:pos x="309" y="271"/>
              </a:cxn>
              <a:cxn ang="0">
                <a:pos x="232" y="260"/>
              </a:cxn>
              <a:cxn ang="0">
                <a:pos x="168" y="248"/>
              </a:cxn>
              <a:cxn ang="0">
                <a:pos x="110" y="229"/>
              </a:cxn>
              <a:cxn ang="0">
                <a:pos x="65" y="210"/>
              </a:cxn>
              <a:cxn ang="0">
                <a:pos x="27" y="191"/>
              </a:cxn>
              <a:cxn ang="0">
                <a:pos x="7" y="168"/>
              </a:cxn>
              <a:cxn ang="0">
                <a:pos x="0" y="145"/>
              </a:cxn>
              <a:cxn ang="0">
                <a:pos x="7" y="122"/>
              </a:cxn>
              <a:cxn ang="0">
                <a:pos x="27" y="99"/>
              </a:cxn>
              <a:cxn ang="0">
                <a:pos x="65" y="80"/>
              </a:cxn>
              <a:cxn ang="0">
                <a:pos x="110" y="61"/>
              </a:cxn>
              <a:cxn ang="0">
                <a:pos x="168" y="42"/>
              </a:cxn>
              <a:cxn ang="0">
                <a:pos x="232" y="31"/>
              </a:cxn>
              <a:cxn ang="0">
                <a:pos x="309" y="19"/>
              </a:cxn>
              <a:cxn ang="0">
                <a:pos x="389" y="8"/>
              </a:cxn>
              <a:cxn ang="0">
                <a:pos x="477" y="4"/>
              </a:cxn>
              <a:cxn ang="0">
                <a:pos x="572" y="0"/>
              </a:cxn>
              <a:cxn ang="0">
                <a:pos x="663" y="4"/>
              </a:cxn>
              <a:cxn ang="0">
                <a:pos x="751" y="8"/>
              </a:cxn>
              <a:cxn ang="0">
                <a:pos x="835" y="19"/>
              </a:cxn>
              <a:cxn ang="0">
                <a:pos x="908" y="31"/>
              </a:cxn>
              <a:cxn ang="0">
                <a:pos x="976" y="42"/>
              </a:cxn>
              <a:cxn ang="0">
                <a:pos x="1033" y="61"/>
              </a:cxn>
              <a:cxn ang="0">
                <a:pos x="1079" y="80"/>
              </a:cxn>
              <a:cxn ang="0">
                <a:pos x="1113" y="99"/>
              </a:cxn>
              <a:cxn ang="0">
                <a:pos x="1136" y="122"/>
              </a:cxn>
              <a:cxn ang="0">
                <a:pos x="1144" y="145"/>
              </a:cxn>
              <a:cxn ang="0">
                <a:pos x="1144" y="145"/>
              </a:cxn>
            </a:cxnLst>
            <a:rect l="0" t="0" r="r" b="b"/>
            <a:pathLst>
              <a:path w="1144" h="286">
                <a:moveTo>
                  <a:pt x="1140" y="145"/>
                </a:moveTo>
                <a:lnTo>
                  <a:pt x="1136" y="168"/>
                </a:lnTo>
                <a:lnTo>
                  <a:pt x="1113" y="191"/>
                </a:lnTo>
                <a:lnTo>
                  <a:pt x="1079" y="210"/>
                </a:lnTo>
                <a:lnTo>
                  <a:pt x="1033" y="229"/>
                </a:lnTo>
                <a:lnTo>
                  <a:pt x="976" y="248"/>
                </a:lnTo>
                <a:lnTo>
                  <a:pt x="908" y="260"/>
                </a:lnTo>
                <a:lnTo>
                  <a:pt x="835" y="271"/>
                </a:lnTo>
                <a:lnTo>
                  <a:pt x="751" y="282"/>
                </a:lnTo>
                <a:lnTo>
                  <a:pt x="663" y="286"/>
                </a:lnTo>
                <a:lnTo>
                  <a:pt x="572" y="286"/>
                </a:lnTo>
                <a:lnTo>
                  <a:pt x="477" y="286"/>
                </a:lnTo>
                <a:lnTo>
                  <a:pt x="389" y="282"/>
                </a:lnTo>
                <a:lnTo>
                  <a:pt x="309" y="271"/>
                </a:lnTo>
                <a:lnTo>
                  <a:pt x="232" y="260"/>
                </a:lnTo>
                <a:lnTo>
                  <a:pt x="168" y="248"/>
                </a:lnTo>
                <a:lnTo>
                  <a:pt x="110" y="229"/>
                </a:lnTo>
                <a:lnTo>
                  <a:pt x="65" y="210"/>
                </a:lnTo>
                <a:lnTo>
                  <a:pt x="27" y="191"/>
                </a:lnTo>
                <a:lnTo>
                  <a:pt x="7" y="168"/>
                </a:lnTo>
                <a:lnTo>
                  <a:pt x="0" y="145"/>
                </a:lnTo>
                <a:lnTo>
                  <a:pt x="7" y="122"/>
                </a:lnTo>
                <a:lnTo>
                  <a:pt x="27" y="99"/>
                </a:lnTo>
                <a:lnTo>
                  <a:pt x="65" y="80"/>
                </a:lnTo>
                <a:lnTo>
                  <a:pt x="110" y="61"/>
                </a:lnTo>
                <a:lnTo>
                  <a:pt x="168" y="42"/>
                </a:lnTo>
                <a:lnTo>
                  <a:pt x="232" y="31"/>
                </a:lnTo>
                <a:lnTo>
                  <a:pt x="309" y="19"/>
                </a:lnTo>
                <a:lnTo>
                  <a:pt x="389" y="8"/>
                </a:lnTo>
                <a:lnTo>
                  <a:pt x="477" y="4"/>
                </a:lnTo>
                <a:lnTo>
                  <a:pt x="572" y="0"/>
                </a:lnTo>
                <a:lnTo>
                  <a:pt x="663" y="4"/>
                </a:lnTo>
                <a:lnTo>
                  <a:pt x="751" y="8"/>
                </a:lnTo>
                <a:lnTo>
                  <a:pt x="835" y="19"/>
                </a:lnTo>
                <a:lnTo>
                  <a:pt x="908" y="31"/>
                </a:lnTo>
                <a:lnTo>
                  <a:pt x="976" y="42"/>
                </a:lnTo>
                <a:lnTo>
                  <a:pt x="1033" y="61"/>
                </a:lnTo>
                <a:lnTo>
                  <a:pt x="1079" y="80"/>
                </a:lnTo>
                <a:lnTo>
                  <a:pt x="1113" y="99"/>
                </a:lnTo>
                <a:lnTo>
                  <a:pt x="1136" y="122"/>
                </a:lnTo>
                <a:lnTo>
                  <a:pt x="1144" y="145"/>
                </a:lnTo>
                <a:lnTo>
                  <a:pt x="1144" y="14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21" name="Rectangle 29"/>
          <p:cNvSpPr>
            <a:spLocks noChangeArrowheads="1"/>
          </p:cNvSpPr>
          <p:nvPr/>
        </p:nvSpPr>
        <p:spPr bwMode="auto">
          <a:xfrm>
            <a:off x="1685925" y="5132388"/>
            <a:ext cx="506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Small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22" name="Rectangle 30"/>
          <p:cNvSpPr>
            <a:spLocks noChangeArrowheads="1"/>
          </p:cNvSpPr>
          <p:nvPr/>
        </p:nvSpPr>
        <p:spPr bwMode="auto">
          <a:xfrm>
            <a:off x="1412875" y="5368925"/>
            <a:ext cx="101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corporation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23" name="Freeform 31"/>
          <p:cNvSpPr>
            <a:spLocks/>
          </p:cNvSpPr>
          <p:nvPr/>
        </p:nvSpPr>
        <p:spPr bwMode="auto">
          <a:xfrm>
            <a:off x="1249363" y="5089525"/>
            <a:ext cx="1362075" cy="654050"/>
          </a:xfrm>
          <a:custGeom>
            <a:avLst/>
            <a:gdLst/>
            <a:ahLst/>
            <a:cxnLst>
              <a:cxn ang="0">
                <a:pos x="858" y="202"/>
              </a:cxn>
              <a:cxn ang="0">
                <a:pos x="854" y="236"/>
              </a:cxn>
              <a:cxn ang="0">
                <a:pos x="835" y="271"/>
              </a:cxn>
              <a:cxn ang="0">
                <a:pos x="809" y="301"/>
              </a:cxn>
              <a:cxn ang="0">
                <a:pos x="774" y="328"/>
              </a:cxn>
              <a:cxn ang="0">
                <a:pos x="732" y="351"/>
              </a:cxn>
              <a:cxn ang="0">
                <a:pos x="683" y="370"/>
              </a:cxn>
              <a:cxn ang="0">
                <a:pos x="626" y="389"/>
              </a:cxn>
              <a:cxn ang="0">
                <a:pos x="565" y="400"/>
              </a:cxn>
              <a:cxn ang="0">
                <a:pos x="500" y="408"/>
              </a:cxn>
              <a:cxn ang="0">
                <a:pos x="431" y="412"/>
              </a:cxn>
              <a:cxn ang="0">
                <a:pos x="359" y="408"/>
              </a:cxn>
              <a:cxn ang="0">
                <a:pos x="294" y="400"/>
              </a:cxn>
              <a:cxn ang="0">
                <a:pos x="233" y="389"/>
              </a:cxn>
              <a:cxn ang="0">
                <a:pos x="176" y="370"/>
              </a:cxn>
              <a:cxn ang="0">
                <a:pos x="126" y="351"/>
              </a:cxn>
              <a:cxn ang="0">
                <a:pos x="84" y="328"/>
              </a:cxn>
              <a:cxn ang="0">
                <a:pos x="50" y="301"/>
              </a:cxn>
              <a:cxn ang="0">
                <a:pos x="23" y="271"/>
              </a:cxn>
              <a:cxn ang="0">
                <a:pos x="4" y="236"/>
              </a:cxn>
              <a:cxn ang="0">
                <a:pos x="0" y="206"/>
              </a:cxn>
              <a:cxn ang="0">
                <a:pos x="4" y="171"/>
              </a:cxn>
              <a:cxn ang="0">
                <a:pos x="23" y="141"/>
              </a:cxn>
              <a:cxn ang="0">
                <a:pos x="50" y="110"/>
              </a:cxn>
              <a:cxn ang="0">
                <a:pos x="84" y="84"/>
              </a:cxn>
              <a:cxn ang="0">
                <a:pos x="126" y="57"/>
              </a:cxn>
              <a:cxn ang="0">
                <a:pos x="176" y="38"/>
              </a:cxn>
              <a:cxn ang="0">
                <a:pos x="233" y="23"/>
              </a:cxn>
              <a:cxn ang="0">
                <a:pos x="294" y="7"/>
              </a:cxn>
              <a:cxn ang="0">
                <a:pos x="359" y="0"/>
              </a:cxn>
              <a:cxn ang="0">
                <a:pos x="431" y="0"/>
              </a:cxn>
              <a:cxn ang="0">
                <a:pos x="500" y="0"/>
              </a:cxn>
              <a:cxn ang="0">
                <a:pos x="565" y="7"/>
              </a:cxn>
              <a:cxn ang="0">
                <a:pos x="626" y="23"/>
              </a:cxn>
              <a:cxn ang="0">
                <a:pos x="683" y="38"/>
              </a:cxn>
              <a:cxn ang="0">
                <a:pos x="732" y="57"/>
              </a:cxn>
              <a:cxn ang="0">
                <a:pos x="774" y="84"/>
              </a:cxn>
              <a:cxn ang="0">
                <a:pos x="809" y="110"/>
              </a:cxn>
              <a:cxn ang="0">
                <a:pos x="835" y="141"/>
              </a:cxn>
              <a:cxn ang="0">
                <a:pos x="854" y="171"/>
              </a:cxn>
              <a:cxn ang="0">
                <a:pos x="858" y="206"/>
              </a:cxn>
              <a:cxn ang="0">
                <a:pos x="858" y="206"/>
              </a:cxn>
            </a:cxnLst>
            <a:rect l="0" t="0" r="r" b="b"/>
            <a:pathLst>
              <a:path w="858" h="412">
                <a:moveTo>
                  <a:pt x="858" y="202"/>
                </a:moveTo>
                <a:lnTo>
                  <a:pt x="854" y="236"/>
                </a:lnTo>
                <a:lnTo>
                  <a:pt x="835" y="271"/>
                </a:lnTo>
                <a:lnTo>
                  <a:pt x="809" y="301"/>
                </a:lnTo>
                <a:lnTo>
                  <a:pt x="774" y="328"/>
                </a:lnTo>
                <a:lnTo>
                  <a:pt x="732" y="351"/>
                </a:lnTo>
                <a:lnTo>
                  <a:pt x="683" y="370"/>
                </a:lnTo>
                <a:lnTo>
                  <a:pt x="626" y="389"/>
                </a:lnTo>
                <a:lnTo>
                  <a:pt x="565" y="400"/>
                </a:lnTo>
                <a:lnTo>
                  <a:pt x="500" y="408"/>
                </a:lnTo>
                <a:lnTo>
                  <a:pt x="431" y="412"/>
                </a:lnTo>
                <a:lnTo>
                  <a:pt x="359" y="408"/>
                </a:lnTo>
                <a:lnTo>
                  <a:pt x="294" y="400"/>
                </a:lnTo>
                <a:lnTo>
                  <a:pt x="233" y="389"/>
                </a:lnTo>
                <a:lnTo>
                  <a:pt x="176" y="370"/>
                </a:lnTo>
                <a:lnTo>
                  <a:pt x="126" y="351"/>
                </a:lnTo>
                <a:lnTo>
                  <a:pt x="84" y="328"/>
                </a:lnTo>
                <a:lnTo>
                  <a:pt x="50" y="301"/>
                </a:lnTo>
                <a:lnTo>
                  <a:pt x="23" y="271"/>
                </a:lnTo>
                <a:lnTo>
                  <a:pt x="4" y="236"/>
                </a:lnTo>
                <a:lnTo>
                  <a:pt x="0" y="206"/>
                </a:lnTo>
                <a:lnTo>
                  <a:pt x="4" y="171"/>
                </a:lnTo>
                <a:lnTo>
                  <a:pt x="23" y="141"/>
                </a:lnTo>
                <a:lnTo>
                  <a:pt x="50" y="110"/>
                </a:lnTo>
                <a:lnTo>
                  <a:pt x="84" y="84"/>
                </a:lnTo>
                <a:lnTo>
                  <a:pt x="126" y="57"/>
                </a:lnTo>
                <a:lnTo>
                  <a:pt x="176" y="38"/>
                </a:lnTo>
                <a:lnTo>
                  <a:pt x="233" y="23"/>
                </a:lnTo>
                <a:lnTo>
                  <a:pt x="294" y="7"/>
                </a:lnTo>
                <a:lnTo>
                  <a:pt x="359" y="0"/>
                </a:lnTo>
                <a:lnTo>
                  <a:pt x="431" y="0"/>
                </a:lnTo>
                <a:lnTo>
                  <a:pt x="500" y="0"/>
                </a:lnTo>
                <a:lnTo>
                  <a:pt x="565" y="7"/>
                </a:lnTo>
                <a:lnTo>
                  <a:pt x="626" y="23"/>
                </a:lnTo>
                <a:lnTo>
                  <a:pt x="683" y="38"/>
                </a:lnTo>
                <a:lnTo>
                  <a:pt x="732" y="57"/>
                </a:lnTo>
                <a:lnTo>
                  <a:pt x="774" y="84"/>
                </a:lnTo>
                <a:lnTo>
                  <a:pt x="809" y="110"/>
                </a:lnTo>
                <a:lnTo>
                  <a:pt x="835" y="141"/>
                </a:lnTo>
                <a:lnTo>
                  <a:pt x="854" y="171"/>
                </a:lnTo>
                <a:lnTo>
                  <a:pt x="858" y="206"/>
                </a:lnTo>
                <a:lnTo>
                  <a:pt x="858" y="20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24" name="Freeform 32"/>
          <p:cNvSpPr>
            <a:spLocks/>
          </p:cNvSpPr>
          <p:nvPr/>
        </p:nvSpPr>
        <p:spPr bwMode="auto">
          <a:xfrm>
            <a:off x="3840163" y="2757488"/>
            <a:ext cx="79375" cy="28575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50" y="0"/>
              </a:cxn>
              <a:cxn ang="0">
                <a:pos x="0" y="180"/>
              </a:cxn>
            </a:cxnLst>
            <a:rect l="0" t="0" r="r" b="b"/>
            <a:pathLst>
              <a:path w="50" h="180">
                <a:moveTo>
                  <a:pt x="0" y="180"/>
                </a:moveTo>
                <a:lnTo>
                  <a:pt x="50" y="0"/>
                </a:lnTo>
                <a:lnTo>
                  <a:pt x="0" y="1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25" name="Line 33"/>
          <p:cNvSpPr>
            <a:spLocks noChangeShapeType="1"/>
          </p:cNvSpPr>
          <p:nvPr/>
        </p:nvSpPr>
        <p:spPr bwMode="auto">
          <a:xfrm flipV="1">
            <a:off x="3840163" y="2757488"/>
            <a:ext cx="79375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26" name="Freeform 34"/>
          <p:cNvSpPr>
            <a:spLocks/>
          </p:cNvSpPr>
          <p:nvPr/>
        </p:nvSpPr>
        <p:spPr bwMode="auto">
          <a:xfrm>
            <a:off x="4065588" y="2757488"/>
            <a:ext cx="392112" cy="673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424"/>
              </a:cxn>
              <a:cxn ang="0">
                <a:pos x="0" y="0"/>
              </a:cxn>
            </a:cxnLst>
            <a:rect l="0" t="0" r="r" b="b"/>
            <a:pathLst>
              <a:path w="247" h="424">
                <a:moveTo>
                  <a:pt x="0" y="0"/>
                </a:moveTo>
                <a:lnTo>
                  <a:pt x="247" y="4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27" name="Line 35"/>
          <p:cNvSpPr>
            <a:spLocks noChangeShapeType="1"/>
          </p:cNvSpPr>
          <p:nvPr/>
        </p:nvSpPr>
        <p:spPr bwMode="auto">
          <a:xfrm>
            <a:off x="4065588" y="2757488"/>
            <a:ext cx="392112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28" name="Rectangle 36"/>
          <p:cNvSpPr>
            <a:spLocks noChangeArrowheads="1"/>
          </p:cNvSpPr>
          <p:nvPr/>
        </p:nvSpPr>
        <p:spPr bwMode="auto">
          <a:xfrm>
            <a:off x="6269038" y="2806700"/>
            <a:ext cx="68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“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29" name="Rectangle 37"/>
          <p:cNvSpPr>
            <a:spLocks noChangeArrowheads="1"/>
          </p:cNvSpPr>
          <p:nvPr/>
        </p:nvSpPr>
        <p:spPr bwMode="auto">
          <a:xfrm>
            <a:off x="6324600" y="2819400"/>
            <a:ext cx="936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Consumer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7351713" y="2806700"/>
            <a:ext cx="68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”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31" name="Rectangle 39"/>
          <p:cNvSpPr>
            <a:spLocks noChangeArrowheads="1"/>
          </p:cNvSpPr>
          <p:nvPr/>
        </p:nvSpPr>
        <p:spPr bwMode="auto">
          <a:xfrm>
            <a:off x="7391400" y="2819400"/>
            <a:ext cx="384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 ISP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32" name="Freeform 40"/>
          <p:cNvSpPr>
            <a:spLocks/>
          </p:cNvSpPr>
          <p:nvPr/>
        </p:nvSpPr>
        <p:spPr bwMode="auto">
          <a:xfrm>
            <a:off x="6165850" y="2716213"/>
            <a:ext cx="1665288" cy="454025"/>
          </a:xfrm>
          <a:custGeom>
            <a:avLst/>
            <a:gdLst/>
            <a:ahLst/>
            <a:cxnLst>
              <a:cxn ang="0">
                <a:pos x="1045" y="145"/>
              </a:cxn>
              <a:cxn ang="0">
                <a:pos x="1041" y="168"/>
              </a:cxn>
              <a:cxn ang="0">
                <a:pos x="1022" y="190"/>
              </a:cxn>
              <a:cxn ang="0">
                <a:pos x="988" y="210"/>
              </a:cxn>
              <a:cxn ang="0">
                <a:pos x="946" y="229"/>
              </a:cxn>
              <a:cxn ang="0">
                <a:pos x="892" y="248"/>
              </a:cxn>
              <a:cxn ang="0">
                <a:pos x="831" y="259"/>
              </a:cxn>
              <a:cxn ang="0">
                <a:pos x="763" y="271"/>
              </a:cxn>
              <a:cxn ang="0">
                <a:pos x="690" y="282"/>
              </a:cxn>
              <a:cxn ang="0">
                <a:pos x="610" y="286"/>
              </a:cxn>
              <a:cxn ang="0">
                <a:pos x="522" y="286"/>
              </a:cxn>
              <a:cxn ang="0">
                <a:pos x="439" y="286"/>
              </a:cxn>
              <a:cxn ang="0">
                <a:pos x="358" y="282"/>
              </a:cxn>
              <a:cxn ang="0">
                <a:pos x="282" y="271"/>
              </a:cxn>
              <a:cxn ang="0">
                <a:pos x="214" y="259"/>
              </a:cxn>
              <a:cxn ang="0">
                <a:pos x="152" y="248"/>
              </a:cxn>
              <a:cxn ang="0">
                <a:pos x="99" y="229"/>
              </a:cxn>
              <a:cxn ang="0">
                <a:pos x="57" y="210"/>
              </a:cxn>
              <a:cxn ang="0">
                <a:pos x="27" y="190"/>
              </a:cxn>
              <a:cxn ang="0">
                <a:pos x="8" y="168"/>
              </a:cxn>
              <a:cxn ang="0">
                <a:pos x="0" y="145"/>
              </a:cxn>
              <a:cxn ang="0">
                <a:pos x="8" y="122"/>
              </a:cxn>
              <a:cxn ang="0">
                <a:pos x="27" y="99"/>
              </a:cxn>
              <a:cxn ang="0">
                <a:pos x="57" y="80"/>
              </a:cxn>
              <a:cxn ang="0">
                <a:pos x="99" y="61"/>
              </a:cxn>
              <a:cxn ang="0">
                <a:pos x="152" y="42"/>
              </a:cxn>
              <a:cxn ang="0">
                <a:pos x="214" y="30"/>
              </a:cxn>
              <a:cxn ang="0">
                <a:pos x="282" y="19"/>
              </a:cxn>
              <a:cxn ang="0">
                <a:pos x="358" y="7"/>
              </a:cxn>
              <a:cxn ang="0">
                <a:pos x="439" y="4"/>
              </a:cxn>
              <a:cxn ang="0">
                <a:pos x="522" y="0"/>
              </a:cxn>
              <a:cxn ang="0">
                <a:pos x="610" y="4"/>
              </a:cxn>
              <a:cxn ang="0">
                <a:pos x="690" y="7"/>
              </a:cxn>
              <a:cxn ang="0">
                <a:pos x="763" y="19"/>
              </a:cxn>
              <a:cxn ang="0">
                <a:pos x="831" y="30"/>
              </a:cxn>
              <a:cxn ang="0">
                <a:pos x="892" y="42"/>
              </a:cxn>
              <a:cxn ang="0">
                <a:pos x="946" y="61"/>
              </a:cxn>
              <a:cxn ang="0">
                <a:pos x="988" y="80"/>
              </a:cxn>
              <a:cxn ang="0">
                <a:pos x="1022" y="99"/>
              </a:cxn>
              <a:cxn ang="0">
                <a:pos x="1041" y="122"/>
              </a:cxn>
              <a:cxn ang="0">
                <a:pos x="1049" y="145"/>
              </a:cxn>
              <a:cxn ang="0">
                <a:pos x="1049" y="145"/>
              </a:cxn>
            </a:cxnLst>
            <a:rect l="0" t="0" r="r" b="b"/>
            <a:pathLst>
              <a:path w="1049" h="286">
                <a:moveTo>
                  <a:pt x="1045" y="145"/>
                </a:moveTo>
                <a:lnTo>
                  <a:pt x="1041" y="168"/>
                </a:lnTo>
                <a:lnTo>
                  <a:pt x="1022" y="190"/>
                </a:lnTo>
                <a:lnTo>
                  <a:pt x="988" y="210"/>
                </a:lnTo>
                <a:lnTo>
                  <a:pt x="946" y="229"/>
                </a:lnTo>
                <a:lnTo>
                  <a:pt x="892" y="248"/>
                </a:lnTo>
                <a:lnTo>
                  <a:pt x="831" y="259"/>
                </a:lnTo>
                <a:lnTo>
                  <a:pt x="763" y="271"/>
                </a:lnTo>
                <a:lnTo>
                  <a:pt x="690" y="282"/>
                </a:lnTo>
                <a:lnTo>
                  <a:pt x="610" y="286"/>
                </a:lnTo>
                <a:lnTo>
                  <a:pt x="522" y="286"/>
                </a:lnTo>
                <a:lnTo>
                  <a:pt x="439" y="286"/>
                </a:lnTo>
                <a:lnTo>
                  <a:pt x="358" y="282"/>
                </a:lnTo>
                <a:lnTo>
                  <a:pt x="282" y="271"/>
                </a:lnTo>
                <a:lnTo>
                  <a:pt x="214" y="259"/>
                </a:lnTo>
                <a:lnTo>
                  <a:pt x="152" y="248"/>
                </a:lnTo>
                <a:lnTo>
                  <a:pt x="99" y="229"/>
                </a:lnTo>
                <a:lnTo>
                  <a:pt x="57" y="210"/>
                </a:lnTo>
                <a:lnTo>
                  <a:pt x="27" y="190"/>
                </a:lnTo>
                <a:lnTo>
                  <a:pt x="8" y="168"/>
                </a:lnTo>
                <a:lnTo>
                  <a:pt x="0" y="145"/>
                </a:lnTo>
                <a:lnTo>
                  <a:pt x="8" y="122"/>
                </a:lnTo>
                <a:lnTo>
                  <a:pt x="27" y="99"/>
                </a:lnTo>
                <a:lnTo>
                  <a:pt x="57" y="80"/>
                </a:lnTo>
                <a:lnTo>
                  <a:pt x="99" y="61"/>
                </a:lnTo>
                <a:lnTo>
                  <a:pt x="152" y="42"/>
                </a:lnTo>
                <a:lnTo>
                  <a:pt x="214" y="30"/>
                </a:lnTo>
                <a:lnTo>
                  <a:pt x="282" y="19"/>
                </a:lnTo>
                <a:lnTo>
                  <a:pt x="358" y="7"/>
                </a:lnTo>
                <a:lnTo>
                  <a:pt x="439" y="4"/>
                </a:lnTo>
                <a:lnTo>
                  <a:pt x="522" y="0"/>
                </a:lnTo>
                <a:lnTo>
                  <a:pt x="610" y="4"/>
                </a:lnTo>
                <a:lnTo>
                  <a:pt x="690" y="7"/>
                </a:lnTo>
                <a:lnTo>
                  <a:pt x="763" y="19"/>
                </a:lnTo>
                <a:lnTo>
                  <a:pt x="831" y="30"/>
                </a:lnTo>
                <a:lnTo>
                  <a:pt x="892" y="42"/>
                </a:lnTo>
                <a:lnTo>
                  <a:pt x="946" y="61"/>
                </a:lnTo>
                <a:lnTo>
                  <a:pt x="988" y="80"/>
                </a:lnTo>
                <a:lnTo>
                  <a:pt x="1022" y="99"/>
                </a:lnTo>
                <a:lnTo>
                  <a:pt x="1041" y="122"/>
                </a:lnTo>
                <a:lnTo>
                  <a:pt x="1049" y="145"/>
                </a:lnTo>
                <a:lnTo>
                  <a:pt x="1049" y="14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33" name="Rectangle 41"/>
          <p:cNvSpPr>
            <a:spLocks noChangeArrowheads="1"/>
          </p:cNvSpPr>
          <p:nvPr/>
        </p:nvSpPr>
        <p:spPr bwMode="auto">
          <a:xfrm>
            <a:off x="5334000" y="4618038"/>
            <a:ext cx="76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“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34" name="Rectangle 42"/>
          <p:cNvSpPr>
            <a:spLocks noChangeArrowheads="1"/>
          </p:cNvSpPr>
          <p:nvPr/>
        </p:nvSpPr>
        <p:spPr bwMode="auto">
          <a:xfrm>
            <a:off x="5391150" y="4618038"/>
            <a:ext cx="1009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Consumer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35" name="Rectangle 43"/>
          <p:cNvSpPr>
            <a:spLocks noChangeArrowheads="1"/>
          </p:cNvSpPr>
          <p:nvPr/>
        </p:nvSpPr>
        <p:spPr bwMode="auto">
          <a:xfrm>
            <a:off x="6323013" y="4618038"/>
            <a:ext cx="68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”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36" name="Rectangle 44"/>
          <p:cNvSpPr>
            <a:spLocks noChangeArrowheads="1"/>
          </p:cNvSpPr>
          <p:nvPr/>
        </p:nvSpPr>
        <p:spPr bwMode="auto">
          <a:xfrm>
            <a:off x="6324600" y="4618038"/>
            <a:ext cx="6270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 ISP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37" name="Freeform 45"/>
          <p:cNvSpPr>
            <a:spLocks/>
          </p:cNvSpPr>
          <p:nvPr/>
        </p:nvSpPr>
        <p:spPr bwMode="auto">
          <a:xfrm>
            <a:off x="5130800" y="4532313"/>
            <a:ext cx="1665288" cy="454025"/>
          </a:xfrm>
          <a:custGeom>
            <a:avLst/>
            <a:gdLst/>
            <a:ahLst/>
            <a:cxnLst>
              <a:cxn ang="0">
                <a:pos x="1049" y="141"/>
              </a:cxn>
              <a:cxn ang="0">
                <a:pos x="1045" y="164"/>
              </a:cxn>
              <a:cxn ang="0">
                <a:pos x="1022" y="187"/>
              </a:cxn>
              <a:cxn ang="0">
                <a:pos x="991" y="206"/>
              </a:cxn>
              <a:cxn ang="0">
                <a:pos x="949" y="225"/>
              </a:cxn>
              <a:cxn ang="0">
                <a:pos x="896" y="244"/>
              </a:cxn>
              <a:cxn ang="0">
                <a:pos x="835" y="255"/>
              </a:cxn>
              <a:cxn ang="0">
                <a:pos x="766" y="267"/>
              </a:cxn>
              <a:cxn ang="0">
                <a:pos x="690" y="278"/>
              </a:cxn>
              <a:cxn ang="0">
                <a:pos x="610" y="282"/>
              </a:cxn>
              <a:cxn ang="0">
                <a:pos x="526" y="286"/>
              </a:cxn>
              <a:cxn ang="0">
                <a:pos x="438" y="282"/>
              </a:cxn>
              <a:cxn ang="0">
                <a:pos x="358" y="278"/>
              </a:cxn>
              <a:cxn ang="0">
                <a:pos x="286" y="267"/>
              </a:cxn>
              <a:cxn ang="0">
                <a:pos x="217" y="255"/>
              </a:cxn>
              <a:cxn ang="0">
                <a:pos x="156" y="244"/>
              </a:cxn>
              <a:cxn ang="0">
                <a:pos x="103" y="225"/>
              </a:cxn>
              <a:cxn ang="0">
                <a:pos x="61" y="206"/>
              </a:cxn>
              <a:cxn ang="0">
                <a:pos x="26" y="187"/>
              </a:cxn>
              <a:cxn ang="0">
                <a:pos x="7" y="164"/>
              </a:cxn>
              <a:cxn ang="0">
                <a:pos x="0" y="141"/>
              </a:cxn>
              <a:cxn ang="0">
                <a:pos x="7" y="118"/>
              </a:cxn>
              <a:cxn ang="0">
                <a:pos x="26" y="95"/>
              </a:cxn>
              <a:cxn ang="0">
                <a:pos x="61" y="76"/>
              </a:cxn>
              <a:cxn ang="0">
                <a:pos x="103" y="57"/>
              </a:cxn>
              <a:cxn ang="0">
                <a:pos x="156" y="42"/>
              </a:cxn>
              <a:cxn ang="0">
                <a:pos x="217" y="27"/>
              </a:cxn>
              <a:cxn ang="0">
                <a:pos x="286" y="15"/>
              </a:cxn>
              <a:cxn ang="0">
                <a:pos x="358" y="8"/>
              </a:cxn>
              <a:cxn ang="0">
                <a:pos x="438" y="0"/>
              </a:cxn>
              <a:cxn ang="0">
                <a:pos x="526" y="0"/>
              </a:cxn>
              <a:cxn ang="0">
                <a:pos x="610" y="0"/>
              </a:cxn>
              <a:cxn ang="0">
                <a:pos x="690" y="8"/>
              </a:cxn>
              <a:cxn ang="0">
                <a:pos x="766" y="15"/>
              </a:cxn>
              <a:cxn ang="0">
                <a:pos x="835" y="27"/>
              </a:cxn>
              <a:cxn ang="0">
                <a:pos x="896" y="42"/>
              </a:cxn>
              <a:cxn ang="0">
                <a:pos x="949" y="57"/>
              </a:cxn>
              <a:cxn ang="0">
                <a:pos x="991" y="76"/>
              </a:cxn>
              <a:cxn ang="0">
                <a:pos x="1022" y="95"/>
              </a:cxn>
              <a:cxn ang="0">
                <a:pos x="1045" y="118"/>
              </a:cxn>
              <a:cxn ang="0">
                <a:pos x="1049" y="141"/>
              </a:cxn>
              <a:cxn ang="0">
                <a:pos x="1049" y="141"/>
              </a:cxn>
            </a:cxnLst>
            <a:rect l="0" t="0" r="r" b="b"/>
            <a:pathLst>
              <a:path w="1049" h="286">
                <a:moveTo>
                  <a:pt x="1049" y="141"/>
                </a:moveTo>
                <a:lnTo>
                  <a:pt x="1045" y="164"/>
                </a:lnTo>
                <a:lnTo>
                  <a:pt x="1022" y="187"/>
                </a:lnTo>
                <a:lnTo>
                  <a:pt x="991" y="206"/>
                </a:lnTo>
                <a:lnTo>
                  <a:pt x="949" y="225"/>
                </a:lnTo>
                <a:lnTo>
                  <a:pt x="896" y="244"/>
                </a:lnTo>
                <a:lnTo>
                  <a:pt x="835" y="255"/>
                </a:lnTo>
                <a:lnTo>
                  <a:pt x="766" y="267"/>
                </a:lnTo>
                <a:lnTo>
                  <a:pt x="690" y="278"/>
                </a:lnTo>
                <a:lnTo>
                  <a:pt x="610" y="282"/>
                </a:lnTo>
                <a:lnTo>
                  <a:pt x="526" y="286"/>
                </a:lnTo>
                <a:lnTo>
                  <a:pt x="438" y="282"/>
                </a:lnTo>
                <a:lnTo>
                  <a:pt x="358" y="278"/>
                </a:lnTo>
                <a:lnTo>
                  <a:pt x="286" y="267"/>
                </a:lnTo>
                <a:lnTo>
                  <a:pt x="217" y="255"/>
                </a:lnTo>
                <a:lnTo>
                  <a:pt x="156" y="244"/>
                </a:lnTo>
                <a:lnTo>
                  <a:pt x="103" y="225"/>
                </a:lnTo>
                <a:lnTo>
                  <a:pt x="61" y="206"/>
                </a:lnTo>
                <a:lnTo>
                  <a:pt x="26" y="187"/>
                </a:lnTo>
                <a:lnTo>
                  <a:pt x="7" y="164"/>
                </a:lnTo>
                <a:lnTo>
                  <a:pt x="0" y="141"/>
                </a:lnTo>
                <a:lnTo>
                  <a:pt x="7" y="118"/>
                </a:lnTo>
                <a:lnTo>
                  <a:pt x="26" y="95"/>
                </a:lnTo>
                <a:lnTo>
                  <a:pt x="61" y="76"/>
                </a:lnTo>
                <a:lnTo>
                  <a:pt x="103" y="57"/>
                </a:lnTo>
                <a:lnTo>
                  <a:pt x="156" y="42"/>
                </a:lnTo>
                <a:lnTo>
                  <a:pt x="217" y="27"/>
                </a:lnTo>
                <a:lnTo>
                  <a:pt x="286" y="15"/>
                </a:lnTo>
                <a:lnTo>
                  <a:pt x="358" y="8"/>
                </a:lnTo>
                <a:lnTo>
                  <a:pt x="438" y="0"/>
                </a:lnTo>
                <a:lnTo>
                  <a:pt x="526" y="0"/>
                </a:lnTo>
                <a:lnTo>
                  <a:pt x="610" y="0"/>
                </a:lnTo>
                <a:lnTo>
                  <a:pt x="690" y="8"/>
                </a:lnTo>
                <a:lnTo>
                  <a:pt x="766" y="15"/>
                </a:lnTo>
                <a:lnTo>
                  <a:pt x="835" y="27"/>
                </a:lnTo>
                <a:lnTo>
                  <a:pt x="896" y="42"/>
                </a:lnTo>
                <a:lnTo>
                  <a:pt x="949" y="57"/>
                </a:lnTo>
                <a:lnTo>
                  <a:pt x="991" y="76"/>
                </a:lnTo>
                <a:lnTo>
                  <a:pt x="1022" y="95"/>
                </a:lnTo>
                <a:lnTo>
                  <a:pt x="1045" y="118"/>
                </a:lnTo>
                <a:lnTo>
                  <a:pt x="1049" y="141"/>
                </a:lnTo>
                <a:lnTo>
                  <a:pt x="1049" y="1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38" name="Rectangle 46"/>
          <p:cNvSpPr>
            <a:spLocks noChangeArrowheads="1"/>
          </p:cNvSpPr>
          <p:nvPr/>
        </p:nvSpPr>
        <p:spPr bwMode="auto">
          <a:xfrm>
            <a:off x="1600200" y="4114800"/>
            <a:ext cx="1444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“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39" name="Rectangle 47"/>
          <p:cNvSpPr>
            <a:spLocks noChangeArrowheads="1"/>
          </p:cNvSpPr>
          <p:nvPr/>
        </p:nvSpPr>
        <p:spPr bwMode="auto">
          <a:xfrm>
            <a:off x="1697038" y="4090988"/>
            <a:ext cx="9699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Consumer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40" name="Rectangle 48"/>
          <p:cNvSpPr>
            <a:spLocks noChangeArrowheads="1"/>
          </p:cNvSpPr>
          <p:nvPr/>
        </p:nvSpPr>
        <p:spPr bwMode="auto">
          <a:xfrm>
            <a:off x="2630488" y="4090988"/>
            <a:ext cx="68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”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41" name="Rectangle 49"/>
          <p:cNvSpPr>
            <a:spLocks noChangeArrowheads="1"/>
          </p:cNvSpPr>
          <p:nvPr/>
        </p:nvSpPr>
        <p:spPr bwMode="auto">
          <a:xfrm>
            <a:off x="2667000" y="4090988"/>
            <a:ext cx="5921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 ISP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6242" name="Freeform 50"/>
          <p:cNvSpPr>
            <a:spLocks/>
          </p:cNvSpPr>
          <p:nvPr/>
        </p:nvSpPr>
        <p:spPr bwMode="auto">
          <a:xfrm>
            <a:off x="1436688" y="3998913"/>
            <a:ext cx="1665287" cy="454025"/>
          </a:xfrm>
          <a:custGeom>
            <a:avLst/>
            <a:gdLst/>
            <a:ahLst/>
            <a:cxnLst>
              <a:cxn ang="0">
                <a:pos x="1049" y="141"/>
              </a:cxn>
              <a:cxn ang="0">
                <a:pos x="1045" y="164"/>
              </a:cxn>
              <a:cxn ang="0">
                <a:pos x="1022" y="187"/>
              </a:cxn>
              <a:cxn ang="0">
                <a:pos x="992" y="210"/>
              </a:cxn>
              <a:cxn ang="0">
                <a:pos x="950" y="229"/>
              </a:cxn>
              <a:cxn ang="0">
                <a:pos x="897" y="244"/>
              </a:cxn>
              <a:cxn ang="0">
                <a:pos x="836" y="260"/>
              </a:cxn>
              <a:cxn ang="0">
                <a:pos x="767" y="271"/>
              </a:cxn>
              <a:cxn ang="0">
                <a:pos x="691" y="279"/>
              </a:cxn>
              <a:cxn ang="0">
                <a:pos x="611" y="283"/>
              </a:cxn>
              <a:cxn ang="0">
                <a:pos x="527" y="286"/>
              </a:cxn>
              <a:cxn ang="0">
                <a:pos x="443" y="283"/>
              </a:cxn>
              <a:cxn ang="0">
                <a:pos x="359" y="279"/>
              </a:cxn>
              <a:cxn ang="0">
                <a:pos x="286" y="271"/>
              </a:cxn>
              <a:cxn ang="0">
                <a:pos x="218" y="260"/>
              </a:cxn>
              <a:cxn ang="0">
                <a:pos x="157" y="244"/>
              </a:cxn>
              <a:cxn ang="0">
                <a:pos x="103" y="229"/>
              </a:cxn>
              <a:cxn ang="0">
                <a:pos x="61" y="210"/>
              </a:cxn>
              <a:cxn ang="0">
                <a:pos x="27" y="187"/>
              </a:cxn>
              <a:cxn ang="0">
                <a:pos x="8" y="164"/>
              </a:cxn>
              <a:cxn ang="0">
                <a:pos x="0" y="141"/>
              </a:cxn>
              <a:cxn ang="0">
                <a:pos x="8" y="119"/>
              </a:cxn>
              <a:cxn ang="0">
                <a:pos x="27" y="99"/>
              </a:cxn>
              <a:cxn ang="0">
                <a:pos x="61" y="77"/>
              </a:cxn>
              <a:cxn ang="0">
                <a:pos x="103" y="58"/>
              </a:cxn>
              <a:cxn ang="0">
                <a:pos x="157" y="42"/>
              </a:cxn>
              <a:cxn ang="0">
                <a:pos x="218" y="27"/>
              </a:cxn>
              <a:cxn ang="0">
                <a:pos x="286" y="16"/>
              </a:cxn>
              <a:cxn ang="0">
                <a:pos x="359" y="8"/>
              </a:cxn>
              <a:cxn ang="0">
                <a:pos x="443" y="0"/>
              </a:cxn>
              <a:cxn ang="0">
                <a:pos x="527" y="0"/>
              </a:cxn>
              <a:cxn ang="0">
                <a:pos x="611" y="0"/>
              </a:cxn>
              <a:cxn ang="0">
                <a:pos x="691" y="8"/>
              </a:cxn>
              <a:cxn ang="0">
                <a:pos x="767" y="16"/>
              </a:cxn>
              <a:cxn ang="0">
                <a:pos x="836" y="27"/>
              </a:cxn>
              <a:cxn ang="0">
                <a:pos x="897" y="42"/>
              </a:cxn>
              <a:cxn ang="0">
                <a:pos x="950" y="58"/>
              </a:cxn>
              <a:cxn ang="0">
                <a:pos x="992" y="77"/>
              </a:cxn>
              <a:cxn ang="0">
                <a:pos x="1022" y="99"/>
              </a:cxn>
              <a:cxn ang="0">
                <a:pos x="1045" y="119"/>
              </a:cxn>
              <a:cxn ang="0">
                <a:pos x="1049" y="141"/>
              </a:cxn>
              <a:cxn ang="0">
                <a:pos x="1049" y="141"/>
              </a:cxn>
            </a:cxnLst>
            <a:rect l="0" t="0" r="r" b="b"/>
            <a:pathLst>
              <a:path w="1049" h="286">
                <a:moveTo>
                  <a:pt x="1049" y="141"/>
                </a:moveTo>
                <a:lnTo>
                  <a:pt x="1045" y="164"/>
                </a:lnTo>
                <a:lnTo>
                  <a:pt x="1022" y="187"/>
                </a:lnTo>
                <a:lnTo>
                  <a:pt x="992" y="210"/>
                </a:lnTo>
                <a:lnTo>
                  <a:pt x="950" y="229"/>
                </a:lnTo>
                <a:lnTo>
                  <a:pt x="897" y="244"/>
                </a:lnTo>
                <a:lnTo>
                  <a:pt x="836" y="260"/>
                </a:lnTo>
                <a:lnTo>
                  <a:pt x="767" y="271"/>
                </a:lnTo>
                <a:lnTo>
                  <a:pt x="691" y="279"/>
                </a:lnTo>
                <a:lnTo>
                  <a:pt x="611" y="283"/>
                </a:lnTo>
                <a:lnTo>
                  <a:pt x="527" y="286"/>
                </a:lnTo>
                <a:lnTo>
                  <a:pt x="443" y="283"/>
                </a:lnTo>
                <a:lnTo>
                  <a:pt x="359" y="279"/>
                </a:lnTo>
                <a:lnTo>
                  <a:pt x="286" y="271"/>
                </a:lnTo>
                <a:lnTo>
                  <a:pt x="218" y="260"/>
                </a:lnTo>
                <a:lnTo>
                  <a:pt x="157" y="244"/>
                </a:lnTo>
                <a:lnTo>
                  <a:pt x="103" y="229"/>
                </a:lnTo>
                <a:lnTo>
                  <a:pt x="61" y="210"/>
                </a:lnTo>
                <a:lnTo>
                  <a:pt x="27" y="187"/>
                </a:lnTo>
                <a:lnTo>
                  <a:pt x="8" y="164"/>
                </a:lnTo>
                <a:lnTo>
                  <a:pt x="0" y="141"/>
                </a:lnTo>
                <a:lnTo>
                  <a:pt x="8" y="119"/>
                </a:lnTo>
                <a:lnTo>
                  <a:pt x="27" y="99"/>
                </a:lnTo>
                <a:lnTo>
                  <a:pt x="61" y="77"/>
                </a:lnTo>
                <a:lnTo>
                  <a:pt x="103" y="58"/>
                </a:lnTo>
                <a:lnTo>
                  <a:pt x="157" y="42"/>
                </a:lnTo>
                <a:lnTo>
                  <a:pt x="218" y="27"/>
                </a:lnTo>
                <a:lnTo>
                  <a:pt x="286" y="16"/>
                </a:lnTo>
                <a:lnTo>
                  <a:pt x="359" y="8"/>
                </a:lnTo>
                <a:lnTo>
                  <a:pt x="443" y="0"/>
                </a:lnTo>
                <a:lnTo>
                  <a:pt x="527" y="0"/>
                </a:lnTo>
                <a:lnTo>
                  <a:pt x="611" y="0"/>
                </a:lnTo>
                <a:lnTo>
                  <a:pt x="691" y="8"/>
                </a:lnTo>
                <a:lnTo>
                  <a:pt x="767" y="16"/>
                </a:lnTo>
                <a:lnTo>
                  <a:pt x="836" y="27"/>
                </a:lnTo>
                <a:lnTo>
                  <a:pt x="897" y="42"/>
                </a:lnTo>
                <a:lnTo>
                  <a:pt x="950" y="58"/>
                </a:lnTo>
                <a:lnTo>
                  <a:pt x="992" y="77"/>
                </a:lnTo>
                <a:lnTo>
                  <a:pt x="1022" y="99"/>
                </a:lnTo>
                <a:lnTo>
                  <a:pt x="1045" y="119"/>
                </a:lnTo>
                <a:lnTo>
                  <a:pt x="1049" y="141"/>
                </a:lnTo>
                <a:lnTo>
                  <a:pt x="1049" y="1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43" name="Line 51"/>
          <p:cNvSpPr>
            <a:spLocks noChangeShapeType="1"/>
          </p:cNvSpPr>
          <p:nvPr/>
        </p:nvSpPr>
        <p:spPr bwMode="auto">
          <a:xfrm flipH="1">
            <a:off x="6800850" y="3170238"/>
            <a:ext cx="133350" cy="508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44" name="Line 52"/>
          <p:cNvSpPr>
            <a:spLocks noChangeShapeType="1"/>
          </p:cNvSpPr>
          <p:nvPr/>
        </p:nvSpPr>
        <p:spPr bwMode="auto">
          <a:xfrm flipH="1">
            <a:off x="6153150" y="3890963"/>
            <a:ext cx="533400" cy="641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45" name="Line 53"/>
          <p:cNvSpPr>
            <a:spLocks noChangeShapeType="1"/>
          </p:cNvSpPr>
          <p:nvPr/>
        </p:nvSpPr>
        <p:spPr bwMode="auto">
          <a:xfrm>
            <a:off x="2247900" y="3514725"/>
            <a:ext cx="25400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46" name="Line 54"/>
          <p:cNvSpPr>
            <a:spLocks noChangeShapeType="1"/>
          </p:cNvSpPr>
          <p:nvPr/>
        </p:nvSpPr>
        <p:spPr bwMode="auto">
          <a:xfrm flipH="1">
            <a:off x="3967163" y="4168775"/>
            <a:ext cx="358775" cy="460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47" name="Line 55"/>
          <p:cNvSpPr>
            <a:spLocks noChangeShapeType="1"/>
          </p:cNvSpPr>
          <p:nvPr/>
        </p:nvSpPr>
        <p:spPr bwMode="auto">
          <a:xfrm flipH="1">
            <a:off x="2000250" y="4448175"/>
            <a:ext cx="200025" cy="641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example (from [3])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6F6CDD-E1A9-4295-81C0-EEDDFAF7CC65}" type="slidenum">
              <a:rPr lang="en-GB"/>
              <a:pPr/>
              <a:t>20</a:t>
            </a:fld>
            <a:endParaRPr lang="en-GB"/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7700" name="Oval 4"/>
          <p:cNvSpPr>
            <a:spLocks noChangeArrowheads="1"/>
          </p:cNvSpPr>
          <p:nvPr/>
        </p:nvSpPr>
        <p:spPr bwMode="auto">
          <a:xfrm>
            <a:off x="3810000" y="2743200"/>
            <a:ext cx="15240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962400" y="32766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ISP2</a:t>
            </a:r>
          </a:p>
        </p:txBody>
      </p:sp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6019800" y="2057400"/>
            <a:ext cx="15240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6172200" y="259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ISP3</a:t>
            </a:r>
          </a:p>
        </p:txBody>
      </p:sp>
      <p:sp>
        <p:nvSpPr>
          <p:cNvPr id="157704" name="Oval 8"/>
          <p:cNvSpPr>
            <a:spLocks noChangeArrowheads="1"/>
          </p:cNvSpPr>
          <p:nvPr/>
        </p:nvSpPr>
        <p:spPr bwMode="auto">
          <a:xfrm>
            <a:off x="1524000" y="2133600"/>
            <a:ext cx="15240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1676400" y="26670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ISP1</a:t>
            </a:r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3048000" y="2819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 flipV="1">
            <a:off x="5334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2819400" y="2362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9" name="Oval 13"/>
          <p:cNvSpPr>
            <a:spLocks noChangeArrowheads="1"/>
          </p:cNvSpPr>
          <p:nvPr/>
        </p:nvSpPr>
        <p:spPr bwMode="auto">
          <a:xfrm>
            <a:off x="1447800" y="4114800"/>
            <a:ext cx="1828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1447800" y="41148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Customer1</a:t>
            </a:r>
          </a:p>
        </p:txBody>
      </p:sp>
      <p:sp>
        <p:nvSpPr>
          <p:cNvPr id="157711" name="Oval 15"/>
          <p:cNvSpPr>
            <a:spLocks noChangeArrowheads="1"/>
          </p:cNvSpPr>
          <p:nvPr/>
        </p:nvSpPr>
        <p:spPr bwMode="auto">
          <a:xfrm>
            <a:off x="3657600" y="4495800"/>
            <a:ext cx="1828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4495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Customer2</a:t>
            </a:r>
          </a:p>
        </p:txBody>
      </p:sp>
      <p:sp>
        <p:nvSpPr>
          <p:cNvPr id="157713" name="Oval 17"/>
          <p:cNvSpPr>
            <a:spLocks noChangeArrowheads="1"/>
          </p:cNvSpPr>
          <p:nvPr/>
        </p:nvSpPr>
        <p:spPr bwMode="auto">
          <a:xfrm>
            <a:off x="5943600" y="4038600"/>
            <a:ext cx="1828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60198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Customer3</a:t>
            </a:r>
          </a:p>
        </p:txBody>
      </p:sp>
      <p:sp>
        <p:nvSpPr>
          <p:cNvPr id="157715" name="Line 19"/>
          <p:cNvSpPr>
            <a:spLocks noChangeShapeType="1"/>
          </p:cNvSpPr>
          <p:nvPr/>
        </p:nvSpPr>
        <p:spPr bwMode="auto">
          <a:xfrm>
            <a:off x="2286000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6" name="Line 20"/>
          <p:cNvSpPr>
            <a:spLocks noChangeShapeType="1"/>
          </p:cNvSpPr>
          <p:nvPr/>
        </p:nvSpPr>
        <p:spPr bwMode="auto">
          <a:xfrm>
            <a:off x="45720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7" name="Line 21"/>
          <p:cNvSpPr>
            <a:spLocks noChangeShapeType="1"/>
          </p:cNvSpPr>
          <p:nvPr/>
        </p:nvSpPr>
        <p:spPr bwMode="auto">
          <a:xfrm>
            <a:off x="68580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Examples for PolyU (from [2])</a:t>
            </a:r>
            <a:endParaRPr lang="en-GB" sz="40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9C6AB7-CC58-4848-9A32-773791EAC265}" type="slidenum">
              <a:rPr lang="en-GB"/>
              <a:pPr/>
              <a:t>21</a:t>
            </a:fld>
            <a:endParaRPr lang="en-GB"/>
          </a:p>
        </p:txBody>
      </p:sp>
      <p:graphicFrame>
        <p:nvGraphicFramePr>
          <p:cNvPr id="205829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250825" y="1745258"/>
          <a:ext cx="8891588" cy="4564062"/>
        </p:xfrm>
        <a:graphic>
          <a:graphicData uri="http://schemas.openxmlformats.org/presentationml/2006/ole">
            <p:oleObj spid="_x0000_s205829" name="Document" r:id="rId3" imgW="10479844" imgH="5378623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Examples for PolyU (from [2])</a:t>
            </a:r>
            <a:endParaRPr lang="en-GB" sz="40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1917FD3-E4FF-4300-AEC9-EB835991190E}" type="slidenum">
              <a:rPr lang="en-GB"/>
              <a:pPr/>
              <a:t>22</a:t>
            </a:fld>
            <a:endParaRPr lang="en-GB"/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179388" y="1747936"/>
          <a:ext cx="8713787" cy="3697288"/>
        </p:xfrm>
        <a:graphic>
          <a:graphicData uri="http://schemas.openxmlformats.org/presentationml/2006/ole">
            <p:oleObj spid="_x0000_s207876" name="Document" r:id="rId3" imgW="9006245" imgH="3820717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BGP4 protocols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2639736-E0DF-48E9-BE7E-20DB9A12DC3C}" type="slidenum">
              <a:rPr lang="en-GB"/>
              <a:pPr/>
              <a:t>23</a:t>
            </a:fld>
            <a:endParaRPr lang="en-GB"/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BGP4 messages serve the following purposes:</a:t>
            </a:r>
          </a:p>
          <a:p>
            <a:pPr lvl="1"/>
            <a:r>
              <a:rPr lang="en-US"/>
              <a:t>Open a BGP message with a neighboring BGP speaker (OPEN).</a:t>
            </a:r>
          </a:p>
          <a:p>
            <a:pPr lvl="1"/>
            <a:r>
              <a:rPr lang="en-US"/>
              <a:t>Inform the neighbor about new routes that are active (UPDATE).</a:t>
            </a:r>
          </a:p>
          <a:p>
            <a:pPr lvl="1"/>
            <a:r>
              <a:rPr lang="en-US"/>
              <a:t>Inform the neighbor of old routes that are no longer active (UPDATE).</a:t>
            </a:r>
          </a:p>
          <a:p>
            <a:pPr lvl="1"/>
            <a:r>
              <a:rPr lang="en-US"/>
              <a:t>Inform the neighbor that the connection is still viable (KEEPALIVE).</a:t>
            </a:r>
          </a:p>
          <a:p>
            <a:pPr lvl="1"/>
            <a:r>
              <a:rPr lang="en-US"/>
              <a:t>Report unusual conditions before terminating the TCP connection (NOTIFICATION).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updates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1B7EE72-DB1E-4529-9C19-BF57EDED1A3E}" type="slidenum">
              <a:rPr lang="en-GB"/>
              <a:pPr/>
              <a:t>24</a:t>
            </a:fld>
            <a:endParaRPr lang="en-GB"/>
          </a:p>
        </p:txBody>
      </p:sp>
      <p:sp>
        <p:nvSpPr>
          <p:cNvPr id="161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When a BGP speaker </a:t>
            </a:r>
            <a:r>
              <a:rPr lang="en-US" i="1"/>
              <a:t>A</a:t>
            </a:r>
            <a:r>
              <a:rPr lang="en-US"/>
              <a:t> advertises a route to its neighbor, the information is considered valid until </a:t>
            </a:r>
          </a:p>
          <a:p>
            <a:pPr lvl="1"/>
            <a:r>
              <a:rPr lang="en-US" i="1"/>
              <a:t>A</a:t>
            </a:r>
            <a:r>
              <a:rPr lang="en-US"/>
              <a:t> explicitly advertises that the information is no longer valid (route withdrawals), or</a:t>
            </a:r>
          </a:p>
          <a:p>
            <a:pPr lvl="1"/>
            <a:r>
              <a:rPr lang="en-US"/>
              <a:t>the BGP session itself is lost.</a:t>
            </a:r>
          </a:p>
          <a:p>
            <a:r>
              <a:rPr lang="en-US"/>
              <a:t>Each update message can include a number of prefixes that share all attributes.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update messages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3F15E8-3362-45A4-99E4-CFA88D4F75AE}" type="slidenum">
              <a:rPr lang="en-GB"/>
              <a:pPr/>
              <a:t>25</a:t>
            </a:fld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62826" name="Object 10"/>
          <p:cNvGraphicFramePr>
            <a:graphicFrameLocks noChangeAspect="1"/>
          </p:cNvGraphicFramePr>
          <p:nvPr/>
        </p:nvGraphicFramePr>
        <p:xfrm>
          <a:off x="530225" y="2157413"/>
          <a:ext cx="8342313" cy="3641725"/>
        </p:xfrm>
        <a:graphic>
          <a:graphicData uri="http://schemas.openxmlformats.org/presentationml/2006/ole">
            <p:oleObj spid="_x0000_s162826" name="Document" r:id="rId3" imgW="5128200" imgH="22442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attributes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E4CA1CB-492E-41C5-A4AA-DA025C8EF178}" type="slidenum">
              <a:rPr lang="en-GB"/>
              <a:pPr/>
              <a:t>26</a:t>
            </a:fld>
            <a:endParaRPr lang="en-GB"/>
          </a:p>
        </p:txBody>
      </p:sp>
      <p:sp>
        <p:nvSpPr>
          <p:cNvPr id="142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00808"/>
            <a:ext cx="8153400" cy="46321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BGP, the route to a prefix is attached with a number of attributes. </a:t>
            </a:r>
          </a:p>
          <a:p>
            <a:pPr lvl="1"/>
            <a:r>
              <a:rPr lang="en-US" dirty="0"/>
              <a:t>Well-known mandatory: ORIGIN, AS-PATH, NEXT-HOP</a:t>
            </a:r>
          </a:p>
          <a:p>
            <a:pPr lvl="1"/>
            <a:r>
              <a:rPr lang="en-US" dirty="0"/>
              <a:t>Well-known discretionary: LOCAL_PREF and ATOMIC_AGGREGATE</a:t>
            </a:r>
          </a:p>
          <a:p>
            <a:pPr lvl="1"/>
            <a:r>
              <a:rPr lang="en-US" dirty="0"/>
              <a:t>Optional </a:t>
            </a:r>
            <a:r>
              <a:rPr lang="en-US" dirty="0" err="1"/>
              <a:t>nontransitive</a:t>
            </a:r>
            <a:r>
              <a:rPr lang="en-US" dirty="0"/>
              <a:t>: MUTI_EXIT_DISC</a:t>
            </a:r>
          </a:p>
          <a:p>
            <a:pPr lvl="1"/>
            <a:r>
              <a:rPr lang="en-US" dirty="0"/>
              <a:t>Optional transitive: AGGREGATOR</a:t>
            </a:r>
          </a:p>
          <a:p>
            <a:r>
              <a:rPr lang="en-US" dirty="0"/>
              <a:t>The ORIGIN attribute describes how a prefix came to be routed by BGP at the origin AS.</a:t>
            </a:r>
          </a:p>
          <a:p>
            <a:pPr lvl="1"/>
            <a:r>
              <a:rPr lang="en-US" dirty="0"/>
              <a:t>IGP, EGP, INCOMPLETE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AS-PATH attribute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8542C9-8CF1-4BD7-91D4-5373EE28D2F8}" type="slidenum">
              <a:rPr lang="en-GB"/>
              <a:pPr/>
              <a:t>27</a:t>
            </a:fld>
            <a:endParaRPr lang="en-GB"/>
          </a:p>
        </p:txBody>
      </p:sp>
      <p:sp>
        <p:nvSpPr>
          <p:cNvPr id="14336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533400" y="1700808"/>
            <a:ext cx="8153400" cy="4776192"/>
          </a:xfrm>
        </p:spPr>
        <p:txBody>
          <a:bodyPr/>
          <a:lstStyle/>
          <a:p>
            <a:r>
              <a:rPr lang="en-US" dirty="0"/>
              <a:t>The AS-PATH attribute contains the numbers of AS’s through which the announcement for the prefix has passed.</a:t>
            </a:r>
          </a:p>
          <a:p>
            <a:pPr lvl="1"/>
            <a:r>
              <a:rPr lang="en-US" dirty="0"/>
              <a:t>Detect routing loops and aid routing decisions.</a:t>
            </a:r>
          </a:p>
          <a:p>
            <a:r>
              <a:rPr lang="en-US" dirty="0"/>
              <a:t>Two path segment types: AS-SEQUENCE and AS-SET</a:t>
            </a:r>
          </a:p>
          <a:p>
            <a:pPr lvl="1"/>
            <a:r>
              <a:rPr lang="en-US" dirty="0"/>
              <a:t>(Sequence(1, 2, 3)) and (Set(1, 2), Sequence(3))</a:t>
            </a:r>
          </a:p>
        </p:txBody>
      </p:sp>
      <p:sp>
        <p:nvSpPr>
          <p:cNvPr id="143362" name="Line 2"/>
          <p:cNvSpPr>
            <a:spLocks noChangeShapeType="1"/>
          </p:cNvSpPr>
          <p:nvPr/>
        </p:nvSpPr>
        <p:spPr bwMode="auto">
          <a:xfrm>
            <a:off x="7046168" y="597517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3" name="Line 3"/>
          <p:cNvSpPr>
            <a:spLocks noChangeShapeType="1"/>
          </p:cNvSpPr>
          <p:nvPr/>
        </p:nvSpPr>
        <p:spPr bwMode="auto">
          <a:xfrm flipV="1">
            <a:off x="5522168" y="5975176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>
            <a:off x="5522168" y="5441776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>
            <a:off x="1407368" y="6051376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Oval 8"/>
          <p:cNvSpPr>
            <a:spLocks noChangeArrowheads="1"/>
          </p:cNvSpPr>
          <p:nvPr/>
        </p:nvSpPr>
        <p:spPr bwMode="auto">
          <a:xfrm>
            <a:off x="1102568" y="57465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9" name="Oval 9"/>
          <p:cNvSpPr>
            <a:spLocks noChangeArrowheads="1"/>
          </p:cNvSpPr>
          <p:nvPr/>
        </p:nvSpPr>
        <p:spPr bwMode="auto">
          <a:xfrm>
            <a:off x="2321768" y="57465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0" name="Oval 10"/>
          <p:cNvSpPr>
            <a:spLocks noChangeArrowheads="1"/>
          </p:cNvSpPr>
          <p:nvPr/>
        </p:nvSpPr>
        <p:spPr bwMode="auto">
          <a:xfrm>
            <a:off x="3464768" y="57465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1" name="Oval 11"/>
          <p:cNvSpPr>
            <a:spLocks noChangeArrowheads="1"/>
          </p:cNvSpPr>
          <p:nvPr/>
        </p:nvSpPr>
        <p:spPr bwMode="auto">
          <a:xfrm>
            <a:off x="5217368" y="51369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2" name="Oval 12"/>
          <p:cNvSpPr>
            <a:spLocks noChangeArrowheads="1"/>
          </p:cNvSpPr>
          <p:nvPr/>
        </p:nvSpPr>
        <p:spPr bwMode="auto">
          <a:xfrm>
            <a:off x="5217368" y="62037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3" name="Oval 13"/>
          <p:cNvSpPr>
            <a:spLocks noChangeArrowheads="1"/>
          </p:cNvSpPr>
          <p:nvPr/>
        </p:nvSpPr>
        <p:spPr bwMode="auto">
          <a:xfrm>
            <a:off x="6588968" y="56703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1026368" y="582277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AS1</a:t>
            </a:r>
          </a:p>
        </p:txBody>
      </p:sp>
      <p:sp>
        <p:nvSpPr>
          <p:cNvPr id="143375" name="Text Box 15"/>
          <p:cNvSpPr txBox="1">
            <a:spLocks noChangeArrowheads="1"/>
          </p:cNvSpPr>
          <p:nvPr/>
        </p:nvSpPr>
        <p:spPr bwMode="auto">
          <a:xfrm>
            <a:off x="2245568" y="582277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AS2</a:t>
            </a:r>
          </a:p>
        </p:txBody>
      </p:sp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3388568" y="582277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AS3</a:t>
            </a:r>
          </a:p>
        </p:txBody>
      </p:sp>
      <p:sp>
        <p:nvSpPr>
          <p:cNvPr id="143377" name="Text Box 17"/>
          <p:cNvSpPr txBox="1">
            <a:spLocks noChangeArrowheads="1"/>
          </p:cNvSpPr>
          <p:nvPr/>
        </p:nvSpPr>
        <p:spPr bwMode="auto">
          <a:xfrm>
            <a:off x="5217368" y="521317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AS1</a:t>
            </a:r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5217368" y="627997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AS2</a:t>
            </a:r>
          </a:p>
        </p:txBody>
      </p:sp>
      <p:sp>
        <p:nvSpPr>
          <p:cNvPr id="143379" name="Text Box 19"/>
          <p:cNvSpPr txBox="1">
            <a:spLocks noChangeArrowheads="1"/>
          </p:cNvSpPr>
          <p:nvPr/>
        </p:nvSpPr>
        <p:spPr bwMode="auto">
          <a:xfrm>
            <a:off x="6588968" y="574657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AS3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NEXT-HOP attribute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C623FE9-59CC-4021-8587-6267A41331EC}" type="slidenum">
              <a:rPr lang="en-GB"/>
              <a:pPr/>
              <a:t>28</a:t>
            </a:fld>
            <a:endParaRPr lang="en-GB"/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NEXT-HOP attribute indicates the address of the next hop node, which the data packets should be sent to for the prefix.</a:t>
            </a:r>
          </a:p>
        </p:txBody>
      </p:sp>
      <p:sp>
        <p:nvSpPr>
          <p:cNvPr id="144388" name="Line 4"/>
          <p:cNvSpPr>
            <a:spLocks noChangeShapeType="1"/>
          </p:cNvSpPr>
          <p:nvPr/>
        </p:nvSpPr>
        <p:spPr bwMode="auto">
          <a:xfrm>
            <a:off x="609600" y="5334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447800" y="38100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600200" y="3886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R1</a:t>
            </a:r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4114800" y="38100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4267200" y="3886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R2</a:t>
            </a:r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6781800" y="38100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6934200" y="3886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R3</a:t>
            </a:r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1828800" y="4419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>
            <a:off x="4495800" y="4419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7162800" y="4419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2209800" y="4114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9" name="Line 15"/>
          <p:cNvSpPr>
            <a:spLocks noChangeShapeType="1"/>
          </p:cNvSpPr>
          <p:nvPr/>
        </p:nvSpPr>
        <p:spPr bwMode="auto">
          <a:xfrm>
            <a:off x="4876800" y="4114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2286000" y="2971800"/>
            <a:ext cx="1752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UPDATE message through BGP</a:t>
            </a:r>
          </a:p>
        </p:txBody>
      </p: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4953000" y="3260725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Traffic to 140.12.0.0/16</a:t>
            </a:r>
          </a:p>
        </p:txBody>
      </p:sp>
      <p:sp>
        <p:nvSpPr>
          <p:cNvPr id="144402" name="Oval 18"/>
          <p:cNvSpPr>
            <a:spLocks noChangeArrowheads="1"/>
          </p:cNvSpPr>
          <p:nvPr/>
        </p:nvSpPr>
        <p:spPr bwMode="auto">
          <a:xfrm>
            <a:off x="7924800" y="2667000"/>
            <a:ext cx="762000" cy="2438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03" name="Text Box 19"/>
          <p:cNvSpPr txBox="1">
            <a:spLocks noChangeArrowheads="1"/>
          </p:cNvSpPr>
          <p:nvPr/>
        </p:nvSpPr>
        <p:spPr bwMode="auto">
          <a:xfrm rot="5318264">
            <a:off x="7551738" y="3649662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140.12.0.0/16</a:t>
            </a:r>
          </a:p>
        </p:txBody>
      </p:sp>
      <p:sp>
        <p:nvSpPr>
          <p:cNvPr id="144404" name="Text Box 20"/>
          <p:cNvSpPr txBox="1">
            <a:spLocks noChangeArrowheads="1"/>
          </p:cNvSpPr>
          <p:nvPr/>
        </p:nvSpPr>
        <p:spPr bwMode="auto">
          <a:xfrm>
            <a:off x="609600" y="57912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R3 is not a BGP speaker.</a:t>
            </a:r>
          </a:p>
        </p:txBody>
      </p:sp>
      <p:sp>
        <p:nvSpPr>
          <p:cNvPr id="144405" name="Text Box 21"/>
          <p:cNvSpPr txBox="1">
            <a:spLocks noChangeArrowheads="1"/>
          </p:cNvSpPr>
          <p:nvPr/>
        </p:nvSpPr>
        <p:spPr bwMode="auto">
          <a:xfrm>
            <a:off x="5486400" y="4876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LAN</a:t>
            </a:r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>
            <a:off x="75438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MUTI_EXIT_DISC attribute (from [3])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789667-29E4-42B0-83F6-849E4948CBA6}" type="slidenum">
              <a:rPr lang="en-GB"/>
              <a:pPr/>
              <a:t>29</a:t>
            </a:fld>
            <a:endParaRPr lang="en-GB"/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If two AS’s connect to each other in more than one place, this attribute helps select an optimal link to a particular prefix in or behind that AS.</a:t>
            </a:r>
          </a:p>
        </p:txBody>
      </p:sp>
      <p:sp>
        <p:nvSpPr>
          <p:cNvPr id="150536" name="Line 8"/>
          <p:cNvSpPr>
            <a:spLocks noChangeShapeType="1"/>
          </p:cNvSpPr>
          <p:nvPr/>
        </p:nvSpPr>
        <p:spPr bwMode="auto">
          <a:xfrm>
            <a:off x="2667000" y="3810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2667000" y="54864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2057400" y="3124200"/>
            <a:ext cx="1219200" cy="2895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4267200" y="3124200"/>
            <a:ext cx="1219200" cy="2895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6781800" y="3352800"/>
            <a:ext cx="7620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6781800" y="4953000"/>
            <a:ext cx="7620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2209800" y="4191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AS 1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4419600" y="4267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AS 2</a:t>
            </a:r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6781800" y="3581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AS 3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6781800" y="5181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AS 4</a:t>
            </a:r>
          </a:p>
        </p:txBody>
      </p:sp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3276600" y="3276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Link A</a:t>
            </a:r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3276600" y="4953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Link 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Autonomous 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AB4B18-37FC-416B-83B1-4963759F1EFC}" type="slidenum">
              <a:rPr lang="en-GB"/>
              <a:pPr/>
              <a:t>3</a:t>
            </a:fld>
            <a:endParaRPr lang="en-GB"/>
          </a:p>
        </p:txBody>
      </p:sp>
      <p:sp>
        <p:nvSpPr>
          <p:cNvPr id="134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4513" y="1634827"/>
            <a:ext cx="8077200" cy="4962525"/>
          </a:xfrm>
        </p:spPr>
        <p:txBody>
          <a:bodyPr/>
          <a:lstStyle/>
          <a:p>
            <a:r>
              <a:rPr lang="en-US" sz="2400" dirty="0"/>
              <a:t>Autonomous system (AS): A set of networking resources governed by a single administrative authority.</a:t>
            </a:r>
          </a:p>
          <a:p>
            <a:r>
              <a:rPr lang="en-US" sz="2400" dirty="0"/>
              <a:t>AS’s can be classified into</a:t>
            </a:r>
          </a:p>
          <a:p>
            <a:pPr lvl="1"/>
            <a:r>
              <a:rPr lang="en-US" sz="2000" dirty="0"/>
              <a:t>Stub AS: has only a single connection to one other AS, and it only carries local traffic.</a:t>
            </a:r>
          </a:p>
          <a:p>
            <a:pPr lvl="1"/>
            <a:r>
              <a:rPr lang="en-US" sz="2000" dirty="0" err="1"/>
              <a:t>Multihomed</a:t>
            </a:r>
            <a:r>
              <a:rPr lang="en-US" sz="2000" dirty="0"/>
              <a:t> AS: has connections to more than one other AS, but refuses to carry transit traffic.</a:t>
            </a:r>
          </a:p>
          <a:p>
            <a:pPr lvl="1"/>
            <a:r>
              <a:rPr lang="en-US" sz="2000" dirty="0"/>
              <a:t>Transit AS: has connections to more than one other AS, and is designed to carry both transit and local traffic.</a:t>
            </a:r>
          </a:p>
          <a:p>
            <a:r>
              <a:rPr lang="en-US" sz="2400" dirty="0"/>
              <a:t>AS number: 4616 for </a:t>
            </a:r>
            <a:r>
              <a:rPr lang="en-US" sz="2400" dirty="0" err="1"/>
              <a:t>PolyU</a:t>
            </a:r>
            <a:endParaRPr lang="en-US" sz="2400" dirty="0"/>
          </a:p>
          <a:p>
            <a:r>
              <a:rPr lang="en-US" sz="2400" dirty="0"/>
              <a:t>Nodes: AS; links: peer-peer, provider-consumer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MUTI_EXIT_DISC attribute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3A61F71-2722-4BD0-8423-12E804FF7488}" type="slidenum">
              <a:rPr lang="en-GB"/>
              <a:pPr/>
              <a:t>30</a:t>
            </a:fld>
            <a:endParaRPr lang="en-GB"/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BGP speaker in AS2 on link A may advertise the routes to AS3 and internal prefix that is closer to link A with a smaller MUTI_EXIT_DISC value.</a:t>
            </a:r>
          </a:p>
          <a:p>
            <a:r>
              <a:rPr lang="en-US"/>
              <a:t>One AS sets the MUTI_EXIT_DISC values and the other uses the values to decide the best route.</a:t>
            </a:r>
          </a:p>
          <a:p>
            <a:r>
              <a:rPr lang="en-US"/>
              <a:t>The MUTI_EXIT_DISC attribute is therefore more suitable for provider-to-subscriber, not for provider-to-provider.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LOCAL_PREF attribute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8B347CE-5BE4-44EA-AA67-A20188A9CD57}" type="slidenum">
              <a:rPr lang="en-GB"/>
              <a:pPr/>
              <a:t>31</a:t>
            </a:fld>
            <a:endParaRPr lang="en-GB"/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 this example, AS4 receives the route to 138.39.0.0/16 from both AS2 and AS3.</a:t>
            </a:r>
          </a:p>
          <a:p>
            <a:r>
              <a:rPr lang="en-US"/>
              <a:t>The MUTI_EXIT_DISC attribute cannot be used for selecting the path.</a:t>
            </a:r>
          </a:p>
          <a:p>
            <a:pPr lvl="1"/>
            <a:r>
              <a:rPr lang="en-US"/>
              <a:t>There is only a single link between AS2 and AS4 and between AS3 and AS4.</a:t>
            </a:r>
          </a:p>
          <a:p>
            <a:pPr lvl="1"/>
            <a:r>
              <a:rPr lang="en-US"/>
              <a:t>AS4 wants to control the path selection itself.</a:t>
            </a:r>
          </a:p>
          <a:p>
            <a:r>
              <a:rPr lang="en-US"/>
              <a:t>AS4 can implement its own preference by configuring the value of the LOCAL_PREF attribute which is used only in I-BGP sessions.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LOCAL_PREF attribute (from [3])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7475E6-A8E6-45E2-ABCB-DE9BB0062333}" type="slidenum">
              <a:rPr lang="en-GB"/>
              <a:pPr/>
              <a:t>32</a:t>
            </a:fld>
            <a:endParaRPr lang="en-GB"/>
          </a:p>
        </p:txBody>
      </p:sp>
      <p:sp>
        <p:nvSpPr>
          <p:cNvPr id="154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4641" name="Line 17"/>
          <p:cNvSpPr>
            <a:spLocks noChangeShapeType="1"/>
          </p:cNvSpPr>
          <p:nvPr/>
        </p:nvSpPr>
        <p:spPr bwMode="auto">
          <a:xfrm flipV="1">
            <a:off x="4495800" y="3657600"/>
            <a:ext cx="1905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 flipV="1">
            <a:off x="2438400" y="25146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4419600" y="25146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Line 16"/>
          <p:cNvSpPr>
            <a:spLocks noChangeShapeType="1"/>
          </p:cNvSpPr>
          <p:nvPr/>
        </p:nvSpPr>
        <p:spPr bwMode="auto">
          <a:xfrm>
            <a:off x="2438400" y="3733800"/>
            <a:ext cx="2057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28" name="Oval 4"/>
          <p:cNvSpPr>
            <a:spLocks noChangeArrowheads="1"/>
          </p:cNvSpPr>
          <p:nvPr/>
        </p:nvSpPr>
        <p:spPr bwMode="auto">
          <a:xfrm>
            <a:off x="3733800" y="1981200"/>
            <a:ext cx="14478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3962400" y="2286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AS1</a:t>
            </a:r>
          </a:p>
        </p:txBody>
      </p:sp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3733800" y="4267200"/>
            <a:ext cx="14478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3962400" y="4572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AS4</a:t>
            </a:r>
          </a:p>
        </p:txBody>
      </p:sp>
      <p:sp>
        <p:nvSpPr>
          <p:cNvPr id="154634" name="Oval 10"/>
          <p:cNvSpPr>
            <a:spLocks noChangeArrowheads="1"/>
          </p:cNvSpPr>
          <p:nvPr/>
        </p:nvSpPr>
        <p:spPr bwMode="auto">
          <a:xfrm>
            <a:off x="5638800" y="3124200"/>
            <a:ext cx="14478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5867400" y="3429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AS3</a:t>
            </a:r>
          </a:p>
        </p:txBody>
      </p:sp>
      <p:sp>
        <p:nvSpPr>
          <p:cNvPr id="154636" name="Oval 12"/>
          <p:cNvSpPr>
            <a:spLocks noChangeArrowheads="1"/>
          </p:cNvSpPr>
          <p:nvPr/>
        </p:nvSpPr>
        <p:spPr bwMode="auto">
          <a:xfrm>
            <a:off x="1752600" y="3124200"/>
            <a:ext cx="14478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1981200" y="3429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AS2</a:t>
            </a:r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 flipH="1">
            <a:off x="4953000" y="1905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6400800" y="16002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138.39.0.0/16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ATOMIC_AGGREGATE attribute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8CB2A14-CB52-4FFC-AB67-8F87D4ECC322}" type="slidenum">
              <a:rPr lang="en-GB"/>
              <a:pPr/>
              <a:t>33</a:t>
            </a:fld>
            <a:endParaRPr lang="en-GB"/>
          </a:p>
        </p:txBody>
      </p:sp>
      <p:sp>
        <p:nvSpPr>
          <p:cNvPr id="152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If a BGP speaker </a:t>
            </a:r>
            <a:r>
              <a:rPr lang="en-US" i="1"/>
              <a:t>A</a:t>
            </a:r>
            <a:r>
              <a:rPr lang="en-US"/>
              <a:t> hears both 138.39.0.0/16 and 138.39.12.0/24 (overlapped) from router </a:t>
            </a:r>
            <a:r>
              <a:rPr lang="en-US" i="1"/>
              <a:t>B</a:t>
            </a:r>
            <a:r>
              <a:rPr lang="en-US"/>
              <a:t>, and the path attributes are not the same.</a:t>
            </a:r>
          </a:p>
          <a:p>
            <a:r>
              <a:rPr lang="en-US"/>
              <a:t>If </a:t>
            </a:r>
            <a:r>
              <a:rPr lang="en-US" i="1"/>
              <a:t>A</a:t>
            </a:r>
            <a:r>
              <a:rPr lang="en-US"/>
              <a:t> uses 138.39.0.0/16, it should attach the ATOMIC_AGGREGATE attribute to the prefix when advertising it to other speakers.</a:t>
            </a:r>
          </a:p>
          <a:p>
            <a:r>
              <a:rPr lang="en-US"/>
              <a:t>When a speaker receives such a route, it must not deaggregate into more specific entries.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pitchFamily="18" charset="0"/>
              </a:rPr>
              <a:t>AGGREGATOR attribute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4821D2-570B-42FD-96BC-E7E37C651F89}" type="slidenum">
              <a:rPr lang="en-GB"/>
              <a:pPr/>
              <a:t>34</a:t>
            </a:fld>
            <a:endParaRPr lang="en-GB"/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latin typeface="Times" pitchFamily="18" charset="0"/>
              </a:rPr>
              <a:t>The attribute contains </a:t>
            </a:r>
          </a:p>
          <a:p>
            <a:pPr lvl="1"/>
            <a:r>
              <a:rPr lang="en-US">
                <a:latin typeface="Times" pitchFamily="18" charset="0"/>
              </a:rPr>
              <a:t>the last AS number that formed the aggregate route, followed by</a:t>
            </a:r>
          </a:p>
          <a:p>
            <a:pPr lvl="1"/>
            <a:r>
              <a:rPr lang="en-US">
                <a:latin typeface="Times" pitchFamily="18" charset="0"/>
              </a:rPr>
              <a:t>the IP address of the BGP speaker that formed the aggregate route.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91259D8-E4A3-463F-AA38-D0800AD8FDE8}" type="slidenum">
              <a:rPr lang="en-GB"/>
              <a:pPr/>
              <a:t>35</a:t>
            </a:fld>
            <a:endParaRPr lang="en-GB"/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741512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BGP provides an very effective </a:t>
            </a:r>
            <a:r>
              <a:rPr lang="en-US" dirty="0" err="1"/>
              <a:t>interdomain</a:t>
            </a:r>
            <a:r>
              <a:rPr lang="en-US" dirty="0"/>
              <a:t> routing solution for the last decade.</a:t>
            </a:r>
          </a:p>
          <a:p>
            <a:pPr>
              <a:lnSpc>
                <a:spcPct val="90000"/>
              </a:lnSpc>
            </a:pPr>
            <a:r>
              <a:rPr lang="en-US" dirty="0"/>
              <a:t>BGP achieves a number of requirements in a single protocol, such as routing loop detection, support for policy routing, efficiency, etc.</a:t>
            </a:r>
          </a:p>
          <a:p>
            <a:pPr>
              <a:lnSpc>
                <a:spcPct val="90000"/>
              </a:lnSpc>
            </a:pPr>
            <a:r>
              <a:rPr lang="en-US" dirty="0"/>
              <a:t>However, the Internet is still growing rapidly and the suitability of BGP is currently under review.</a:t>
            </a:r>
          </a:p>
          <a:p>
            <a:pPr>
              <a:lnSpc>
                <a:spcPct val="90000"/>
              </a:lnSpc>
            </a:pPr>
            <a:r>
              <a:rPr lang="en-US" dirty="0"/>
              <a:t>Meanwhile, many new development for BGP has been under way.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7D00E1D-A98E-4793-96DB-156F567DF805}" type="slidenum">
              <a:rPr lang="en-GB"/>
              <a:pPr/>
              <a:t>36</a:t>
            </a:fld>
            <a:endParaRPr lang="en-GB"/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700808"/>
            <a:ext cx="8153400" cy="4536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400" dirty="0"/>
              <a:t>Larry Peterson and Bruce Davie, </a:t>
            </a:r>
            <a:r>
              <a:rPr lang="en-US" sz="2400" i="1" dirty="0"/>
              <a:t>Computer Networks: A Systems Approach</a:t>
            </a:r>
            <a:r>
              <a:rPr lang="en-US" sz="2400" dirty="0"/>
              <a:t>, Second Edition, Morgan Kaufmann, 2000.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400" dirty="0" smtClean="0"/>
              <a:t>J</a:t>
            </a:r>
            <a:r>
              <a:rPr lang="en-US" sz="2400" dirty="0"/>
              <a:t>. Stewart III, BGP4: Inter-Domain Routing in the Internet, Addison Wesley, 1999.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400" dirty="0"/>
              <a:t>http://bgp.potaroo.net/cidr/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400" dirty="0"/>
              <a:t>G. Huston, “An Examination of the Internet’s BGP Table </a:t>
            </a:r>
            <a:r>
              <a:rPr lang="en-US" sz="2400" dirty="0" err="1"/>
              <a:t>Behaviour</a:t>
            </a:r>
            <a:r>
              <a:rPr lang="en-US" sz="2400" dirty="0"/>
              <a:t> in 2001.”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400" dirty="0"/>
              <a:t>C. </a:t>
            </a:r>
            <a:r>
              <a:rPr lang="en-US" sz="2400" dirty="0" err="1"/>
              <a:t>Huitema</a:t>
            </a:r>
            <a:r>
              <a:rPr lang="en-US" sz="2400" dirty="0"/>
              <a:t>, Routing in the Internet, Prentice Hall PTR, Second Edition, 1999.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400" dirty="0"/>
              <a:t>G. Huston, “Scaling Inter-Domain Routing--A View Forward,” The Internet Protocol J., 2001.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400" dirty="0"/>
              <a:t>Y. </a:t>
            </a:r>
            <a:r>
              <a:rPr lang="en-US" sz="2400" dirty="0" err="1"/>
              <a:t>Rekhter</a:t>
            </a:r>
            <a:r>
              <a:rPr lang="en-US" sz="2400" dirty="0"/>
              <a:t> and P. Gross, “Application of the Border Gateway Protocol in the Internet,” RFC 1772, March 1995.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83210FF-A62D-4FA2-8400-2F3DBB3F9F96}" type="slidenum">
              <a:rPr lang="en-GB"/>
              <a:pPr/>
              <a:t>4</a:t>
            </a:fld>
            <a:endParaRPr lang="en-GB"/>
          </a:p>
        </p:txBody>
      </p:sp>
      <p:pic>
        <p:nvPicPr>
          <p:cNvPr id="20173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190500"/>
            <a:ext cx="8892480" cy="60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routing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E70F34D-D0E4-4503-9202-1EF80101C8F0}" type="slidenum">
              <a:rPr lang="en-GB"/>
              <a:pPr/>
              <a:t>5</a:t>
            </a:fld>
            <a:endParaRPr lang="en-GB"/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Intra-domain routing (inside AS) vs inter-domain routing (inter-AS)</a:t>
            </a:r>
          </a:p>
          <a:p>
            <a:r>
              <a:rPr lang="en-US"/>
              <a:t>Not all routers are equal.</a:t>
            </a:r>
          </a:p>
          <a:p>
            <a:pPr lvl="1"/>
            <a:r>
              <a:rPr lang="en-US"/>
              <a:t>Interior routers: Only know how to route datagrams to destinations within the same AS.</a:t>
            </a:r>
          </a:p>
          <a:p>
            <a:pPr lvl="1"/>
            <a:r>
              <a:rPr lang="en-US"/>
              <a:t>Border routers: Interface between its AS and other AS’s:</a:t>
            </a:r>
          </a:p>
          <a:p>
            <a:pPr lvl="2"/>
            <a:r>
              <a:rPr lang="en-US"/>
              <a:t>A nonbackbone router usually has a “default route” to another “more knowledgeable” router for “unknown destinations.”</a:t>
            </a:r>
          </a:p>
          <a:p>
            <a:pPr lvl="2"/>
            <a:r>
              <a:rPr lang="en-US"/>
              <a:t>A default-free router is supposed to know every “IP network” in the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1813"/>
            <a:ext cx="8153400" cy="376237"/>
          </a:xfrm>
        </p:spPr>
        <p:txBody>
          <a:bodyPr>
            <a:normAutofit fontScale="90000"/>
          </a:bodyPr>
          <a:lstStyle/>
          <a:p>
            <a:r>
              <a:rPr lang="en-US" sz="4000"/>
              <a:t>Requirements for interdomain routing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893568-A38E-4B92-B91A-2A4A479C774F}" type="slidenum">
              <a:rPr lang="en-GB"/>
              <a:pPr/>
              <a:t>6</a:t>
            </a:fld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28800"/>
            <a:ext cx="8153400" cy="5184576"/>
          </a:xfrm>
        </p:spPr>
        <p:txBody>
          <a:bodyPr/>
          <a:lstStyle/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Accurately reflect the forwarding states of the network (e.g., avoiding forwarding loops)</a:t>
            </a:r>
          </a:p>
          <a:p>
            <a:pPr lvl="1"/>
            <a:r>
              <a:rPr lang="en-US" dirty="0"/>
              <a:t>Local changes in physical networks or policies cause the routing system to </a:t>
            </a:r>
            <a:r>
              <a:rPr lang="en-US" dirty="0" err="1"/>
              <a:t>recompute</a:t>
            </a:r>
            <a:r>
              <a:rPr lang="en-US" dirty="0"/>
              <a:t> the new routing states. 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Static nature: the number of routing entries, the number of AS, etc.</a:t>
            </a:r>
          </a:p>
          <a:p>
            <a:pPr lvl="1"/>
            <a:r>
              <a:rPr lang="en-US" dirty="0"/>
              <a:t>Dynamic nature: routing update rates, adding </a:t>
            </a:r>
            <a:r>
              <a:rPr lang="en-US" dirty="0" err="1"/>
              <a:t>andv</a:t>
            </a:r>
            <a:r>
              <a:rPr lang="en-US" dirty="0"/>
              <a:t> withdrawing routes,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Requirements for interdomain routing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6337DE3-8F58-4A7A-A59B-2544CD7F012A}" type="slidenum">
              <a:rPr lang="en-GB"/>
              <a:pPr/>
              <a:t>7</a:t>
            </a:fld>
            <a:endParaRPr lang="en-GB"/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/>
              <a:t>The growth trend in the inter-domain routing space do not appear to have well-defined upper limits.</a:t>
            </a:r>
          </a:p>
          <a:p>
            <a:r>
              <a:rPr lang="en-US"/>
              <a:t>Policy expressiveness</a:t>
            </a:r>
          </a:p>
          <a:p>
            <a:pPr lvl="1"/>
            <a:r>
              <a:rPr lang="en-US"/>
              <a:t>Determining a path and the best path</a:t>
            </a:r>
          </a:p>
          <a:p>
            <a:pPr lvl="1"/>
            <a:r>
              <a:rPr lang="en-US"/>
              <a:t>Ingress routing policies: how a domain learns and selects routes.</a:t>
            </a:r>
          </a:p>
          <a:p>
            <a:pPr lvl="1"/>
            <a:r>
              <a:rPr lang="en-US"/>
              <a:t>Egress routing policies: how a domain announces routes to its adjacent neighbors.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Requirements for interdomain routing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2EDD5BA-60EB-4FA3-A11A-49266673DDE4}" type="slidenum">
              <a:rPr lang="en-GB"/>
              <a:pPr/>
              <a:t>8</a:t>
            </a:fld>
            <a:endParaRPr lang="en-GB"/>
          </a:p>
        </p:txBody>
      </p:sp>
      <p:sp>
        <p:nvSpPr>
          <p:cNvPr id="138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677243"/>
            <a:ext cx="8007350" cy="5064125"/>
          </a:xfrm>
        </p:spPr>
        <p:txBody>
          <a:bodyPr/>
          <a:lstStyle/>
          <a:p>
            <a:r>
              <a:rPr lang="en-US" sz="2400" dirty="0"/>
              <a:t>Robust predictable operational characteristics</a:t>
            </a:r>
          </a:p>
          <a:p>
            <a:pPr lvl="1"/>
            <a:r>
              <a:rPr lang="en-US" sz="2000" dirty="0"/>
              <a:t>Minor variations in the state of the network should not cause large-scale instability across the network.</a:t>
            </a:r>
          </a:p>
          <a:p>
            <a:pPr lvl="1"/>
            <a:r>
              <a:rPr lang="en-US" sz="2000" dirty="0" err="1"/>
              <a:t>Recomputation</a:t>
            </a:r>
            <a:r>
              <a:rPr lang="en-US" sz="2000" dirty="0"/>
              <a:t> of the routing states must always halt and the halting point must be reached quickly.</a:t>
            </a:r>
          </a:p>
          <a:p>
            <a:r>
              <a:rPr lang="en-US" sz="2400" dirty="0"/>
              <a:t>Efficiency</a:t>
            </a:r>
          </a:p>
          <a:p>
            <a:pPr lvl="1"/>
            <a:r>
              <a:rPr lang="en-US" sz="2000" dirty="0"/>
              <a:t>The routing system should be efficient in terms of the bandwidth and processing.</a:t>
            </a:r>
          </a:p>
          <a:p>
            <a:pPr lvl="1"/>
            <a:r>
              <a:rPr lang="en-US" sz="2000" dirty="0"/>
              <a:t>Trade off with the accuracy requirement.</a:t>
            </a:r>
          </a:p>
          <a:p>
            <a:r>
              <a:rPr lang="en-US" sz="2400" dirty="0"/>
              <a:t>The security of the routing information must be reasonably protected.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approaches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CD9C56-36DF-40A2-B954-ECF0ED143475}" type="slidenum">
              <a:rPr lang="en-GB"/>
              <a:pPr/>
              <a:t>9</a:t>
            </a:fld>
            <a:endParaRPr lang="en-GB"/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Distance vector approach</a:t>
            </a:r>
          </a:p>
          <a:p>
            <a:pPr lvl="1"/>
            <a:r>
              <a:rPr lang="en-US"/>
              <a:t>Exterior Gateway Protocol (EGP)</a:t>
            </a:r>
          </a:p>
          <a:p>
            <a:pPr lvl="1"/>
            <a:r>
              <a:rPr lang="en-US"/>
              <a:t>Each EGP router announces reachability information (list of destinations and “distances”)</a:t>
            </a:r>
          </a:p>
          <a:p>
            <a:pPr lvl="1"/>
            <a:r>
              <a:rPr lang="en-US"/>
              <a:t>Designed for tree-structured topology, no policy routing support, slow convergence, etc.</a:t>
            </a:r>
          </a:p>
          <a:p>
            <a:r>
              <a:rPr lang="en-US"/>
              <a:t>Link state approach</a:t>
            </a:r>
          </a:p>
          <a:p>
            <a:pPr lvl="1"/>
            <a:r>
              <a:rPr lang="en-US"/>
              <a:t>Interdomain policy routing (IDPR)</a:t>
            </a:r>
          </a:p>
          <a:p>
            <a:pPr lvl="1"/>
            <a:r>
              <a:rPr lang="en-US"/>
              <a:t>Each IDPR maintains an AS-level map.</a:t>
            </a:r>
          </a:p>
          <a:p>
            <a:pPr lvl="1"/>
            <a:r>
              <a:rPr lang="en-US"/>
              <a:t>Setting a path between a source and a destination.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1712</TotalTime>
  <Words>1982</Words>
  <Application>Microsoft Office PowerPoint</Application>
  <PresentationFormat>On-screen Show (4:3)</PresentationFormat>
  <Paragraphs>271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Times New Roman</vt:lpstr>
      <vt:lpstr>Garamond</vt:lpstr>
      <vt:lpstr>Arial</vt:lpstr>
      <vt:lpstr>Verdana</vt:lpstr>
      <vt:lpstr>Wingdings</vt:lpstr>
      <vt:lpstr>Times</vt:lpstr>
      <vt:lpstr>Median</vt:lpstr>
      <vt:lpstr>Microsoft Word Document</vt:lpstr>
      <vt:lpstr>Microsoft Visio Drawing</vt:lpstr>
      <vt:lpstr>Inter-domain Routing and Border Gateway Protocol</vt:lpstr>
      <vt:lpstr>What does the Internet look like?</vt:lpstr>
      <vt:lpstr>Autonomous systems</vt:lpstr>
      <vt:lpstr>Slide 4</vt:lpstr>
      <vt:lpstr>Levels of routing</vt:lpstr>
      <vt:lpstr>Requirements for interdomain routing</vt:lpstr>
      <vt:lpstr>Requirements for interdomain routing</vt:lpstr>
      <vt:lpstr>Requirements for interdomain routing</vt:lpstr>
      <vt:lpstr>Possible approaches</vt:lpstr>
      <vt:lpstr>Border gateway protocol version 4</vt:lpstr>
      <vt:lpstr>BGP4 speakers, peers, and sessions</vt:lpstr>
      <vt:lpstr>Internal and external BGP sessions</vt:lpstr>
      <vt:lpstr>Internal and external BGP sessions (from [3])</vt:lpstr>
      <vt:lpstr>Routing policies</vt:lpstr>
      <vt:lpstr>Routing policies</vt:lpstr>
      <vt:lpstr>Route selection</vt:lpstr>
      <vt:lpstr>Route selection</vt:lpstr>
      <vt:lpstr>Route selection</vt:lpstr>
      <vt:lpstr>Transit vs nontransit</vt:lpstr>
      <vt:lpstr>For example (from [3])</vt:lpstr>
      <vt:lpstr>Examples for PolyU (from [2])</vt:lpstr>
      <vt:lpstr>Examples for PolyU (from [2])</vt:lpstr>
      <vt:lpstr>BGP4 protocols</vt:lpstr>
      <vt:lpstr>Route updates</vt:lpstr>
      <vt:lpstr>BGP update messages</vt:lpstr>
      <vt:lpstr>Route attributes</vt:lpstr>
      <vt:lpstr>AS-PATH attribute</vt:lpstr>
      <vt:lpstr>NEXT-HOP attribute</vt:lpstr>
      <vt:lpstr>MUTI_EXIT_DISC attribute (from [3])</vt:lpstr>
      <vt:lpstr>MUTI_EXIT_DISC attribute</vt:lpstr>
      <vt:lpstr>LOCAL_PREF attribute</vt:lpstr>
      <vt:lpstr>LOCAL_PREF attribute (from [3])</vt:lpstr>
      <vt:lpstr>ATOMIC_AGGREGATE attribute</vt:lpstr>
      <vt:lpstr>AGGREGATOR attribute</vt:lpstr>
      <vt:lpstr>Summary</vt:lpstr>
      <vt:lpstr>References</vt:lpstr>
    </vt:vector>
  </TitlesOfParts>
  <Company>Hong Kong Polytechnic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Topology</dc:title>
  <dc:creator>Department of Computing</dc:creator>
  <cp:lastModifiedBy>RockyChang</cp:lastModifiedBy>
  <cp:revision>325</cp:revision>
  <cp:lastPrinted>2002-11-19T08:51:07Z</cp:lastPrinted>
  <dcterms:created xsi:type="dcterms:W3CDTF">1999-11-18T07:10:45Z</dcterms:created>
  <dcterms:modified xsi:type="dcterms:W3CDTF">2010-11-22T07:17:24Z</dcterms:modified>
</cp:coreProperties>
</file>