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9" r:id="rId3"/>
    <p:sldId id="322" r:id="rId4"/>
    <p:sldId id="320" r:id="rId5"/>
    <p:sldId id="290" r:id="rId6"/>
    <p:sldId id="323" r:id="rId7"/>
    <p:sldId id="324" r:id="rId8"/>
    <p:sldId id="331" r:id="rId9"/>
    <p:sldId id="357" r:id="rId10"/>
    <p:sldId id="325" r:id="rId11"/>
    <p:sldId id="335" r:id="rId12"/>
    <p:sldId id="328" r:id="rId13"/>
    <p:sldId id="329" r:id="rId14"/>
    <p:sldId id="330" r:id="rId15"/>
    <p:sldId id="332" r:id="rId16"/>
    <p:sldId id="350" r:id="rId17"/>
    <p:sldId id="297" r:id="rId18"/>
    <p:sldId id="333" r:id="rId19"/>
    <p:sldId id="351" r:id="rId20"/>
    <p:sldId id="352" r:id="rId21"/>
    <p:sldId id="353" r:id="rId22"/>
    <p:sldId id="298" r:id="rId23"/>
    <p:sldId id="336" r:id="rId24"/>
    <p:sldId id="334" r:id="rId25"/>
    <p:sldId id="354" r:id="rId26"/>
    <p:sldId id="355" r:id="rId27"/>
    <p:sldId id="316" r:id="rId28"/>
    <p:sldId id="317" r:id="rId29"/>
    <p:sldId id="356" r:id="rId30"/>
    <p:sldId id="318" r:id="rId31"/>
  </p:sldIdLst>
  <p:sldSz cx="9144000" cy="6858000" type="screen4x3"/>
  <p:notesSz cx="6645275" cy="9779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89" tIns="45094" rIns="90189" bIns="45094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89" tIns="45094" rIns="90189" bIns="45094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89" tIns="45094" rIns="90189" bIns="45094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89" tIns="45094" rIns="90189" bIns="45094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fld id="{41C218B6-E2DE-4915-8E57-E6B2C617C8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89" tIns="45094" rIns="90189" bIns="45094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89" tIns="45094" rIns="90189" bIns="45094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36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89" tIns="45094" rIns="90189" bIns="45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89" tIns="45094" rIns="90189" bIns="45094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89" tIns="45094" rIns="90189" bIns="45094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200">
                <a:latin typeface="Times New Roman" pitchFamily="18" charset="0"/>
              </a:defRPr>
            </a:lvl1pPr>
          </a:lstStyle>
          <a:p>
            <a:fld id="{C021D00A-94B9-46FE-8C92-87C8AFA6C9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11B3A8-B573-498B-84C3-F40BA25CDB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7E313-0924-4A0A-82F4-EF0E5AA2422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680AA5D-CFE9-4472-9039-79951B0105C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AA60F7-4C33-4CEA-80EB-7FC28FFF337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D0A34C2-7715-424B-8195-70336EABA4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7EC0E4-19EF-4D88-947E-E873D11BC4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B0AC55F-1329-44B4-AD83-07181992AB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FFF3C4-AE16-4FCB-8E9E-03FE5121CC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F0D70F-855B-4752-A8A7-EB658C49C3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CC8702-7D3D-4D6A-80C3-FF865EFD24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5C554EC-CAC6-45F7-B50E-04C5ABDC9E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682777-3383-4B55-B9D1-1B5B26006CC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4175"/>
          </a:xfrm>
        </p:spPr>
        <p:txBody>
          <a:bodyPr>
            <a:normAutofit fontScale="90000"/>
          </a:bodyPr>
          <a:lstStyle/>
          <a:p>
            <a:r>
              <a:rPr lang="en-US" sz="5400"/>
              <a:t>Distance Vector Routing Protocols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r>
              <a:rPr lang="en-US" dirty="0"/>
              <a:t>Dr. Rocky K. C. </a:t>
            </a:r>
            <a:r>
              <a:rPr lang="en-US" dirty="0" smtClean="0"/>
              <a:t>Chang               15 November 2010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6CF4DD9-39AC-41D8-906A-770FA69C9661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81000"/>
            <a:ext cx="8820150" cy="609600"/>
          </a:xfrm>
        </p:spPr>
        <p:txBody>
          <a:bodyPr>
            <a:normAutofit fontScale="90000"/>
          </a:bodyPr>
          <a:lstStyle/>
          <a:p>
            <a:r>
              <a:rPr lang="en-US" sz="4000"/>
              <a:t>Distributed, asynchronous B-F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3CC0113-6DBB-4CEA-B3DB-E72DB1CC045A}" type="slidenum">
              <a:rPr lang="en-GB"/>
              <a:pPr/>
              <a:t>10</a:t>
            </a:fld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Node </a:t>
            </a:r>
            <a:r>
              <a:rPr lang="en-US" i="1"/>
              <a:t>i</a:t>
            </a:r>
            <a:r>
              <a:rPr lang="en-US"/>
              <a:t> executes the B-F algorithm asynchronously: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i="1"/>
              <a:t>D</a:t>
            </a:r>
            <a:r>
              <a:rPr lang="en-US" i="1" baseline="-25000"/>
              <a:t>ii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= 0, for all</a:t>
            </a:r>
            <a:r>
              <a:rPr lang="en-US" i="1"/>
              <a:t> i </a:t>
            </a:r>
            <a:r>
              <a:rPr lang="en-US"/>
              <a:t>and</a:t>
            </a:r>
            <a:r>
              <a:rPr lang="en-US" i="1"/>
              <a:t> t </a:t>
            </a:r>
            <a:r>
              <a:rPr lang="en-US">
                <a:sym typeface="Symbol" pitchFamily="18" charset="2"/>
              </a:rPr>
              <a:t>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0.</a:t>
            </a:r>
            <a:endParaRPr lang="en-US" i="1"/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= </a:t>
            </a:r>
            <a:r>
              <a:rPr lang="en-US" i="1"/>
              <a:t>min</a:t>
            </a:r>
            <a:r>
              <a:rPr lang="en-US" i="1" baseline="-25000"/>
              <a:t>k</a:t>
            </a:r>
            <a:r>
              <a:rPr lang="en-US"/>
              <a:t>[</a:t>
            </a:r>
            <a:r>
              <a:rPr lang="en-US" i="1"/>
              <a:t>d</a:t>
            </a:r>
            <a:r>
              <a:rPr lang="en-US" i="1" baseline="-25000"/>
              <a:t>ik</a:t>
            </a:r>
            <a:r>
              <a:rPr lang="en-US"/>
              <a:t> + </a:t>
            </a:r>
            <a:r>
              <a:rPr lang="en-US" i="1"/>
              <a:t>D</a:t>
            </a:r>
            <a:r>
              <a:rPr lang="en-US" i="1" baseline="30000"/>
              <a:t>i</a:t>
            </a:r>
            <a:r>
              <a:rPr lang="en-US" i="1" baseline="-25000"/>
              <a:t>kj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)]  for </a:t>
            </a:r>
            <a:r>
              <a:rPr lang="en-US" i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 </a:t>
            </a:r>
            <a:r>
              <a:rPr lang="en-US" i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, where</a:t>
            </a:r>
          </a:p>
          <a:p>
            <a:pPr lvl="1">
              <a:buClr>
                <a:schemeClr val="tx1"/>
              </a:buClr>
            </a:pP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is the estimate of the cost to node</a:t>
            </a:r>
            <a:r>
              <a:rPr lang="en-US" i="1"/>
              <a:t> j </a:t>
            </a:r>
            <a:r>
              <a:rPr lang="en-US"/>
              <a:t>available to node </a:t>
            </a:r>
            <a:r>
              <a:rPr lang="en-US" i="1"/>
              <a:t>i</a:t>
            </a:r>
            <a:r>
              <a:rPr lang="en-US"/>
              <a:t> at time </a:t>
            </a:r>
            <a:r>
              <a:rPr lang="en-US" i="1"/>
              <a:t>t</a:t>
            </a:r>
            <a:r>
              <a:rPr lang="en-US"/>
              <a:t>.</a:t>
            </a:r>
          </a:p>
          <a:p>
            <a:pPr lvl="1">
              <a:buClr>
                <a:schemeClr val="tx1"/>
              </a:buClr>
            </a:pPr>
            <a:r>
              <a:rPr lang="en-US" i="1"/>
              <a:t>D</a:t>
            </a:r>
            <a:r>
              <a:rPr lang="en-US" i="1" baseline="30000"/>
              <a:t>i</a:t>
            </a:r>
            <a:r>
              <a:rPr lang="en-US" i="1" baseline="-25000"/>
              <a:t>kj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is node </a:t>
            </a:r>
            <a:r>
              <a:rPr lang="en-US" i="1"/>
              <a:t>k</a:t>
            </a:r>
            <a:r>
              <a:rPr lang="en-US"/>
              <a:t>’s estimate of the cost to node </a:t>
            </a:r>
            <a:r>
              <a:rPr lang="en-US" i="1"/>
              <a:t>j</a:t>
            </a:r>
            <a:r>
              <a:rPr lang="en-US"/>
              <a:t> available to node </a:t>
            </a:r>
            <a:r>
              <a:rPr lang="en-US" i="1"/>
              <a:t>i</a:t>
            </a:r>
            <a:r>
              <a:rPr lang="en-US"/>
              <a:t> at time </a:t>
            </a:r>
            <a:r>
              <a:rPr lang="en-US" i="1"/>
              <a:t>t</a:t>
            </a:r>
            <a:r>
              <a:rPr lang="en-US"/>
              <a:t>.</a:t>
            </a:r>
          </a:p>
          <a:p>
            <a:pPr>
              <a:buClr>
                <a:schemeClr val="tx1"/>
              </a:buClr>
            </a:pPr>
            <a:r>
              <a:rPr lang="en-US"/>
              <a:t>Node </a:t>
            </a:r>
            <a:r>
              <a:rPr lang="en-US" i="1"/>
              <a:t>i</a:t>
            </a:r>
            <a:r>
              <a:rPr lang="en-US"/>
              <a:t> distributes its distance vector </a:t>
            </a:r>
            <a:r>
              <a:rPr lang="en-US" i="1"/>
              <a:t>D</a:t>
            </a:r>
            <a:r>
              <a:rPr lang="en-US" i="1" baseline="-25000"/>
              <a:t>ij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for all </a:t>
            </a:r>
            <a:r>
              <a:rPr lang="en-US" i="1"/>
              <a:t>j</a:t>
            </a:r>
            <a:r>
              <a:rPr lang="en-US"/>
              <a:t> to its neighbors.</a:t>
            </a:r>
            <a:r>
              <a:rPr lang="en-US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850" y="3810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en-US" sz="4000"/>
              <a:t>Distributed, asynchronous B-F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1B63164-1EC5-4DF3-A95C-DA1C2B27AB99}" type="slidenum">
              <a:rPr lang="en-GB"/>
              <a:pPr/>
              <a:t>11</a:t>
            </a:fld>
            <a:endParaRPr lang="en-GB"/>
          </a:p>
        </p:txBody>
      </p:sp>
      <p:sp>
        <p:nvSpPr>
          <p:cNvPr id="8806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3400" y="1700808"/>
            <a:ext cx="8153400" cy="477619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Node </a:t>
            </a:r>
            <a:r>
              <a:rPr lang="en-US" i="1" dirty="0" err="1"/>
              <a:t>i</a:t>
            </a:r>
            <a:r>
              <a:rPr lang="en-US" dirty="0"/>
              <a:t> also keeps the distance vectors sent from its neighbors.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The algorithm still converges if each node will eventually execute the algorithm and transmit the results to the neighbors.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convergence time, of course, depends on how quickly each node computes and distributes the results.</a:t>
            </a:r>
          </a:p>
          <a:p>
            <a:r>
              <a:rPr lang="en-US" dirty="0"/>
              <a:t>When the algorithm converges and there are no changes in the network, the transmissions of distance vectors stop.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(from [1])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18D57BC-1713-4816-A1F7-179A57082B85}" type="slidenum">
              <a:rPr lang="en-GB"/>
              <a:pPr/>
              <a:t>12</a:t>
            </a:fld>
            <a:endParaRPr lang="en-GB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Consider that E--&gt;A via D</a:t>
            </a:r>
          </a:p>
          <a:p>
            <a:r>
              <a:rPr lang="en-US"/>
              <a:t>Consider that E--&gt;A via B</a:t>
            </a:r>
          </a:p>
          <a:p>
            <a:endParaRPr 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>
            <a:off x="609600" y="2895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 flipV="1">
            <a:off x="609600" y="1905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1524000" y="1981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2819400" y="1905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>
            <a:off x="15240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1524000" y="1905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304800" y="2590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Oval 5"/>
          <p:cNvSpPr>
            <a:spLocks noChangeArrowheads="1"/>
          </p:cNvSpPr>
          <p:nvPr/>
        </p:nvSpPr>
        <p:spPr bwMode="auto">
          <a:xfrm>
            <a:off x="1219200" y="1676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1219200" y="3429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2514600" y="1676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Oval 8"/>
          <p:cNvSpPr>
            <a:spLocks noChangeArrowheads="1"/>
          </p:cNvSpPr>
          <p:nvPr/>
        </p:nvSpPr>
        <p:spPr bwMode="auto">
          <a:xfrm>
            <a:off x="2514600" y="3429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3810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1295400" y="1676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1295400" y="342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2590800" y="1676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2590800" y="342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762000" y="205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762000" y="3200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1905000" y="1524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1905000" y="3657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28194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117760" name="Object 1024"/>
          <p:cNvGraphicFramePr>
            <a:graphicFrameLocks noChangeAspect="1"/>
          </p:cNvGraphicFramePr>
          <p:nvPr/>
        </p:nvGraphicFramePr>
        <p:xfrm>
          <a:off x="3505200" y="1295400"/>
          <a:ext cx="5489575" cy="2974975"/>
        </p:xfrm>
        <a:graphic>
          <a:graphicData uri="http://schemas.openxmlformats.org/presentationml/2006/ole">
            <p:oleObj spid="_x0000_s117760" name="Document" r:id="rId3" imgW="4280040" imgH="2324520" progId="Word.Document.8">
              <p:embed/>
            </p:oleObj>
          </a:graphicData>
        </a:graphic>
      </p:graphicFrame>
      <p:sp>
        <p:nvSpPr>
          <p:cNvPr id="80922" name="Text Box 26"/>
          <p:cNvSpPr txBox="1">
            <a:spLocks noChangeArrowheads="1"/>
          </p:cNvSpPr>
          <p:nvPr/>
        </p:nvSpPr>
        <p:spPr bwMode="auto">
          <a:xfrm rot="-5400000">
            <a:off x="3314700" y="30861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Dest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80923" name="Text Box 27"/>
          <p:cNvSpPr txBox="1">
            <a:spLocks noChangeArrowheads="1"/>
          </p:cNvSpPr>
          <p:nvPr/>
        </p:nvSpPr>
        <p:spPr bwMode="auto">
          <a:xfrm>
            <a:off x="16002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news travels fast (from [1])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01001A-EE59-4BCA-B2B7-24720FCE0865}" type="slidenum">
              <a:rPr lang="en-GB"/>
              <a:pPr/>
              <a:t>13</a:t>
            </a:fld>
            <a:endParaRPr lang="en-GB"/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3505200" y="297599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 flipV="1">
            <a:off x="3505200" y="1985392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4419600" y="2061592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3200400" y="267119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4114800" y="175679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4876800" y="267119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3276600" y="267119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4191000" y="175679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Y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4953000" y="267119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Z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3657600" y="213779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4114800" y="289979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4876800" y="213779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 flipH="1" flipV="1">
            <a:off x="3657600" y="2137792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3429000" y="175679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18784" name="Object 1024"/>
          <p:cNvGraphicFramePr>
            <a:graphicFrameLocks noChangeAspect="1"/>
          </p:cNvGraphicFramePr>
          <p:nvPr/>
        </p:nvGraphicFramePr>
        <p:xfrm>
          <a:off x="457200" y="3209925"/>
          <a:ext cx="8153400" cy="3352800"/>
        </p:xfrm>
        <a:graphic>
          <a:graphicData uri="http://schemas.openxmlformats.org/presentationml/2006/ole">
            <p:oleObj spid="_x0000_s118784" name="Document" r:id="rId3" imgW="6900641" imgH="28440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news travels slow (from [1])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9E0A46B-3491-4B03-88C8-6243E5929F03}" type="slidenum">
              <a:rPr lang="en-GB"/>
              <a:pPr/>
              <a:t>14</a:t>
            </a:fld>
            <a:endParaRPr lang="en-GB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Consider</a:t>
            </a:r>
          </a:p>
          <a:p>
            <a:endParaRPr 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3505200" y="297599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V="1">
            <a:off x="3505200" y="1985392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4419600" y="2061592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3200400" y="267119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4114800" y="175679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4876800" y="267119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3276600" y="267119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4191000" y="175679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</a:t>
            </a: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4953000" y="267119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Z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3657600" y="213779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4114800" y="289979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4876800" y="213779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 flipH="1" flipV="1">
            <a:off x="3657600" y="2137792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3352800" y="175679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60</a:t>
            </a:r>
          </a:p>
        </p:txBody>
      </p:sp>
      <p:graphicFrame>
        <p:nvGraphicFramePr>
          <p:cNvPr id="119808" name="Object 0"/>
          <p:cNvGraphicFramePr>
            <a:graphicFrameLocks noChangeAspect="1"/>
          </p:cNvGraphicFramePr>
          <p:nvPr/>
        </p:nvGraphicFramePr>
        <p:xfrm>
          <a:off x="125413" y="3352800"/>
          <a:ext cx="9267825" cy="3214688"/>
        </p:xfrm>
        <a:graphic>
          <a:graphicData uri="http://schemas.openxmlformats.org/presentationml/2006/ole">
            <p:oleObj spid="_x0000_s119808" name="Document" r:id="rId3" imgW="9655865" imgH="335054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news travels slow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BC1FDF-A258-4380-B300-B8A3CF63B789}" type="slidenum">
              <a:rPr lang="en-GB"/>
              <a:pPr/>
              <a:t>15</a:t>
            </a:fld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When does the temporary routing loop stop?</a:t>
            </a:r>
          </a:p>
          <a:p>
            <a:pPr lvl="1"/>
            <a:r>
              <a:rPr lang="en-US"/>
              <a:t>Count to infinity problem</a:t>
            </a:r>
          </a:p>
          <a:p>
            <a:r>
              <a:rPr lang="en-US"/>
              <a:t>Consider</a:t>
            </a:r>
          </a:p>
          <a:p>
            <a:endParaRPr lang="en-US" sz="3200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 flipV="1">
            <a:off x="3505200" y="3048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4419600" y="3124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Oval 7"/>
          <p:cNvSpPr>
            <a:spLocks noChangeArrowheads="1"/>
          </p:cNvSpPr>
          <p:nvPr/>
        </p:nvSpPr>
        <p:spPr bwMode="auto">
          <a:xfrm>
            <a:off x="3200400" y="3733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4114800" y="2819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Oval 9"/>
          <p:cNvSpPr>
            <a:spLocks noChangeArrowheads="1"/>
          </p:cNvSpPr>
          <p:nvPr/>
        </p:nvSpPr>
        <p:spPr bwMode="auto">
          <a:xfrm>
            <a:off x="4876800" y="3733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191000" y="2819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Z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4876800" y="3200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flipH="1" flipV="1">
            <a:off x="36576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3048000" y="2819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horizon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2CB436D-D56A-4614-B8EB-34A68CA759A4}" type="slidenum">
              <a:rPr lang="en-GB"/>
              <a:pPr/>
              <a:t>16</a:t>
            </a:fld>
            <a:endParaRPr lang="en-GB"/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If Z routes through Y to reach X, then Z will</a:t>
            </a:r>
          </a:p>
          <a:p>
            <a:pPr lvl="1"/>
            <a:r>
              <a:rPr lang="en-US"/>
              <a:t>not advertise the route to X back to Y or</a:t>
            </a:r>
          </a:p>
          <a:p>
            <a:pPr lvl="1"/>
            <a:r>
              <a:rPr lang="en-US"/>
              <a:t>advertise the router to X with infinite cost to Y (with poisonous reverse).</a:t>
            </a:r>
          </a:p>
          <a:p>
            <a:endParaRPr lang="en-US"/>
          </a:p>
        </p:txBody>
      </p:sp>
      <p:sp>
        <p:nvSpPr>
          <p:cNvPr id="103455" name="Line 1055"/>
          <p:cNvSpPr>
            <a:spLocks noChangeShapeType="1"/>
          </p:cNvSpPr>
          <p:nvPr/>
        </p:nvSpPr>
        <p:spPr bwMode="auto">
          <a:xfrm>
            <a:off x="35052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56" name="Line 1056"/>
          <p:cNvSpPr>
            <a:spLocks noChangeShapeType="1"/>
          </p:cNvSpPr>
          <p:nvPr/>
        </p:nvSpPr>
        <p:spPr bwMode="auto">
          <a:xfrm flipV="1">
            <a:off x="3505200" y="3886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57" name="Line 1057"/>
          <p:cNvSpPr>
            <a:spLocks noChangeShapeType="1"/>
          </p:cNvSpPr>
          <p:nvPr/>
        </p:nvSpPr>
        <p:spPr bwMode="auto">
          <a:xfrm>
            <a:off x="4419600" y="3962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58" name="Oval 1058"/>
          <p:cNvSpPr>
            <a:spLocks noChangeArrowheads="1"/>
          </p:cNvSpPr>
          <p:nvPr/>
        </p:nvSpPr>
        <p:spPr bwMode="auto">
          <a:xfrm>
            <a:off x="3200400" y="4572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59" name="Oval 1059"/>
          <p:cNvSpPr>
            <a:spLocks noChangeArrowheads="1"/>
          </p:cNvSpPr>
          <p:nvPr/>
        </p:nvSpPr>
        <p:spPr bwMode="auto">
          <a:xfrm>
            <a:off x="4114800" y="3657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0" name="Oval 1060"/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1" name="Text Box 1061"/>
          <p:cNvSpPr txBox="1">
            <a:spLocks noChangeArrowheads="1"/>
          </p:cNvSpPr>
          <p:nvPr/>
        </p:nvSpPr>
        <p:spPr bwMode="auto">
          <a:xfrm>
            <a:off x="327660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103462" name="Text Box 1062"/>
          <p:cNvSpPr txBox="1">
            <a:spLocks noChangeArrowheads="1"/>
          </p:cNvSpPr>
          <p:nvPr/>
        </p:nvSpPr>
        <p:spPr bwMode="auto">
          <a:xfrm>
            <a:off x="4191000" y="3657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</a:t>
            </a:r>
          </a:p>
        </p:txBody>
      </p:sp>
      <p:sp>
        <p:nvSpPr>
          <p:cNvPr id="103463" name="Text Box 1063"/>
          <p:cNvSpPr txBox="1">
            <a:spLocks noChangeArrowheads="1"/>
          </p:cNvSpPr>
          <p:nvPr/>
        </p:nvSpPr>
        <p:spPr bwMode="auto">
          <a:xfrm>
            <a:off x="495300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Z</a:t>
            </a:r>
          </a:p>
        </p:txBody>
      </p:sp>
      <p:sp>
        <p:nvSpPr>
          <p:cNvPr id="103464" name="Text Box 1064"/>
          <p:cNvSpPr txBox="1">
            <a:spLocks noChangeArrowheads="1"/>
          </p:cNvSpPr>
          <p:nvPr/>
        </p:nvSpPr>
        <p:spPr bwMode="auto">
          <a:xfrm>
            <a:off x="36576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03465" name="Text Box 1065"/>
          <p:cNvSpPr txBox="1">
            <a:spLocks noChangeArrowheads="1"/>
          </p:cNvSpPr>
          <p:nvPr/>
        </p:nvSpPr>
        <p:spPr bwMode="auto">
          <a:xfrm>
            <a:off x="4114800" y="4800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103466" name="Text Box 1066"/>
          <p:cNvSpPr txBox="1">
            <a:spLocks noChangeArrowheads="1"/>
          </p:cNvSpPr>
          <p:nvPr/>
        </p:nvSpPr>
        <p:spPr bwMode="auto">
          <a:xfrm>
            <a:off x="4876800" y="4038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03467" name="Line 1067"/>
          <p:cNvSpPr>
            <a:spLocks noChangeShapeType="1"/>
          </p:cNvSpPr>
          <p:nvPr/>
        </p:nvSpPr>
        <p:spPr bwMode="auto">
          <a:xfrm flipH="1" flipV="1">
            <a:off x="3657600" y="4038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68" name="Text Box 1068"/>
          <p:cNvSpPr txBox="1">
            <a:spLocks noChangeArrowheads="1"/>
          </p:cNvSpPr>
          <p:nvPr/>
        </p:nvSpPr>
        <p:spPr bwMode="auto">
          <a:xfrm>
            <a:off x="3352800" y="3657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60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/>
              <a:t>Split horizon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35FD2ED-8527-4FC8-903B-4968F0C4FCA7}" type="slidenum">
              <a:rPr lang="en-GB"/>
              <a:pPr/>
              <a:t>17</a:t>
            </a:fld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00808"/>
            <a:ext cx="8229600" cy="4547592"/>
          </a:xfrm>
        </p:spPr>
        <p:txBody>
          <a:bodyPr/>
          <a:lstStyle/>
          <a:p>
            <a:r>
              <a:rPr lang="en-US" dirty="0"/>
              <a:t>In either case, Y is asked not to use Z as a next-hop to reach X.</a:t>
            </a:r>
          </a:p>
          <a:p>
            <a:r>
              <a:rPr lang="en-US" dirty="0"/>
              <a:t>In the last example,</a:t>
            </a:r>
          </a:p>
        </p:txBody>
      </p:sp>
      <p:graphicFrame>
        <p:nvGraphicFramePr>
          <p:cNvPr id="120832" name="Object 1024"/>
          <p:cNvGraphicFramePr>
            <a:graphicFrameLocks noChangeAspect="1"/>
          </p:cNvGraphicFramePr>
          <p:nvPr/>
        </p:nvGraphicFramePr>
        <p:xfrm>
          <a:off x="304800" y="3407816"/>
          <a:ext cx="9129713" cy="2757488"/>
        </p:xfrm>
        <a:graphic>
          <a:graphicData uri="http://schemas.openxmlformats.org/presentationml/2006/ole">
            <p:oleObj spid="_x0000_s120832" name="Document" r:id="rId3" imgW="9655865" imgH="292278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horizon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4133B0-2918-43BF-A4B1-4F269E6D3646}" type="slidenum">
              <a:rPr lang="en-GB"/>
              <a:pPr/>
              <a:t>18</a:t>
            </a:fld>
            <a:endParaRPr lang="en-GB"/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Split horizon can break temporary/permanent routing loops of 2 nodes but not for more than 2 nodes.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 certain “large” cost should be selected to represent the unavailability of a link.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V="1">
            <a:off x="18288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743200" y="3352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1524000" y="3962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2438400" y="3048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3200400" y="3962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600200" y="396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2514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276600" y="396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Z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1981200" y="342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3200400" y="3429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 flipH="1" flipV="1">
            <a:off x="1981200" y="3429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1371600" y="3048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fail</a:t>
            </a:r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 flipV="1">
            <a:off x="5943600" y="3276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6858000" y="33528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Oval 18"/>
          <p:cNvSpPr>
            <a:spLocks noChangeArrowheads="1"/>
          </p:cNvSpPr>
          <p:nvPr/>
        </p:nvSpPr>
        <p:spPr bwMode="auto">
          <a:xfrm>
            <a:off x="5638800" y="3962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5" name="Oval 19"/>
          <p:cNvSpPr>
            <a:spLocks noChangeArrowheads="1"/>
          </p:cNvSpPr>
          <p:nvPr/>
        </p:nvSpPr>
        <p:spPr bwMode="auto">
          <a:xfrm>
            <a:off x="6553200" y="3048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7315200" y="3962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5715000" y="396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66294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</a:t>
            </a: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7391400" y="396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Z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5029200" y="3810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7315200" y="350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 flipH="1" flipV="1">
            <a:off x="5029200" y="3886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4648200" y="3352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fail</a:t>
            </a:r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 flipH="1">
            <a:off x="49530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6172200" y="4267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6019800" y="3505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6629400" y="4191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6049" name="Oval 33"/>
          <p:cNvSpPr>
            <a:spLocks noChangeArrowheads="1"/>
          </p:cNvSpPr>
          <p:nvPr/>
        </p:nvSpPr>
        <p:spPr bwMode="auto">
          <a:xfrm>
            <a:off x="4419600" y="3962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495800" y="3962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vector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6788907-5151-4E1A-9B9A-C136650D6337}" type="slidenum">
              <a:rPr lang="en-GB"/>
              <a:pPr/>
              <a:t>19</a:t>
            </a:fld>
            <a:endParaRPr lang="en-GB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00808"/>
            <a:ext cx="8153400" cy="4699992"/>
          </a:xfrm>
        </p:spPr>
        <p:txBody>
          <a:bodyPr/>
          <a:lstStyle/>
          <a:p>
            <a:r>
              <a:rPr lang="en-US" dirty="0"/>
              <a:t>Augment each distance vector entry with a path vector.</a:t>
            </a:r>
          </a:p>
          <a:p>
            <a:pPr lvl="1"/>
            <a:r>
              <a:rPr lang="en-US" dirty="0"/>
              <a:t>Y advertises to Z about a route to X with a cost of 4 </a:t>
            </a:r>
            <a:r>
              <a:rPr lang="en-US" u="sng" dirty="0"/>
              <a:t>plus a path vector {Y}.</a:t>
            </a:r>
            <a:endParaRPr lang="en-US" dirty="0"/>
          </a:p>
          <a:p>
            <a:pPr lvl="1"/>
            <a:r>
              <a:rPr lang="en-US" dirty="0"/>
              <a:t>Z advertises to Y about a route to X with a cost of 5 </a:t>
            </a:r>
            <a:r>
              <a:rPr lang="en-US" u="sng" dirty="0"/>
              <a:t>plus a path vector {Y, Z}.</a:t>
            </a:r>
            <a:endParaRPr lang="en-US" dirty="0"/>
          </a:p>
          <a:p>
            <a:pPr lvl="1"/>
            <a:r>
              <a:rPr lang="en-US" dirty="0"/>
              <a:t>When Y receives the route, it checks whether its identity is in the path vector.</a:t>
            </a: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3505200" y="6248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 flipV="1">
            <a:off x="3505200" y="52578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4419600" y="5334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3200400" y="5943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4114800" y="5029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4876800" y="5943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276600" y="594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X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41910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Y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4953000" y="594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Z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3657600" y="5410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4114800" y="6172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4876800" y="5410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The routing problem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34DC769-0A83-4BE6-8DBC-6936F14520F9}" type="slidenum">
              <a:rPr lang="en-GB"/>
              <a:pPr/>
              <a:t>2</a:t>
            </a:fld>
            <a:endParaRPr lang="en-GB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Problem: How can a router/host determine the path to a destination?</a:t>
            </a:r>
          </a:p>
          <a:p>
            <a:r>
              <a:rPr lang="en-US"/>
              <a:t>Any routing protocol must allow routers to make a corporate, consistent, and correct </a:t>
            </a:r>
            <a:r>
              <a:rPr lang="en-US" u="sng"/>
              <a:t>local</a:t>
            </a:r>
            <a:r>
              <a:rPr lang="en-US"/>
              <a:t> forwarding decisions regarding any destination in a </a:t>
            </a:r>
            <a:r>
              <a:rPr lang="en-US" u="sng"/>
              <a:t>global</a:t>
            </a:r>
            <a:r>
              <a:rPr lang="en-US"/>
              <a:t> routing fabric.</a:t>
            </a:r>
          </a:p>
          <a:p>
            <a:pPr lvl="1"/>
            <a:r>
              <a:rPr lang="en-US"/>
              <a:t>Sources and destinations are generally not directly connected.</a:t>
            </a:r>
          </a:p>
          <a:p>
            <a:pPr lvl="1"/>
            <a:r>
              <a:rPr lang="en-US"/>
              <a:t>Routers are generally not directly connected.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tracing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3E09A1-548A-40F1-BB62-42F4165ADF86}" type="slidenum">
              <a:rPr lang="en-GB"/>
              <a:pPr/>
              <a:t>20</a:t>
            </a:fld>
            <a:endParaRPr lang="en-GB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Augment each distance vector entry with the identity of the router immediately preceding the destination, e.g., E--&gt;B</a:t>
            </a:r>
          </a:p>
          <a:p>
            <a:pPr lvl="1"/>
            <a:r>
              <a:rPr lang="en-US"/>
              <a:t>Trace the route to be B&lt;--C&lt;--D&lt;--E.</a:t>
            </a:r>
          </a:p>
          <a:p>
            <a:pPr lvl="1"/>
            <a:endParaRPr lang="en-US"/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990600" y="48641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 flipV="1">
            <a:off x="990600" y="38735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1905000" y="39497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>
            <a:off x="3200400" y="38735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1905000" y="57023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1905000" y="38735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Oval 10"/>
          <p:cNvSpPr>
            <a:spLocks noChangeArrowheads="1"/>
          </p:cNvSpPr>
          <p:nvPr/>
        </p:nvSpPr>
        <p:spPr bwMode="auto">
          <a:xfrm>
            <a:off x="685800" y="45593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Oval 11"/>
          <p:cNvSpPr>
            <a:spLocks noChangeArrowheads="1"/>
          </p:cNvSpPr>
          <p:nvPr/>
        </p:nvSpPr>
        <p:spPr bwMode="auto">
          <a:xfrm>
            <a:off x="1600200" y="36449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Oval 12"/>
          <p:cNvSpPr>
            <a:spLocks noChangeArrowheads="1"/>
          </p:cNvSpPr>
          <p:nvPr/>
        </p:nvSpPr>
        <p:spPr bwMode="auto">
          <a:xfrm>
            <a:off x="1600200" y="53975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Oval 13"/>
          <p:cNvSpPr>
            <a:spLocks noChangeArrowheads="1"/>
          </p:cNvSpPr>
          <p:nvPr/>
        </p:nvSpPr>
        <p:spPr bwMode="auto">
          <a:xfrm>
            <a:off x="2895600" y="36449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Oval 14"/>
          <p:cNvSpPr>
            <a:spLocks noChangeArrowheads="1"/>
          </p:cNvSpPr>
          <p:nvPr/>
        </p:nvSpPr>
        <p:spPr bwMode="auto">
          <a:xfrm>
            <a:off x="2895600" y="53975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762000" y="4559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1676400" y="3644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1676400" y="53975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2971800" y="3644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2971800" y="53975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1143000" y="4025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1143000" y="51689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2286000" y="34925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2286000" y="5626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3200400" y="4559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1981200" y="4559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8</a:t>
            </a:r>
          </a:p>
        </p:txBody>
      </p:sp>
      <p:graphicFrame>
        <p:nvGraphicFramePr>
          <p:cNvPr id="105498" name="Object 26"/>
          <p:cNvGraphicFramePr>
            <a:graphicFrameLocks noChangeAspect="1"/>
          </p:cNvGraphicFramePr>
          <p:nvPr/>
        </p:nvGraphicFramePr>
        <p:xfrm>
          <a:off x="4197350" y="3435350"/>
          <a:ext cx="3651250" cy="2671763"/>
        </p:xfrm>
        <a:graphic>
          <a:graphicData uri="http://schemas.openxmlformats.org/presentationml/2006/ole">
            <p:oleObj spid="_x0000_s105498" name="Document" r:id="rId3" imgW="2483640" imgH="18259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Distributed update algorithm (DUAL)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173C08F-46D1-43CF-B539-2D19C0D5F2A7}" type="slidenum">
              <a:rPr lang="en-GB"/>
              <a:pPr/>
              <a:t>21</a:t>
            </a:fld>
            <a:endParaRPr lang="en-GB"/>
          </a:p>
        </p:txBody>
      </p:sp>
      <p:sp>
        <p:nvSpPr>
          <p:cNvPr id="10649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81000" y="1700808"/>
            <a:ext cx="8305800" cy="4852392"/>
          </a:xfrm>
        </p:spPr>
        <p:txBody>
          <a:bodyPr/>
          <a:lstStyle/>
          <a:p>
            <a:r>
              <a:rPr lang="en-US" dirty="0"/>
              <a:t>Each router keeps distance vectors reported by its neighbors.</a:t>
            </a:r>
          </a:p>
          <a:p>
            <a:r>
              <a:rPr lang="en-US" dirty="0"/>
              <a:t>If receiving a route that is better than the current one, use it.</a:t>
            </a:r>
          </a:p>
          <a:p>
            <a:pPr lvl="1"/>
            <a:r>
              <a:rPr lang="en-US" dirty="0"/>
              <a:t>This new route is impossibly involved in a routing loop.</a:t>
            </a:r>
          </a:p>
          <a:p>
            <a:r>
              <a:rPr lang="en-US" dirty="0"/>
              <a:t>If the cost of the existing route increases, try to find a shorter route from the distance vectors.</a:t>
            </a:r>
          </a:p>
          <a:p>
            <a:pPr lvl="1"/>
            <a:r>
              <a:rPr lang="en-US" dirty="0"/>
              <a:t>If not, freeze the routing table and propagate this change until all routers have updated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Information Protocol (RIP)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ADE50A5-430B-49D7-9A78-CD2809D33AD7}" type="slidenum">
              <a:rPr lang="en-GB"/>
              <a:pPr/>
              <a:t>22</a:t>
            </a:fld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RIP is an implementation of the distance vector approach at the application level.</a:t>
            </a:r>
          </a:p>
          <a:p>
            <a:pPr lvl="1">
              <a:lnSpc>
                <a:spcPct val="90000"/>
              </a:lnSpc>
            </a:pPr>
            <a:r>
              <a:rPr lang="en-US"/>
              <a:t>Common daemons used on the Unix systems are the programs </a:t>
            </a:r>
            <a:r>
              <a:rPr lang="en-US" sz="2000">
                <a:latin typeface="Courier New" pitchFamily="49" charset="0"/>
              </a:rPr>
              <a:t>routed</a:t>
            </a:r>
            <a:r>
              <a:rPr lang="en-US"/>
              <a:t> and </a:t>
            </a:r>
            <a:r>
              <a:rPr lang="en-US" sz="2000">
                <a:latin typeface="Courier New" pitchFamily="49" charset="0"/>
              </a:rPr>
              <a:t>gated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RIP packets are carried over UDP and IP.</a:t>
            </a:r>
          </a:p>
          <a:p>
            <a:pPr>
              <a:lnSpc>
                <a:spcPct val="90000"/>
              </a:lnSpc>
            </a:pPr>
            <a:r>
              <a:rPr lang="en-US"/>
              <a:t>Most RIP implementations use hop count (the number of routers traversed) as the cost.</a:t>
            </a:r>
          </a:p>
          <a:p>
            <a:pPr lvl="1">
              <a:lnSpc>
                <a:spcPct val="90000"/>
              </a:lnSpc>
            </a:pPr>
            <a:r>
              <a:rPr lang="en-US"/>
              <a:t>A hop count of 16 is interpreted as infinity.</a:t>
            </a:r>
          </a:p>
          <a:p>
            <a:pPr>
              <a:lnSpc>
                <a:spcPct val="90000"/>
              </a:lnSpc>
            </a:pPr>
            <a:r>
              <a:rPr lang="en-US"/>
              <a:t>Each node is a RIP router, which is generally connected to a number of networks.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RIP-1 messages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DFFCFE9-BAD7-4E47-B123-46D84676AA53}" type="slidenum">
              <a:rPr lang="en-GB"/>
              <a:pPr/>
              <a:t>23</a:t>
            </a:fld>
            <a:endParaRPr lang="en-GB"/>
          </a:p>
        </p:txBody>
      </p:sp>
      <p:sp>
        <p:nvSpPr>
          <p:cNvPr id="8909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21856" name="Object 1024"/>
          <p:cNvGraphicFramePr>
            <a:graphicFrameLocks noChangeAspect="1"/>
          </p:cNvGraphicFramePr>
          <p:nvPr/>
        </p:nvGraphicFramePr>
        <p:xfrm>
          <a:off x="525463" y="1524000"/>
          <a:ext cx="8618537" cy="4457700"/>
        </p:xfrm>
        <a:graphic>
          <a:graphicData uri="http://schemas.openxmlformats.org/presentationml/2006/ole">
            <p:oleObj spid="_x0000_s121856" name="Document" r:id="rId3" imgW="9438120" imgH="4920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protocol details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CC0E6BC-AAB8-4CBD-89A0-D8885D766FEA}" type="slidenum">
              <a:rPr lang="en-GB"/>
              <a:pPr/>
              <a:t>24</a:t>
            </a:fld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00808"/>
            <a:ext cx="8153400" cy="4776192"/>
          </a:xfrm>
        </p:spPr>
        <p:txBody>
          <a:bodyPr/>
          <a:lstStyle/>
          <a:p>
            <a:r>
              <a:rPr lang="en-US" dirty="0"/>
              <a:t>RIP routers only retain the current minimum-cost route and the corresponding next-hop routers’ identities.</a:t>
            </a:r>
          </a:p>
          <a:p>
            <a:pPr lvl="1"/>
            <a:r>
              <a:rPr lang="en-US" dirty="0"/>
              <a:t>They do not keep the distance vectors from their neighbor routers.</a:t>
            </a:r>
          </a:p>
          <a:p>
            <a:pPr lvl="1"/>
            <a:r>
              <a:rPr lang="en-US" dirty="0"/>
              <a:t>This form of implementation also inherits the same temporary/permanent routing loop problems, e.g., Y may receive an out-dated distance vector from Z before Y can send an updated one to Z.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Triggered and periodic updates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0D349CE-7585-4C1F-8C81-985692A539AC}" type="slidenum">
              <a:rPr lang="en-GB"/>
              <a:pPr/>
              <a:t>25</a:t>
            </a:fld>
            <a:endParaRPr lang="en-GB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00808"/>
            <a:ext cx="8153400" cy="47761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cater for link and router failures, each route will time out unless receiving a corresponding distance vector.</a:t>
            </a:r>
          </a:p>
          <a:p>
            <a:pPr lvl="1"/>
            <a:r>
              <a:rPr lang="en-US" dirty="0"/>
              <a:t>Each RIP router broadcasts its distance vectors to its neighbors every 30 seconds (periodic updates).</a:t>
            </a:r>
          </a:p>
          <a:p>
            <a:pPr lvl="1"/>
            <a:r>
              <a:rPr lang="en-US" dirty="0"/>
              <a:t>Timeout period may be set to 30x6 seconds.</a:t>
            </a:r>
          </a:p>
          <a:p>
            <a:r>
              <a:rPr lang="en-US" dirty="0"/>
              <a:t>To accelerate convergence, triggered updates are also employed.</a:t>
            </a:r>
          </a:p>
          <a:p>
            <a:pPr lvl="1"/>
            <a:r>
              <a:rPr lang="en-US" dirty="0"/>
              <a:t>Immediately send cost updates to neighbor routers instead of waiting for periodic updates.</a:t>
            </a:r>
          </a:p>
          <a:p>
            <a:pPr lvl="1"/>
            <a:r>
              <a:rPr lang="en-US" dirty="0"/>
              <a:t>Can avoid many routing loop problems.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Hold-down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9E9A02-8C10-40A3-B127-9921C35E0389}" type="slidenum">
              <a:rPr lang="en-GB"/>
              <a:pPr/>
              <a:t>26</a:t>
            </a:fld>
            <a:endParaRPr lang="en-GB"/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When a router removes a route, it invokes a hold-down that would not accept new routes to the same destination for a time period.</a:t>
            </a:r>
          </a:p>
          <a:p>
            <a:pPr lvl="1"/>
            <a:r>
              <a:rPr lang="en-US"/>
              <a:t>During this period, the removed route is advertised to other routers (triggered update).</a:t>
            </a:r>
          </a:p>
          <a:p>
            <a:pPr lvl="1"/>
            <a:r>
              <a:rPr lang="en-US"/>
              <a:t>The purpose is to allow the triggered update to propagate to other routers.</a:t>
            </a:r>
          </a:p>
          <a:p>
            <a:pPr lvl="1"/>
            <a:r>
              <a:rPr lang="en-US"/>
              <a:t>Routing loops can be avoided if the time period is long enough.</a:t>
            </a:r>
          </a:p>
          <a:p>
            <a:r>
              <a:rPr lang="en-US"/>
              <a:t>The downside is to take longer for routers to learn new routes.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RIP-2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F81382D-92E8-4455-B954-ABE35A5587B7}" type="slidenum">
              <a:rPr lang="en-GB"/>
              <a:pPr/>
              <a:t>27</a:t>
            </a:fld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72816"/>
            <a:ext cx="8229600" cy="4470822"/>
          </a:xfrm>
        </p:spPr>
        <p:txBody>
          <a:bodyPr/>
          <a:lstStyle/>
          <a:p>
            <a:r>
              <a:rPr lang="en-US" dirty="0"/>
              <a:t>RIP-2 improves RIP-1 by providing</a:t>
            </a:r>
          </a:p>
          <a:p>
            <a:pPr lvl="1"/>
            <a:r>
              <a:rPr lang="en-US" dirty="0"/>
              <a:t>Subnet masks which facilitate subnet routing, CIDR, and variable length subnet masks</a:t>
            </a:r>
          </a:p>
          <a:p>
            <a:pPr lvl="1"/>
            <a:r>
              <a:rPr lang="en-US" dirty="0"/>
              <a:t>Data authentication: a security leader and a security trailer (RFC 2082)</a:t>
            </a:r>
          </a:p>
          <a:p>
            <a:pPr lvl="1"/>
            <a:r>
              <a:rPr lang="en-US" dirty="0"/>
              <a:t>Next hop: Allow packets destined to the IP address specified in RIP-2 messages sent to somewhere else (specified in the next hop field).</a:t>
            </a:r>
          </a:p>
          <a:p>
            <a:pPr lvl="1"/>
            <a:r>
              <a:rPr lang="en-US" dirty="0"/>
              <a:t>multicasting of routing advertisements (224.0.0.9), instead of broadcasting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RIP-2 messages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230CD-AC43-42B4-819D-0CFFA9480098}" type="slidenum">
              <a:rPr lang="en-GB"/>
              <a:pPr/>
              <a:t>28</a:t>
            </a:fld>
            <a:endParaRPr lang="en-GB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route tag is used to flag “external routes,” and is used in conjunction with BGP.</a:t>
            </a:r>
          </a:p>
        </p:txBody>
      </p:sp>
      <p:graphicFrame>
        <p:nvGraphicFramePr>
          <p:cNvPr id="122880" name="Object 0"/>
          <p:cNvGraphicFramePr>
            <a:graphicFrameLocks noChangeAspect="1"/>
          </p:cNvGraphicFramePr>
          <p:nvPr/>
        </p:nvGraphicFramePr>
        <p:xfrm>
          <a:off x="152400" y="2368550"/>
          <a:ext cx="9144000" cy="3956050"/>
        </p:xfrm>
        <a:graphic>
          <a:graphicData uri="http://schemas.openxmlformats.org/presentationml/2006/ole">
            <p:oleObj spid="_x0000_s122880" name="Document" r:id="rId3" imgW="9968760" imgH="43196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Conclusions</a:t>
            </a:r>
            <a:endParaRPr lang="en-GB" sz="40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91FC523-E83B-450F-A093-5D628E5209E0}" type="slidenum">
              <a:rPr lang="en-GB"/>
              <a:pPr/>
              <a:t>29</a:t>
            </a:fld>
            <a:endParaRPr lang="en-GB"/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Internet routing is the “intelligence” of the network layer.</a:t>
            </a:r>
          </a:p>
          <a:p>
            <a:r>
              <a:rPr lang="en-US"/>
              <a:t>Distance vector routing has been deployed in the intra-domain routing protocols today.</a:t>
            </a:r>
          </a:p>
          <a:p>
            <a:r>
              <a:rPr lang="en-US"/>
              <a:t>However, it suffers from the slow convergence problem and it is prone to routing loops.</a:t>
            </a:r>
          </a:p>
          <a:p>
            <a:r>
              <a:rPr lang="en-US"/>
              <a:t>A number of additional mechanisms were added to the basic distance-vector routing, e.g., path vector, etc.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issues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31AB76B-FFFE-41D0-905C-E0B13CE3B52E}" type="slidenum">
              <a:rPr lang="en-GB"/>
              <a:pPr/>
              <a:t>3</a:t>
            </a:fld>
            <a:endParaRPr lang="en-GB"/>
          </a:p>
        </p:txBody>
      </p:sp>
      <p:sp>
        <p:nvSpPr>
          <p:cNvPr id="7475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Scalability: scale to the number of networks</a:t>
            </a:r>
          </a:p>
          <a:p>
            <a:pPr lvl="1"/>
            <a:r>
              <a:rPr lang="en-US"/>
              <a:t>Routing table size</a:t>
            </a:r>
          </a:p>
          <a:p>
            <a:pPr lvl="1"/>
            <a:r>
              <a:rPr lang="en-US"/>
              <a:t>Routing messages</a:t>
            </a:r>
          </a:p>
          <a:p>
            <a:pPr lvl="1"/>
            <a:r>
              <a:rPr lang="en-US"/>
              <a:t>Time to converge</a:t>
            </a:r>
          </a:p>
          <a:p>
            <a:r>
              <a:rPr lang="en-US"/>
              <a:t>Free of permanent/transient routing loops</a:t>
            </a:r>
          </a:p>
          <a:p>
            <a:r>
              <a:rPr lang="en-US"/>
              <a:t>Optimal paths: hop count, type-of-service, quality-of-service, etc.</a:t>
            </a:r>
          </a:p>
          <a:p>
            <a:r>
              <a:rPr lang="en-US"/>
              <a:t>Security</a:t>
            </a:r>
          </a:p>
          <a:p>
            <a:r>
              <a:rPr lang="en-US"/>
              <a:t>Host mobility and perhaps router mobility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00A-8C9D-4482-AE37-C977A1F6F490}" type="slidenum">
              <a:rPr lang="en-GB"/>
              <a:pPr/>
              <a:t>30</a:t>
            </a:fld>
            <a:endParaRPr lang="en-GB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/>
              <a:t>J. Kurose and K. Ross, </a:t>
            </a:r>
            <a:r>
              <a:rPr lang="en-US" i="1"/>
              <a:t>Computer Networking: A Top-Down Approach Featuring the Internet</a:t>
            </a:r>
            <a:r>
              <a:rPr lang="en-US"/>
              <a:t>, Addison Wesley, 2001.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/>
              <a:t>M. Steenstrup, </a:t>
            </a:r>
            <a:r>
              <a:rPr lang="en-US" i="1"/>
              <a:t>Routing in Communications Networks</a:t>
            </a:r>
            <a:r>
              <a:rPr lang="en-US"/>
              <a:t>, Prentice Hall, 1995.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/>
              <a:t>S. Keshav, </a:t>
            </a:r>
            <a:r>
              <a:rPr lang="en-US" i="1"/>
              <a:t>An Engineering Approach to Computer Networking</a:t>
            </a:r>
            <a:r>
              <a:rPr lang="en-US"/>
              <a:t>, Addison Wesley, 1997.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/>
              <a:t>C. Huitema, </a:t>
            </a:r>
            <a:r>
              <a:rPr lang="en-US" i="1"/>
              <a:t>Routing in the Internet</a:t>
            </a:r>
            <a:r>
              <a:rPr lang="en-US"/>
              <a:t>, Prentice Hall PTR, Second Edition, 1999.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choices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C13691F-9EEE-439D-BBD6-9448B0549468}" type="slidenum">
              <a:rPr lang="en-GB"/>
              <a:pPr/>
              <a:t>4</a:t>
            </a:fld>
            <a:endParaRPr lang="en-GB"/>
          </a:p>
        </p:txBody>
      </p:sp>
      <p:sp>
        <p:nvSpPr>
          <p:cNvPr id="72707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Centralized vs </a:t>
            </a:r>
            <a:r>
              <a:rPr lang="en-US" u="sng"/>
              <a:t>decentralized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A central processor computes the routes.</a:t>
            </a:r>
          </a:p>
          <a:p>
            <a:pPr>
              <a:lnSpc>
                <a:spcPct val="90000"/>
              </a:lnSpc>
            </a:pPr>
            <a:r>
              <a:rPr lang="en-US"/>
              <a:t>Source-based vs </a:t>
            </a:r>
            <a:r>
              <a:rPr lang="en-US" u="sng"/>
              <a:t>hop-by-hop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E.g., source routing and destination-based routing</a:t>
            </a:r>
          </a:p>
          <a:p>
            <a:pPr>
              <a:lnSpc>
                <a:spcPct val="90000"/>
              </a:lnSpc>
            </a:pPr>
            <a:r>
              <a:rPr lang="en-US" u="sng"/>
              <a:t>With or without</a:t>
            </a:r>
            <a:r>
              <a:rPr lang="en-US"/>
              <a:t> the global topological info.</a:t>
            </a:r>
          </a:p>
          <a:p>
            <a:pPr lvl="1">
              <a:lnSpc>
                <a:spcPct val="90000"/>
              </a:lnSpc>
            </a:pPr>
            <a:r>
              <a:rPr lang="en-US"/>
              <a:t>E.g., OSPF vs RIP</a:t>
            </a:r>
          </a:p>
          <a:p>
            <a:pPr>
              <a:lnSpc>
                <a:spcPct val="90000"/>
              </a:lnSpc>
            </a:pPr>
            <a:r>
              <a:rPr lang="en-US" u="sng"/>
              <a:t>Dynamic</a:t>
            </a:r>
            <a:r>
              <a:rPr lang="en-US"/>
              <a:t> (or state-dependent) vs static routing</a:t>
            </a:r>
          </a:p>
          <a:p>
            <a:pPr lvl="1">
              <a:lnSpc>
                <a:spcPct val="90000"/>
              </a:lnSpc>
            </a:pPr>
            <a:r>
              <a:rPr lang="en-US"/>
              <a:t>IP routing vs ATM routing</a:t>
            </a:r>
          </a:p>
          <a:p>
            <a:pPr>
              <a:lnSpc>
                <a:spcPct val="90000"/>
              </a:lnSpc>
            </a:pPr>
            <a:r>
              <a:rPr lang="en-US" u="sng"/>
              <a:t>Single-path</a:t>
            </a:r>
            <a:r>
              <a:rPr lang="en-US"/>
              <a:t> vs </a:t>
            </a:r>
            <a:r>
              <a:rPr lang="en-US" u="sng"/>
              <a:t>multiple path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main routing approaches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D859BD-A916-4E68-BF38-9DA672774464}" type="slidenum">
              <a:rPr lang="en-GB"/>
              <a:pPr/>
              <a:t>5</a:t>
            </a:fld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Distance vector (DV) and link state (LS)</a:t>
            </a:r>
          </a:p>
          <a:p>
            <a:pPr lvl="1"/>
            <a:r>
              <a:rPr lang="en-US"/>
              <a:t>Both are implemented as distributed protocols.</a:t>
            </a:r>
          </a:p>
          <a:p>
            <a:pPr lvl="1"/>
            <a:r>
              <a:rPr lang="en-US"/>
              <a:t>Both are hop-by-hop routing protocols.</a:t>
            </a:r>
          </a:p>
          <a:p>
            <a:pPr lvl="1"/>
            <a:r>
              <a:rPr lang="en-US"/>
              <a:t>DV routers do not have the complete topological info but LS routers do (partially). </a:t>
            </a:r>
          </a:p>
          <a:p>
            <a:pPr lvl="1"/>
            <a:r>
              <a:rPr lang="en-US"/>
              <a:t>Both are dynamic routing protocols.</a:t>
            </a:r>
          </a:p>
          <a:p>
            <a:pPr lvl="1"/>
            <a:r>
              <a:rPr lang="en-US"/>
              <a:t>Both could maintain multiple paths.</a:t>
            </a:r>
          </a:p>
          <a:p>
            <a:r>
              <a:rPr lang="en-US"/>
              <a:t>Each DV router tells its neighbor routers what it has learnt. Each LS router tells all routers the states of its directly connected links.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approach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4AE959A-247D-4F5F-8D1C-F65A01BD5CC1}" type="slidenum">
              <a:rPr lang="en-GB"/>
              <a:pPr/>
              <a:t>6</a:t>
            </a:fld>
            <a:endParaRPr lang="en-GB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57338"/>
            <a:ext cx="8305800" cy="4751387"/>
          </a:xfrm>
        </p:spPr>
        <p:txBody>
          <a:bodyPr/>
          <a:lstStyle/>
          <a:p>
            <a:r>
              <a:rPr lang="en-US" sz="2400"/>
              <a:t>The origin of distance vector protocols is traced back to the Bellman-Ford algorithm. Let</a:t>
            </a:r>
          </a:p>
          <a:p>
            <a:pPr lvl="1"/>
            <a:r>
              <a:rPr lang="en-US" sz="2000" i="1"/>
              <a:t>d</a:t>
            </a:r>
            <a:r>
              <a:rPr lang="en-US" sz="2000" i="1" baseline="-25000"/>
              <a:t>ij</a:t>
            </a:r>
            <a:r>
              <a:rPr lang="en-US" sz="2000"/>
              <a:t>: the cost of the link from node </a:t>
            </a:r>
            <a:r>
              <a:rPr lang="en-US" sz="2000" i="1"/>
              <a:t>i</a:t>
            </a:r>
            <a:r>
              <a:rPr lang="en-US" sz="2000"/>
              <a:t> to node </a:t>
            </a:r>
            <a:r>
              <a:rPr lang="en-US" sz="2000" i="1"/>
              <a:t>j</a:t>
            </a:r>
            <a:r>
              <a:rPr lang="en-US" sz="2000"/>
              <a:t>, which is </a:t>
            </a:r>
            <a:r>
              <a:rPr lang="en-US" sz="2000">
                <a:sym typeface="Symbol" pitchFamily="18" charset="2"/>
              </a:rPr>
              <a:t> </a:t>
            </a:r>
            <a:r>
              <a:rPr lang="en-US" sz="2000"/>
              <a:t>if the link does not exist.</a:t>
            </a:r>
          </a:p>
          <a:p>
            <a:pPr lvl="1"/>
            <a:r>
              <a:rPr lang="en-US" sz="2000" i="1"/>
              <a:t>D</a:t>
            </a:r>
            <a:r>
              <a:rPr lang="en-US" sz="2000" i="1" baseline="-25000"/>
              <a:t>ij</a:t>
            </a:r>
            <a:r>
              <a:rPr lang="en-US" sz="2000"/>
              <a:t>(</a:t>
            </a:r>
            <a:r>
              <a:rPr lang="en-US" sz="2000" i="1"/>
              <a:t>h</a:t>
            </a:r>
            <a:r>
              <a:rPr lang="en-US" sz="2000"/>
              <a:t>): the cost of the minimum-cost route from node </a:t>
            </a:r>
            <a:r>
              <a:rPr lang="en-US" sz="2000" i="1"/>
              <a:t>i</a:t>
            </a:r>
            <a:r>
              <a:rPr lang="en-US" sz="2000"/>
              <a:t> to node </a:t>
            </a:r>
            <a:r>
              <a:rPr lang="en-US" sz="2000" i="1"/>
              <a:t>j</a:t>
            </a:r>
            <a:r>
              <a:rPr lang="en-US" sz="2000"/>
              <a:t> on the number of </a:t>
            </a:r>
            <a:r>
              <a:rPr lang="en-US" sz="2000" i="1"/>
              <a:t>h</a:t>
            </a:r>
            <a:r>
              <a:rPr lang="en-US" sz="2000"/>
              <a:t> hops.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Initial conditions:</a:t>
            </a:r>
            <a:r>
              <a:rPr lang="en-US" sz="2000" i="1"/>
              <a:t> 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 i="1"/>
              <a:t>	D</a:t>
            </a:r>
            <a:r>
              <a:rPr lang="en-US" sz="2000" i="1" baseline="-25000"/>
              <a:t>ii</a:t>
            </a:r>
            <a:r>
              <a:rPr lang="en-US" sz="2000"/>
              <a:t>(</a:t>
            </a:r>
            <a:r>
              <a:rPr lang="en-US" sz="2000" i="1"/>
              <a:t>h</a:t>
            </a:r>
            <a:r>
              <a:rPr lang="en-US" sz="2000"/>
              <a:t>) = 0 for all </a:t>
            </a:r>
            <a:r>
              <a:rPr lang="en-US" sz="2000" i="1"/>
              <a:t>i</a:t>
            </a:r>
            <a:r>
              <a:rPr lang="en-US" sz="2000"/>
              <a:t> and </a:t>
            </a:r>
            <a:r>
              <a:rPr lang="en-US" sz="2000" i="1"/>
              <a:t>h</a:t>
            </a:r>
            <a:r>
              <a:rPr lang="en-US" sz="2000"/>
              <a:t>,  and   </a:t>
            </a:r>
            <a:r>
              <a:rPr lang="en-US" sz="2000" i="1"/>
              <a:t>D</a:t>
            </a:r>
            <a:r>
              <a:rPr lang="en-US" sz="2000" i="1" baseline="-25000"/>
              <a:t>ij</a:t>
            </a:r>
            <a:r>
              <a:rPr lang="en-US" sz="2000"/>
              <a:t>(0) = </a:t>
            </a:r>
            <a:r>
              <a:rPr lang="en-US" sz="2000">
                <a:sym typeface="Symbol" pitchFamily="18" charset="2"/>
              </a:rPr>
              <a:t> </a:t>
            </a:r>
            <a:r>
              <a:rPr lang="en-US" sz="2000"/>
              <a:t>for </a:t>
            </a:r>
            <a:r>
              <a:rPr lang="en-US" sz="2000" i="1"/>
              <a:t>i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 </a:t>
            </a:r>
            <a:r>
              <a:rPr lang="en-US" sz="2000" i="1">
                <a:sym typeface="Symbol" pitchFamily="18" charset="2"/>
              </a:rPr>
              <a:t>j</a:t>
            </a:r>
            <a:r>
              <a:rPr lang="en-US" sz="2000">
                <a:sym typeface="Symbol" pitchFamily="18" charset="2"/>
              </a:rPr>
              <a:t>.</a:t>
            </a:r>
            <a:endParaRPr lang="en-US" sz="2000"/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Iterative steps: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 i="1"/>
              <a:t>D</a:t>
            </a:r>
            <a:r>
              <a:rPr lang="en-US" sz="2000" i="1" baseline="-25000"/>
              <a:t>ij</a:t>
            </a:r>
            <a:r>
              <a:rPr lang="en-US" sz="2000"/>
              <a:t>(</a:t>
            </a:r>
            <a:r>
              <a:rPr lang="en-US" sz="2000" i="1"/>
              <a:t>h</a:t>
            </a:r>
            <a:r>
              <a:rPr lang="en-US" sz="2000"/>
              <a:t>+1) = </a:t>
            </a:r>
            <a:r>
              <a:rPr lang="en-US" sz="2000" i="1"/>
              <a:t>min</a:t>
            </a:r>
            <a:r>
              <a:rPr lang="en-US" sz="2000" i="1" baseline="-25000"/>
              <a:t>k</a:t>
            </a:r>
            <a:r>
              <a:rPr lang="en-US" sz="2000"/>
              <a:t>[</a:t>
            </a:r>
            <a:r>
              <a:rPr lang="en-US" sz="2000" i="1"/>
              <a:t>d</a:t>
            </a:r>
            <a:r>
              <a:rPr lang="en-US" sz="2000" i="1" baseline="-25000"/>
              <a:t>ik</a:t>
            </a:r>
            <a:r>
              <a:rPr lang="en-US" sz="2000"/>
              <a:t> + </a:t>
            </a:r>
            <a:r>
              <a:rPr lang="en-US" sz="2000" i="1"/>
              <a:t>D</a:t>
            </a:r>
            <a:r>
              <a:rPr lang="en-US" sz="2000" i="1" baseline="-25000"/>
              <a:t>kj</a:t>
            </a:r>
            <a:r>
              <a:rPr lang="en-US" sz="2000"/>
              <a:t>(</a:t>
            </a:r>
            <a:r>
              <a:rPr lang="en-US" sz="2000" i="1"/>
              <a:t>h</a:t>
            </a:r>
            <a:r>
              <a:rPr lang="en-US" sz="2000"/>
              <a:t>)]  for all </a:t>
            </a:r>
            <a:r>
              <a:rPr lang="en-US" sz="2000" i="1"/>
              <a:t>i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 </a:t>
            </a:r>
            <a:r>
              <a:rPr lang="en-US" sz="2000" i="1">
                <a:sym typeface="Symbol" pitchFamily="18" charset="2"/>
              </a:rPr>
              <a:t>j</a:t>
            </a:r>
            <a:r>
              <a:rPr lang="en-US" sz="2000">
                <a:sym typeface="Symbol" pitchFamily="18" charset="2"/>
              </a:rPr>
              <a:t>.</a:t>
            </a:r>
          </a:p>
          <a:p>
            <a:pPr lvl="1">
              <a:buClr>
                <a:schemeClr val="tx1"/>
              </a:buClr>
              <a:buFont typeface="Wingdings" pitchFamily="2" charset="2"/>
              <a:buNone/>
            </a:pPr>
            <a:r>
              <a:rPr lang="en-US" sz="2000">
                <a:sym typeface="Symbol" pitchFamily="18" charset="2"/>
              </a:rPr>
              <a:t>	until </a:t>
            </a:r>
            <a:r>
              <a:rPr lang="en-US" sz="2000" i="1"/>
              <a:t>D</a:t>
            </a:r>
            <a:r>
              <a:rPr lang="en-US" sz="2000" i="1" baseline="-25000"/>
              <a:t>ij</a:t>
            </a:r>
            <a:r>
              <a:rPr lang="en-US" sz="2000"/>
              <a:t>(</a:t>
            </a:r>
            <a:r>
              <a:rPr lang="en-US" sz="2000" i="1"/>
              <a:t>h</a:t>
            </a:r>
            <a:r>
              <a:rPr lang="en-US" sz="2000"/>
              <a:t>+1) = </a:t>
            </a:r>
            <a:r>
              <a:rPr lang="en-US" sz="2000" i="1"/>
              <a:t>D</a:t>
            </a:r>
            <a:r>
              <a:rPr lang="en-US" sz="2000" i="1" baseline="-25000"/>
              <a:t>ij</a:t>
            </a:r>
            <a:r>
              <a:rPr lang="en-US" sz="2000"/>
              <a:t>(</a:t>
            </a:r>
            <a:r>
              <a:rPr lang="en-US" sz="2000" i="1"/>
              <a:t>h</a:t>
            </a:r>
            <a:r>
              <a:rPr lang="en-US" sz="2000"/>
              <a:t>) for all </a:t>
            </a:r>
            <a:r>
              <a:rPr lang="en-US" sz="2000" i="1"/>
              <a:t>i</a:t>
            </a:r>
            <a:r>
              <a:rPr lang="en-US" sz="2000"/>
              <a:t> and </a:t>
            </a:r>
            <a:r>
              <a:rPr lang="en-US" sz="2000" i="1"/>
              <a:t>j</a:t>
            </a:r>
            <a:r>
              <a:rPr lang="en-US" sz="2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0C982BC-586D-461C-8478-FCC18F1323E9}" type="slidenum">
              <a:rPr lang="en-GB"/>
              <a:pPr/>
              <a:t>7</a:t>
            </a:fld>
            <a:endParaRPr lang="en-GB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Conditions:</a:t>
            </a:r>
          </a:p>
          <a:p>
            <a:pPr lvl="1"/>
            <a:r>
              <a:rPr lang="en-US"/>
              <a:t>The link costs are additive.</a:t>
            </a:r>
          </a:p>
          <a:p>
            <a:pPr lvl="1"/>
            <a:r>
              <a:rPr lang="en-US"/>
              <a:t>If all cycles not containing the destination have nonnegative length.</a:t>
            </a:r>
          </a:p>
          <a:p>
            <a:r>
              <a:rPr lang="en-US"/>
              <a:t>The Bellman-Ford algorithm</a:t>
            </a:r>
          </a:p>
          <a:p>
            <a:pPr lvl="1"/>
            <a:r>
              <a:rPr lang="en-US"/>
              <a:t>terminates after a finite number of iterations (at most </a:t>
            </a:r>
            <a:r>
              <a:rPr lang="en-US" i="1"/>
              <a:t>N</a:t>
            </a:r>
            <a:r>
              <a:rPr lang="en-US"/>
              <a:t>, the number of nodes), </a:t>
            </a:r>
          </a:p>
          <a:p>
            <a:pPr lvl="1"/>
            <a:r>
              <a:rPr lang="en-US"/>
              <a:t>gives minimum-cost paths from all nodes to other nodes, and</a:t>
            </a:r>
          </a:p>
          <a:p>
            <a:pPr lvl="1"/>
            <a:r>
              <a:rPr lang="en-US"/>
              <a:t>its computational complexity in the worse case is O(</a:t>
            </a:r>
            <a:r>
              <a:rPr lang="en-US" i="1"/>
              <a:t>N</a:t>
            </a:r>
            <a:r>
              <a:rPr lang="en-US" i="1" baseline="30000"/>
              <a:t>3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0458EE1-165B-4AE9-8790-C417CEA38FA4}" type="slidenum">
              <a:rPr lang="en-GB"/>
              <a:pPr/>
              <a:t>8</a:t>
            </a:fld>
            <a:endParaRPr lang="en-GB"/>
          </a:p>
        </p:txBody>
      </p:sp>
      <p:sp>
        <p:nvSpPr>
          <p:cNvPr id="8397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3972" name="Line 1028"/>
          <p:cNvSpPr>
            <a:spLocks noChangeShapeType="1"/>
          </p:cNvSpPr>
          <p:nvPr/>
        </p:nvSpPr>
        <p:spPr bwMode="auto">
          <a:xfrm>
            <a:off x="1524000" y="2438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1029"/>
          <p:cNvSpPr>
            <a:spLocks noChangeShapeType="1"/>
          </p:cNvSpPr>
          <p:nvPr/>
        </p:nvSpPr>
        <p:spPr bwMode="auto">
          <a:xfrm flipV="1">
            <a:off x="1524000" y="14478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1030"/>
          <p:cNvSpPr>
            <a:spLocks noChangeShapeType="1"/>
          </p:cNvSpPr>
          <p:nvPr/>
        </p:nvSpPr>
        <p:spPr bwMode="auto">
          <a:xfrm>
            <a:off x="2438400" y="1524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1031"/>
          <p:cNvSpPr>
            <a:spLocks noChangeShapeType="1"/>
          </p:cNvSpPr>
          <p:nvPr/>
        </p:nvSpPr>
        <p:spPr bwMode="auto">
          <a:xfrm>
            <a:off x="3733800" y="1447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1032"/>
          <p:cNvSpPr>
            <a:spLocks noChangeShapeType="1"/>
          </p:cNvSpPr>
          <p:nvPr/>
        </p:nvSpPr>
        <p:spPr bwMode="auto">
          <a:xfrm>
            <a:off x="24384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1033"/>
          <p:cNvSpPr>
            <a:spLocks noChangeShapeType="1"/>
          </p:cNvSpPr>
          <p:nvPr/>
        </p:nvSpPr>
        <p:spPr bwMode="auto">
          <a:xfrm>
            <a:off x="2438400" y="1447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Oval 1034"/>
          <p:cNvSpPr>
            <a:spLocks noChangeArrowheads="1"/>
          </p:cNvSpPr>
          <p:nvPr/>
        </p:nvSpPr>
        <p:spPr bwMode="auto">
          <a:xfrm>
            <a:off x="1219200" y="2133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Oval 1035"/>
          <p:cNvSpPr>
            <a:spLocks noChangeArrowheads="1"/>
          </p:cNvSpPr>
          <p:nvPr/>
        </p:nvSpPr>
        <p:spPr bwMode="auto">
          <a:xfrm>
            <a:off x="2133600" y="1219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Oval 1036"/>
          <p:cNvSpPr>
            <a:spLocks noChangeArrowheads="1"/>
          </p:cNvSpPr>
          <p:nvPr/>
        </p:nvSpPr>
        <p:spPr bwMode="auto">
          <a:xfrm>
            <a:off x="2133600" y="2971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Oval 1037"/>
          <p:cNvSpPr>
            <a:spLocks noChangeArrowheads="1"/>
          </p:cNvSpPr>
          <p:nvPr/>
        </p:nvSpPr>
        <p:spPr bwMode="auto">
          <a:xfrm>
            <a:off x="3429000" y="1219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Oval 1038"/>
          <p:cNvSpPr>
            <a:spLocks noChangeArrowheads="1"/>
          </p:cNvSpPr>
          <p:nvPr/>
        </p:nvSpPr>
        <p:spPr bwMode="auto">
          <a:xfrm>
            <a:off x="3429000" y="2971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Text Box 1039"/>
          <p:cNvSpPr txBox="1">
            <a:spLocks noChangeArrowheads="1"/>
          </p:cNvSpPr>
          <p:nvPr/>
        </p:nvSpPr>
        <p:spPr bwMode="auto">
          <a:xfrm>
            <a:off x="1295400" y="213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83984" name="Text Box 1040"/>
          <p:cNvSpPr txBox="1">
            <a:spLocks noChangeArrowheads="1"/>
          </p:cNvSpPr>
          <p:nvPr/>
        </p:nvSpPr>
        <p:spPr bwMode="auto">
          <a:xfrm>
            <a:off x="2209800" y="121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83985" name="Text Box 1041"/>
          <p:cNvSpPr txBox="1">
            <a:spLocks noChangeArrowheads="1"/>
          </p:cNvSpPr>
          <p:nvPr/>
        </p:nvSpPr>
        <p:spPr bwMode="auto">
          <a:xfrm>
            <a:off x="22098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83986" name="Text Box 1042"/>
          <p:cNvSpPr txBox="1">
            <a:spLocks noChangeArrowheads="1"/>
          </p:cNvSpPr>
          <p:nvPr/>
        </p:nvSpPr>
        <p:spPr bwMode="auto">
          <a:xfrm>
            <a:off x="3505200" y="121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83987" name="Text Box 1043"/>
          <p:cNvSpPr txBox="1">
            <a:spLocks noChangeArrowheads="1"/>
          </p:cNvSpPr>
          <p:nvPr/>
        </p:nvSpPr>
        <p:spPr bwMode="auto">
          <a:xfrm>
            <a:off x="35052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83988" name="Text Box 1044"/>
          <p:cNvSpPr txBox="1">
            <a:spLocks noChangeArrowheads="1"/>
          </p:cNvSpPr>
          <p:nvPr/>
        </p:nvSpPr>
        <p:spPr bwMode="auto">
          <a:xfrm>
            <a:off x="1676400" y="1600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83989" name="Text Box 1045"/>
          <p:cNvSpPr txBox="1">
            <a:spLocks noChangeArrowheads="1"/>
          </p:cNvSpPr>
          <p:nvPr/>
        </p:nvSpPr>
        <p:spPr bwMode="auto">
          <a:xfrm>
            <a:off x="1676400" y="2743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3990" name="Text Box 1046"/>
          <p:cNvSpPr txBox="1">
            <a:spLocks noChangeArrowheads="1"/>
          </p:cNvSpPr>
          <p:nvPr/>
        </p:nvSpPr>
        <p:spPr bwMode="auto">
          <a:xfrm>
            <a:off x="2819400" y="106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3991" name="Text Box 1047"/>
          <p:cNvSpPr txBox="1">
            <a:spLocks noChangeArrowheads="1"/>
          </p:cNvSpPr>
          <p:nvPr/>
        </p:nvSpPr>
        <p:spPr bwMode="auto">
          <a:xfrm>
            <a:off x="2895600" y="3200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83992" name="Text Box 1048"/>
          <p:cNvSpPr txBox="1">
            <a:spLocks noChangeArrowheads="1"/>
          </p:cNvSpPr>
          <p:nvPr/>
        </p:nvSpPr>
        <p:spPr bwMode="auto">
          <a:xfrm>
            <a:off x="3733800" y="213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83993" name="Text Box 1049"/>
          <p:cNvSpPr txBox="1">
            <a:spLocks noChangeArrowheads="1"/>
          </p:cNvSpPr>
          <p:nvPr/>
        </p:nvSpPr>
        <p:spPr bwMode="auto">
          <a:xfrm>
            <a:off x="2514600" y="213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83994" name="Line 1050"/>
          <p:cNvSpPr>
            <a:spLocks noChangeShapeType="1"/>
          </p:cNvSpPr>
          <p:nvPr/>
        </p:nvSpPr>
        <p:spPr bwMode="auto">
          <a:xfrm>
            <a:off x="1524000" y="5486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Line 1051"/>
          <p:cNvSpPr>
            <a:spLocks noChangeShapeType="1"/>
          </p:cNvSpPr>
          <p:nvPr/>
        </p:nvSpPr>
        <p:spPr bwMode="auto">
          <a:xfrm flipV="1">
            <a:off x="1524000" y="44958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Oval 1056"/>
          <p:cNvSpPr>
            <a:spLocks noChangeArrowheads="1"/>
          </p:cNvSpPr>
          <p:nvPr/>
        </p:nvSpPr>
        <p:spPr bwMode="auto">
          <a:xfrm>
            <a:off x="1219200" y="5181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1" name="Oval 1057"/>
          <p:cNvSpPr>
            <a:spLocks noChangeArrowheads="1"/>
          </p:cNvSpPr>
          <p:nvPr/>
        </p:nvSpPr>
        <p:spPr bwMode="auto">
          <a:xfrm>
            <a:off x="21336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2" name="Oval 1058"/>
          <p:cNvSpPr>
            <a:spLocks noChangeArrowheads="1"/>
          </p:cNvSpPr>
          <p:nvPr/>
        </p:nvSpPr>
        <p:spPr bwMode="auto">
          <a:xfrm>
            <a:off x="2133600" y="6019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3" name="Oval 1059"/>
          <p:cNvSpPr>
            <a:spLocks noChangeArrowheads="1"/>
          </p:cNvSpPr>
          <p:nvPr/>
        </p:nvSpPr>
        <p:spPr bwMode="auto">
          <a:xfrm>
            <a:off x="34290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4" name="Oval 1060"/>
          <p:cNvSpPr>
            <a:spLocks noChangeArrowheads="1"/>
          </p:cNvSpPr>
          <p:nvPr/>
        </p:nvSpPr>
        <p:spPr bwMode="auto">
          <a:xfrm>
            <a:off x="3429000" y="6019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05" name="Text Box 1061"/>
          <p:cNvSpPr txBox="1">
            <a:spLocks noChangeArrowheads="1"/>
          </p:cNvSpPr>
          <p:nvPr/>
        </p:nvSpPr>
        <p:spPr bwMode="auto">
          <a:xfrm>
            <a:off x="1295400" y="5181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84006" name="Text Box 1062"/>
          <p:cNvSpPr txBox="1">
            <a:spLocks noChangeArrowheads="1"/>
          </p:cNvSpPr>
          <p:nvPr/>
        </p:nvSpPr>
        <p:spPr bwMode="auto">
          <a:xfrm>
            <a:off x="22098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84007" name="Text Box 1063"/>
          <p:cNvSpPr txBox="1">
            <a:spLocks noChangeArrowheads="1"/>
          </p:cNvSpPr>
          <p:nvPr/>
        </p:nvSpPr>
        <p:spPr bwMode="auto">
          <a:xfrm>
            <a:off x="22098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84008" name="Text Box 1064"/>
          <p:cNvSpPr txBox="1">
            <a:spLocks noChangeArrowheads="1"/>
          </p:cNvSpPr>
          <p:nvPr/>
        </p:nvSpPr>
        <p:spPr bwMode="auto">
          <a:xfrm>
            <a:off x="35052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84009" name="Text Box 1065"/>
          <p:cNvSpPr txBox="1">
            <a:spLocks noChangeArrowheads="1"/>
          </p:cNvSpPr>
          <p:nvPr/>
        </p:nvSpPr>
        <p:spPr bwMode="auto">
          <a:xfrm>
            <a:off x="35052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84010" name="Text Box 1066"/>
          <p:cNvSpPr txBox="1"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84011" name="Text Box 1067"/>
          <p:cNvSpPr txBox="1">
            <a:spLocks noChangeArrowheads="1"/>
          </p:cNvSpPr>
          <p:nvPr/>
        </p:nvSpPr>
        <p:spPr bwMode="auto">
          <a:xfrm>
            <a:off x="16764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4037" name="Line 1093"/>
          <p:cNvSpPr>
            <a:spLocks noChangeShapeType="1"/>
          </p:cNvSpPr>
          <p:nvPr/>
        </p:nvSpPr>
        <p:spPr bwMode="auto">
          <a:xfrm>
            <a:off x="5562600" y="2362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38" name="Line 1094"/>
          <p:cNvSpPr>
            <a:spLocks noChangeShapeType="1"/>
          </p:cNvSpPr>
          <p:nvPr/>
        </p:nvSpPr>
        <p:spPr bwMode="auto">
          <a:xfrm flipV="1">
            <a:off x="5562600" y="13716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1" name="Line 1097"/>
          <p:cNvSpPr>
            <a:spLocks noChangeShapeType="1"/>
          </p:cNvSpPr>
          <p:nvPr/>
        </p:nvSpPr>
        <p:spPr bwMode="auto">
          <a:xfrm>
            <a:off x="64770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2" name="Line 1098"/>
          <p:cNvSpPr>
            <a:spLocks noChangeShapeType="1"/>
          </p:cNvSpPr>
          <p:nvPr/>
        </p:nvSpPr>
        <p:spPr bwMode="auto">
          <a:xfrm>
            <a:off x="6477000" y="1371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3" name="Oval 1099"/>
          <p:cNvSpPr>
            <a:spLocks noChangeArrowheads="1"/>
          </p:cNvSpPr>
          <p:nvPr/>
        </p:nvSpPr>
        <p:spPr bwMode="auto">
          <a:xfrm>
            <a:off x="5257800" y="2057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4" name="Oval 1100"/>
          <p:cNvSpPr>
            <a:spLocks noChangeArrowheads="1"/>
          </p:cNvSpPr>
          <p:nvPr/>
        </p:nvSpPr>
        <p:spPr bwMode="auto">
          <a:xfrm>
            <a:off x="6172200" y="1143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5" name="Oval 1101"/>
          <p:cNvSpPr>
            <a:spLocks noChangeArrowheads="1"/>
          </p:cNvSpPr>
          <p:nvPr/>
        </p:nvSpPr>
        <p:spPr bwMode="auto">
          <a:xfrm>
            <a:off x="6172200" y="2895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6" name="Oval 1102"/>
          <p:cNvSpPr>
            <a:spLocks noChangeArrowheads="1"/>
          </p:cNvSpPr>
          <p:nvPr/>
        </p:nvSpPr>
        <p:spPr bwMode="auto">
          <a:xfrm>
            <a:off x="7467600" y="1143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7" name="Oval 1103"/>
          <p:cNvSpPr>
            <a:spLocks noChangeArrowheads="1"/>
          </p:cNvSpPr>
          <p:nvPr/>
        </p:nvSpPr>
        <p:spPr bwMode="auto">
          <a:xfrm>
            <a:off x="7467600" y="2895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48" name="Text Box 1104"/>
          <p:cNvSpPr txBox="1">
            <a:spLocks noChangeArrowheads="1"/>
          </p:cNvSpPr>
          <p:nvPr/>
        </p:nvSpPr>
        <p:spPr bwMode="auto">
          <a:xfrm>
            <a:off x="5334000" y="2057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84049" name="Text Box 1105"/>
          <p:cNvSpPr txBox="1">
            <a:spLocks noChangeArrowheads="1"/>
          </p:cNvSpPr>
          <p:nvPr/>
        </p:nvSpPr>
        <p:spPr bwMode="auto">
          <a:xfrm>
            <a:off x="6248400" y="1143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84050" name="Text Box 1106"/>
          <p:cNvSpPr txBox="1">
            <a:spLocks noChangeArrowheads="1"/>
          </p:cNvSpPr>
          <p:nvPr/>
        </p:nvSpPr>
        <p:spPr bwMode="auto">
          <a:xfrm>
            <a:off x="6248400" y="2895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84051" name="Text Box 1107"/>
          <p:cNvSpPr txBox="1">
            <a:spLocks noChangeArrowheads="1"/>
          </p:cNvSpPr>
          <p:nvPr/>
        </p:nvSpPr>
        <p:spPr bwMode="auto">
          <a:xfrm>
            <a:off x="7543800" y="1143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84052" name="Text Box 1108"/>
          <p:cNvSpPr txBox="1"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84053" name="Text Box 1109"/>
          <p:cNvSpPr txBox="1">
            <a:spLocks noChangeArrowheads="1"/>
          </p:cNvSpPr>
          <p:nvPr/>
        </p:nvSpPr>
        <p:spPr bwMode="auto">
          <a:xfrm>
            <a:off x="5715000" y="1524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84054" name="Text Box 1110"/>
          <p:cNvSpPr txBox="1">
            <a:spLocks noChangeArrowheads="1"/>
          </p:cNvSpPr>
          <p:nvPr/>
        </p:nvSpPr>
        <p:spPr bwMode="auto">
          <a:xfrm>
            <a:off x="5715000" y="2667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4055" name="Text Box 1111"/>
          <p:cNvSpPr txBox="1">
            <a:spLocks noChangeArrowheads="1"/>
          </p:cNvSpPr>
          <p:nvPr/>
        </p:nvSpPr>
        <p:spPr bwMode="auto">
          <a:xfrm>
            <a:off x="6858000" y="990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4056" name="Text Box 1112"/>
          <p:cNvSpPr txBox="1">
            <a:spLocks noChangeArrowheads="1"/>
          </p:cNvSpPr>
          <p:nvPr/>
        </p:nvSpPr>
        <p:spPr bwMode="auto">
          <a:xfrm>
            <a:off x="6934200" y="3124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84059" name="Line 1115"/>
          <p:cNvSpPr>
            <a:spLocks noChangeShapeType="1"/>
          </p:cNvSpPr>
          <p:nvPr/>
        </p:nvSpPr>
        <p:spPr bwMode="auto">
          <a:xfrm>
            <a:off x="5562600" y="54864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60" name="Line 1116"/>
          <p:cNvSpPr>
            <a:spLocks noChangeShapeType="1"/>
          </p:cNvSpPr>
          <p:nvPr/>
        </p:nvSpPr>
        <p:spPr bwMode="auto">
          <a:xfrm flipV="1">
            <a:off x="5562600" y="44958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62" name="Line 1118"/>
          <p:cNvSpPr>
            <a:spLocks noChangeShapeType="1"/>
          </p:cNvSpPr>
          <p:nvPr/>
        </p:nvSpPr>
        <p:spPr bwMode="auto">
          <a:xfrm>
            <a:off x="7772400" y="4495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63" name="Line 1119"/>
          <p:cNvSpPr>
            <a:spLocks noChangeShapeType="1"/>
          </p:cNvSpPr>
          <p:nvPr/>
        </p:nvSpPr>
        <p:spPr bwMode="auto">
          <a:xfrm>
            <a:off x="6477000" y="632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65" name="Oval 1121"/>
          <p:cNvSpPr>
            <a:spLocks noChangeArrowheads="1"/>
          </p:cNvSpPr>
          <p:nvPr/>
        </p:nvSpPr>
        <p:spPr bwMode="auto">
          <a:xfrm>
            <a:off x="5257800" y="51816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66" name="Oval 1122"/>
          <p:cNvSpPr>
            <a:spLocks noChangeArrowheads="1"/>
          </p:cNvSpPr>
          <p:nvPr/>
        </p:nvSpPr>
        <p:spPr bwMode="auto">
          <a:xfrm>
            <a:off x="61722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67" name="Oval 1123"/>
          <p:cNvSpPr>
            <a:spLocks noChangeArrowheads="1"/>
          </p:cNvSpPr>
          <p:nvPr/>
        </p:nvSpPr>
        <p:spPr bwMode="auto">
          <a:xfrm>
            <a:off x="6172200" y="6019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68" name="Oval 1124"/>
          <p:cNvSpPr>
            <a:spLocks noChangeArrowheads="1"/>
          </p:cNvSpPr>
          <p:nvPr/>
        </p:nvSpPr>
        <p:spPr bwMode="auto">
          <a:xfrm>
            <a:off x="7467600" y="4267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69" name="Oval 1125"/>
          <p:cNvSpPr>
            <a:spLocks noChangeArrowheads="1"/>
          </p:cNvSpPr>
          <p:nvPr/>
        </p:nvSpPr>
        <p:spPr bwMode="auto">
          <a:xfrm>
            <a:off x="7467600" y="6019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070" name="Text Box 1126"/>
          <p:cNvSpPr txBox="1">
            <a:spLocks noChangeArrowheads="1"/>
          </p:cNvSpPr>
          <p:nvPr/>
        </p:nvSpPr>
        <p:spPr bwMode="auto">
          <a:xfrm>
            <a:off x="5334000" y="5181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84071" name="Text Box 1127"/>
          <p:cNvSpPr txBox="1">
            <a:spLocks noChangeArrowheads="1"/>
          </p:cNvSpPr>
          <p:nvPr/>
        </p:nvSpPr>
        <p:spPr bwMode="auto">
          <a:xfrm>
            <a:off x="62484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84072" name="Text Box 1128"/>
          <p:cNvSpPr txBox="1">
            <a:spLocks noChangeArrowheads="1"/>
          </p:cNvSpPr>
          <p:nvPr/>
        </p:nvSpPr>
        <p:spPr bwMode="auto">
          <a:xfrm>
            <a:off x="62484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84073" name="Text Box 1129"/>
          <p:cNvSpPr txBox="1">
            <a:spLocks noChangeArrowheads="1"/>
          </p:cNvSpPr>
          <p:nvPr/>
        </p:nvSpPr>
        <p:spPr bwMode="auto">
          <a:xfrm>
            <a:off x="75438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84074" name="Text Box 1130"/>
          <p:cNvSpPr txBox="1">
            <a:spLocks noChangeArrowheads="1"/>
          </p:cNvSpPr>
          <p:nvPr/>
        </p:nvSpPr>
        <p:spPr bwMode="auto">
          <a:xfrm>
            <a:off x="7543800" y="601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84075" name="Text Box 1131"/>
          <p:cNvSpPr txBox="1">
            <a:spLocks noChangeArrowheads="1"/>
          </p:cNvSpPr>
          <p:nvPr/>
        </p:nvSpPr>
        <p:spPr bwMode="auto">
          <a:xfrm>
            <a:off x="5715000" y="4648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84076" name="Text Box 1132"/>
          <p:cNvSpPr txBox="1">
            <a:spLocks noChangeArrowheads="1"/>
          </p:cNvSpPr>
          <p:nvPr/>
        </p:nvSpPr>
        <p:spPr bwMode="auto">
          <a:xfrm>
            <a:off x="5715000" y="5791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4078" name="Text Box 1134"/>
          <p:cNvSpPr txBox="1">
            <a:spLocks noChangeArrowheads="1"/>
          </p:cNvSpPr>
          <p:nvPr/>
        </p:nvSpPr>
        <p:spPr bwMode="auto">
          <a:xfrm>
            <a:off x="6934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84079" name="Text Box 1135"/>
          <p:cNvSpPr txBox="1">
            <a:spLocks noChangeArrowheads="1"/>
          </p:cNvSpPr>
          <p:nvPr/>
        </p:nvSpPr>
        <p:spPr bwMode="auto">
          <a:xfrm>
            <a:off x="7772400" y="5181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  <a:endParaRPr lang="en-GB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18BFD7A-E99A-4C5F-B824-E0FE7F78A5FE}" type="slidenum">
              <a:rPr lang="en-GB"/>
              <a:pPr/>
              <a:t>9</a:t>
            </a:fld>
            <a:endParaRPr lang="en-GB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6758" name="Line 22"/>
          <p:cNvSpPr>
            <a:spLocks noChangeShapeType="1"/>
          </p:cNvSpPr>
          <p:nvPr/>
        </p:nvSpPr>
        <p:spPr bwMode="auto">
          <a:xfrm>
            <a:off x="2124075" y="1984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2505075" y="160337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1184275" y="2930525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3394075" y="1939925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098675" y="37687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879475" y="26257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1793875" y="17113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1793875" y="34639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3089275" y="17113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3089275" y="34639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955675" y="26257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1870075" y="17113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1870075" y="34639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3165475" y="17113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3165475" y="34639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1336675" y="32353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2555875" y="36925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3394075" y="26257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2420</TotalTime>
  <Words>1589</Words>
  <Application>Microsoft Office PowerPoint</Application>
  <PresentationFormat>On-screen Show (4:3)</PresentationFormat>
  <Paragraphs>304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Times New Roman</vt:lpstr>
      <vt:lpstr>Garamond</vt:lpstr>
      <vt:lpstr>Arial</vt:lpstr>
      <vt:lpstr>Verdana</vt:lpstr>
      <vt:lpstr>Wingdings</vt:lpstr>
      <vt:lpstr>Symbol</vt:lpstr>
      <vt:lpstr>Courier New</vt:lpstr>
      <vt:lpstr>Median</vt:lpstr>
      <vt:lpstr>Microsoft Word Document</vt:lpstr>
      <vt:lpstr>Distance Vector Routing Protocols</vt:lpstr>
      <vt:lpstr>The routing problem</vt:lpstr>
      <vt:lpstr>Design issues</vt:lpstr>
      <vt:lpstr>Design choices</vt:lpstr>
      <vt:lpstr>Two main routing approaches</vt:lpstr>
      <vt:lpstr>Distance vector approach</vt:lpstr>
      <vt:lpstr>Bellman-Ford algorithm</vt:lpstr>
      <vt:lpstr>An example</vt:lpstr>
      <vt:lpstr>An example</vt:lpstr>
      <vt:lpstr>Distributed, asynchronous B-F algorithm</vt:lpstr>
      <vt:lpstr>Distributed, asynchronous B-F algorithm</vt:lpstr>
      <vt:lpstr>An example (from [1])</vt:lpstr>
      <vt:lpstr>Good news travels fast (from [1])</vt:lpstr>
      <vt:lpstr>Bad news travels slow (from [1])</vt:lpstr>
      <vt:lpstr>Bad news travels slow</vt:lpstr>
      <vt:lpstr>Split horizon</vt:lpstr>
      <vt:lpstr>Split horizon</vt:lpstr>
      <vt:lpstr>Split horizon</vt:lpstr>
      <vt:lpstr>Path vector</vt:lpstr>
      <vt:lpstr>Source tracing</vt:lpstr>
      <vt:lpstr>Distributed update algorithm (DUAL)</vt:lpstr>
      <vt:lpstr>Routing Information Protocol (RIP)</vt:lpstr>
      <vt:lpstr>RIP-1 messages</vt:lpstr>
      <vt:lpstr>More protocol details</vt:lpstr>
      <vt:lpstr>Triggered and periodic updates</vt:lpstr>
      <vt:lpstr>Hold-down</vt:lpstr>
      <vt:lpstr>RIP-2</vt:lpstr>
      <vt:lpstr>RIP-2 messages</vt:lpstr>
      <vt:lpstr>Conclusions</vt:lpstr>
      <vt:lpstr>References</vt:lpstr>
    </vt:vector>
  </TitlesOfParts>
  <Company>Hong Kong Polytechnic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Topology</dc:title>
  <dc:creator>Department of Computing</dc:creator>
  <cp:lastModifiedBy>RockyChang</cp:lastModifiedBy>
  <cp:revision>245</cp:revision>
  <cp:lastPrinted>2002-11-05T06:54:31Z</cp:lastPrinted>
  <dcterms:created xsi:type="dcterms:W3CDTF">1999-11-18T07:10:45Z</dcterms:created>
  <dcterms:modified xsi:type="dcterms:W3CDTF">2010-11-15T01:28:46Z</dcterms:modified>
</cp:coreProperties>
</file>