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256" r:id="rId2"/>
    <p:sldId id="405" r:id="rId3"/>
    <p:sldId id="320" r:id="rId4"/>
    <p:sldId id="322" r:id="rId5"/>
    <p:sldId id="323" r:id="rId6"/>
    <p:sldId id="347" r:id="rId7"/>
    <p:sldId id="409" r:id="rId8"/>
    <p:sldId id="371" r:id="rId9"/>
    <p:sldId id="330" r:id="rId10"/>
    <p:sldId id="349" r:id="rId11"/>
    <p:sldId id="350" r:id="rId12"/>
    <p:sldId id="327" r:id="rId13"/>
    <p:sldId id="328" r:id="rId14"/>
    <p:sldId id="353" r:id="rId15"/>
    <p:sldId id="384" r:id="rId16"/>
    <p:sldId id="406" r:id="rId17"/>
    <p:sldId id="374" r:id="rId18"/>
    <p:sldId id="375" r:id="rId19"/>
    <p:sldId id="380" r:id="rId20"/>
    <p:sldId id="408" r:id="rId21"/>
    <p:sldId id="378" r:id="rId22"/>
    <p:sldId id="356" r:id="rId23"/>
    <p:sldId id="289" r:id="rId24"/>
  </p:sldIdLst>
  <p:sldSz cx="9144000" cy="6858000" type="screen4x3"/>
  <p:notesSz cx="6645275" cy="9779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CC00"/>
    <a:srgbClr val="FF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6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0" tIns="45726" rIns="91450" bIns="4572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0" tIns="45726" rIns="91450" bIns="4572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005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0" tIns="45726" rIns="91450" bIns="4572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9005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0" tIns="45726" rIns="91450" bIns="4572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FDFB2BD0-8376-42B7-8A8E-A4623C2A04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0" tIns="45726" rIns="91450" bIns="4572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0" tIns="45726" rIns="91450" bIns="4572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5025"/>
            <a:ext cx="48736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0" tIns="45726" rIns="91450" bIns="457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005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0" tIns="45726" rIns="91450" bIns="4572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9005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0" tIns="45726" rIns="91450" bIns="4572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FAB1A8D-0D37-4558-B86F-DD4E095D500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65B213A-4605-4F14-A137-DC211BC163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EEF61-BDDA-4E6F-98D1-71C676BE7F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250B2-53CA-4C4B-9AD7-62A69193800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FDEEE-18C0-40C5-B34A-A14F0C0B2F9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276A826-C0B7-4B52-A339-82F5C73D9B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7D9B943-799A-4AD5-9F57-E12E5B5DFD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C15E980-E406-492B-98A8-CF1D79875D2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D9BDC-19DA-4A25-B321-401BC5E80CA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6B0422C-56DA-48FE-BB52-52F88CB229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23081-BC2C-42EC-A103-CFEBC9D65C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32DD8E02-2F2B-497E-AFA5-695F603959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DDEA4C2-9B46-4562-A0F9-02B78078F9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0" r:id="rId2"/>
    <p:sldLayoutId id="2147483685" r:id="rId3"/>
    <p:sldLayoutId id="2147483686" r:id="rId4"/>
    <p:sldLayoutId id="2147483687" r:id="rId5"/>
    <p:sldLayoutId id="2147483681" r:id="rId6"/>
    <p:sldLayoutId id="2147483688" r:id="rId7"/>
    <p:sldLayoutId id="2147483682" r:id="rId8"/>
    <p:sldLayoutId id="2147483689" r:id="rId9"/>
    <p:sldLayoutId id="2147483683" r:id="rId10"/>
    <p:sldLayoutId id="214748369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1225"/>
            <a:ext cx="7772400" cy="165417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4800">
                <a:ea typeface="PMingLiU" pitchFamily="18" charset="-120"/>
              </a:rPr>
              <a:t>The Classic Internet Protocol</a:t>
            </a:r>
            <a:br>
              <a:rPr lang="en-US" altLang="zh-TW" sz="4800">
                <a:ea typeface="PMingLiU" pitchFamily="18" charset="-120"/>
              </a:rPr>
            </a:br>
            <a:r>
              <a:rPr lang="en-US" altLang="zh-TW" sz="4800">
                <a:ea typeface="PMingLiU" pitchFamily="18" charset="-120"/>
              </a:rPr>
              <a:t>(RFC 791)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Dr. Rocky K. C. Chang         20 September 2010</a:t>
            </a:r>
          </a:p>
        </p:txBody>
      </p:sp>
      <p:sp>
        <p:nvSpPr>
          <p:cNvPr id="1126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9420630E-7218-4547-828A-50C08E306A4F}" type="slidenum">
              <a:rPr lang="en-GB"/>
              <a:pPr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Fragment reassembly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6229977-20E8-4DE7-B549-300249DD1D58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4403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As a result of using the fragment offset to indicate the fragment</a:t>
            </a:r>
            <a:r>
              <a:rPr lang="en-US" altLang="zh-TW" smtClean="0">
                <a:latin typeface="Times New Roman" pitchFamily="18" charset="0"/>
                <a:ea typeface="PMingLiU" pitchFamily="18" charset="-120"/>
              </a:rPr>
              <a:t>’</a:t>
            </a:r>
            <a:r>
              <a:rPr lang="en-US" altLang="zh-TW" smtClean="0">
                <a:ea typeface="PMingLiU" pitchFamily="18" charset="-120"/>
              </a:rPr>
              <a:t>s position, need to identify the last fragment.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If the More-Fragment bit (the last flag) is off, this fragment is the last fragment.</a:t>
            </a:r>
          </a:p>
          <a:p>
            <a:r>
              <a:rPr lang="en-US" altLang="zh-TW" smtClean="0">
                <a:ea typeface="PMingLiU" pitchFamily="18" charset="-120"/>
              </a:rPr>
              <a:t>If any fragment does not arrive within a certain time, other received fragments in the same datagram will be discarded.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Need a fragment timer.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Fragment reassembly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B979A3E-B2FE-4391-B7AE-2438DA1C96ED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4506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Should allow the source to have some control over IP fragmentation.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A Don</a:t>
            </a:r>
            <a:r>
              <a:rPr lang="en-US" altLang="zh-TW" smtClean="0">
                <a:latin typeface="Times New Roman" pitchFamily="18" charset="0"/>
                <a:ea typeface="PMingLiU" pitchFamily="18" charset="-120"/>
              </a:rPr>
              <a:t>’</a:t>
            </a:r>
            <a:r>
              <a:rPr lang="en-US" altLang="zh-TW" smtClean="0">
                <a:ea typeface="PMingLiU" pitchFamily="18" charset="-120"/>
              </a:rPr>
              <a:t>t Fragment flag (the second flag) indicates whether the datagram should be fragmented.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IP fragmentation: An example</a:t>
            </a:r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625E647-BD14-46BC-9B76-67626B50A810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n-GB" smtClean="0"/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914400" y="2743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Freeform 6"/>
          <p:cNvSpPr>
            <a:spLocks/>
          </p:cNvSpPr>
          <p:nvPr/>
        </p:nvSpPr>
        <p:spPr bwMode="auto">
          <a:xfrm>
            <a:off x="968375" y="4090988"/>
            <a:ext cx="504825" cy="320675"/>
          </a:xfrm>
          <a:custGeom>
            <a:avLst/>
            <a:gdLst>
              <a:gd name="T0" fmla="*/ 318 w 318"/>
              <a:gd name="T1" fmla="*/ 202 h 202"/>
              <a:gd name="T2" fmla="*/ 318 w 318"/>
              <a:gd name="T3" fmla="*/ 0 h 202"/>
              <a:gd name="T4" fmla="*/ 0 w 318"/>
              <a:gd name="T5" fmla="*/ 0 h 202"/>
              <a:gd name="T6" fmla="*/ 0 w 318"/>
              <a:gd name="T7" fmla="*/ 202 h 202"/>
              <a:gd name="T8" fmla="*/ 318 w 318"/>
              <a:gd name="T9" fmla="*/ 202 h 202"/>
              <a:gd name="T10" fmla="*/ 318 w 318"/>
              <a:gd name="T11" fmla="*/ 202 h 2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8"/>
              <a:gd name="T19" fmla="*/ 0 h 202"/>
              <a:gd name="T20" fmla="*/ 318 w 318"/>
              <a:gd name="T21" fmla="*/ 202 h 2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8" h="202">
                <a:moveTo>
                  <a:pt x="318" y="202"/>
                </a:moveTo>
                <a:lnTo>
                  <a:pt x="318" y="0"/>
                </a:lnTo>
                <a:lnTo>
                  <a:pt x="0" y="0"/>
                </a:lnTo>
                <a:lnTo>
                  <a:pt x="0" y="202"/>
                </a:lnTo>
                <a:lnTo>
                  <a:pt x="318" y="202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7" name="Freeform 7"/>
          <p:cNvSpPr>
            <a:spLocks/>
          </p:cNvSpPr>
          <p:nvPr/>
        </p:nvSpPr>
        <p:spPr bwMode="auto">
          <a:xfrm>
            <a:off x="968375" y="4090988"/>
            <a:ext cx="504825" cy="320675"/>
          </a:xfrm>
          <a:custGeom>
            <a:avLst/>
            <a:gdLst>
              <a:gd name="T0" fmla="*/ 318 w 318"/>
              <a:gd name="T1" fmla="*/ 202 h 202"/>
              <a:gd name="T2" fmla="*/ 318 w 318"/>
              <a:gd name="T3" fmla="*/ 0 h 202"/>
              <a:gd name="T4" fmla="*/ 0 w 318"/>
              <a:gd name="T5" fmla="*/ 0 h 202"/>
              <a:gd name="T6" fmla="*/ 0 w 318"/>
              <a:gd name="T7" fmla="*/ 202 h 202"/>
              <a:gd name="T8" fmla="*/ 318 w 318"/>
              <a:gd name="T9" fmla="*/ 202 h 202"/>
              <a:gd name="T10" fmla="*/ 318 w 318"/>
              <a:gd name="T11" fmla="*/ 202 h 2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8"/>
              <a:gd name="T19" fmla="*/ 0 h 202"/>
              <a:gd name="T20" fmla="*/ 318 w 318"/>
              <a:gd name="T21" fmla="*/ 202 h 2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8" h="202">
                <a:moveTo>
                  <a:pt x="318" y="202"/>
                </a:moveTo>
                <a:lnTo>
                  <a:pt x="318" y="0"/>
                </a:lnTo>
                <a:lnTo>
                  <a:pt x="0" y="0"/>
                </a:lnTo>
                <a:lnTo>
                  <a:pt x="0" y="202"/>
                </a:lnTo>
                <a:lnTo>
                  <a:pt x="318" y="202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8" name="Freeform 8"/>
          <p:cNvSpPr>
            <a:spLocks/>
          </p:cNvSpPr>
          <p:nvPr/>
        </p:nvSpPr>
        <p:spPr bwMode="auto">
          <a:xfrm>
            <a:off x="2979738" y="4090988"/>
            <a:ext cx="503237" cy="320675"/>
          </a:xfrm>
          <a:custGeom>
            <a:avLst/>
            <a:gdLst>
              <a:gd name="T0" fmla="*/ 317 w 317"/>
              <a:gd name="T1" fmla="*/ 202 h 202"/>
              <a:gd name="T2" fmla="*/ 317 w 317"/>
              <a:gd name="T3" fmla="*/ 0 h 202"/>
              <a:gd name="T4" fmla="*/ 0 w 317"/>
              <a:gd name="T5" fmla="*/ 0 h 202"/>
              <a:gd name="T6" fmla="*/ 0 w 317"/>
              <a:gd name="T7" fmla="*/ 202 h 202"/>
              <a:gd name="T8" fmla="*/ 317 w 317"/>
              <a:gd name="T9" fmla="*/ 202 h 202"/>
              <a:gd name="T10" fmla="*/ 317 w 317"/>
              <a:gd name="T11" fmla="*/ 202 h 2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7"/>
              <a:gd name="T19" fmla="*/ 0 h 202"/>
              <a:gd name="T20" fmla="*/ 317 w 317"/>
              <a:gd name="T21" fmla="*/ 202 h 2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7" h="202">
                <a:moveTo>
                  <a:pt x="317" y="202"/>
                </a:moveTo>
                <a:lnTo>
                  <a:pt x="317" y="0"/>
                </a:lnTo>
                <a:lnTo>
                  <a:pt x="0" y="0"/>
                </a:lnTo>
                <a:lnTo>
                  <a:pt x="0" y="202"/>
                </a:lnTo>
                <a:lnTo>
                  <a:pt x="317" y="202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9" name="Freeform 9"/>
          <p:cNvSpPr>
            <a:spLocks/>
          </p:cNvSpPr>
          <p:nvPr/>
        </p:nvSpPr>
        <p:spPr bwMode="auto">
          <a:xfrm>
            <a:off x="2979738" y="4090988"/>
            <a:ext cx="503237" cy="320675"/>
          </a:xfrm>
          <a:custGeom>
            <a:avLst/>
            <a:gdLst>
              <a:gd name="T0" fmla="*/ 317 w 317"/>
              <a:gd name="T1" fmla="*/ 202 h 202"/>
              <a:gd name="T2" fmla="*/ 317 w 317"/>
              <a:gd name="T3" fmla="*/ 0 h 202"/>
              <a:gd name="T4" fmla="*/ 0 w 317"/>
              <a:gd name="T5" fmla="*/ 0 h 202"/>
              <a:gd name="T6" fmla="*/ 0 w 317"/>
              <a:gd name="T7" fmla="*/ 202 h 202"/>
              <a:gd name="T8" fmla="*/ 317 w 317"/>
              <a:gd name="T9" fmla="*/ 202 h 202"/>
              <a:gd name="T10" fmla="*/ 317 w 317"/>
              <a:gd name="T11" fmla="*/ 202 h 2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7"/>
              <a:gd name="T19" fmla="*/ 0 h 202"/>
              <a:gd name="T20" fmla="*/ 317 w 317"/>
              <a:gd name="T21" fmla="*/ 202 h 2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7" h="202">
                <a:moveTo>
                  <a:pt x="317" y="202"/>
                </a:moveTo>
                <a:lnTo>
                  <a:pt x="317" y="0"/>
                </a:lnTo>
                <a:lnTo>
                  <a:pt x="0" y="0"/>
                </a:lnTo>
                <a:lnTo>
                  <a:pt x="0" y="202"/>
                </a:lnTo>
                <a:lnTo>
                  <a:pt x="317" y="202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0" name="Freeform 10"/>
          <p:cNvSpPr>
            <a:spLocks/>
          </p:cNvSpPr>
          <p:nvPr/>
        </p:nvSpPr>
        <p:spPr bwMode="auto">
          <a:xfrm>
            <a:off x="4811713" y="4090988"/>
            <a:ext cx="511175" cy="320675"/>
          </a:xfrm>
          <a:custGeom>
            <a:avLst/>
            <a:gdLst>
              <a:gd name="T0" fmla="*/ 318 w 322"/>
              <a:gd name="T1" fmla="*/ 202 h 202"/>
              <a:gd name="T2" fmla="*/ 322 w 322"/>
              <a:gd name="T3" fmla="*/ 0 h 202"/>
              <a:gd name="T4" fmla="*/ 0 w 322"/>
              <a:gd name="T5" fmla="*/ 0 h 202"/>
              <a:gd name="T6" fmla="*/ 0 w 322"/>
              <a:gd name="T7" fmla="*/ 202 h 202"/>
              <a:gd name="T8" fmla="*/ 322 w 322"/>
              <a:gd name="T9" fmla="*/ 202 h 202"/>
              <a:gd name="T10" fmla="*/ 322 w 322"/>
              <a:gd name="T11" fmla="*/ 202 h 202"/>
              <a:gd name="T12" fmla="*/ 318 w 322"/>
              <a:gd name="T13" fmla="*/ 202 h 2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2"/>
              <a:gd name="T22" fmla="*/ 0 h 202"/>
              <a:gd name="T23" fmla="*/ 322 w 322"/>
              <a:gd name="T24" fmla="*/ 202 h 2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2" h="202">
                <a:moveTo>
                  <a:pt x="318" y="202"/>
                </a:moveTo>
                <a:lnTo>
                  <a:pt x="322" y="0"/>
                </a:lnTo>
                <a:lnTo>
                  <a:pt x="0" y="0"/>
                </a:lnTo>
                <a:lnTo>
                  <a:pt x="0" y="202"/>
                </a:lnTo>
                <a:lnTo>
                  <a:pt x="322" y="202"/>
                </a:lnTo>
                <a:lnTo>
                  <a:pt x="318" y="202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1" name="Freeform 11"/>
          <p:cNvSpPr>
            <a:spLocks/>
          </p:cNvSpPr>
          <p:nvPr/>
        </p:nvSpPr>
        <p:spPr bwMode="auto">
          <a:xfrm>
            <a:off x="4811713" y="4090988"/>
            <a:ext cx="511175" cy="320675"/>
          </a:xfrm>
          <a:custGeom>
            <a:avLst/>
            <a:gdLst>
              <a:gd name="T0" fmla="*/ 318 w 322"/>
              <a:gd name="T1" fmla="*/ 202 h 202"/>
              <a:gd name="T2" fmla="*/ 322 w 322"/>
              <a:gd name="T3" fmla="*/ 0 h 202"/>
              <a:gd name="T4" fmla="*/ 0 w 322"/>
              <a:gd name="T5" fmla="*/ 0 h 202"/>
              <a:gd name="T6" fmla="*/ 0 w 322"/>
              <a:gd name="T7" fmla="*/ 202 h 202"/>
              <a:gd name="T8" fmla="*/ 322 w 322"/>
              <a:gd name="T9" fmla="*/ 202 h 202"/>
              <a:gd name="T10" fmla="*/ 322 w 322"/>
              <a:gd name="T11" fmla="*/ 202 h 2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2"/>
              <a:gd name="T19" fmla="*/ 0 h 202"/>
              <a:gd name="T20" fmla="*/ 322 w 322"/>
              <a:gd name="T21" fmla="*/ 202 h 2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2" h="202">
                <a:moveTo>
                  <a:pt x="318" y="202"/>
                </a:moveTo>
                <a:lnTo>
                  <a:pt x="322" y="0"/>
                </a:lnTo>
                <a:lnTo>
                  <a:pt x="0" y="0"/>
                </a:lnTo>
                <a:lnTo>
                  <a:pt x="0" y="202"/>
                </a:lnTo>
                <a:lnTo>
                  <a:pt x="322" y="202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2" name="Freeform 12"/>
          <p:cNvSpPr>
            <a:spLocks/>
          </p:cNvSpPr>
          <p:nvPr/>
        </p:nvSpPr>
        <p:spPr bwMode="auto">
          <a:xfrm>
            <a:off x="4811713" y="4932363"/>
            <a:ext cx="511175" cy="320675"/>
          </a:xfrm>
          <a:custGeom>
            <a:avLst/>
            <a:gdLst>
              <a:gd name="T0" fmla="*/ 318 w 322"/>
              <a:gd name="T1" fmla="*/ 198 h 202"/>
              <a:gd name="T2" fmla="*/ 322 w 322"/>
              <a:gd name="T3" fmla="*/ 0 h 202"/>
              <a:gd name="T4" fmla="*/ 0 w 322"/>
              <a:gd name="T5" fmla="*/ 0 h 202"/>
              <a:gd name="T6" fmla="*/ 0 w 322"/>
              <a:gd name="T7" fmla="*/ 202 h 202"/>
              <a:gd name="T8" fmla="*/ 322 w 322"/>
              <a:gd name="T9" fmla="*/ 202 h 202"/>
              <a:gd name="T10" fmla="*/ 322 w 322"/>
              <a:gd name="T11" fmla="*/ 202 h 202"/>
              <a:gd name="T12" fmla="*/ 318 w 322"/>
              <a:gd name="T13" fmla="*/ 198 h 2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2"/>
              <a:gd name="T22" fmla="*/ 0 h 202"/>
              <a:gd name="T23" fmla="*/ 322 w 322"/>
              <a:gd name="T24" fmla="*/ 202 h 2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2" h="202">
                <a:moveTo>
                  <a:pt x="318" y="198"/>
                </a:moveTo>
                <a:lnTo>
                  <a:pt x="322" y="0"/>
                </a:lnTo>
                <a:lnTo>
                  <a:pt x="0" y="0"/>
                </a:lnTo>
                <a:lnTo>
                  <a:pt x="0" y="202"/>
                </a:lnTo>
                <a:lnTo>
                  <a:pt x="322" y="202"/>
                </a:lnTo>
                <a:lnTo>
                  <a:pt x="318" y="198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3" name="Freeform 13"/>
          <p:cNvSpPr>
            <a:spLocks/>
          </p:cNvSpPr>
          <p:nvPr/>
        </p:nvSpPr>
        <p:spPr bwMode="auto">
          <a:xfrm>
            <a:off x="4811713" y="4932363"/>
            <a:ext cx="511175" cy="320675"/>
          </a:xfrm>
          <a:custGeom>
            <a:avLst/>
            <a:gdLst>
              <a:gd name="T0" fmla="*/ 318 w 322"/>
              <a:gd name="T1" fmla="*/ 198 h 202"/>
              <a:gd name="T2" fmla="*/ 322 w 322"/>
              <a:gd name="T3" fmla="*/ 0 h 202"/>
              <a:gd name="T4" fmla="*/ 0 w 322"/>
              <a:gd name="T5" fmla="*/ 0 h 202"/>
              <a:gd name="T6" fmla="*/ 0 w 322"/>
              <a:gd name="T7" fmla="*/ 202 h 202"/>
              <a:gd name="T8" fmla="*/ 322 w 322"/>
              <a:gd name="T9" fmla="*/ 202 h 202"/>
              <a:gd name="T10" fmla="*/ 322 w 322"/>
              <a:gd name="T11" fmla="*/ 202 h 2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2"/>
              <a:gd name="T19" fmla="*/ 0 h 202"/>
              <a:gd name="T20" fmla="*/ 322 w 322"/>
              <a:gd name="T21" fmla="*/ 202 h 2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2" h="202">
                <a:moveTo>
                  <a:pt x="318" y="198"/>
                </a:moveTo>
                <a:lnTo>
                  <a:pt x="322" y="0"/>
                </a:lnTo>
                <a:lnTo>
                  <a:pt x="0" y="0"/>
                </a:lnTo>
                <a:lnTo>
                  <a:pt x="0" y="202"/>
                </a:lnTo>
                <a:lnTo>
                  <a:pt x="322" y="202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4" name="Freeform 14"/>
          <p:cNvSpPr>
            <a:spLocks/>
          </p:cNvSpPr>
          <p:nvPr/>
        </p:nvSpPr>
        <p:spPr bwMode="auto">
          <a:xfrm>
            <a:off x="4811713" y="4511675"/>
            <a:ext cx="511175" cy="320675"/>
          </a:xfrm>
          <a:custGeom>
            <a:avLst/>
            <a:gdLst>
              <a:gd name="T0" fmla="*/ 318 w 322"/>
              <a:gd name="T1" fmla="*/ 202 h 202"/>
              <a:gd name="T2" fmla="*/ 322 w 322"/>
              <a:gd name="T3" fmla="*/ 0 h 202"/>
              <a:gd name="T4" fmla="*/ 0 w 322"/>
              <a:gd name="T5" fmla="*/ 0 h 202"/>
              <a:gd name="T6" fmla="*/ 0 w 322"/>
              <a:gd name="T7" fmla="*/ 202 h 202"/>
              <a:gd name="T8" fmla="*/ 322 w 322"/>
              <a:gd name="T9" fmla="*/ 202 h 202"/>
              <a:gd name="T10" fmla="*/ 322 w 322"/>
              <a:gd name="T11" fmla="*/ 202 h 202"/>
              <a:gd name="T12" fmla="*/ 318 w 322"/>
              <a:gd name="T13" fmla="*/ 202 h 2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2"/>
              <a:gd name="T22" fmla="*/ 0 h 202"/>
              <a:gd name="T23" fmla="*/ 322 w 322"/>
              <a:gd name="T24" fmla="*/ 202 h 2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2" h="202">
                <a:moveTo>
                  <a:pt x="318" y="202"/>
                </a:moveTo>
                <a:lnTo>
                  <a:pt x="322" y="0"/>
                </a:lnTo>
                <a:lnTo>
                  <a:pt x="0" y="0"/>
                </a:lnTo>
                <a:lnTo>
                  <a:pt x="0" y="202"/>
                </a:lnTo>
                <a:lnTo>
                  <a:pt x="322" y="202"/>
                </a:lnTo>
                <a:lnTo>
                  <a:pt x="318" y="202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5" name="Freeform 15"/>
          <p:cNvSpPr>
            <a:spLocks/>
          </p:cNvSpPr>
          <p:nvPr/>
        </p:nvSpPr>
        <p:spPr bwMode="auto">
          <a:xfrm>
            <a:off x="4811713" y="4511675"/>
            <a:ext cx="511175" cy="320675"/>
          </a:xfrm>
          <a:custGeom>
            <a:avLst/>
            <a:gdLst>
              <a:gd name="T0" fmla="*/ 318 w 322"/>
              <a:gd name="T1" fmla="*/ 202 h 202"/>
              <a:gd name="T2" fmla="*/ 322 w 322"/>
              <a:gd name="T3" fmla="*/ 0 h 202"/>
              <a:gd name="T4" fmla="*/ 0 w 322"/>
              <a:gd name="T5" fmla="*/ 0 h 202"/>
              <a:gd name="T6" fmla="*/ 0 w 322"/>
              <a:gd name="T7" fmla="*/ 202 h 202"/>
              <a:gd name="T8" fmla="*/ 322 w 322"/>
              <a:gd name="T9" fmla="*/ 202 h 202"/>
              <a:gd name="T10" fmla="*/ 322 w 322"/>
              <a:gd name="T11" fmla="*/ 202 h 2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2"/>
              <a:gd name="T19" fmla="*/ 0 h 202"/>
              <a:gd name="T20" fmla="*/ 322 w 322"/>
              <a:gd name="T21" fmla="*/ 202 h 2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2" h="202">
                <a:moveTo>
                  <a:pt x="318" y="202"/>
                </a:moveTo>
                <a:lnTo>
                  <a:pt x="322" y="0"/>
                </a:lnTo>
                <a:lnTo>
                  <a:pt x="0" y="0"/>
                </a:lnTo>
                <a:lnTo>
                  <a:pt x="0" y="202"/>
                </a:lnTo>
                <a:lnTo>
                  <a:pt x="322" y="202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6" name="Freeform 16"/>
          <p:cNvSpPr>
            <a:spLocks/>
          </p:cNvSpPr>
          <p:nvPr/>
        </p:nvSpPr>
        <p:spPr bwMode="auto">
          <a:xfrm>
            <a:off x="6840538" y="4090988"/>
            <a:ext cx="504825" cy="320675"/>
          </a:xfrm>
          <a:custGeom>
            <a:avLst/>
            <a:gdLst>
              <a:gd name="T0" fmla="*/ 318 w 318"/>
              <a:gd name="T1" fmla="*/ 202 h 202"/>
              <a:gd name="T2" fmla="*/ 318 w 318"/>
              <a:gd name="T3" fmla="*/ 0 h 202"/>
              <a:gd name="T4" fmla="*/ 0 w 318"/>
              <a:gd name="T5" fmla="*/ 0 h 202"/>
              <a:gd name="T6" fmla="*/ 0 w 318"/>
              <a:gd name="T7" fmla="*/ 202 h 202"/>
              <a:gd name="T8" fmla="*/ 318 w 318"/>
              <a:gd name="T9" fmla="*/ 202 h 202"/>
              <a:gd name="T10" fmla="*/ 318 w 318"/>
              <a:gd name="T11" fmla="*/ 202 h 2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8"/>
              <a:gd name="T19" fmla="*/ 0 h 202"/>
              <a:gd name="T20" fmla="*/ 318 w 318"/>
              <a:gd name="T21" fmla="*/ 202 h 2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8" h="202">
                <a:moveTo>
                  <a:pt x="318" y="202"/>
                </a:moveTo>
                <a:lnTo>
                  <a:pt x="318" y="0"/>
                </a:lnTo>
                <a:lnTo>
                  <a:pt x="0" y="0"/>
                </a:lnTo>
                <a:lnTo>
                  <a:pt x="0" y="202"/>
                </a:lnTo>
                <a:lnTo>
                  <a:pt x="318" y="202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7" name="Freeform 17"/>
          <p:cNvSpPr>
            <a:spLocks/>
          </p:cNvSpPr>
          <p:nvPr/>
        </p:nvSpPr>
        <p:spPr bwMode="auto">
          <a:xfrm>
            <a:off x="6840538" y="4090988"/>
            <a:ext cx="504825" cy="320675"/>
          </a:xfrm>
          <a:custGeom>
            <a:avLst/>
            <a:gdLst>
              <a:gd name="T0" fmla="*/ 318 w 318"/>
              <a:gd name="T1" fmla="*/ 202 h 202"/>
              <a:gd name="T2" fmla="*/ 318 w 318"/>
              <a:gd name="T3" fmla="*/ 0 h 202"/>
              <a:gd name="T4" fmla="*/ 0 w 318"/>
              <a:gd name="T5" fmla="*/ 0 h 202"/>
              <a:gd name="T6" fmla="*/ 0 w 318"/>
              <a:gd name="T7" fmla="*/ 202 h 202"/>
              <a:gd name="T8" fmla="*/ 318 w 318"/>
              <a:gd name="T9" fmla="*/ 202 h 202"/>
              <a:gd name="T10" fmla="*/ 318 w 318"/>
              <a:gd name="T11" fmla="*/ 202 h 2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8"/>
              <a:gd name="T19" fmla="*/ 0 h 202"/>
              <a:gd name="T20" fmla="*/ 318 w 318"/>
              <a:gd name="T21" fmla="*/ 202 h 2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8" h="202">
                <a:moveTo>
                  <a:pt x="318" y="202"/>
                </a:moveTo>
                <a:lnTo>
                  <a:pt x="318" y="0"/>
                </a:lnTo>
                <a:lnTo>
                  <a:pt x="0" y="0"/>
                </a:lnTo>
                <a:lnTo>
                  <a:pt x="0" y="202"/>
                </a:lnTo>
                <a:lnTo>
                  <a:pt x="318" y="202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8" name="Freeform 18"/>
          <p:cNvSpPr>
            <a:spLocks/>
          </p:cNvSpPr>
          <p:nvPr/>
        </p:nvSpPr>
        <p:spPr bwMode="auto">
          <a:xfrm>
            <a:off x="6840538" y="4932363"/>
            <a:ext cx="504825" cy="320675"/>
          </a:xfrm>
          <a:custGeom>
            <a:avLst/>
            <a:gdLst>
              <a:gd name="T0" fmla="*/ 318 w 318"/>
              <a:gd name="T1" fmla="*/ 198 h 202"/>
              <a:gd name="T2" fmla="*/ 318 w 318"/>
              <a:gd name="T3" fmla="*/ 0 h 202"/>
              <a:gd name="T4" fmla="*/ 0 w 318"/>
              <a:gd name="T5" fmla="*/ 0 h 202"/>
              <a:gd name="T6" fmla="*/ 0 w 318"/>
              <a:gd name="T7" fmla="*/ 202 h 202"/>
              <a:gd name="T8" fmla="*/ 318 w 318"/>
              <a:gd name="T9" fmla="*/ 202 h 202"/>
              <a:gd name="T10" fmla="*/ 318 w 318"/>
              <a:gd name="T11" fmla="*/ 202 h 202"/>
              <a:gd name="T12" fmla="*/ 318 w 318"/>
              <a:gd name="T13" fmla="*/ 198 h 2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8"/>
              <a:gd name="T22" fmla="*/ 0 h 202"/>
              <a:gd name="T23" fmla="*/ 318 w 318"/>
              <a:gd name="T24" fmla="*/ 202 h 2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8" h="202">
                <a:moveTo>
                  <a:pt x="318" y="198"/>
                </a:moveTo>
                <a:lnTo>
                  <a:pt x="318" y="0"/>
                </a:lnTo>
                <a:lnTo>
                  <a:pt x="0" y="0"/>
                </a:lnTo>
                <a:lnTo>
                  <a:pt x="0" y="202"/>
                </a:lnTo>
                <a:lnTo>
                  <a:pt x="318" y="202"/>
                </a:lnTo>
                <a:lnTo>
                  <a:pt x="318" y="198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9" name="Freeform 19"/>
          <p:cNvSpPr>
            <a:spLocks/>
          </p:cNvSpPr>
          <p:nvPr/>
        </p:nvSpPr>
        <p:spPr bwMode="auto">
          <a:xfrm>
            <a:off x="6840538" y="4932363"/>
            <a:ext cx="504825" cy="320675"/>
          </a:xfrm>
          <a:custGeom>
            <a:avLst/>
            <a:gdLst>
              <a:gd name="T0" fmla="*/ 318 w 318"/>
              <a:gd name="T1" fmla="*/ 198 h 202"/>
              <a:gd name="T2" fmla="*/ 318 w 318"/>
              <a:gd name="T3" fmla="*/ 0 h 202"/>
              <a:gd name="T4" fmla="*/ 0 w 318"/>
              <a:gd name="T5" fmla="*/ 0 h 202"/>
              <a:gd name="T6" fmla="*/ 0 w 318"/>
              <a:gd name="T7" fmla="*/ 202 h 202"/>
              <a:gd name="T8" fmla="*/ 318 w 318"/>
              <a:gd name="T9" fmla="*/ 202 h 202"/>
              <a:gd name="T10" fmla="*/ 318 w 318"/>
              <a:gd name="T11" fmla="*/ 202 h 2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8"/>
              <a:gd name="T19" fmla="*/ 0 h 202"/>
              <a:gd name="T20" fmla="*/ 318 w 318"/>
              <a:gd name="T21" fmla="*/ 202 h 2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8" h="202">
                <a:moveTo>
                  <a:pt x="318" y="198"/>
                </a:moveTo>
                <a:lnTo>
                  <a:pt x="318" y="0"/>
                </a:lnTo>
                <a:lnTo>
                  <a:pt x="0" y="0"/>
                </a:lnTo>
                <a:lnTo>
                  <a:pt x="0" y="202"/>
                </a:lnTo>
                <a:lnTo>
                  <a:pt x="318" y="202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0" name="Freeform 20"/>
          <p:cNvSpPr>
            <a:spLocks/>
          </p:cNvSpPr>
          <p:nvPr/>
        </p:nvSpPr>
        <p:spPr bwMode="auto">
          <a:xfrm>
            <a:off x="6840538" y="4511675"/>
            <a:ext cx="504825" cy="320675"/>
          </a:xfrm>
          <a:custGeom>
            <a:avLst/>
            <a:gdLst>
              <a:gd name="T0" fmla="*/ 318 w 318"/>
              <a:gd name="T1" fmla="*/ 202 h 202"/>
              <a:gd name="T2" fmla="*/ 318 w 318"/>
              <a:gd name="T3" fmla="*/ 0 h 202"/>
              <a:gd name="T4" fmla="*/ 0 w 318"/>
              <a:gd name="T5" fmla="*/ 0 h 202"/>
              <a:gd name="T6" fmla="*/ 0 w 318"/>
              <a:gd name="T7" fmla="*/ 202 h 202"/>
              <a:gd name="T8" fmla="*/ 318 w 318"/>
              <a:gd name="T9" fmla="*/ 202 h 202"/>
              <a:gd name="T10" fmla="*/ 318 w 318"/>
              <a:gd name="T11" fmla="*/ 202 h 2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8"/>
              <a:gd name="T19" fmla="*/ 0 h 202"/>
              <a:gd name="T20" fmla="*/ 318 w 318"/>
              <a:gd name="T21" fmla="*/ 202 h 2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8" h="202">
                <a:moveTo>
                  <a:pt x="318" y="202"/>
                </a:moveTo>
                <a:lnTo>
                  <a:pt x="318" y="0"/>
                </a:lnTo>
                <a:lnTo>
                  <a:pt x="0" y="0"/>
                </a:lnTo>
                <a:lnTo>
                  <a:pt x="0" y="202"/>
                </a:lnTo>
                <a:lnTo>
                  <a:pt x="318" y="202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1" name="Freeform 21"/>
          <p:cNvSpPr>
            <a:spLocks/>
          </p:cNvSpPr>
          <p:nvPr/>
        </p:nvSpPr>
        <p:spPr bwMode="auto">
          <a:xfrm>
            <a:off x="6840538" y="4511675"/>
            <a:ext cx="504825" cy="320675"/>
          </a:xfrm>
          <a:custGeom>
            <a:avLst/>
            <a:gdLst>
              <a:gd name="T0" fmla="*/ 318 w 318"/>
              <a:gd name="T1" fmla="*/ 202 h 202"/>
              <a:gd name="T2" fmla="*/ 318 w 318"/>
              <a:gd name="T3" fmla="*/ 0 h 202"/>
              <a:gd name="T4" fmla="*/ 0 w 318"/>
              <a:gd name="T5" fmla="*/ 0 h 202"/>
              <a:gd name="T6" fmla="*/ 0 w 318"/>
              <a:gd name="T7" fmla="*/ 202 h 202"/>
              <a:gd name="T8" fmla="*/ 318 w 318"/>
              <a:gd name="T9" fmla="*/ 202 h 202"/>
              <a:gd name="T10" fmla="*/ 318 w 318"/>
              <a:gd name="T11" fmla="*/ 202 h 2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8"/>
              <a:gd name="T19" fmla="*/ 0 h 202"/>
              <a:gd name="T20" fmla="*/ 318 w 318"/>
              <a:gd name="T21" fmla="*/ 202 h 2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8" h="202">
                <a:moveTo>
                  <a:pt x="318" y="202"/>
                </a:moveTo>
                <a:lnTo>
                  <a:pt x="318" y="0"/>
                </a:lnTo>
                <a:lnTo>
                  <a:pt x="0" y="0"/>
                </a:lnTo>
                <a:lnTo>
                  <a:pt x="0" y="202"/>
                </a:lnTo>
                <a:lnTo>
                  <a:pt x="318" y="202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2" name="Freeform 22"/>
          <p:cNvSpPr>
            <a:spLocks/>
          </p:cNvSpPr>
          <p:nvPr/>
        </p:nvSpPr>
        <p:spPr bwMode="auto">
          <a:xfrm>
            <a:off x="2979738" y="4090988"/>
            <a:ext cx="503237" cy="320675"/>
          </a:xfrm>
          <a:custGeom>
            <a:avLst/>
            <a:gdLst>
              <a:gd name="T0" fmla="*/ 317 w 317"/>
              <a:gd name="T1" fmla="*/ 202 h 202"/>
              <a:gd name="T2" fmla="*/ 317 w 317"/>
              <a:gd name="T3" fmla="*/ 0 h 202"/>
              <a:gd name="T4" fmla="*/ 0 w 317"/>
              <a:gd name="T5" fmla="*/ 0 h 202"/>
              <a:gd name="T6" fmla="*/ 0 w 317"/>
              <a:gd name="T7" fmla="*/ 202 h 202"/>
              <a:gd name="T8" fmla="*/ 317 w 317"/>
              <a:gd name="T9" fmla="*/ 202 h 202"/>
              <a:gd name="T10" fmla="*/ 317 w 317"/>
              <a:gd name="T11" fmla="*/ 202 h 2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7"/>
              <a:gd name="T19" fmla="*/ 0 h 202"/>
              <a:gd name="T20" fmla="*/ 317 w 317"/>
              <a:gd name="T21" fmla="*/ 202 h 2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7" h="202">
                <a:moveTo>
                  <a:pt x="317" y="202"/>
                </a:moveTo>
                <a:lnTo>
                  <a:pt x="317" y="0"/>
                </a:lnTo>
                <a:lnTo>
                  <a:pt x="0" y="0"/>
                </a:lnTo>
                <a:lnTo>
                  <a:pt x="0" y="202"/>
                </a:lnTo>
                <a:lnTo>
                  <a:pt x="317" y="202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3" name="Freeform 23"/>
          <p:cNvSpPr>
            <a:spLocks/>
          </p:cNvSpPr>
          <p:nvPr/>
        </p:nvSpPr>
        <p:spPr bwMode="auto">
          <a:xfrm>
            <a:off x="2979738" y="4090988"/>
            <a:ext cx="503237" cy="320675"/>
          </a:xfrm>
          <a:custGeom>
            <a:avLst/>
            <a:gdLst>
              <a:gd name="T0" fmla="*/ 317 w 317"/>
              <a:gd name="T1" fmla="*/ 202 h 202"/>
              <a:gd name="T2" fmla="*/ 317 w 317"/>
              <a:gd name="T3" fmla="*/ 0 h 202"/>
              <a:gd name="T4" fmla="*/ 0 w 317"/>
              <a:gd name="T5" fmla="*/ 0 h 202"/>
              <a:gd name="T6" fmla="*/ 0 w 317"/>
              <a:gd name="T7" fmla="*/ 202 h 202"/>
              <a:gd name="T8" fmla="*/ 317 w 317"/>
              <a:gd name="T9" fmla="*/ 202 h 202"/>
              <a:gd name="T10" fmla="*/ 317 w 317"/>
              <a:gd name="T11" fmla="*/ 202 h 2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7"/>
              <a:gd name="T19" fmla="*/ 0 h 202"/>
              <a:gd name="T20" fmla="*/ 317 w 317"/>
              <a:gd name="T21" fmla="*/ 202 h 2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7" h="202">
                <a:moveTo>
                  <a:pt x="317" y="202"/>
                </a:moveTo>
                <a:lnTo>
                  <a:pt x="317" y="0"/>
                </a:lnTo>
                <a:lnTo>
                  <a:pt x="0" y="0"/>
                </a:lnTo>
                <a:lnTo>
                  <a:pt x="0" y="202"/>
                </a:lnTo>
                <a:lnTo>
                  <a:pt x="317" y="202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4" name="Freeform 24"/>
          <p:cNvSpPr>
            <a:spLocks/>
          </p:cNvSpPr>
          <p:nvPr/>
        </p:nvSpPr>
        <p:spPr bwMode="auto">
          <a:xfrm>
            <a:off x="4811713" y="4090988"/>
            <a:ext cx="511175" cy="320675"/>
          </a:xfrm>
          <a:custGeom>
            <a:avLst/>
            <a:gdLst>
              <a:gd name="T0" fmla="*/ 318 w 322"/>
              <a:gd name="T1" fmla="*/ 202 h 202"/>
              <a:gd name="T2" fmla="*/ 322 w 322"/>
              <a:gd name="T3" fmla="*/ 0 h 202"/>
              <a:gd name="T4" fmla="*/ 0 w 322"/>
              <a:gd name="T5" fmla="*/ 0 h 202"/>
              <a:gd name="T6" fmla="*/ 0 w 322"/>
              <a:gd name="T7" fmla="*/ 202 h 202"/>
              <a:gd name="T8" fmla="*/ 322 w 322"/>
              <a:gd name="T9" fmla="*/ 202 h 202"/>
              <a:gd name="T10" fmla="*/ 322 w 322"/>
              <a:gd name="T11" fmla="*/ 202 h 202"/>
              <a:gd name="T12" fmla="*/ 318 w 322"/>
              <a:gd name="T13" fmla="*/ 202 h 2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2"/>
              <a:gd name="T22" fmla="*/ 0 h 202"/>
              <a:gd name="T23" fmla="*/ 322 w 322"/>
              <a:gd name="T24" fmla="*/ 202 h 2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2" h="202">
                <a:moveTo>
                  <a:pt x="318" y="202"/>
                </a:moveTo>
                <a:lnTo>
                  <a:pt x="322" y="0"/>
                </a:lnTo>
                <a:lnTo>
                  <a:pt x="0" y="0"/>
                </a:lnTo>
                <a:lnTo>
                  <a:pt x="0" y="202"/>
                </a:lnTo>
                <a:lnTo>
                  <a:pt x="322" y="202"/>
                </a:lnTo>
                <a:lnTo>
                  <a:pt x="318" y="202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5" name="Freeform 25"/>
          <p:cNvSpPr>
            <a:spLocks/>
          </p:cNvSpPr>
          <p:nvPr/>
        </p:nvSpPr>
        <p:spPr bwMode="auto">
          <a:xfrm>
            <a:off x="4811713" y="4090988"/>
            <a:ext cx="511175" cy="320675"/>
          </a:xfrm>
          <a:custGeom>
            <a:avLst/>
            <a:gdLst>
              <a:gd name="T0" fmla="*/ 318 w 322"/>
              <a:gd name="T1" fmla="*/ 202 h 202"/>
              <a:gd name="T2" fmla="*/ 322 w 322"/>
              <a:gd name="T3" fmla="*/ 0 h 202"/>
              <a:gd name="T4" fmla="*/ 0 w 322"/>
              <a:gd name="T5" fmla="*/ 0 h 202"/>
              <a:gd name="T6" fmla="*/ 0 w 322"/>
              <a:gd name="T7" fmla="*/ 202 h 202"/>
              <a:gd name="T8" fmla="*/ 322 w 322"/>
              <a:gd name="T9" fmla="*/ 202 h 202"/>
              <a:gd name="T10" fmla="*/ 322 w 322"/>
              <a:gd name="T11" fmla="*/ 202 h 2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2"/>
              <a:gd name="T19" fmla="*/ 0 h 202"/>
              <a:gd name="T20" fmla="*/ 322 w 322"/>
              <a:gd name="T21" fmla="*/ 202 h 2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2" h="202">
                <a:moveTo>
                  <a:pt x="318" y="202"/>
                </a:moveTo>
                <a:lnTo>
                  <a:pt x="322" y="0"/>
                </a:lnTo>
                <a:lnTo>
                  <a:pt x="0" y="0"/>
                </a:lnTo>
                <a:lnTo>
                  <a:pt x="0" y="202"/>
                </a:lnTo>
                <a:lnTo>
                  <a:pt x="322" y="202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6" name="Freeform 26"/>
          <p:cNvSpPr>
            <a:spLocks/>
          </p:cNvSpPr>
          <p:nvPr/>
        </p:nvSpPr>
        <p:spPr bwMode="auto">
          <a:xfrm>
            <a:off x="4811713" y="4932363"/>
            <a:ext cx="511175" cy="320675"/>
          </a:xfrm>
          <a:custGeom>
            <a:avLst/>
            <a:gdLst>
              <a:gd name="T0" fmla="*/ 318 w 322"/>
              <a:gd name="T1" fmla="*/ 198 h 202"/>
              <a:gd name="T2" fmla="*/ 322 w 322"/>
              <a:gd name="T3" fmla="*/ 0 h 202"/>
              <a:gd name="T4" fmla="*/ 0 w 322"/>
              <a:gd name="T5" fmla="*/ 0 h 202"/>
              <a:gd name="T6" fmla="*/ 0 w 322"/>
              <a:gd name="T7" fmla="*/ 202 h 202"/>
              <a:gd name="T8" fmla="*/ 322 w 322"/>
              <a:gd name="T9" fmla="*/ 202 h 202"/>
              <a:gd name="T10" fmla="*/ 322 w 322"/>
              <a:gd name="T11" fmla="*/ 202 h 202"/>
              <a:gd name="T12" fmla="*/ 318 w 322"/>
              <a:gd name="T13" fmla="*/ 198 h 2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2"/>
              <a:gd name="T22" fmla="*/ 0 h 202"/>
              <a:gd name="T23" fmla="*/ 322 w 322"/>
              <a:gd name="T24" fmla="*/ 202 h 2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2" h="202">
                <a:moveTo>
                  <a:pt x="318" y="198"/>
                </a:moveTo>
                <a:lnTo>
                  <a:pt x="322" y="0"/>
                </a:lnTo>
                <a:lnTo>
                  <a:pt x="0" y="0"/>
                </a:lnTo>
                <a:lnTo>
                  <a:pt x="0" y="202"/>
                </a:lnTo>
                <a:lnTo>
                  <a:pt x="322" y="202"/>
                </a:lnTo>
                <a:lnTo>
                  <a:pt x="318" y="198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7" name="Freeform 27"/>
          <p:cNvSpPr>
            <a:spLocks/>
          </p:cNvSpPr>
          <p:nvPr/>
        </p:nvSpPr>
        <p:spPr bwMode="auto">
          <a:xfrm>
            <a:off x="4811713" y="4932363"/>
            <a:ext cx="511175" cy="320675"/>
          </a:xfrm>
          <a:custGeom>
            <a:avLst/>
            <a:gdLst>
              <a:gd name="T0" fmla="*/ 318 w 322"/>
              <a:gd name="T1" fmla="*/ 198 h 202"/>
              <a:gd name="T2" fmla="*/ 322 w 322"/>
              <a:gd name="T3" fmla="*/ 0 h 202"/>
              <a:gd name="T4" fmla="*/ 0 w 322"/>
              <a:gd name="T5" fmla="*/ 0 h 202"/>
              <a:gd name="T6" fmla="*/ 0 w 322"/>
              <a:gd name="T7" fmla="*/ 202 h 202"/>
              <a:gd name="T8" fmla="*/ 322 w 322"/>
              <a:gd name="T9" fmla="*/ 202 h 202"/>
              <a:gd name="T10" fmla="*/ 322 w 322"/>
              <a:gd name="T11" fmla="*/ 202 h 2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2"/>
              <a:gd name="T19" fmla="*/ 0 h 202"/>
              <a:gd name="T20" fmla="*/ 322 w 322"/>
              <a:gd name="T21" fmla="*/ 202 h 2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2" h="202">
                <a:moveTo>
                  <a:pt x="318" y="198"/>
                </a:moveTo>
                <a:lnTo>
                  <a:pt x="322" y="0"/>
                </a:lnTo>
                <a:lnTo>
                  <a:pt x="0" y="0"/>
                </a:lnTo>
                <a:lnTo>
                  <a:pt x="0" y="202"/>
                </a:lnTo>
                <a:lnTo>
                  <a:pt x="322" y="202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8" name="Freeform 28"/>
          <p:cNvSpPr>
            <a:spLocks/>
          </p:cNvSpPr>
          <p:nvPr/>
        </p:nvSpPr>
        <p:spPr bwMode="auto">
          <a:xfrm>
            <a:off x="4811713" y="4511675"/>
            <a:ext cx="511175" cy="320675"/>
          </a:xfrm>
          <a:custGeom>
            <a:avLst/>
            <a:gdLst>
              <a:gd name="T0" fmla="*/ 318 w 322"/>
              <a:gd name="T1" fmla="*/ 202 h 202"/>
              <a:gd name="T2" fmla="*/ 322 w 322"/>
              <a:gd name="T3" fmla="*/ 0 h 202"/>
              <a:gd name="T4" fmla="*/ 0 w 322"/>
              <a:gd name="T5" fmla="*/ 0 h 202"/>
              <a:gd name="T6" fmla="*/ 0 w 322"/>
              <a:gd name="T7" fmla="*/ 202 h 202"/>
              <a:gd name="T8" fmla="*/ 322 w 322"/>
              <a:gd name="T9" fmla="*/ 202 h 202"/>
              <a:gd name="T10" fmla="*/ 322 w 322"/>
              <a:gd name="T11" fmla="*/ 202 h 202"/>
              <a:gd name="T12" fmla="*/ 318 w 322"/>
              <a:gd name="T13" fmla="*/ 202 h 2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2"/>
              <a:gd name="T22" fmla="*/ 0 h 202"/>
              <a:gd name="T23" fmla="*/ 322 w 322"/>
              <a:gd name="T24" fmla="*/ 202 h 2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2" h="202">
                <a:moveTo>
                  <a:pt x="318" y="202"/>
                </a:moveTo>
                <a:lnTo>
                  <a:pt x="322" y="0"/>
                </a:lnTo>
                <a:lnTo>
                  <a:pt x="0" y="0"/>
                </a:lnTo>
                <a:lnTo>
                  <a:pt x="0" y="202"/>
                </a:lnTo>
                <a:lnTo>
                  <a:pt x="322" y="202"/>
                </a:lnTo>
                <a:lnTo>
                  <a:pt x="318" y="202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9" name="Freeform 29"/>
          <p:cNvSpPr>
            <a:spLocks/>
          </p:cNvSpPr>
          <p:nvPr/>
        </p:nvSpPr>
        <p:spPr bwMode="auto">
          <a:xfrm>
            <a:off x="4811713" y="4511675"/>
            <a:ext cx="511175" cy="320675"/>
          </a:xfrm>
          <a:custGeom>
            <a:avLst/>
            <a:gdLst>
              <a:gd name="T0" fmla="*/ 318 w 322"/>
              <a:gd name="T1" fmla="*/ 202 h 202"/>
              <a:gd name="T2" fmla="*/ 322 w 322"/>
              <a:gd name="T3" fmla="*/ 0 h 202"/>
              <a:gd name="T4" fmla="*/ 0 w 322"/>
              <a:gd name="T5" fmla="*/ 0 h 202"/>
              <a:gd name="T6" fmla="*/ 0 w 322"/>
              <a:gd name="T7" fmla="*/ 202 h 202"/>
              <a:gd name="T8" fmla="*/ 322 w 322"/>
              <a:gd name="T9" fmla="*/ 202 h 202"/>
              <a:gd name="T10" fmla="*/ 322 w 322"/>
              <a:gd name="T11" fmla="*/ 202 h 2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2"/>
              <a:gd name="T19" fmla="*/ 0 h 202"/>
              <a:gd name="T20" fmla="*/ 322 w 322"/>
              <a:gd name="T21" fmla="*/ 202 h 2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2" h="202">
                <a:moveTo>
                  <a:pt x="318" y="202"/>
                </a:moveTo>
                <a:lnTo>
                  <a:pt x="322" y="0"/>
                </a:lnTo>
                <a:lnTo>
                  <a:pt x="0" y="0"/>
                </a:lnTo>
                <a:lnTo>
                  <a:pt x="0" y="202"/>
                </a:lnTo>
                <a:lnTo>
                  <a:pt x="322" y="202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10" name="Freeform 30"/>
          <p:cNvSpPr>
            <a:spLocks/>
          </p:cNvSpPr>
          <p:nvPr/>
        </p:nvSpPr>
        <p:spPr bwMode="auto">
          <a:xfrm>
            <a:off x="6840538" y="4090988"/>
            <a:ext cx="504825" cy="320675"/>
          </a:xfrm>
          <a:custGeom>
            <a:avLst/>
            <a:gdLst>
              <a:gd name="T0" fmla="*/ 318 w 318"/>
              <a:gd name="T1" fmla="*/ 202 h 202"/>
              <a:gd name="T2" fmla="*/ 318 w 318"/>
              <a:gd name="T3" fmla="*/ 0 h 202"/>
              <a:gd name="T4" fmla="*/ 0 w 318"/>
              <a:gd name="T5" fmla="*/ 0 h 202"/>
              <a:gd name="T6" fmla="*/ 0 w 318"/>
              <a:gd name="T7" fmla="*/ 202 h 202"/>
              <a:gd name="T8" fmla="*/ 318 w 318"/>
              <a:gd name="T9" fmla="*/ 202 h 202"/>
              <a:gd name="T10" fmla="*/ 318 w 318"/>
              <a:gd name="T11" fmla="*/ 202 h 2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8"/>
              <a:gd name="T19" fmla="*/ 0 h 202"/>
              <a:gd name="T20" fmla="*/ 318 w 318"/>
              <a:gd name="T21" fmla="*/ 202 h 2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8" h="202">
                <a:moveTo>
                  <a:pt x="318" y="202"/>
                </a:moveTo>
                <a:lnTo>
                  <a:pt x="318" y="0"/>
                </a:lnTo>
                <a:lnTo>
                  <a:pt x="0" y="0"/>
                </a:lnTo>
                <a:lnTo>
                  <a:pt x="0" y="202"/>
                </a:lnTo>
                <a:lnTo>
                  <a:pt x="318" y="202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11" name="Freeform 31"/>
          <p:cNvSpPr>
            <a:spLocks/>
          </p:cNvSpPr>
          <p:nvPr/>
        </p:nvSpPr>
        <p:spPr bwMode="auto">
          <a:xfrm>
            <a:off x="6840538" y="4090988"/>
            <a:ext cx="504825" cy="320675"/>
          </a:xfrm>
          <a:custGeom>
            <a:avLst/>
            <a:gdLst>
              <a:gd name="T0" fmla="*/ 318 w 318"/>
              <a:gd name="T1" fmla="*/ 202 h 202"/>
              <a:gd name="T2" fmla="*/ 318 w 318"/>
              <a:gd name="T3" fmla="*/ 0 h 202"/>
              <a:gd name="T4" fmla="*/ 0 w 318"/>
              <a:gd name="T5" fmla="*/ 0 h 202"/>
              <a:gd name="T6" fmla="*/ 0 w 318"/>
              <a:gd name="T7" fmla="*/ 202 h 202"/>
              <a:gd name="T8" fmla="*/ 318 w 318"/>
              <a:gd name="T9" fmla="*/ 202 h 202"/>
              <a:gd name="T10" fmla="*/ 318 w 318"/>
              <a:gd name="T11" fmla="*/ 202 h 2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8"/>
              <a:gd name="T19" fmla="*/ 0 h 202"/>
              <a:gd name="T20" fmla="*/ 318 w 318"/>
              <a:gd name="T21" fmla="*/ 202 h 2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8" h="202">
                <a:moveTo>
                  <a:pt x="318" y="202"/>
                </a:moveTo>
                <a:lnTo>
                  <a:pt x="318" y="0"/>
                </a:lnTo>
                <a:lnTo>
                  <a:pt x="0" y="0"/>
                </a:lnTo>
                <a:lnTo>
                  <a:pt x="0" y="202"/>
                </a:lnTo>
                <a:lnTo>
                  <a:pt x="318" y="202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12" name="Freeform 32"/>
          <p:cNvSpPr>
            <a:spLocks/>
          </p:cNvSpPr>
          <p:nvPr/>
        </p:nvSpPr>
        <p:spPr bwMode="auto">
          <a:xfrm>
            <a:off x="6840538" y="4932363"/>
            <a:ext cx="504825" cy="320675"/>
          </a:xfrm>
          <a:custGeom>
            <a:avLst/>
            <a:gdLst>
              <a:gd name="T0" fmla="*/ 318 w 318"/>
              <a:gd name="T1" fmla="*/ 198 h 202"/>
              <a:gd name="T2" fmla="*/ 318 w 318"/>
              <a:gd name="T3" fmla="*/ 0 h 202"/>
              <a:gd name="T4" fmla="*/ 0 w 318"/>
              <a:gd name="T5" fmla="*/ 0 h 202"/>
              <a:gd name="T6" fmla="*/ 0 w 318"/>
              <a:gd name="T7" fmla="*/ 202 h 202"/>
              <a:gd name="T8" fmla="*/ 318 w 318"/>
              <a:gd name="T9" fmla="*/ 202 h 202"/>
              <a:gd name="T10" fmla="*/ 318 w 318"/>
              <a:gd name="T11" fmla="*/ 202 h 202"/>
              <a:gd name="T12" fmla="*/ 318 w 318"/>
              <a:gd name="T13" fmla="*/ 198 h 2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8"/>
              <a:gd name="T22" fmla="*/ 0 h 202"/>
              <a:gd name="T23" fmla="*/ 318 w 318"/>
              <a:gd name="T24" fmla="*/ 202 h 2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8" h="202">
                <a:moveTo>
                  <a:pt x="318" y="198"/>
                </a:moveTo>
                <a:lnTo>
                  <a:pt x="318" y="0"/>
                </a:lnTo>
                <a:lnTo>
                  <a:pt x="0" y="0"/>
                </a:lnTo>
                <a:lnTo>
                  <a:pt x="0" y="202"/>
                </a:lnTo>
                <a:lnTo>
                  <a:pt x="318" y="202"/>
                </a:lnTo>
                <a:lnTo>
                  <a:pt x="318" y="198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13" name="Freeform 33"/>
          <p:cNvSpPr>
            <a:spLocks/>
          </p:cNvSpPr>
          <p:nvPr/>
        </p:nvSpPr>
        <p:spPr bwMode="auto">
          <a:xfrm>
            <a:off x="6840538" y="4932363"/>
            <a:ext cx="504825" cy="320675"/>
          </a:xfrm>
          <a:custGeom>
            <a:avLst/>
            <a:gdLst>
              <a:gd name="T0" fmla="*/ 318 w 318"/>
              <a:gd name="T1" fmla="*/ 198 h 202"/>
              <a:gd name="T2" fmla="*/ 318 w 318"/>
              <a:gd name="T3" fmla="*/ 0 h 202"/>
              <a:gd name="T4" fmla="*/ 0 w 318"/>
              <a:gd name="T5" fmla="*/ 0 h 202"/>
              <a:gd name="T6" fmla="*/ 0 w 318"/>
              <a:gd name="T7" fmla="*/ 202 h 202"/>
              <a:gd name="T8" fmla="*/ 318 w 318"/>
              <a:gd name="T9" fmla="*/ 202 h 202"/>
              <a:gd name="T10" fmla="*/ 318 w 318"/>
              <a:gd name="T11" fmla="*/ 202 h 2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8"/>
              <a:gd name="T19" fmla="*/ 0 h 202"/>
              <a:gd name="T20" fmla="*/ 318 w 318"/>
              <a:gd name="T21" fmla="*/ 202 h 2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8" h="202">
                <a:moveTo>
                  <a:pt x="318" y="198"/>
                </a:moveTo>
                <a:lnTo>
                  <a:pt x="318" y="0"/>
                </a:lnTo>
                <a:lnTo>
                  <a:pt x="0" y="0"/>
                </a:lnTo>
                <a:lnTo>
                  <a:pt x="0" y="202"/>
                </a:lnTo>
                <a:lnTo>
                  <a:pt x="318" y="202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14" name="Freeform 34"/>
          <p:cNvSpPr>
            <a:spLocks/>
          </p:cNvSpPr>
          <p:nvPr/>
        </p:nvSpPr>
        <p:spPr bwMode="auto">
          <a:xfrm>
            <a:off x="6840538" y="4511675"/>
            <a:ext cx="504825" cy="320675"/>
          </a:xfrm>
          <a:custGeom>
            <a:avLst/>
            <a:gdLst>
              <a:gd name="T0" fmla="*/ 318 w 318"/>
              <a:gd name="T1" fmla="*/ 202 h 202"/>
              <a:gd name="T2" fmla="*/ 318 w 318"/>
              <a:gd name="T3" fmla="*/ 0 h 202"/>
              <a:gd name="T4" fmla="*/ 0 w 318"/>
              <a:gd name="T5" fmla="*/ 0 h 202"/>
              <a:gd name="T6" fmla="*/ 0 w 318"/>
              <a:gd name="T7" fmla="*/ 202 h 202"/>
              <a:gd name="T8" fmla="*/ 318 w 318"/>
              <a:gd name="T9" fmla="*/ 202 h 202"/>
              <a:gd name="T10" fmla="*/ 318 w 318"/>
              <a:gd name="T11" fmla="*/ 202 h 2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8"/>
              <a:gd name="T19" fmla="*/ 0 h 202"/>
              <a:gd name="T20" fmla="*/ 318 w 318"/>
              <a:gd name="T21" fmla="*/ 202 h 2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8" h="202">
                <a:moveTo>
                  <a:pt x="318" y="202"/>
                </a:moveTo>
                <a:lnTo>
                  <a:pt x="318" y="0"/>
                </a:lnTo>
                <a:lnTo>
                  <a:pt x="0" y="0"/>
                </a:lnTo>
                <a:lnTo>
                  <a:pt x="0" y="202"/>
                </a:lnTo>
                <a:lnTo>
                  <a:pt x="318" y="202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15" name="Freeform 35"/>
          <p:cNvSpPr>
            <a:spLocks/>
          </p:cNvSpPr>
          <p:nvPr/>
        </p:nvSpPr>
        <p:spPr bwMode="auto">
          <a:xfrm>
            <a:off x="6840538" y="4511675"/>
            <a:ext cx="504825" cy="320675"/>
          </a:xfrm>
          <a:custGeom>
            <a:avLst/>
            <a:gdLst>
              <a:gd name="T0" fmla="*/ 318 w 318"/>
              <a:gd name="T1" fmla="*/ 202 h 202"/>
              <a:gd name="T2" fmla="*/ 318 w 318"/>
              <a:gd name="T3" fmla="*/ 0 h 202"/>
              <a:gd name="T4" fmla="*/ 0 w 318"/>
              <a:gd name="T5" fmla="*/ 0 h 202"/>
              <a:gd name="T6" fmla="*/ 0 w 318"/>
              <a:gd name="T7" fmla="*/ 202 h 202"/>
              <a:gd name="T8" fmla="*/ 318 w 318"/>
              <a:gd name="T9" fmla="*/ 202 h 202"/>
              <a:gd name="T10" fmla="*/ 318 w 318"/>
              <a:gd name="T11" fmla="*/ 202 h 2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8"/>
              <a:gd name="T19" fmla="*/ 0 h 202"/>
              <a:gd name="T20" fmla="*/ 318 w 318"/>
              <a:gd name="T21" fmla="*/ 202 h 2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8" h="202">
                <a:moveTo>
                  <a:pt x="318" y="202"/>
                </a:moveTo>
                <a:lnTo>
                  <a:pt x="318" y="0"/>
                </a:lnTo>
                <a:lnTo>
                  <a:pt x="0" y="0"/>
                </a:lnTo>
                <a:lnTo>
                  <a:pt x="0" y="202"/>
                </a:lnTo>
                <a:lnTo>
                  <a:pt x="318" y="202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16" name="Freeform 36"/>
          <p:cNvSpPr>
            <a:spLocks/>
          </p:cNvSpPr>
          <p:nvPr/>
        </p:nvSpPr>
        <p:spPr bwMode="auto">
          <a:xfrm>
            <a:off x="404813" y="1985963"/>
            <a:ext cx="1085850" cy="1458912"/>
          </a:xfrm>
          <a:custGeom>
            <a:avLst/>
            <a:gdLst>
              <a:gd name="T0" fmla="*/ 684 w 684"/>
              <a:gd name="T1" fmla="*/ 919 h 919"/>
              <a:gd name="T2" fmla="*/ 684 w 684"/>
              <a:gd name="T3" fmla="*/ 0 h 919"/>
              <a:gd name="T4" fmla="*/ 0 w 684"/>
              <a:gd name="T5" fmla="*/ 0 h 919"/>
              <a:gd name="T6" fmla="*/ 0 w 684"/>
              <a:gd name="T7" fmla="*/ 919 h 919"/>
              <a:gd name="T8" fmla="*/ 684 w 684"/>
              <a:gd name="T9" fmla="*/ 919 h 919"/>
              <a:gd name="T10" fmla="*/ 684 w 684"/>
              <a:gd name="T11" fmla="*/ 919 h 9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84"/>
              <a:gd name="T19" fmla="*/ 0 h 919"/>
              <a:gd name="T20" fmla="*/ 684 w 684"/>
              <a:gd name="T21" fmla="*/ 919 h 9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84" h="919">
                <a:moveTo>
                  <a:pt x="684" y="919"/>
                </a:moveTo>
                <a:lnTo>
                  <a:pt x="684" y="0"/>
                </a:lnTo>
                <a:lnTo>
                  <a:pt x="0" y="0"/>
                </a:lnTo>
                <a:lnTo>
                  <a:pt x="0" y="919"/>
                </a:lnTo>
                <a:lnTo>
                  <a:pt x="684" y="919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17" name="Freeform 37"/>
          <p:cNvSpPr>
            <a:spLocks/>
          </p:cNvSpPr>
          <p:nvPr/>
        </p:nvSpPr>
        <p:spPr bwMode="auto">
          <a:xfrm>
            <a:off x="404813" y="1985963"/>
            <a:ext cx="1085850" cy="1458912"/>
          </a:xfrm>
          <a:custGeom>
            <a:avLst/>
            <a:gdLst>
              <a:gd name="T0" fmla="*/ 684 w 684"/>
              <a:gd name="T1" fmla="*/ 919 h 919"/>
              <a:gd name="T2" fmla="*/ 684 w 684"/>
              <a:gd name="T3" fmla="*/ 0 h 919"/>
              <a:gd name="T4" fmla="*/ 0 w 684"/>
              <a:gd name="T5" fmla="*/ 0 h 919"/>
              <a:gd name="T6" fmla="*/ 0 w 684"/>
              <a:gd name="T7" fmla="*/ 919 h 919"/>
              <a:gd name="T8" fmla="*/ 684 w 684"/>
              <a:gd name="T9" fmla="*/ 919 h 919"/>
              <a:gd name="T10" fmla="*/ 684 w 684"/>
              <a:gd name="T11" fmla="*/ 919 h 9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84"/>
              <a:gd name="T19" fmla="*/ 0 h 919"/>
              <a:gd name="T20" fmla="*/ 684 w 684"/>
              <a:gd name="T21" fmla="*/ 919 h 9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84" h="919">
                <a:moveTo>
                  <a:pt x="684" y="919"/>
                </a:moveTo>
                <a:lnTo>
                  <a:pt x="684" y="0"/>
                </a:lnTo>
                <a:lnTo>
                  <a:pt x="0" y="0"/>
                </a:lnTo>
                <a:lnTo>
                  <a:pt x="0" y="919"/>
                </a:lnTo>
                <a:lnTo>
                  <a:pt x="684" y="919"/>
                </a:lnTo>
              </a:path>
            </a:pathLst>
          </a:custGeom>
          <a:solidFill>
            <a:schemeClr val="accent1"/>
          </a:solidFill>
          <a:ln w="11176">
            <a:solidFill>
              <a:srgbClr val="CC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18" name="Rectangle 38"/>
          <p:cNvSpPr>
            <a:spLocks noChangeArrowheads="1"/>
          </p:cNvSpPr>
          <p:nvPr/>
        </p:nvSpPr>
        <p:spPr bwMode="auto">
          <a:xfrm>
            <a:off x="808038" y="2595563"/>
            <a:ext cx="3492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H1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6119" name="Freeform 39"/>
          <p:cNvSpPr>
            <a:spLocks/>
          </p:cNvSpPr>
          <p:nvPr/>
        </p:nvSpPr>
        <p:spPr bwMode="auto">
          <a:xfrm>
            <a:off x="2214563" y="1985963"/>
            <a:ext cx="1084262" cy="1458912"/>
          </a:xfrm>
          <a:custGeom>
            <a:avLst/>
            <a:gdLst>
              <a:gd name="T0" fmla="*/ 683 w 683"/>
              <a:gd name="T1" fmla="*/ 919 h 919"/>
              <a:gd name="T2" fmla="*/ 683 w 683"/>
              <a:gd name="T3" fmla="*/ 0 h 919"/>
              <a:gd name="T4" fmla="*/ 0 w 683"/>
              <a:gd name="T5" fmla="*/ 0 h 919"/>
              <a:gd name="T6" fmla="*/ 0 w 683"/>
              <a:gd name="T7" fmla="*/ 919 h 919"/>
              <a:gd name="T8" fmla="*/ 683 w 683"/>
              <a:gd name="T9" fmla="*/ 919 h 919"/>
              <a:gd name="T10" fmla="*/ 683 w 683"/>
              <a:gd name="T11" fmla="*/ 919 h 9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83"/>
              <a:gd name="T19" fmla="*/ 0 h 919"/>
              <a:gd name="T20" fmla="*/ 683 w 683"/>
              <a:gd name="T21" fmla="*/ 919 h 9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83" h="919">
                <a:moveTo>
                  <a:pt x="683" y="919"/>
                </a:moveTo>
                <a:lnTo>
                  <a:pt x="683" y="0"/>
                </a:lnTo>
                <a:lnTo>
                  <a:pt x="0" y="0"/>
                </a:lnTo>
                <a:lnTo>
                  <a:pt x="0" y="919"/>
                </a:lnTo>
                <a:lnTo>
                  <a:pt x="683" y="919"/>
                </a:lnTo>
                <a:close/>
              </a:path>
            </a:pathLst>
          </a:custGeom>
          <a:solidFill>
            <a:schemeClr val="accent1"/>
          </a:solidFill>
          <a:ln w="11176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20" name="Freeform 40"/>
          <p:cNvSpPr>
            <a:spLocks/>
          </p:cNvSpPr>
          <p:nvPr/>
        </p:nvSpPr>
        <p:spPr bwMode="auto">
          <a:xfrm>
            <a:off x="2214563" y="1985963"/>
            <a:ext cx="1084262" cy="1458912"/>
          </a:xfrm>
          <a:custGeom>
            <a:avLst/>
            <a:gdLst>
              <a:gd name="T0" fmla="*/ 683 w 683"/>
              <a:gd name="T1" fmla="*/ 919 h 919"/>
              <a:gd name="T2" fmla="*/ 683 w 683"/>
              <a:gd name="T3" fmla="*/ 0 h 919"/>
              <a:gd name="T4" fmla="*/ 0 w 683"/>
              <a:gd name="T5" fmla="*/ 0 h 919"/>
              <a:gd name="T6" fmla="*/ 0 w 683"/>
              <a:gd name="T7" fmla="*/ 919 h 919"/>
              <a:gd name="T8" fmla="*/ 683 w 683"/>
              <a:gd name="T9" fmla="*/ 919 h 919"/>
              <a:gd name="T10" fmla="*/ 683 w 683"/>
              <a:gd name="T11" fmla="*/ 919 h 9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83"/>
              <a:gd name="T19" fmla="*/ 0 h 919"/>
              <a:gd name="T20" fmla="*/ 683 w 683"/>
              <a:gd name="T21" fmla="*/ 919 h 9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83" h="919">
                <a:moveTo>
                  <a:pt x="683" y="919"/>
                </a:moveTo>
                <a:lnTo>
                  <a:pt x="683" y="0"/>
                </a:lnTo>
                <a:lnTo>
                  <a:pt x="0" y="0"/>
                </a:lnTo>
                <a:lnTo>
                  <a:pt x="0" y="919"/>
                </a:lnTo>
                <a:lnTo>
                  <a:pt x="683" y="919"/>
                </a:lnTo>
              </a:path>
            </a:pathLst>
          </a:custGeom>
          <a:noFill/>
          <a:ln w="11113">
            <a:solidFill>
              <a:srgbClr val="CC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2622550" y="2595563"/>
            <a:ext cx="3492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R1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6122" name="Freeform 42"/>
          <p:cNvSpPr>
            <a:spLocks/>
          </p:cNvSpPr>
          <p:nvPr/>
        </p:nvSpPr>
        <p:spPr bwMode="auto">
          <a:xfrm>
            <a:off x="4022725" y="1985963"/>
            <a:ext cx="1085850" cy="1458912"/>
          </a:xfrm>
          <a:custGeom>
            <a:avLst/>
            <a:gdLst>
              <a:gd name="T0" fmla="*/ 684 w 684"/>
              <a:gd name="T1" fmla="*/ 919 h 919"/>
              <a:gd name="T2" fmla="*/ 684 w 684"/>
              <a:gd name="T3" fmla="*/ 0 h 919"/>
              <a:gd name="T4" fmla="*/ 0 w 684"/>
              <a:gd name="T5" fmla="*/ 0 h 919"/>
              <a:gd name="T6" fmla="*/ 0 w 684"/>
              <a:gd name="T7" fmla="*/ 919 h 919"/>
              <a:gd name="T8" fmla="*/ 684 w 684"/>
              <a:gd name="T9" fmla="*/ 919 h 919"/>
              <a:gd name="T10" fmla="*/ 684 w 684"/>
              <a:gd name="T11" fmla="*/ 919 h 9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84"/>
              <a:gd name="T19" fmla="*/ 0 h 919"/>
              <a:gd name="T20" fmla="*/ 684 w 684"/>
              <a:gd name="T21" fmla="*/ 919 h 9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84" h="919">
                <a:moveTo>
                  <a:pt x="684" y="919"/>
                </a:moveTo>
                <a:lnTo>
                  <a:pt x="684" y="0"/>
                </a:lnTo>
                <a:lnTo>
                  <a:pt x="0" y="0"/>
                </a:lnTo>
                <a:lnTo>
                  <a:pt x="0" y="919"/>
                </a:lnTo>
                <a:lnTo>
                  <a:pt x="684" y="919"/>
                </a:lnTo>
                <a:close/>
              </a:path>
            </a:pathLst>
          </a:custGeom>
          <a:solidFill>
            <a:schemeClr val="accent1"/>
          </a:solidFill>
          <a:ln w="11176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23" name="Freeform 43"/>
          <p:cNvSpPr>
            <a:spLocks/>
          </p:cNvSpPr>
          <p:nvPr/>
        </p:nvSpPr>
        <p:spPr bwMode="auto">
          <a:xfrm>
            <a:off x="4022725" y="1985963"/>
            <a:ext cx="1085850" cy="1458912"/>
          </a:xfrm>
          <a:custGeom>
            <a:avLst/>
            <a:gdLst>
              <a:gd name="T0" fmla="*/ 684 w 684"/>
              <a:gd name="T1" fmla="*/ 919 h 919"/>
              <a:gd name="T2" fmla="*/ 684 w 684"/>
              <a:gd name="T3" fmla="*/ 0 h 919"/>
              <a:gd name="T4" fmla="*/ 0 w 684"/>
              <a:gd name="T5" fmla="*/ 0 h 919"/>
              <a:gd name="T6" fmla="*/ 0 w 684"/>
              <a:gd name="T7" fmla="*/ 919 h 919"/>
              <a:gd name="T8" fmla="*/ 684 w 684"/>
              <a:gd name="T9" fmla="*/ 919 h 919"/>
              <a:gd name="T10" fmla="*/ 684 w 684"/>
              <a:gd name="T11" fmla="*/ 919 h 9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84"/>
              <a:gd name="T19" fmla="*/ 0 h 919"/>
              <a:gd name="T20" fmla="*/ 684 w 684"/>
              <a:gd name="T21" fmla="*/ 919 h 9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84" h="919">
                <a:moveTo>
                  <a:pt x="684" y="919"/>
                </a:moveTo>
                <a:lnTo>
                  <a:pt x="684" y="0"/>
                </a:lnTo>
                <a:lnTo>
                  <a:pt x="0" y="0"/>
                </a:lnTo>
                <a:lnTo>
                  <a:pt x="0" y="919"/>
                </a:lnTo>
                <a:lnTo>
                  <a:pt x="684" y="919"/>
                </a:lnTo>
              </a:path>
            </a:pathLst>
          </a:custGeom>
          <a:noFill/>
          <a:ln w="11113">
            <a:solidFill>
              <a:srgbClr val="CC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4432300" y="2595563"/>
            <a:ext cx="3492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R2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6125" name="Freeform 45"/>
          <p:cNvSpPr>
            <a:spLocks/>
          </p:cNvSpPr>
          <p:nvPr/>
        </p:nvSpPr>
        <p:spPr bwMode="auto">
          <a:xfrm>
            <a:off x="5832475" y="1985963"/>
            <a:ext cx="1085850" cy="1458912"/>
          </a:xfrm>
          <a:custGeom>
            <a:avLst/>
            <a:gdLst>
              <a:gd name="T0" fmla="*/ 684 w 684"/>
              <a:gd name="T1" fmla="*/ 919 h 919"/>
              <a:gd name="T2" fmla="*/ 684 w 684"/>
              <a:gd name="T3" fmla="*/ 0 h 919"/>
              <a:gd name="T4" fmla="*/ 0 w 684"/>
              <a:gd name="T5" fmla="*/ 0 h 919"/>
              <a:gd name="T6" fmla="*/ 0 w 684"/>
              <a:gd name="T7" fmla="*/ 919 h 919"/>
              <a:gd name="T8" fmla="*/ 684 w 684"/>
              <a:gd name="T9" fmla="*/ 919 h 919"/>
              <a:gd name="T10" fmla="*/ 684 w 684"/>
              <a:gd name="T11" fmla="*/ 919 h 9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84"/>
              <a:gd name="T19" fmla="*/ 0 h 919"/>
              <a:gd name="T20" fmla="*/ 684 w 684"/>
              <a:gd name="T21" fmla="*/ 919 h 9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84" h="919">
                <a:moveTo>
                  <a:pt x="684" y="919"/>
                </a:moveTo>
                <a:lnTo>
                  <a:pt x="684" y="0"/>
                </a:lnTo>
                <a:lnTo>
                  <a:pt x="0" y="0"/>
                </a:lnTo>
                <a:lnTo>
                  <a:pt x="0" y="919"/>
                </a:lnTo>
                <a:lnTo>
                  <a:pt x="684" y="919"/>
                </a:lnTo>
                <a:close/>
              </a:path>
            </a:pathLst>
          </a:custGeom>
          <a:solidFill>
            <a:schemeClr val="accent1"/>
          </a:solidFill>
          <a:ln w="11176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26" name="Freeform 46"/>
          <p:cNvSpPr>
            <a:spLocks/>
          </p:cNvSpPr>
          <p:nvPr/>
        </p:nvSpPr>
        <p:spPr bwMode="auto">
          <a:xfrm>
            <a:off x="5832475" y="1985963"/>
            <a:ext cx="1085850" cy="1458912"/>
          </a:xfrm>
          <a:custGeom>
            <a:avLst/>
            <a:gdLst>
              <a:gd name="T0" fmla="*/ 684 w 684"/>
              <a:gd name="T1" fmla="*/ 919 h 919"/>
              <a:gd name="T2" fmla="*/ 684 w 684"/>
              <a:gd name="T3" fmla="*/ 0 h 919"/>
              <a:gd name="T4" fmla="*/ 0 w 684"/>
              <a:gd name="T5" fmla="*/ 0 h 919"/>
              <a:gd name="T6" fmla="*/ 0 w 684"/>
              <a:gd name="T7" fmla="*/ 919 h 919"/>
              <a:gd name="T8" fmla="*/ 684 w 684"/>
              <a:gd name="T9" fmla="*/ 919 h 919"/>
              <a:gd name="T10" fmla="*/ 684 w 684"/>
              <a:gd name="T11" fmla="*/ 919 h 9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84"/>
              <a:gd name="T19" fmla="*/ 0 h 919"/>
              <a:gd name="T20" fmla="*/ 684 w 684"/>
              <a:gd name="T21" fmla="*/ 919 h 9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84" h="919">
                <a:moveTo>
                  <a:pt x="684" y="919"/>
                </a:moveTo>
                <a:lnTo>
                  <a:pt x="684" y="0"/>
                </a:lnTo>
                <a:lnTo>
                  <a:pt x="0" y="0"/>
                </a:lnTo>
                <a:lnTo>
                  <a:pt x="0" y="919"/>
                </a:lnTo>
                <a:lnTo>
                  <a:pt x="684" y="919"/>
                </a:lnTo>
              </a:path>
            </a:pathLst>
          </a:custGeom>
          <a:noFill/>
          <a:ln w="11113">
            <a:solidFill>
              <a:srgbClr val="CC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6242050" y="2595563"/>
            <a:ext cx="3492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R3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6128" name="Freeform 48"/>
          <p:cNvSpPr>
            <a:spLocks/>
          </p:cNvSpPr>
          <p:nvPr/>
        </p:nvSpPr>
        <p:spPr bwMode="auto">
          <a:xfrm>
            <a:off x="7646988" y="1985963"/>
            <a:ext cx="1081087" cy="1458912"/>
          </a:xfrm>
          <a:custGeom>
            <a:avLst/>
            <a:gdLst>
              <a:gd name="T0" fmla="*/ 681 w 681"/>
              <a:gd name="T1" fmla="*/ 919 h 919"/>
              <a:gd name="T2" fmla="*/ 681 w 681"/>
              <a:gd name="T3" fmla="*/ 0 h 919"/>
              <a:gd name="T4" fmla="*/ 0 w 681"/>
              <a:gd name="T5" fmla="*/ 0 h 919"/>
              <a:gd name="T6" fmla="*/ 0 w 681"/>
              <a:gd name="T7" fmla="*/ 919 h 919"/>
              <a:gd name="T8" fmla="*/ 681 w 681"/>
              <a:gd name="T9" fmla="*/ 919 h 919"/>
              <a:gd name="T10" fmla="*/ 681 w 681"/>
              <a:gd name="T11" fmla="*/ 919 h 9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81"/>
              <a:gd name="T19" fmla="*/ 0 h 919"/>
              <a:gd name="T20" fmla="*/ 681 w 681"/>
              <a:gd name="T21" fmla="*/ 919 h 9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81" h="919">
                <a:moveTo>
                  <a:pt x="681" y="919"/>
                </a:moveTo>
                <a:lnTo>
                  <a:pt x="681" y="0"/>
                </a:lnTo>
                <a:lnTo>
                  <a:pt x="0" y="0"/>
                </a:lnTo>
                <a:lnTo>
                  <a:pt x="0" y="919"/>
                </a:lnTo>
                <a:lnTo>
                  <a:pt x="681" y="919"/>
                </a:lnTo>
                <a:close/>
              </a:path>
            </a:pathLst>
          </a:custGeom>
          <a:solidFill>
            <a:schemeClr val="accent1"/>
          </a:solidFill>
          <a:ln w="11176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29" name="Freeform 49"/>
          <p:cNvSpPr>
            <a:spLocks/>
          </p:cNvSpPr>
          <p:nvPr/>
        </p:nvSpPr>
        <p:spPr bwMode="auto">
          <a:xfrm>
            <a:off x="7646988" y="1985963"/>
            <a:ext cx="1081087" cy="1458912"/>
          </a:xfrm>
          <a:custGeom>
            <a:avLst/>
            <a:gdLst>
              <a:gd name="T0" fmla="*/ 681 w 681"/>
              <a:gd name="T1" fmla="*/ 919 h 919"/>
              <a:gd name="T2" fmla="*/ 681 w 681"/>
              <a:gd name="T3" fmla="*/ 0 h 919"/>
              <a:gd name="T4" fmla="*/ 0 w 681"/>
              <a:gd name="T5" fmla="*/ 0 h 919"/>
              <a:gd name="T6" fmla="*/ 0 w 681"/>
              <a:gd name="T7" fmla="*/ 919 h 919"/>
              <a:gd name="T8" fmla="*/ 681 w 681"/>
              <a:gd name="T9" fmla="*/ 919 h 919"/>
              <a:gd name="T10" fmla="*/ 681 w 681"/>
              <a:gd name="T11" fmla="*/ 919 h 9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81"/>
              <a:gd name="T19" fmla="*/ 0 h 919"/>
              <a:gd name="T20" fmla="*/ 681 w 681"/>
              <a:gd name="T21" fmla="*/ 919 h 9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81" h="919">
                <a:moveTo>
                  <a:pt x="681" y="919"/>
                </a:moveTo>
                <a:lnTo>
                  <a:pt x="681" y="0"/>
                </a:lnTo>
                <a:lnTo>
                  <a:pt x="0" y="0"/>
                </a:lnTo>
                <a:lnTo>
                  <a:pt x="0" y="919"/>
                </a:lnTo>
                <a:lnTo>
                  <a:pt x="681" y="919"/>
                </a:lnTo>
              </a:path>
            </a:pathLst>
          </a:custGeom>
          <a:noFill/>
          <a:ln w="11113">
            <a:solidFill>
              <a:srgbClr val="CC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8045450" y="2595563"/>
            <a:ext cx="3492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H8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1027113" y="4125913"/>
            <a:ext cx="4984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ETH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6132" name="Freeform 52"/>
          <p:cNvSpPr>
            <a:spLocks/>
          </p:cNvSpPr>
          <p:nvPr/>
        </p:nvSpPr>
        <p:spPr bwMode="auto">
          <a:xfrm>
            <a:off x="1473200" y="4090988"/>
            <a:ext cx="882650" cy="320675"/>
          </a:xfrm>
          <a:custGeom>
            <a:avLst/>
            <a:gdLst>
              <a:gd name="T0" fmla="*/ 553 w 556"/>
              <a:gd name="T1" fmla="*/ 202 h 202"/>
              <a:gd name="T2" fmla="*/ 556 w 556"/>
              <a:gd name="T3" fmla="*/ 0 h 202"/>
              <a:gd name="T4" fmla="*/ 0 w 556"/>
              <a:gd name="T5" fmla="*/ 0 h 202"/>
              <a:gd name="T6" fmla="*/ 0 w 556"/>
              <a:gd name="T7" fmla="*/ 202 h 202"/>
              <a:gd name="T8" fmla="*/ 556 w 556"/>
              <a:gd name="T9" fmla="*/ 202 h 202"/>
              <a:gd name="T10" fmla="*/ 556 w 556"/>
              <a:gd name="T11" fmla="*/ 202 h 2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56"/>
              <a:gd name="T19" fmla="*/ 0 h 202"/>
              <a:gd name="T20" fmla="*/ 556 w 556"/>
              <a:gd name="T21" fmla="*/ 202 h 2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56" h="202">
                <a:moveTo>
                  <a:pt x="553" y="202"/>
                </a:moveTo>
                <a:lnTo>
                  <a:pt x="556" y="0"/>
                </a:lnTo>
                <a:lnTo>
                  <a:pt x="0" y="0"/>
                </a:lnTo>
                <a:lnTo>
                  <a:pt x="0" y="202"/>
                </a:lnTo>
                <a:lnTo>
                  <a:pt x="556" y="202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1508125" y="4125913"/>
            <a:ext cx="2794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IP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1763713" y="4125913"/>
            <a:ext cx="66992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(1400)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6135" name="Line 55"/>
          <p:cNvSpPr>
            <a:spLocks noChangeShapeType="1"/>
          </p:cNvSpPr>
          <p:nvPr/>
        </p:nvSpPr>
        <p:spPr bwMode="auto">
          <a:xfrm>
            <a:off x="1716088" y="4090988"/>
            <a:ext cx="1587" cy="3143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3003550" y="4125913"/>
            <a:ext cx="5635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FDDI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6137" name="Freeform 57"/>
          <p:cNvSpPr>
            <a:spLocks/>
          </p:cNvSpPr>
          <p:nvPr/>
        </p:nvSpPr>
        <p:spPr bwMode="auto">
          <a:xfrm>
            <a:off x="3482975" y="4090988"/>
            <a:ext cx="884238" cy="320675"/>
          </a:xfrm>
          <a:custGeom>
            <a:avLst/>
            <a:gdLst>
              <a:gd name="T0" fmla="*/ 553 w 557"/>
              <a:gd name="T1" fmla="*/ 202 h 202"/>
              <a:gd name="T2" fmla="*/ 557 w 557"/>
              <a:gd name="T3" fmla="*/ 0 h 202"/>
              <a:gd name="T4" fmla="*/ 0 w 557"/>
              <a:gd name="T5" fmla="*/ 0 h 202"/>
              <a:gd name="T6" fmla="*/ 0 w 557"/>
              <a:gd name="T7" fmla="*/ 202 h 202"/>
              <a:gd name="T8" fmla="*/ 557 w 557"/>
              <a:gd name="T9" fmla="*/ 202 h 202"/>
              <a:gd name="T10" fmla="*/ 557 w 557"/>
              <a:gd name="T11" fmla="*/ 202 h 2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57"/>
              <a:gd name="T19" fmla="*/ 0 h 202"/>
              <a:gd name="T20" fmla="*/ 557 w 557"/>
              <a:gd name="T21" fmla="*/ 202 h 2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57" h="202">
                <a:moveTo>
                  <a:pt x="553" y="202"/>
                </a:moveTo>
                <a:lnTo>
                  <a:pt x="557" y="0"/>
                </a:lnTo>
                <a:lnTo>
                  <a:pt x="0" y="0"/>
                </a:lnTo>
                <a:lnTo>
                  <a:pt x="0" y="202"/>
                </a:lnTo>
                <a:lnTo>
                  <a:pt x="557" y="202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3519488" y="4125913"/>
            <a:ext cx="2794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IP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3773488" y="4125913"/>
            <a:ext cx="66992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(1400)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6140" name="Line 60"/>
          <p:cNvSpPr>
            <a:spLocks noChangeShapeType="1"/>
          </p:cNvSpPr>
          <p:nvPr/>
        </p:nvSpPr>
        <p:spPr bwMode="auto">
          <a:xfrm>
            <a:off x="3727450" y="4090988"/>
            <a:ext cx="1588" cy="3143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4883150" y="4125913"/>
            <a:ext cx="4984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PPP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6142" name="Freeform 62"/>
          <p:cNvSpPr>
            <a:spLocks/>
          </p:cNvSpPr>
          <p:nvPr/>
        </p:nvSpPr>
        <p:spPr bwMode="auto">
          <a:xfrm>
            <a:off x="5322888" y="4090988"/>
            <a:ext cx="747712" cy="320675"/>
          </a:xfrm>
          <a:custGeom>
            <a:avLst/>
            <a:gdLst>
              <a:gd name="T0" fmla="*/ 471 w 471"/>
              <a:gd name="T1" fmla="*/ 202 h 202"/>
              <a:gd name="T2" fmla="*/ 471 w 471"/>
              <a:gd name="T3" fmla="*/ 0 h 202"/>
              <a:gd name="T4" fmla="*/ 0 w 471"/>
              <a:gd name="T5" fmla="*/ 0 h 202"/>
              <a:gd name="T6" fmla="*/ 0 w 471"/>
              <a:gd name="T7" fmla="*/ 202 h 202"/>
              <a:gd name="T8" fmla="*/ 471 w 471"/>
              <a:gd name="T9" fmla="*/ 202 h 202"/>
              <a:gd name="T10" fmla="*/ 471 w 471"/>
              <a:gd name="T11" fmla="*/ 202 h 2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1"/>
              <a:gd name="T19" fmla="*/ 0 h 202"/>
              <a:gd name="T20" fmla="*/ 471 w 471"/>
              <a:gd name="T21" fmla="*/ 202 h 2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1" h="202">
                <a:moveTo>
                  <a:pt x="471" y="202"/>
                </a:moveTo>
                <a:lnTo>
                  <a:pt x="471" y="0"/>
                </a:lnTo>
                <a:lnTo>
                  <a:pt x="0" y="0"/>
                </a:lnTo>
                <a:lnTo>
                  <a:pt x="0" y="202"/>
                </a:lnTo>
                <a:lnTo>
                  <a:pt x="471" y="202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43" name="Rectangle 63"/>
          <p:cNvSpPr>
            <a:spLocks noChangeArrowheads="1"/>
          </p:cNvSpPr>
          <p:nvPr/>
        </p:nvSpPr>
        <p:spPr bwMode="auto">
          <a:xfrm>
            <a:off x="5357813" y="4125913"/>
            <a:ext cx="2794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IP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6144" name="Rectangle 64"/>
          <p:cNvSpPr>
            <a:spLocks noChangeArrowheads="1"/>
          </p:cNvSpPr>
          <p:nvPr/>
        </p:nvSpPr>
        <p:spPr bwMode="auto">
          <a:xfrm>
            <a:off x="5600700" y="4125913"/>
            <a:ext cx="5572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(512)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6145" name="Line 65"/>
          <p:cNvSpPr>
            <a:spLocks noChangeShapeType="1"/>
          </p:cNvSpPr>
          <p:nvPr/>
        </p:nvSpPr>
        <p:spPr bwMode="auto">
          <a:xfrm>
            <a:off x="5559425" y="4090988"/>
            <a:ext cx="6350" cy="3143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46" name="Rectangle 66"/>
          <p:cNvSpPr>
            <a:spLocks noChangeArrowheads="1"/>
          </p:cNvSpPr>
          <p:nvPr/>
        </p:nvSpPr>
        <p:spPr bwMode="auto">
          <a:xfrm>
            <a:off x="4883150" y="4968875"/>
            <a:ext cx="4984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PPP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6147" name="Freeform 67"/>
          <p:cNvSpPr>
            <a:spLocks/>
          </p:cNvSpPr>
          <p:nvPr/>
        </p:nvSpPr>
        <p:spPr bwMode="auto">
          <a:xfrm>
            <a:off x="5322888" y="4932363"/>
            <a:ext cx="747712" cy="320675"/>
          </a:xfrm>
          <a:custGeom>
            <a:avLst/>
            <a:gdLst>
              <a:gd name="T0" fmla="*/ 471 w 471"/>
              <a:gd name="T1" fmla="*/ 198 h 202"/>
              <a:gd name="T2" fmla="*/ 471 w 471"/>
              <a:gd name="T3" fmla="*/ 0 h 202"/>
              <a:gd name="T4" fmla="*/ 0 w 471"/>
              <a:gd name="T5" fmla="*/ 0 h 202"/>
              <a:gd name="T6" fmla="*/ 0 w 471"/>
              <a:gd name="T7" fmla="*/ 202 h 202"/>
              <a:gd name="T8" fmla="*/ 471 w 471"/>
              <a:gd name="T9" fmla="*/ 202 h 202"/>
              <a:gd name="T10" fmla="*/ 471 w 471"/>
              <a:gd name="T11" fmla="*/ 202 h 2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1"/>
              <a:gd name="T19" fmla="*/ 0 h 202"/>
              <a:gd name="T20" fmla="*/ 471 w 471"/>
              <a:gd name="T21" fmla="*/ 202 h 2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1" h="202">
                <a:moveTo>
                  <a:pt x="471" y="198"/>
                </a:moveTo>
                <a:lnTo>
                  <a:pt x="471" y="0"/>
                </a:lnTo>
                <a:lnTo>
                  <a:pt x="0" y="0"/>
                </a:lnTo>
                <a:lnTo>
                  <a:pt x="0" y="202"/>
                </a:lnTo>
                <a:lnTo>
                  <a:pt x="471" y="202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48" name="Rectangle 68"/>
          <p:cNvSpPr>
            <a:spLocks noChangeArrowheads="1"/>
          </p:cNvSpPr>
          <p:nvPr/>
        </p:nvSpPr>
        <p:spPr bwMode="auto">
          <a:xfrm>
            <a:off x="5357813" y="4968875"/>
            <a:ext cx="2794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IP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6149" name="Rectangle 69"/>
          <p:cNvSpPr>
            <a:spLocks noChangeArrowheads="1"/>
          </p:cNvSpPr>
          <p:nvPr/>
        </p:nvSpPr>
        <p:spPr bwMode="auto">
          <a:xfrm>
            <a:off x="5600700" y="4968875"/>
            <a:ext cx="5572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(376)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6150" name="Line 70"/>
          <p:cNvSpPr>
            <a:spLocks noChangeShapeType="1"/>
          </p:cNvSpPr>
          <p:nvPr/>
        </p:nvSpPr>
        <p:spPr bwMode="auto">
          <a:xfrm>
            <a:off x="5559425" y="4932363"/>
            <a:ext cx="6350" cy="3143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51" name="Rectangle 71"/>
          <p:cNvSpPr>
            <a:spLocks noChangeArrowheads="1"/>
          </p:cNvSpPr>
          <p:nvPr/>
        </p:nvSpPr>
        <p:spPr bwMode="auto">
          <a:xfrm>
            <a:off x="4883150" y="4546600"/>
            <a:ext cx="4984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PPP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6152" name="Freeform 72"/>
          <p:cNvSpPr>
            <a:spLocks/>
          </p:cNvSpPr>
          <p:nvPr/>
        </p:nvSpPr>
        <p:spPr bwMode="auto">
          <a:xfrm>
            <a:off x="5322888" y="4511675"/>
            <a:ext cx="747712" cy="320675"/>
          </a:xfrm>
          <a:custGeom>
            <a:avLst/>
            <a:gdLst>
              <a:gd name="T0" fmla="*/ 471 w 471"/>
              <a:gd name="T1" fmla="*/ 202 h 202"/>
              <a:gd name="T2" fmla="*/ 471 w 471"/>
              <a:gd name="T3" fmla="*/ 0 h 202"/>
              <a:gd name="T4" fmla="*/ 0 w 471"/>
              <a:gd name="T5" fmla="*/ 0 h 202"/>
              <a:gd name="T6" fmla="*/ 0 w 471"/>
              <a:gd name="T7" fmla="*/ 202 h 202"/>
              <a:gd name="T8" fmla="*/ 471 w 471"/>
              <a:gd name="T9" fmla="*/ 202 h 202"/>
              <a:gd name="T10" fmla="*/ 471 w 471"/>
              <a:gd name="T11" fmla="*/ 202 h 2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1"/>
              <a:gd name="T19" fmla="*/ 0 h 202"/>
              <a:gd name="T20" fmla="*/ 471 w 471"/>
              <a:gd name="T21" fmla="*/ 202 h 2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1" h="202">
                <a:moveTo>
                  <a:pt x="471" y="202"/>
                </a:moveTo>
                <a:lnTo>
                  <a:pt x="471" y="0"/>
                </a:lnTo>
                <a:lnTo>
                  <a:pt x="0" y="0"/>
                </a:lnTo>
                <a:lnTo>
                  <a:pt x="0" y="202"/>
                </a:lnTo>
                <a:lnTo>
                  <a:pt x="471" y="202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53" name="Rectangle 73"/>
          <p:cNvSpPr>
            <a:spLocks noChangeArrowheads="1"/>
          </p:cNvSpPr>
          <p:nvPr/>
        </p:nvSpPr>
        <p:spPr bwMode="auto">
          <a:xfrm>
            <a:off x="5357813" y="4546600"/>
            <a:ext cx="2794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IP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6154" name="Rectangle 74"/>
          <p:cNvSpPr>
            <a:spLocks noChangeArrowheads="1"/>
          </p:cNvSpPr>
          <p:nvPr/>
        </p:nvSpPr>
        <p:spPr bwMode="auto">
          <a:xfrm>
            <a:off x="5600700" y="4546600"/>
            <a:ext cx="5572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(512)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6155" name="Line 75"/>
          <p:cNvSpPr>
            <a:spLocks noChangeShapeType="1"/>
          </p:cNvSpPr>
          <p:nvPr/>
        </p:nvSpPr>
        <p:spPr bwMode="auto">
          <a:xfrm>
            <a:off x="5559425" y="4511675"/>
            <a:ext cx="6350" cy="3143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56" name="Rectangle 76"/>
          <p:cNvSpPr>
            <a:spLocks noChangeArrowheads="1"/>
          </p:cNvSpPr>
          <p:nvPr/>
        </p:nvSpPr>
        <p:spPr bwMode="auto">
          <a:xfrm>
            <a:off x="6900863" y="4125913"/>
            <a:ext cx="4984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ETH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6157" name="Freeform 77"/>
          <p:cNvSpPr>
            <a:spLocks/>
          </p:cNvSpPr>
          <p:nvPr/>
        </p:nvSpPr>
        <p:spPr bwMode="auto">
          <a:xfrm>
            <a:off x="7345363" y="4090988"/>
            <a:ext cx="752475" cy="320675"/>
          </a:xfrm>
          <a:custGeom>
            <a:avLst/>
            <a:gdLst>
              <a:gd name="T0" fmla="*/ 471 w 474"/>
              <a:gd name="T1" fmla="*/ 202 h 202"/>
              <a:gd name="T2" fmla="*/ 474 w 474"/>
              <a:gd name="T3" fmla="*/ 0 h 202"/>
              <a:gd name="T4" fmla="*/ 0 w 474"/>
              <a:gd name="T5" fmla="*/ 0 h 202"/>
              <a:gd name="T6" fmla="*/ 0 w 474"/>
              <a:gd name="T7" fmla="*/ 202 h 202"/>
              <a:gd name="T8" fmla="*/ 474 w 474"/>
              <a:gd name="T9" fmla="*/ 202 h 202"/>
              <a:gd name="T10" fmla="*/ 474 w 474"/>
              <a:gd name="T11" fmla="*/ 202 h 2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4"/>
              <a:gd name="T19" fmla="*/ 0 h 202"/>
              <a:gd name="T20" fmla="*/ 474 w 474"/>
              <a:gd name="T21" fmla="*/ 202 h 2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4" h="202">
                <a:moveTo>
                  <a:pt x="471" y="202"/>
                </a:moveTo>
                <a:lnTo>
                  <a:pt x="474" y="0"/>
                </a:lnTo>
                <a:lnTo>
                  <a:pt x="0" y="0"/>
                </a:lnTo>
                <a:lnTo>
                  <a:pt x="0" y="202"/>
                </a:lnTo>
                <a:lnTo>
                  <a:pt x="474" y="202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58" name="Rectangle 78"/>
          <p:cNvSpPr>
            <a:spLocks noChangeArrowheads="1"/>
          </p:cNvSpPr>
          <p:nvPr/>
        </p:nvSpPr>
        <p:spPr bwMode="auto">
          <a:xfrm>
            <a:off x="7386638" y="4125913"/>
            <a:ext cx="2794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IP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6159" name="Rectangle 79"/>
          <p:cNvSpPr>
            <a:spLocks noChangeArrowheads="1"/>
          </p:cNvSpPr>
          <p:nvPr/>
        </p:nvSpPr>
        <p:spPr bwMode="auto">
          <a:xfrm>
            <a:off x="7629525" y="4125913"/>
            <a:ext cx="5572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(512)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6160" name="Line 80"/>
          <p:cNvSpPr>
            <a:spLocks noChangeShapeType="1"/>
          </p:cNvSpPr>
          <p:nvPr/>
        </p:nvSpPr>
        <p:spPr bwMode="auto">
          <a:xfrm>
            <a:off x="7588250" y="4090988"/>
            <a:ext cx="1588" cy="3143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61" name="Rectangle 81"/>
          <p:cNvSpPr>
            <a:spLocks noChangeArrowheads="1"/>
          </p:cNvSpPr>
          <p:nvPr/>
        </p:nvSpPr>
        <p:spPr bwMode="auto">
          <a:xfrm>
            <a:off x="6900863" y="4968875"/>
            <a:ext cx="4984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ETH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6162" name="Freeform 82"/>
          <p:cNvSpPr>
            <a:spLocks/>
          </p:cNvSpPr>
          <p:nvPr/>
        </p:nvSpPr>
        <p:spPr bwMode="auto">
          <a:xfrm>
            <a:off x="7345363" y="4932363"/>
            <a:ext cx="752475" cy="320675"/>
          </a:xfrm>
          <a:custGeom>
            <a:avLst/>
            <a:gdLst>
              <a:gd name="T0" fmla="*/ 471 w 474"/>
              <a:gd name="T1" fmla="*/ 198 h 202"/>
              <a:gd name="T2" fmla="*/ 474 w 474"/>
              <a:gd name="T3" fmla="*/ 0 h 202"/>
              <a:gd name="T4" fmla="*/ 0 w 474"/>
              <a:gd name="T5" fmla="*/ 0 h 202"/>
              <a:gd name="T6" fmla="*/ 0 w 474"/>
              <a:gd name="T7" fmla="*/ 202 h 202"/>
              <a:gd name="T8" fmla="*/ 474 w 474"/>
              <a:gd name="T9" fmla="*/ 202 h 202"/>
              <a:gd name="T10" fmla="*/ 474 w 474"/>
              <a:gd name="T11" fmla="*/ 202 h 2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4"/>
              <a:gd name="T19" fmla="*/ 0 h 202"/>
              <a:gd name="T20" fmla="*/ 474 w 474"/>
              <a:gd name="T21" fmla="*/ 202 h 2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4" h="202">
                <a:moveTo>
                  <a:pt x="471" y="198"/>
                </a:moveTo>
                <a:lnTo>
                  <a:pt x="474" y="0"/>
                </a:lnTo>
                <a:lnTo>
                  <a:pt x="0" y="0"/>
                </a:lnTo>
                <a:lnTo>
                  <a:pt x="0" y="202"/>
                </a:lnTo>
                <a:lnTo>
                  <a:pt x="474" y="202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63" name="Rectangle 83"/>
          <p:cNvSpPr>
            <a:spLocks noChangeArrowheads="1"/>
          </p:cNvSpPr>
          <p:nvPr/>
        </p:nvSpPr>
        <p:spPr bwMode="auto">
          <a:xfrm>
            <a:off x="7386638" y="4968875"/>
            <a:ext cx="2794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IP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6164" name="Rectangle 84"/>
          <p:cNvSpPr>
            <a:spLocks noChangeArrowheads="1"/>
          </p:cNvSpPr>
          <p:nvPr/>
        </p:nvSpPr>
        <p:spPr bwMode="auto">
          <a:xfrm>
            <a:off x="7629525" y="4968875"/>
            <a:ext cx="5572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(376)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6165" name="Line 85"/>
          <p:cNvSpPr>
            <a:spLocks noChangeShapeType="1"/>
          </p:cNvSpPr>
          <p:nvPr/>
        </p:nvSpPr>
        <p:spPr bwMode="auto">
          <a:xfrm>
            <a:off x="7588250" y="4932363"/>
            <a:ext cx="1588" cy="3143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66" name="Rectangle 86"/>
          <p:cNvSpPr>
            <a:spLocks noChangeArrowheads="1"/>
          </p:cNvSpPr>
          <p:nvPr/>
        </p:nvSpPr>
        <p:spPr bwMode="auto">
          <a:xfrm>
            <a:off x="6900863" y="4546600"/>
            <a:ext cx="4984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ETH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6167" name="Freeform 87"/>
          <p:cNvSpPr>
            <a:spLocks/>
          </p:cNvSpPr>
          <p:nvPr/>
        </p:nvSpPr>
        <p:spPr bwMode="auto">
          <a:xfrm>
            <a:off x="7345363" y="4511675"/>
            <a:ext cx="752475" cy="320675"/>
          </a:xfrm>
          <a:custGeom>
            <a:avLst/>
            <a:gdLst>
              <a:gd name="T0" fmla="*/ 471 w 474"/>
              <a:gd name="T1" fmla="*/ 202 h 202"/>
              <a:gd name="T2" fmla="*/ 474 w 474"/>
              <a:gd name="T3" fmla="*/ 0 h 202"/>
              <a:gd name="T4" fmla="*/ 0 w 474"/>
              <a:gd name="T5" fmla="*/ 0 h 202"/>
              <a:gd name="T6" fmla="*/ 0 w 474"/>
              <a:gd name="T7" fmla="*/ 202 h 202"/>
              <a:gd name="T8" fmla="*/ 474 w 474"/>
              <a:gd name="T9" fmla="*/ 202 h 202"/>
              <a:gd name="T10" fmla="*/ 474 w 474"/>
              <a:gd name="T11" fmla="*/ 202 h 2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4"/>
              <a:gd name="T19" fmla="*/ 0 h 202"/>
              <a:gd name="T20" fmla="*/ 474 w 474"/>
              <a:gd name="T21" fmla="*/ 202 h 2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4" h="202">
                <a:moveTo>
                  <a:pt x="471" y="202"/>
                </a:moveTo>
                <a:lnTo>
                  <a:pt x="474" y="0"/>
                </a:lnTo>
                <a:lnTo>
                  <a:pt x="0" y="0"/>
                </a:lnTo>
                <a:lnTo>
                  <a:pt x="0" y="202"/>
                </a:lnTo>
                <a:lnTo>
                  <a:pt x="474" y="202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68" name="Rectangle 88"/>
          <p:cNvSpPr>
            <a:spLocks noChangeArrowheads="1"/>
          </p:cNvSpPr>
          <p:nvPr/>
        </p:nvSpPr>
        <p:spPr bwMode="auto">
          <a:xfrm>
            <a:off x="7386638" y="4546600"/>
            <a:ext cx="2794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IP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6169" name="Rectangle 89"/>
          <p:cNvSpPr>
            <a:spLocks noChangeArrowheads="1"/>
          </p:cNvSpPr>
          <p:nvPr/>
        </p:nvSpPr>
        <p:spPr bwMode="auto">
          <a:xfrm>
            <a:off x="7629525" y="4546600"/>
            <a:ext cx="5572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(512)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6170" name="Line 90"/>
          <p:cNvSpPr>
            <a:spLocks noChangeShapeType="1"/>
          </p:cNvSpPr>
          <p:nvPr/>
        </p:nvSpPr>
        <p:spPr bwMode="auto">
          <a:xfrm>
            <a:off x="7588250" y="4511675"/>
            <a:ext cx="1588" cy="3143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0DF83317-5F03-4A96-9226-D817E25C9D13}" type="slidenum">
              <a:rPr lang="en-GB"/>
              <a:pPr/>
              <a:t>13</a:t>
            </a:fld>
            <a:endParaRPr lang="en-GB"/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3646488" y="765175"/>
            <a:ext cx="3095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Ident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3952875" y="765175"/>
            <a:ext cx="2270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TW" altLang="en-US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 </a:t>
            </a:r>
            <a:r>
              <a:rPr lang="en-US" altLang="zh-TW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= x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7109" name="Rectangle 6"/>
          <p:cNvSpPr>
            <a:spLocks noChangeArrowheads="1"/>
          </p:cNvSpPr>
          <p:nvPr/>
        </p:nvSpPr>
        <p:spPr bwMode="auto">
          <a:xfrm>
            <a:off x="5340350" y="765175"/>
            <a:ext cx="3698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Offset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7110" name="Rectangle 7"/>
          <p:cNvSpPr>
            <a:spLocks noChangeArrowheads="1"/>
          </p:cNvSpPr>
          <p:nvPr/>
        </p:nvSpPr>
        <p:spPr bwMode="auto">
          <a:xfrm>
            <a:off x="5708650" y="765175"/>
            <a:ext cx="2349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TW" altLang="en-US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 </a:t>
            </a:r>
            <a:r>
              <a:rPr lang="en-US" altLang="zh-TW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= 0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7111" name="Rectangle 8"/>
          <p:cNvSpPr>
            <a:spLocks noChangeArrowheads="1"/>
          </p:cNvSpPr>
          <p:nvPr/>
        </p:nvSpPr>
        <p:spPr bwMode="auto">
          <a:xfrm>
            <a:off x="4254500" y="496888"/>
            <a:ext cx="9207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Start of header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7112" name="Rectangle 9"/>
          <p:cNvSpPr>
            <a:spLocks noChangeArrowheads="1"/>
          </p:cNvSpPr>
          <p:nvPr/>
        </p:nvSpPr>
        <p:spPr bwMode="auto">
          <a:xfrm>
            <a:off x="5026025" y="76993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0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7113" name="Rectangle 10"/>
          <p:cNvSpPr>
            <a:spLocks noChangeArrowheads="1"/>
          </p:cNvSpPr>
          <p:nvPr/>
        </p:nvSpPr>
        <p:spPr bwMode="auto">
          <a:xfrm>
            <a:off x="4267200" y="1017588"/>
            <a:ext cx="9144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Rest of header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7114" name="Rectangle 11"/>
          <p:cNvSpPr>
            <a:spLocks noChangeArrowheads="1"/>
          </p:cNvSpPr>
          <p:nvPr/>
        </p:nvSpPr>
        <p:spPr bwMode="auto">
          <a:xfrm>
            <a:off x="4221163" y="1339850"/>
            <a:ext cx="9921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1400 data bytes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7115" name="Freeform 12"/>
          <p:cNvSpPr>
            <a:spLocks/>
          </p:cNvSpPr>
          <p:nvPr/>
        </p:nvSpPr>
        <p:spPr bwMode="auto">
          <a:xfrm>
            <a:off x="3259138" y="452438"/>
            <a:ext cx="2882900" cy="1176337"/>
          </a:xfrm>
          <a:custGeom>
            <a:avLst/>
            <a:gdLst>
              <a:gd name="T0" fmla="*/ 1813 w 1816"/>
              <a:gd name="T1" fmla="*/ 741 h 741"/>
              <a:gd name="T2" fmla="*/ 1816 w 1816"/>
              <a:gd name="T3" fmla="*/ 0 h 741"/>
              <a:gd name="T4" fmla="*/ 0 w 1816"/>
              <a:gd name="T5" fmla="*/ 0 h 741"/>
              <a:gd name="T6" fmla="*/ 0 w 1816"/>
              <a:gd name="T7" fmla="*/ 741 h 741"/>
              <a:gd name="T8" fmla="*/ 1816 w 1816"/>
              <a:gd name="T9" fmla="*/ 741 h 741"/>
              <a:gd name="T10" fmla="*/ 1816 w 1816"/>
              <a:gd name="T11" fmla="*/ 741 h 7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6"/>
              <a:gd name="T19" fmla="*/ 0 h 741"/>
              <a:gd name="T20" fmla="*/ 1816 w 1816"/>
              <a:gd name="T21" fmla="*/ 741 h 7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6" h="741">
                <a:moveTo>
                  <a:pt x="1813" y="741"/>
                </a:moveTo>
                <a:lnTo>
                  <a:pt x="1816" y="0"/>
                </a:lnTo>
                <a:lnTo>
                  <a:pt x="0" y="0"/>
                </a:lnTo>
                <a:lnTo>
                  <a:pt x="0" y="741"/>
                </a:lnTo>
                <a:lnTo>
                  <a:pt x="1816" y="741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6" name="Line 13"/>
          <p:cNvSpPr>
            <a:spLocks noChangeShapeType="1"/>
          </p:cNvSpPr>
          <p:nvPr/>
        </p:nvSpPr>
        <p:spPr bwMode="auto">
          <a:xfrm>
            <a:off x="3259138" y="712788"/>
            <a:ext cx="28749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7" name="Line 14"/>
          <p:cNvSpPr>
            <a:spLocks noChangeShapeType="1"/>
          </p:cNvSpPr>
          <p:nvPr/>
        </p:nvSpPr>
        <p:spPr bwMode="auto">
          <a:xfrm>
            <a:off x="3259138" y="971550"/>
            <a:ext cx="28749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8" name="Line 15"/>
          <p:cNvSpPr>
            <a:spLocks noChangeShapeType="1"/>
          </p:cNvSpPr>
          <p:nvPr/>
        </p:nvSpPr>
        <p:spPr bwMode="auto">
          <a:xfrm>
            <a:off x="3276600" y="1209675"/>
            <a:ext cx="28749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9" name="Line 16"/>
          <p:cNvSpPr>
            <a:spLocks noChangeShapeType="1"/>
          </p:cNvSpPr>
          <p:nvPr/>
        </p:nvSpPr>
        <p:spPr bwMode="auto">
          <a:xfrm>
            <a:off x="5181600" y="752475"/>
            <a:ext cx="0" cy="2286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0" name="Line 17"/>
          <p:cNvSpPr>
            <a:spLocks noChangeShapeType="1"/>
          </p:cNvSpPr>
          <p:nvPr/>
        </p:nvSpPr>
        <p:spPr bwMode="auto">
          <a:xfrm>
            <a:off x="4968875" y="715963"/>
            <a:ext cx="1588" cy="2524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1" name="Line 18"/>
          <p:cNvSpPr>
            <a:spLocks noChangeShapeType="1"/>
          </p:cNvSpPr>
          <p:nvPr/>
        </p:nvSpPr>
        <p:spPr bwMode="auto">
          <a:xfrm>
            <a:off x="4765675" y="715963"/>
            <a:ext cx="4763" cy="2524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2" name="Line 19"/>
          <p:cNvSpPr>
            <a:spLocks noChangeShapeType="1"/>
          </p:cNvSpPr>
          <p:nvPr/>
        </p:nvSpPr>
        <p:spPr bwMode="auto">
          <a:xfrm>
            <a:off x="4568825" y="715963"/>
            <a:ext cx="1588" cy="2524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3" name="Rectangle 20"/>
          <p:cNvSpPr>
            <a:spLocks noChangeArrowheads="1"/>
          </p:cNvSpPr>
          <p:nvPr/>
        </p:nvSpPr>
        <p:spPr bwMode="auto">
          <a:xfrm>
            <a:off x="2908300" y="927100"/>
            <a:ext cx="1698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(a)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7124" name="Rectangle 21"/>
          <p:cNvSpPr>
            <a:spLocks noChangeArrowheads="1"/>
          </p:cNvSpPr>
          <p:nvPr/>
        </p:nvSpPr>
        <p:spPr bwMode="auto">
          <a:xfrm>
            <a:off x="3646488" y="2360613"/>
            <a:ext cx="3095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Ident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7125" name="Rectangle 22"/>
          <p:cNvSpPr>
            <a:spLocks noChangeArrowheads="1"/>
          </p:cNvSpPr>
          <p:nvPr/>
        </p:nvSpPr>
        <p:spPr bwMode="auto">
          <a:xfrm>
            <a:off x="3952875" y="2360613"/>
            <a:ext cx="2270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TW" altLang="en-US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 </a:t>
            </a:r>
            <a:r>
              <a:rPr lang="en-US" altLang="zh-TW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= x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7126" name="Rectangle 23"/>
          <p:cNvSpPr>
            <a:spLocks noChangeArrowheads="1"/>
          </p:cNvSpPr>
          <p:nvPr/>
        </p:nvSpPr>
        <p:spPr bwMode="auto">
          <a:xfrm>
            <a:off x="5340350" y="2360613"/>
            <a:ext cx="3698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Offset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7127" name="Rectangle 24"/>
          <p:cNvSpPr>
            <a:spLocks noChangeArrowheads="1"/>
          </p:cNvSpPr>
          <p:nvPr/>
        </p:nvSpPr>
        <p:spPr bwMode="auto">
          <a:xfrm>
            <a:off x="5708650" y="2360613"/>
            <a:ext cx="2349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TW" altLang="en-US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 </a:t>
            </a:r>
            <a:r>
              <a:rPr lang="en-US" altLang="zh-TW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= 0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7128" name="Rectangle 25"/>
          <p:cNvSpPr>
            <a:spLocks noChangeArrowheads="1"/>
          </p:cNvSpPr>
          <p:nvPr/>
        </p:nvSpPr>
        <p:spPr bwMode="auto">
          <a:xfrm>
            <a:off x="4254500" y="2087563"/>
            <a:ext cx="9207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Start of header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7129" name="Rectangle 26"/>
          <p:cNvSpPr>
            <a:spLocks noChangeArrowheads="1"/>
          </p:cNvSpPr>
          <p:nvPr/>
        </p:nvSpPr>
        <p:spPr bwMode="auto">
          <a:xfrm>
            <a:off x="5026025" y="2360613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1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7130" name="Rectangle 27"/>
          <p:cNvSpPr>
            <a:spLocks noChangeArrowheads="1"/>
          </p:cNvSpPr>
          <p:nvPr/>
        </p:nvSpPr>
        <p:spPr bwMode="auto">
          <a:xfrm>
            <a:off x="4267200" y="2608263"/>
            <a:ext cx="9144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Rest of header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7131" name="Rectangle 28"/>
          <p:cNvSpPr>
            <a:spLocks noChangeArrowheads="1"/>
          </p:cNvSpPr>
          <p:nvPr/>
        </p:nvSpPr>
        <p:spPr bwMode="auto">
          <a:xfrm>
            <a:off x="4259263" y="2930525"/>
            <a:ext cx="9144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512 data bytes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7132" name="Freeform 29"/>
          <p:cNvSpPr>
            <a:spLocks/>
          </p:cNvSpPr>
          <p:nvPr/>
        </p:nvSpPr>
        <p:spPr bwMode="auto">
          <a:xfrm>
            <a:off x="3259138" y="2046288"/>
            <a:ext cx="2882900" cy="1177925"/>
          </a:xfrm>
          <a:custGeom>
            <a:avLst/>
            <a:gdLst>
              <a:gd name="T0" fmla="*/ 1813 w 1816"/>
              <a:gd name="T1" fmla="*/ 739 h 742"/>
              <a:gd name="T2" fmla="*/ 1816 w 1816"/>
              <a:gd name="T3" fmla="*/ 0 h 742"/>
              <a:gd name="T4" fmla="*/ 0 w 1816"/>
              <a:gd name="T5" fmla="*/ 0 h 742"/>
              <a:gd name="T6" fmla="*/ 0 w 1816"/>
              <a:gd name="T7" fmla="*/ 742 h 742"/>
              <a:gd name="T8" fmla="*/ 1816 w 1816"/>
              <a:gd name="T9" fmla="*/ 742 h 742"/>
              <a:gd name="T10" fmla="*/ 1816 w 1816"/>
              <a:gd name="T11" fmla="*/ 742 h 7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6"/>
              <a:gd name="T19" fmla="*/ 0 h 742"/>
              <a:gd name="T20" fmla="*/ 1816 w 1816"/>
              <a:gd name="T21" fmla="*/ 742 h 74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6" h="742">
                <a:moveTo>
                  <a:pt x="1813" y="739"/>
                </a:moveTo>
                <a:lnTo>
                  <a:pt x="1816" y="0"/>
                </a:lnTo>
                <a:lnTo>
                  <a:pt x="0" y="0"/>
                </a:lnTo>
                <a:lnTo>
                  <a:pt x="0" y="742"/>
                </a:lnTo>
                <a:lnTo>
                  <a:pt x="1816" y="742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3" name="Line 30"/>
          <p:cNvSpPr>
            <a:spLocks noChangeShapeType="1"/>
          </p:cNvSpPr>
          <p:nvPr/>
        </p:nvSpPr>
        <p:spPr bwMode="auto">
          <a:xfrm>
            <a:off x="3276600" y="2276475"/>
            <a:ext cx="2874963" cy="4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4" name="Line 31"/>
          <p:cNvSpPr>
            <a:spLocks noChangeShapeType="1"/>
          </p:cNvSpPr>
          <p:nvPr/>
        </p:nvSpPr>
        <p:spPr bwMode="auto">
          <a:xfrm>
            <a:off x="3259138" y="2562225"/>
            <a:ext cx="2874962" cy="4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5" name="Line 32"/>
          <p:cNvSpPr>
            <a:spLocks noChangeShapeType="1"/>
          </p:cNvSpPr>
          <p:nvPr/>
        </p:nvSpPr>
        <p:spPr bwMode="auto">
          <a:xfrm>
            <a:off x="3259138" y="2822575"/>
            <a:ext cx="2874962" cy="4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6" name="Line 33"/>
          <p:cNvSpPr>
            <a:spLocks noChangeShapeType="1"/>
          </p:cNvSpPr>
          <p:nvPr/>
        </p:nvSpPr>
        <p:spPr bwMode="auto">
          <a:xfrm>
            <a:off x="5181600" y="2276475"/>
            <a:ext cx="0" cy="3048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7" name="Line 34"/>
          <p:cNvSpPr>
            <a:spLocks noChangeShapeType="1"/>
          </p:cNvSpPr>
          <p:nvPr/>
        </p:nvSpPr>
        <p:spPr bwMode="auto">
          <a:xfrm>
            <a:off x="4968875" y="2306638"/>
            <a:ext cx="1588" cy="255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8" name="Line 35"/>
          <p:cNvSpPr>
            <a:spLocks noChangeShapeType="1"/>
          </p:cNvSpPr>
          <p:nvPr/>
        </p:nvSpPr>
        <p:spPr bwMode="auto">
          <a:xfrm>
            <a:off x="4765675" y="2306638"/>
            <a:ext cx="4763" cy="255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9" name="Line 36"/>
          <p:cNvSpPr>
            <a:spLocks noChangeShapeType="1"/>
          </p:cNvSpPr>
          <p:nvPr/>
        </p:nvSpPr>
        <p:spPr bwMode="auto">
          <a:xfrm>
            <a:off x="4568825" y="2306638"/>
            <a:ext cx="1588" cy="255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0" name="Rectangle 37"/>
          <p:cNvSpPr>
            <a:spLocks noChangeArrowheads="1"/>
          </p:cNvSpPr>
          <p:nvPr/>
        </p:nvSpPr>
        <p:spPr bwMode="auto">
          <a:xfrm>
            <a:off x="2903538" y="2516188"/>
            <a:ext cx="1698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(b)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7141" name="Rectangle 38"/>
          <p:cNvSpPr>
            <a:spLocks noChangeArrowheads="1"/>
          </p:cNvSpPr>
          <p:nvPr/>
        </p:nvSpPr>
        <p:spPr bwMode="auto">
          <a:xfrm>
            <a:off x="3646488" y="3946525"/>
            <a:ext cx="3095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Ident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7142" name="Rectangle 39"/>
          <p:cNvSpPr>
            <a:spLocks noChangeArrowheads="1"/>
          </p:cNvSpPr>
          <p:nvPr/>
        </p:nvSpPr>
        <p:spPr bwMode="auto">
          <a:xfrm>
            <a:off x="3952875" y="3946525"/>
            <a:ext cx="2270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TW" altLang="en-US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 </a:t>
            </a:r>
            <a:r>
              <a:rPr lang="en-US" altLang="zh-TW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= x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7143" name="Rectangle 40"/>
          <p:cNvSpPr>
            <a:spLocks noChangeArrowheads="1"/>
          </p:cNvSpPr>
          <p:nvPr/>
        </p:nvSpPr>
        <p:spPr bwMode="auto">
          <a:xfrm>
            <a:off x="5265738" y="3946525"/>
            <a:ext cx="3698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Offset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7144" name="Rectangle 41"/>
          <p:cNvSpPr>
            <a:spLocks noChangeArrowheads="1"/>
          </p:cNvSpPr>
          <p:nvPr/>
        </p:nvSpPr>
        <p:spPr bwMode="auto">
          <a:xfrm>
            <a:off x="5629275" y="3946525"/>
            <a:ext cx="3905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TW" altLang="en-US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 </a:t>
            </a:r>
            <a:r>
              <a:rPr lang="en-US" altLang="zh-TW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= 512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7145" name="Rectangle 42"/>
          <p:cNvSpPr>
            <a:spLocks noChangeArrowheads="1"/>
          </p:cNvSpPr>
          <p:nvPr/>
        </p:nvSpPr>
        <p:spPr bwMode="auto">
          <a:xfrm>
            <a:off x="4254500" y="3673475"/>
            <a:ext cx="9207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Start of header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7146" name="Rectangle 43"/>
          <p:cNvSpPr>
            <a:spLocks noChangeArrowheads="1"/>
          </p:cNvSpPr>
          <p:nvPr/>
        </p:nvSpPr>
        <p:spPr bwMode="auto">
          <a:xfrm>
            <a:off x="5026025" y="3946525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1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7147" name="Rectangle 44"/>
          <p:cNvSpPr>
            <a:spLocks noChangeArrowheads="1"/>
          </p:cNvSpPr>
          <p:nvPr/>
        </p:nvSpPr>
        <p:spPr bwMode="auto">
          <a:xfrm>
            <a:off x="4267200" y="4198938"/>
            <a:ext cx="9144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Rest of header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7148" name="Rectangle 45"/>
          <p:cNvSpPr>
            <a:spLocks noChangeArrowheads="1"/>
          </p:cNvSpPr>
          <p:nvPr/>
        </p:nvSpPr>
        <p:spPr bwMode="auto">
          <a:xfrm>
            <a:off x="4259263" y="4516438"/>
            <a:ext cx="9144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512 data bytes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7149" name="Freeform 46"/>
          <p:cNvSpPr>
            <a:spLocks/>
          </p:cNvSpPr>
          <p:nvPr/>
        </p:nvSpPr>
        <p:spPr bwMode="auto">
          <a:xfrm>
            <a:off x="3259138" y="3632200"/>
            <a:ext cx="2882900" cy="1177925"/>
          </a:xfrm>
          <a:custGeom>
            <a:avLst/>
            <a:gdLst>
              <a:gd name="T0" fmla="*/ 1813 w 1816"/>
              <a:gd name="T1" fmla="*/ 739 h 742"/>
              <a:gd name="T2" fmla="*/ 1816 w 1816"/>
              <a:gd name="T3" fmla="*/ 0 h 742"/>
              <a:gd name="T4" fmla="*/ 0 w 1816"/>
              <a:gd name="T5" fmla="*/ 0 h 742"/>
              <a:gd name="T6" fmla="*/ 0 w 1816"/>
              <a:gd name="T7" fmla="*/ 742 h 742"/>
              <a:gd name="T8" fmla="*/ 1816 w 1816"/>
              <a:gd name="T9" fmla="*/ 742 h 742"/>
              <a:gd name="T10" fmla="*/ 1816 w 1816"/>
              <a:gd name="T11" fmla="*/ 742 h 7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6"/>
              <a:gd name="T19" fmla="*/ 0 h 742"/>
              <a:gd name="T20" fmla="*/ 1816 w 1816"/>
              <a:gd name="T21" fmla="*/ 742 h 74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6" h="742">
                <a:moveTo>
                  <a:pt x="1813" y="739"/>
                </a:moveTo>
                <a:lnTo>
                  <a:pt x="1816" y="0"/>
                </a:lnTo>
                <a:lnTo>
                  <a:pt x="0" y="0"/>
                </a:lnTo>
                <a:lnTo>
                  <a:pt x="0" y="742"/>
                </a:lnTo>
                <a:lnTo>
                  <a:pt x="1816" y="742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0" name="Line 47"/>
          <p:cNvSpPr>
            <a:spLocks noChangeShapeType="1"/>
          </p:cNvSpPr>
          <p:nvPr/>
        </p:nvSpPr>
        <p:spPr bwMode="auto">
          <a:xfrm>
            <a:off x="3259138" y="3889375"/>
            <a:ext cx="2874962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1" name="Line 48"/>
          <p:cNvSpPr>
            <a:spLocks noChangeShapeType="1"/>
          </p:cNvSpPr>
          <p:nvPr/>
        </p:nvSpPr>
        <p:spPr bwMode="auto">
          <a:xfrm>
            <a:off x="3259138" y="4149725"/>
            <a:ext cx="2874962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2" name="Line 49"/>
          <p:cNvSpPr>
            <a:spLocks noChangeShapeType="1"/>
          </p:cNvSpPr>
          <p:nvPr/>
        </p:nvSpPr>
        <p:spPr bwMode="auto">
          <a:xfrm>
            <a:off x="3259138" y="4410075"/>
            <a:ext cx="2874962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3" name="Line 50"/>
          <p:cNvSpPr>
            <a:spLocks noChangeShapeType="1"/>
          </p:cNvSpPr>
          <p:nvPr/>
        </p:nvSpPr>
        <p:spPr bwMode="auto">
          <a:xfrm>
            <a:off x="5181600" y="3876675"/>
            <a:ext cx="3175" cy="257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4" name="Line 51"/>
          <p:cNvSpPr>
            <a:spLocks noChangeShapeType="1"/>
          </p:cNvSpPr>
          <p:nvPr/>
        </p:nvSpPr>
        <p:spPr bwMode="auto">
          <a:xfrm>
            <a:off x="4968875" y="3892550"/>
            <a:ext cx="1588" cy="257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5" name="Line 52"/>
          <p:cNvSpPr>
            <a:spLocks noChangeShapeType="1"/>
          </p:cNvSpPr>
          <p:nvPr/>
        </p:nvSpPr>
        <p:spPr bwMode="auto">
          <a:xfrm>
            <a:off x="4765675" y="3892550"/>
            <a:ext cx="4763" cy="257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6" name="Line 53"/>
          <p:cNvSpPr>
            <a:spLocks noChangeShapeType="1"/>
          </p:cNvSpPr>
          <p:nvPr/>
        </p:nvSpPr>
        <p:spPr bwMode="auto">
          <a:xfrm>
            <a:off x="4568825" y="3892550"/>
            <a:ext cx="1588" cy="257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7" name="Rectangle 54"/>
          <p:cNvSpPr>
            <a:spLocks noChangeArrowheads="1"/>
          </p:cNvSpPr>
          <p:nvPr/>
        </p:nvSpPr>
        <p:spPr bwMode="auto">
          <a:xfrm>
            <a:off x="3646488" y="5537200"/>
            <a:ext cx="3095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Ident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7158" name="Rectangle 55"/>
          <p:cNvSpPr>
            <a:spLocks noChangeArrowheads="1"/>
          </p:cNvSpPr>
          <p:nvPr/>
        </p:nvSpPr>
        <p:spPr bwMode="auto">
          <a:xfrm>
            <a:off x="3952875" y="5537200"/>
            <a:ext cx="2270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TW" altLang="en-US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 </a:t>
            </a:r>
            <a:r>
              <a:rPr lang="en-US" altLang="zh-TW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= x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7159" name="Rectangle 56"/>
          <p:cNvSpPr>
            <a:spLocks noChangeArrowheads="1"/>
          </p:cNvSpPr>
          <p:nvPr/>
        </p:nvSpPr>
        <p:spPr bwMode="auto">
          <a:xfrm>
            <a:off x="5224463" y="5537200"/>
            <a:ext cx="3698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Offset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7160" name="Rectangle 57"/>
          <p:cNvSpPr>
            <a:spLocks noChangeArrowheads="1"/>
          </p:cNvSpPr>
          <p:nvPr/>
        </p:nvSpPr>
        <p:spPr bwMode="auto">
          <a:xfrm>
            <a:off x="5592763" y="5537200"/>
            <a:ext cx="4683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TW" altLang="en-US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 </a:t>
            </a:r>
            <a:r>
              <a:rPr lang="en-US" altLang="zh-TW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= 1024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7161" name="Rectangle 58"/>
          <p:cNvSpPr>
            <a:spLocks noChangeArrowheads="1"/>
          </p:cNvSpPr>
          <p:nvPr/>
        </p:nvSpPr>
        <p:spPr bwMode="auto">
          <a:xfrm>
            <a:off x="4254500" y="5268913"/>
            <a:ext cx="9207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Start of header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7162" name="Rectangle 59"/>
          <p:cNvSpPr>
            <a:spLocks noChangeArrowheads="1"/>
          </p:cNvSpPr>
          <p:nvPr/>
        </p:nvSpPr>
        <p:spPr bwMode="auto">
          <a:xfrm>
            <a:off x="5026025" y="553720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0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7163" name="Rectangle 60"/>
          <p:cNvSpPr>
            <a:spLocks noChangeArrowheads="1"/>
          </p:cNvSpPr>
          <p:nvPr/>
        </p:nvSpPr>
        <p:spPr bwMode="auto">
          <a:xfrm>
            <a:off x="4267200" y="5789613"/>
            <a:ext cx="9144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Rest of header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7164" name="Rectangle 61"/>
          <p:cNvSpPr>
            <a:spLocks noChangeArrowheads="1"/>
          </p:cNvSpPr>
          <p:nvPr/>
        </p:nvSpPr>
        <p:spPr bwMode="auto">
          <a:xfrm>
            <a:off x="4259263" y="6110288"/>
            <a:ext cx="9144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1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376 data bytes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47165" name="Freeform 62"/>
          <p:cNvSpPr>
            <a:spLocks/>
          </p:cNvSpPr>
          <p:nvPr/>
        </p:nvSpPr>
        <p:spPr bwMode="auto">
          <a:xfrm>
            <a:off x="3259138" y="5222875"/>
            <a:ext cx="2882900" cy="1177925"/>
          </a:xfrm>
          <a:custGeom>
            <a:avLst/>
            <a:gdLst>
              <a:gd name="T0" fmla="*/ 1813 w 1816"/>
              <a:gd name="T1" fmla="*/ 742 h 742"/>
              <a:gd name="T2" fmla="*/ 1816 w 1816"/>
              <a:gd name="T3" fmla="*/ 0 h 742"/>
              <a:gd name="T4" fmla="*/ 0 w 1816"/>
              <a:gd name="T5" fmla="*/ 0 h 742"/>
              <a:gd name="T6" fmla="*/ 0 w 1816"/>
              <a:gd name="T7" fmla="*/ 742 h 742"/>
              <a:gd name="T8" fmla="*/ 1816 w 1816"/>
              <a:gd name="T9" fmla="*/ 742 h 742"/>
              <a:gd name="T10" fmla="*/ 1816 w 1816"/>
              <a:gd name="T11" fmla="*/ 742 h 7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6"/>
              <a:gd name="T19" fmla="*/ 0 h 742"/>
              <a:gd name="T20" fmla="*/ 1816 w 1816"/>
              <a:gd name="T21" fmla="*/ 742 h 74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6" h="742">
                <a:moveTo>
                  <a:pt x="1813" y="742"/>
                </a:moveTo>
                <a:lnTo>
                  <a:pt x="1816" y="0"/>
                </a:lnTo>
                <a:lnTo>
                  <a:pt x="0" y="0"/>
                </a:lnTo>
                <a:lnTo>
                  <a:pt x="0" y="742"/>
                </a:lnTo>
                <a:lnTo>
                  <a:pt x="1816" y="742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6" name="Line 63"/>
          <p:cNvSpPr>
            <a:spLocks noChangeShapeType="1"/>
          </p:cNvSpPr>
          <p:nvPr/>
        </p:nvSpPr>
        <p:spPr bwMode="auto">
          <a:xfrm>
            <a:off x="3259138" y="5483225"/>
            <a:ext cx="28749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7" name="Line 64"/>
          <p:cNvSpPr>
            <a:spLocks noChangeShapeType="1"/>
          </p:cNvSpPr>
          <p:nvPr/>
        </p:nvSpPr>
        <p:spPr bwMode="auto">
          <a:xfrm>
            <a:off x="3276600" y="5705475"/>
            <a:ext cx="28749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8" name="Line 65"/>
          <p:cNvSpPr>
            <a:spLocks noChangeShapeType="1"/>
          </p:cNvSpPr>
          <p:nvPr/>
        </p:nvSpPr>
        <p:spPr bwMode="auto">
          <a:xfrm>
            <a:off x="3259138" y="6003925"/>
            <a:ext cx="28749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9" name="Line 66"/>
          <p:cNvSpPr>
            <a:spLocks noChangeShapeType="1"/>
          </p:cNvSpPr>
          <p:nvPr/>
        </p:nvSpPr>
        <p:spPr bwMode="auto">
          <a:xfrm>
            <a:off x="5181600" y="5476875"/>
            <a:ext cx="3175" cy="2524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0" name="Line 67"/>
          <p:cNvSpPr>
            <a:spLocks noChangeShapeType="1"/>
          </p:cNvSpPr>
          <p:nvPr/>
        </p:nvSpPr>
        <p:spPr bwMode="auto">
          <a:xfrm>
            <a:off x="4968875" y="5487988"/>
            <a:ext cx="1588" cy="2524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1" name="Line 68"/>
          <p:cNvSpPr>
            <a:spLocks noChangeShapeType="1"/>
          </p:cNvSpPr>
          <p:nvPr/>
        </p:nvSpPr>
        <p:spPr bwMode="auto">
          <a:xfrm>
            <a:off x="4765675" y="5487988"/>
            <a:ext cx="4763" cy="2524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2" name="Line 69"/>
          <p:cNvSpPr>
            <a:spLocks noChangeShapeType="1"/>
          </p:cNvSpPr>
          <p:nvPr/>
        </p:nvSpPr>
        <p:spPr bwMode="auto">
          <a:xfrm>
            <a:off x="4568825" y="5487988"/>
            <a:ext cx="1588" cy="2524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8313" y="381000"/>
            <a:ext cx="82804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3600">
                <a:ea typeface="PMingLiU" pitchFamily="18" charset="-120"/>
              </a:rPr>
              <a:t>How to reduce the IPv4 header</a:t>
            </a:r>
            <a:r>
              <a:rPr lang="en-US" altLang="zh-TW" sz="3600">
                <a:latin typeface="Times New Roman"/>
                <a:ea typeface="PMingLiU" pitchFamily="18" charset="-120"/>
              </a:rPr>
              <a:t>’</a:t>
            </a:r>
            <a:r>
              <a:rPr lang="en-US" altLang="zh-TW" sz="3600">
                <a:ea typeface="PMingLiU" pitchFamily="18" charset="-120"/>
              </a:rPr>
              <a:t>s complexity?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39C217B-1142-4E51-B877-0EE5ACD5F397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48132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More items in an IP header </a:t>
            </a:r>
            <a:r>
              <a:rPr lang="en-US" altLang="zh-TW" smtClean="0">
                <a:ea typeface="PMingLiU" pitchFamily="18" charset="-120"/>
                <a:sym typeface="Wingdings" pitchFamily="2" charset="2"/>
              </a:rPr>
              <a:t> higher computation</a:t>
            </a:r>
            <a:endParaRPr lang="en-US" altLang="zh-TW" smtClean="0">
              <a:ea typeface="PMingLiU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No options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Remove the 4-bit header length field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No hop-by-hop fragmentation in the network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Remove the 4 bytes of identification, flags and offset.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Instead, support end-to-end fragmentation.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No error detection for headers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Remove the 16-bit checksum.</a:t>
            </a:r>
            <a:endParaRPr lang="zh-TW" altLang="en-US" smtClean="0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4000" smtClean="0"/>
              <a:t>IPv6 header</a:t>
            </a:r>
            <a:endParaRPr lang="en-GB" sz="400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EAE09AA-986E-44D6-BAEB-82A9340917BF}" type="slidenum">
              <a:rPr lang="en-GB"/>
              <a:pPr>
                <a:defRPr/>
              </a:pPr>
              <a:t>15</a:t>
            </a:fld>
            <a:endParaRPr lang="en-GB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320675" y="1314450"/>
          <a:ext cx="8369300" cy="5354638"/>
        </p:xfrm>
        <a:graphic>
          <a:graphicData uri="http://schemas.openxmlformats.org/presentationml/2006/ole">
            <p:oleObj spid="_x0000_s1026" name="Document" r:id="rId3" imgW="8713251" imgH="5575968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76A826-C0B7-4B52-A339-82F5C73D9B6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582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/>
              <a:t>Internet control message protocol (ICMP)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68763BD-0E55-445F-BD89-BD4D7A447EE3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4915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57338"/>
            <a:ext cx="8229600" cy="4679950"/>
          </a:xfrm>
        </p:spPr>
        <p:txBody>
          <a:bodyPr/>
          <a:lstStyle/>
          <a:p>
            <a:r>
              <a:rPr lang="en-US" smtClean="0"/>
              <a:t>RFCs 792 and 950</a:t>
            </a:r>
          </a:p>
          <a:p>
            <a:r>
              <a:rPr lang="en-US" smtClean="0"/>
              <a:t>The main services provided by ICMP are:</a:t>
            </a:r>
          </a:p>
          <a:p>
            <a:pPr lvl="1"/>
            <a:r>
              <a:rPr lang="en-US" smtClean="0"/>
              <a:t>Error reporting (error)</a:t>
            </a:r>
          </a:p>
          <a:p>
            <a:pPr lvl="1"/>
            <a:r>
              <a:rPr lang="en-US" smtClean="0"/>
              <a:t>Reachability test (query)</a:t>
            </a:r>
          </a:p>
          <a:p>
            <a:pPr lvl="1"/>
            <a:r>
              <a:rPr lang="en-US" smtClean="0"/>
              <a:t>Congestion control (error)</a:t>
            </a:r>
          </a:p>
          <a:p>
            <a:pPr lvl="1"/>
            <a:r>
              <a:rPr lang="en-US" smtClean="0"/>
              <a:t>Route-change notification (error)</a:t>
            </a:r>
          </a:p>
          <a:p>
            <a:pPr lvl="1"/>
            <a:r>
              <a:rPr lang="en-US" smtClean="0"/>
              <a:t>Time stamping (query)</a:t>
            </a:r>
          </a:p>
          <a:p>
            <a:pPr lvl="1"/>
            <a:r>
              <a:rPr lang="en-US" smtClean="0"/>
              <a:t>Subnet addressing (query)</a:t>
            </a:r>
          </a:p>
          <a:p>
            <a:pPr lvl="1"/>
            <a:r>
              <a:rPr lang="en-US" smtClean="0"/>
              <a:t>Router advertisement and solicitation (query)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ICMP messages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5A02950-1B6F-478F-94B8-C0BA2188D077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5018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557338"/>
            <a:ext cx="8001000" cy="4919662"/>
          </a:xfrm>
        </p:spPr>
        <p:txBody>
          <a:bodyPr/>
          <a:lstStyle/>
          <a:p>
            <a:r>
              <a:rPr lang="en-US" smtClean="0"/>
              <a:t>ICMP messages, protected by 16-bit checksums, are encapsulated in IP datagrams.</a:t>
            </a:r>
          </a:p>
          <a:p>
            <a:r>
              <a:rPr lang="en-US" smtClean="0"/>
              <a:t>ICMP messages are classified into error messages and query messages.</a:t>
            </a:r>
          </a:p>
          <a:p>
            <a:pPr lvl="1"/>
            <a:r>
              <a:rPr lang="en-US" smtClean="0"/>
              <a:t>Query messages include </a:t>
            </a:r>
          </a:p>
          <a:p>
            <a:pPr lvl="2"/>
            <a:r>
              <a:rPr lang="en-US" smtClean="0"/>
              <a:t>echo request and reply (Ping)</a:t>
            </a:r>
          </a:p>
          <a:p>
            <a:pPr lvl="2"/>
            <a:r>
              <a:rPr lang="en-US" smtClean="0"/>
              <a:t>router advertisement and solicitation </a:t>
            </a:r>
          </a:p>
          <a:p>
            <a:pPr lvl="2"/>
            <a:r>
              <a:rPr lang="en-US" smtClean="0"/>
              <a:t>timestamp request and reply</a:t>
            </a:r>
          </a:p>
          <a:p>
            <a:pPr lvl="2"/>
            <a:r>
              <a:rPr lang="en-US" smtClean="0"/>
              <a:t>address mask request and reply</a:t>
            </a:r>
          </a:p>
          <a:p>
            <a:pPr lvl="1"/>
            <a:r>
              <a:rPr lang="en-US" smtClean="0"/>
              <a:t>The rest are error messages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ICMP error messages</a:t>
            </a:r>
            <a:endParaRPr lang="en-GB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2F51E27-D286-428C-B529-420EA25924A0}" type="slidenum">
              <a:rPr lang="en-GB"/>
              <a:pPr>
                <a:defRPr/>
              </a:pPr>
              <a:t>19</a:t>
            </a:fld>
            <a:endParaRPr lang="en-GB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1028700" y="1906588"/>
          <a:ext cx="7081838" cy="2362200"/>
        </p:xfrm>
        <a:graphic>
          <a:graphicData uri="http://schemas.openxmlformats.org/presentationml/2006/ole">
            <p:oleObj spid="_x0000_s2050" name="Document" r:id="rId3" imgW="9200346" imgH="3068797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76A826-C0B7-4B52-A339-82F5C73D9B6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B0422C-56DA-48FE-BB52-52F88CB22956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pic>
        <p:nvPicPr>
          <p:cNvPr id="4" name="Picture 3" descr="ScreenShot0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634752"/>
            <a:ext cx="8870134" cy="545854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ICMP error messages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C30895A-BD1F-452E-988F-BD4516E45A28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150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557338"/>
            <a:ext cx="7772400" cy="4767262"/>
          </a:xfrm>
        </p:spPr>
        <p:txBody>
          <a:bodyPr>
            <a:normAutofit lnSpcReduction="1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An ICMP error message always contains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the IP header and the first 8 bytes of the IP datagram that caused the ICMP error to be generated.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An ICMP error message is never generated in response to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An ICMP error message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A datagram destined to an IP broadcast address or an IP multicast address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A datagram sent as a link-layer broadcast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A fragment other than the first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Summary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57E8236-E680-4D97-9E7B-EE47B6CA3BCF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5222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zh-TW" sz="2400" dirty="0" smtClean="0">
                <a:ea typeface="PMingLiU" pitchFamily="18" charset="-120"/>
              </a:rPr>
              <a:t>The IPv4 header contains sufficient information for implementing the IP service.</a:t>
            </a:r>
            <a:endParaRPr lang="en-US" altLang="zh-TW" sz="2400" dirty="0" smtClean="0">
              <a:ea typeface="PMingLiU" pitchFamily="18" charset="-120"/>
            </a:endParaRPr>
          </a:p>
          <a:p>
            <a:r>
              <a:rPr lang="en-US" altLang="zh-TW" sz="2400" dirty="0" smtClean="0">
                <a:ea typeface="PMingLiU" pitchFamily="18" charset="-120"/>
              </a:rPr>
              <a:t>But t</a:t>
            </a:r>
            <a:r>
              <a:rPr lang="en-US" altLang="zh-TW" sz="2400" dirty="0" smtClean="0">
                <a:ea typeface="PMingLiU" pitchFamily="18" charset="-120"/>
              </a:rPr>
              <a:t>here </a:t>
            </a:r>
            <a:r>
              <a:rPr lang="en-US" altLang="zh-TW" sz="2400" dirty="0" smtClean="0">
                <a:ea typeface="PMingLiU" pitchFamily="18" charset="-120"/>
              </a:rPr>
              <a:t>are rooms for IPv4 to simplify the header structures.</a:t>
            </a:r>
          </a:p>
          <a:p>
            <a:r>
              <a:rPr lang="en-US" sz="2400" dirty="0" smtClean="0"/>
              <a:t>ICMP provides some useful feedbacks (queries and error reporting) for IP and the transport layer.</a:t>
            </a:r>
            <a:endParaRPr lang="en-US" altLang="zh-TW" sz="2400" dirty="0" smtClean="0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References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DC07637-3E9E-416E-BD7E-B85339073973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5325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73238"/>
            <a:ext cx="8229600" cy="4535487"/>
          </a:xfrm>
        </p:spPr>
        <p:txBody>
          <a:bodyPr/>
          <a:lstStyle/>
          <a:p>
            <a:pPr marL="344488" indent="-344488">
              <a:lnSpc>
                <a:spcPct val="8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zh-TW" sz="2400" dirty="0" smtClean="0">
                <a:latin typeface="Times New Roman" pitchFamily="18" charset="0"/>
                <a:ea typeface="PMingLiU" pitchFamily="18" charset="-120"/>
              </a:rPr>
              <a:t>“</a:t>
            </a:r>
            <a:r>
              <a:rPr lang="en-US" altLang="zh-TW" sz="2400" dirty="0" smtClean="0">
                <a:ea typeface="PMingLiU" pitchFamily="18" charset="-120"/>
              </a:rPr>
              <a:t>Special-Use IPv4 addresses,</a:t>
            </a:r>
            <a:r>
              <a:rPr lang="en-US" altLang="zh-TW" sz="2400" dirty="0" smtClean="0">
                <a:latin typeface="Times New Roman" pitchFamily="18" charset="0"/>
                <a:ea typeface="PMingLiU" pitchFamily="18" charset="-120"/>
              </a:rPr>
              <a:t>”</a:t>
            </a:r>
            <a:r>
              <a:rPr lang="en-US" altLang="zh-TW" sz="2400" dirty="0" smtClean="0">
                <a:ea typeface="PMingLiU" pitchFamily="18" charset="-120"/>
              </a:rPr>
              <a:t> RFC 3330, Sept. 2002.</a:t>
            </a:r>
            <a:endParaRPr lang="en-US" altLang="zh-TW" sz="2400" dirty="0" smtClean="0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3820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>
                <a:ea typeface="PMingLiU" pitchFamily="18" charset="-120"/>
              </a:rPr>
              <a:t>IPv4 datagrams</a:t>
            </a: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7B7AF9-56A2-41AE-B8BE-AF8B90D7DE26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3789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n-GB" smtClean="0"/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1903413" y="2001838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V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2024063" y="2001838"/>
            <a:ext cx="520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ersion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2851150" y="200183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HLen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3787775" y="1997075"/>
            <a:ext cx="390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TOS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5680075" y="1997075"/>
            <a:ext cx="584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Length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7898" name="Rectangle 9"/>
          <p:cNvSpPr>
            <a:spLocks noChangeArrowheads="1"/>
          </p:cNvSpPr>
          <p:nvPr/>
        </p:nvSpPr>
        <p:spPr bwMode="auto">
          <a:xfrm>
            <a:off x="2743200" y="2514600"/>
            <a:ext cx="130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Identification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7899" name="Rectangle 10"/>
          <p:cNvSpPr>
            <a:spLocks noChangeArrowheads="1"/>
          </p:cNvSpPr>
          <p:nvPr/>
        </p:nvSpPr>
        <p:spPr bwMode="auto">
          <a:xfrm>
            <a:off x="4678363" y="2482850"/>
            <a:ext cx="466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Flags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7900" name="Rectangle 11"/>
          <p:cNvSpPr>
            <a:spLocks noChangeArrowheads="1"/>
          </p:cNvSpPr>
          <p:nvPr/>
        </p:nvSpPr>
        <p:spPr bwMode="auto">
          <a:xfrm>
            <a:off x="5562600" y="248285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Fragment offset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7901" name="Rectangle 12"/>
          <p:cNvSpPr>
            <a:spLocks noChangeArrowheads="1"/>
          </p:cNvSpPr>
          <p:nvPr/>
        </p:nvSpPr>
        <p:spPr bwMode="auto">
          <a:xfrm>
            <a:off x="1905000" y="2949575"/>
            <a:ext cx="152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Time to live (TTL)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7902" name="Rectangle 13"/>
          <p:cNvSpPr>
            <a:spLocks noChangeArrowheads="1"/>
          </p:cNvSpPr>
          <p:nvPr/>
        </p:nvSpPr>
        <p:spPr bwMode="auto">
          <a:xfrm>
            <a:off x="3667125" y="2949575"/>
            <a:ext cx="7000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Protocol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7903" name="Rectangle 14"/>
          <p:cNvSpPr>
            <a:spLocks noChangeArrowheads="1"/>
          </p:cNvSpPr>
          <p:nvPr/>
        </p:nvSpPr>
        <p:spPr bwMode="auto">
          <a:xfrm>
            <a:off x="5075238" y="2949575"/>
            <a:ext cx="1630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Header checksum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7904" name="Rectangle 15"/>
          <p:cNvSpPr>
            <a:spLocks noChangeArrowheads="1"/>
          </p:cNvSpPr>
          <p:nvPr/>
        </p:nvSpPr>
        <p:spPr bwMode="auto">
          <a:xfrm>
            <a:off x="2590800" y="3413125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Source address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3140075" y="4360863"/>
            <a:ext cx="15065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Options (variable)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6465888" y="4273550"/>
            <a:ext cx="339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Pad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6246813" y="4470400"/>
            <a:ext cx="7969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(variable)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7908" name="Freeform 20"/>
          <p:cNvSpPr>
            <a:spLocks/>
          </p:cNvSpPr>
          <p:nvPr/>
        </p:nvSpPr>
        <p:spPr bwMode="auto">
          <a:xfrm>
            <a:off x="1809750" y="1887538"/>
            <a:ext cx="5489575" cy="3294062"/>
          </a:xfrm>
          <a:custGeom>
            <a:avLst/>
            <a:gdLst>
              <a:gd name="T0" fmla="*/ 3458 w 3458"/>
              <a:gd name="T1" fmla="*/ 2071 h 2075"/>
              <a:gd name="T2" fmla="*/ 3458 w 3458"/>
              <a:gd name="T3" fmla="*/ 0 h 2075"/>
              <a:gd name="T4" fmla="*/ 0 w 3458"/>
              <a:gd name="T5" fmla="*/ 0 h 2075"/>
              <a:gd name="T6" fmla="*/ 0 w 3458"/>
              <a:gd name="T7" fmla="*/ 2075 h 2075"/>
              <a:gd name="T8" fmla="*/ 0 60000 65536"/>
              <a:gd name="T9" fmla="*/ 0 60000 65536"/>
              <a:gd name="T10" fmla="*/ 0 60000 65536"/>
              <a:gd name="T11" fmla="*/ 0 60000 65536"/>
              <a:gd name="T12" fmla="*/ 0 w 3458"/>
              <a:gd name="T13" fmla="*/ 0 h 2075"/>
              <a:gd name="T14" fmla="*/ 3458 w 3458"/>
              <a:gd name="T15" fmla="*/ 2075 h 20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58" h="2075">
                <a:moveTo>
                  <a:pt x="3458" y="2071"/>
                </a:moveTo>
                <a:lnTo>
                  <a:pt x="3458" y="0"/>
                </a:lnTo>
                <a:lnTo>
                  <a:pt x="0" y="0"/>
                </a:lnTo>
                <a:lnTo>
                  <a:pt x="0" y="207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>
            <a:off x="1809750" y="2360613"/>
            <a:ext cx="548957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>
            <a:off x="1809750" y="2835275"/>
            <a:ext cx="5489575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>
            <a:off x="1809750" y="3308350"/>
            <a:ext cx="5489575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12" name="Line 24"/>
          <p:cNvSpPr>
            <a:spLocks noChangeShapeType="1"/>
          </p:cNvSpPr>
          <p:nvPr/>
        </p:nvSpPr>
        <p:spPr bwMode="auto">
          <a:xfrm>
            <a:off x="1809750" y="3783013"/>
            <a:ext cx="5489575" cy="47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13" name="Line 25"/>
          <p:cNvSpPr>
            <a:spLocks noChangeShapeType="1"/>
          </p:cNvSpPr>
          <p:nvPr/>
        </p:nvSpPr>
        <p:spPr bwMode="auto">
          <a:xfrm>
            <a:off x="1828800" y="4259263"/>
            <a:ext cx="5489575" cy="63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>
            <a:off x="4572000" y="1897063"/>
            <a:ext cx="1588" cy="14335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>
            <a:off x="3494088" y="1881188"/>
            <a:ext cx="1587" cy="4794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16" name="Line 28"/>
          <p:cNvSpPr>
            <a:spLocks noChangeShapeType="1"/>
          </p:cNvSpPr>
          <p:nvPr/>
        </p:nvSpPr>
        <p:spPr bwMode="auto">
          <a:xfrm>
            <a:off x="5262563" y="2360613"/>
            <a:ext cx="1587" cy="4746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17" name="Line 29"/>
          <p:cNvSpPr>
            <a:spLocks noChangeShapeType="1"/>
          </p:cNvSpPr>
          <p:nvPr/>
        </p:nvSpPr>
        <p:spPr bwMode="auto">
          <a:xfrm>
            <a:off x="5969000" y="4262438"/>
            <a:ext cx="4763" cy="4746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18" name="Line 30"/>
          <p:cNvSpPr>
            <a:spLocks noChangeShapeType="1"/>
          </p:cNvSpPr>
          <p:nvPr/>
        </p:nvSpPr>
        <p:spPr bwMode="auto">
          <a:xfrm>
            <a:off x="3494088" y="2835275"/>
            <a:ext cx="1587" cy="4730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19" name="Line 31"/>
          <p:cNvSpPr>
            <a:spLocks noChangeShapeType="1"/>
          </p:cNvSpPr>
          <p:nvPr/>
        </p:nvSpPr>
        <p:spPr bwMode="auto">
          <a:xfrm>
            <a:off x="2654300" y="1881188"/>
            <a:ext cx="1588" cy="4794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20" name="Rectangle 32"/>
          <p:cNvSpPr>
            <a:spLocks noChangeArrowheads="1"/>
          </p:cNvSpPr>
          <p:nvPr/>
        </p:nvSpPr>
        <p:spPr bwMode="auto">
          <a:xfrm>
            <a:off x="1758950" y="160972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0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2597150" y="160972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4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3435350" y="160972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8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7923" name="Rectangle 35"/>
          <p:cNvSpPr>
            <a:spLocks noChangeArrowheads="1"/>
          </p:cNvSpPr>
          <p:nvPr/>
        </p:nvSpPr>
        <p:spPr bwMode="auto">
          <a:xfrm>
            <a:off x="4435475" y="1609725"/>
            <a:ext cx="212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16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5227638" y="1609725"/>
            <a:ext cx="212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19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7188200" y="1609725"/>
            <a:ext cx="212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31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7926" name="Freeform 38"/>
          <p:cNvSpPr>
            <a:spLocks/>
          </p:cNvSpPr>
          <p:nvPr/>
        </p:nvSpPr>
        <p:spPr bwMode="auto">
          <a:xfrm>
            <a:off x="1809750" y="4737100"/>
            <a:ext cx="5489575" cy="646113"/>
          </a:xfrm>
          <a:custGeom>
            <a:avLst/>
            <a:gdLst>
              <a:gd name="T0" fmla="*/ 0 w 3458"/>
              <a:gd name="T1" fmla="*/ 375 h 407"/>
              <a:gd name="T2" fmla="*/ 0 w 3458"/>
              <a:gd name="T3" fmla="*/ 0 h 407"/>
              <a:gd name="T4" fmla="*/ 3458 w 3458"/>
              <a:gd name="T5" fmla="*/ 0 h 407"/>
              <a:gd name="T6" fmla="*/ 3458 w 3458"/>
              <a:gd name="T7" fmla="*/ 375 h 407"/>
              <a:gd name="T8" fmla="*/ 3217 w 3458"/>
              <a:gd name="T9" fmla="*/ 254 h 407"/>
              <a:gd name="T10" fmla="*/ 2926 w 3458"/>
              <a:gd name="T11" fmla="*/ 349 h 407"/>
              <a:gd name="T12" fmla="*/ 2667 w 3458"/>
              <a:gd name="T13" fmla="*/ 200 h 407"/>
              <a:gd name="T14" fmla="*/ 2481 w 3458"/>
              <a:gd name="T15" fmla="*/ 349 h 407"/>
              <a:gd name="T16" fmla="*/ 2223 w 3458"/>
              <a:gd name="T17" fmla="*/ 276 h 407"/>
              <a:gd name="T18" fmla="*/ 1964 w 3458"/>
              <a:gd name="T19" fmla="*/ 345 h 407"/>
              <a:gd name="T20" fmla="*/ 1716 w 3458"/>
              <a:gd name="T21" fmla="*/ 251 h 407"/>
              <a:gd name="T22" fmla="*/ 1520 w 3458"/>
              <a:gd name="T23" fmla="*/ 367 h 407"/>
              <a:gd name="T24" fmla="*/ 1352 w 3458"/>
              <a:gd name="T25" fmla="*/ 258 h 407"/>
              <a:gd name="T26" fmla="*/ 1155 w 3458"/>
              <a:gd name="T27" fmla="*/ 324 h 407"/>
              <a:gd name="T28" fmla="*/ 984 w 3458"/>
              <a:gd name="T29" fmla="*/ 251 h 407"/>
              <a:gd name="T30" fmla="*/ 780 w 3458"/>
              <a:gd name="T31" fmla="*/ 407 h 407"/>
              <a:gd name="T32" fmla="*/ 612 w 3458"/>
              <a:gd name="T33" fmla="*/ 265 h 407"/>
              <a:gd name="T34" fmla="*/ 387 w 3458"/>
              <a:gd name="T35" fmla="*/ 345 h 407"/>
              <a:gd name="T36" fmla="*/ 208 w 3458"/>
              <a:gd name="T37" fmla="*/ 265 h 407"/>
              <a:gd name="T38" fmla="*/ 0 w 3458"/>
              <a:gd name="T39" fmla="*/ 378 h 407"/>
              <a:gd name="T40" fmla="*/ 0 w 3458"/>
              <a:gd name="T41" fmla="*/ 378 h 407"/>
              <a:gd name="T42" fmla="*/ 0 w 3458"/>
              <a:gd name="T43" fmla="*/ 375 h 40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3458"/>
              <a:gd name="T67" fmla="*/ 0 h 407"/>
              <a:gd name="T68" fmla="*/ 3458 w 3458"/>
              <a:gd name="T69" fmla="*/ 407 h 407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3458" h="407">
                <a:moveTo>
                  <a:pt x="0" y="375"/>
                </a:moveTo>
                <a:lnTo>
                  <a:pt x="0" y="0"/>
                </a:lnTo>
                <a:lnTo>
                  <a:pt x="3458" y="0"/>
                </a:lnTo>
                <a:lnTo>
                  <a:pt x="3458" y="375"/>
                </a:lnTo>
                <a:lnTo>
                  <a:pt x="3217" y="254"/>
                </a:lnTo>
                <a:lnTo>
                  <a:pt x="2926" y="349"/>
                </a:lnTo>
                <a:lnTo>
                  <a:pt x="2667" y="200"/>
                </a:lnTo>
                <a:lnTo>
                  <a:pt x="2481" y="349"/>
                </a:lnTo>
                <a:lnTo>
                  <a:pt x="2223" y="276"/>
                </a:lnTo>
                <a:lnTo>
                  <a:pt x="1964" y="345"/>
                </a:lnTo>
                <a:lnTo>
                  <a:pt x="1716" y="251"/>
                </a:lnTo>
                <a:lnTo>
                  <a:pt x="1520" y="367"/>
                </a:lnTo>
                <a:lnTo>
                  <a:pt x="1352" y="258"/>
                </a:lnTo>
                <a:lnTo>
                  <a:pt x="1155" y="324"/>
                </a:lnTo>
                <a:lnTo>
                  <a:pt x="984" y="251"/>
                </a:lnTo>
                <a:lnTo>
                  <a:pt x="780" y="407"/>
                </a:lnTo>
                <a:lnTo>
                  <a:pt x="612" y="265"/>
                </a:lnTo>
                <a:lnTo>
                  <a:pt x="387" y="345"/>
                </a:lnTo>
                <a:lnTo>
                  <a:pt x="208" y="265"/>
                </a:lnTo>
                <a:lnTo>
                  <a:pt x="0" y="378"/>
                </a:lnTo>
                <a:lnTo>
                  <a:pt x="0" y="375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27" name="Freeform 39"/>
          <p:cNvSpPr>
            <a:spLocks/>
          </p:cNvSpPr>
          <p:nvPr/>
        </p:nvSpPr>
        <p:spPr bwMode="auto">
          <a:xfrm>
            <a:off x="1809750" y="4737100"/>
            <a:ext cx="5489575" cy="646113"/>
          </a:xfrm>
          <a:custGeom>
            <a:avLst/>
            <a:gdLst>
              <a:gd name="T0" fmla="*/ 0 w 3458"/>
              <a:gd name="T1" fmla="*/ 375 h 407"/>
              <a:gd name="T2" fmla="*/ 0 w 3458"/>
              <a:gd name="T3" fmla="*/ 0 h 407"/>
              <a:gd name="T4" fmla="*/ 3458 w 3458"/>
              <a:gd name="T5" fmla="*/ 0 h 407"/>
              <a:gd name="T6" fmla="*/ 3458 w 3458"/>
              <a:gd name="T7" fmla="*/ 375 h 407"/>
              <a:gd name="T8" fmla="*/ 3217 w 3458"/>
              <a:gd name="T9" fmla="*/ 254 h 407"/>
              <a:gd name="T10" fmla="*/ 2926 w 3458"/>
              <a:gd name="T11" fmla="*/ 349 h 407"/>
              <a:gd name="T12" fmla="*/ 2667 w 3458"/>
              <a:gd name="T13" fmla="*/ 200 h 407"/>
              <a:gd name="T14" fmla="*/ 2481 w 3458"/>
              <a:gd name="T15" fmla="*/ 349 h 407"/>
              <a:gd name="T16" fmla="*/ 2223 w 3458"/>
              <a:gd name="T17" fmla="*/ 276 h 407"/>
              <a:gd name="T18" fmla="*/ 1964 w 3458"/>
              <a:gd name="T19" fmla="*/ 345 h 407"/>
              <a:gd name="T20" fmla="*/ 1716 w 3458"/>
              <a:gd name="T21" fmla="*/ 251 h 407"/>
              <a:gd name="T22" fmla="*/ 1520 w 3458"/>
              <a:gd name="T23" fmla="*/ 367 h 407"/>
              <a:gd name="T24" fmla="*/ 1352 w 3458"/>
              <a:gd name="T25" fmla="*/ 258 h 407"/>
              <a:gd name="T26" fmla="*/ 1155 w 3458"/>
              <a:gd name="T27" fmla="*/ 324 h 407"/>
              <a:gd name="T28" fmla="*/ 984 w 3458"/>
              <a:gd name="T29" fmla="*/ 251 h 407"/>
              <a:gd name="T30" fmla="*/ 780 w 3458"/>
              <a:gd name="T31" fmla="*/ 407 h 407"/>
              <a:gd name="T32" fmla="*/ 612 w 3458"/>
              <a:gd name="T33" fmla="*/ 265 h 407"/>
              <a:gd name="T34" fmla="*/ 387 w 3458"/>
              <a:gd name="T35" fmla="*/ 345 h 407"/>
              <a:gd name="T36" fmla="*/ 208 w 3458"/>
              <a:gd name="T37" fmla="*/ 265 h 407"/>
              <a:gd name="T38" fmla="*/ 0 w 3458"/>
              <a:gd name="T39" fmla="*/ 378 h 407"/>
              <a:gd name="T40" fmla="*/ 0 w 3458"/>
              <a:gd name="T41" fmla="*/ 378 h 40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458"/>
              <a:gd name="T64" fmla="*/ 0 h 407"/>
              <a:gd name="T65" fmla="*/ 3458 w 3458"/>
              <a:gd name="T66" fmla="*/ 407 h 40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458" h="407">
                <a:moveTo>
                  <a:pt x="0" y="375"/>
                </a:moveTo>
                <a:lnTo>
                  <a:pt x="0" y="0"/>
                </a:lnTo>
                <a:lnTo>
                  <a:pt x="3458" y="0"/>
                </a:lnTo>
                <a:lnTo>
                  <a:pt x="3458" y="375"/>
                </a:lnTo>
                <a:lnTo>
                  <a:pt x="3217" y="254"/>
                </a:lnTo>
                <a:lnTo>
                  <a:pt x="2926" y="349"/>
                </a:lnTo>
                <a:lnTo>
                  <a:pt x="2667" y="200"/>
                </a:lnTo>
                <a:lnTo>
                  <a:pt x="2481" y="349"/>
                </a:lnTo>
                <a:lnTo>
                  <a:pt x="2223" y="276"/>
                </a:lnTo>
                <a:lnTo>
                  <a:pt x="1964" y="345"/>
                </a:lnTo>
                <a:lnTo>
                  <a:pt x="1716" y="251"/>
                </a:lnTo>
                <a:lnTo>
                  <a:pt x="1520" y="367"/>
                </a:lnTo>
                <a:lnTo>
                  <a:pt x="1352" y="258"/>
                </a:lnTo>
                <a:lnTo>
                  <a:pt x="1155" y="324"/>
                </a:lnTo>
                <a:lnTo>
                  <a:pt x="984" y="251"/>
                </a:lnTo>
                <a:lnTo>
                  <a:pt x="780" y="407"/>
                </a:lnTo>
                <a:lnTo>
                  <a:pt x="612" y="265"/>
                </a:lnTo>
                <a:lnTo>
                  <a:pt x="387" y="345"/>
                </a:lnTo>
                <a:lnTo>
                  <a:pt x="208" y="265"/>
                </a:lnTo>
                <a:lnTo>
                  <a:pt x="0" y="37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4332288" y="4787900"/>
            <a:ext cx="403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Data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7929" name="Freeform 41"/>
          <p:cNvSpPr>
            <a:spLocks/>
          </p:cNvSpPr>
          <p:nvPr/>
        </p:nvSpPr>
        <p:spPr bwMode="auto">
          <a:xfrm>
            <a:off x="1816100" y="5227638"/>
            <a:ext cx="5487988" cy="792162"/>
          </a:xfrm>
          <a:custGeom>
            <a:avLst/>
            <a:gdLst>
              <a:gd name="T0" fmla="*/ 0 w 3457"/>
              <a:gd name="T1" fmla="*/ 175 h 499"/>
              <a:gd name="T2" fmla="*/ 4 w 3457"/>
              <a:gd name="T3" fmla="*/ 499 h 499"/>
              <a:gd name="T4" fmla="*/ 3457 w 3457"/>
              <a:gd name="T5" fmla="*/ 499 h 499"/>
              <a:gd name="T6" fmla="*/ 3457 w 3457"/>
              <a:gd name="T7" fmla="*/ 171 h 499"/>
              <a:gd name="T8" fmla="*/ 3220 w 3457"/>
              <a:gd name="T9" fmla="*/ 55 h 499"/>
              <a:gd name="T10" fmla="*/ 2929 w 3457"/>
              <a:gd name="T11" fmla="*/ 149 h 499"/>
              <a:gd name="T12" fmla="*/ 2670 w 3457"/>
              <a:gd name="T13" fmla="*/ 0 h 499"/>
              <a:gd name="T14" fmla="*/ 2485 w 3457"/>
              <a:gd name="T15" fmla="*/ 149 h 499"/>
              <a:gd name="T16" fmla="*/ 2226 w 3457"/>
              <a:gd name="T17" fmla="*/ 73 h 499"/>
              <a:gd name="T18" fmla="*/ 1964 w 3457"/>
              <a:gd name="T19" fmla="*/ 146 h 499"/>
              <a:gd name="T20" fmla="*/ 1716 w 3457"/>
              <a:gd name="T21" fmla="*/ 51 h 499"/>
              <a:gd name="T22" fmla="*/ 1519 w 3457"/>
              <a:gd name="T23" fmla="*/ 164 h 499"/>
              <a:gd name="T24" fmla="*/ 1352 w 3457"/>
              <a:gd name="T25" fmla="*/ 58 h 499"/>
              <a:gd name="T26" fmla="*/ 1155 w 3457"/>
              <a:gd name="T27" fmla="*/ 124 h 499"/>
              <a:gd name="T28" fmla="*/ 984 w 3457"/>
              <a:gd name="T29" fmla="*/ 51 h 499"/>
              <a:gd name="T30" fmla="*/ 780 w 3457"/>
              <a:gd name="T31" fmla="*/ 208 h 499"/>
              <a:gd name="T32" fmla="*/ 612 w 3457"/>
              <a:gd name="T33" fmla="*/ 66 h 499"/>
              <a:gd name="T34" fmla="*/ 390 w 3457"/>
              <a:gd name="T35" fmla="*/ 146 h 499"/>
              <a:gd name="T36" fmla="*/ 211 w 3457"/>
              <a:gd name="T37" fmla="*/ 66 h 499"/>
              <a:gd name="T38" fmla="*/ 4 w 3457"/>
              <a:gd name="T39" fmla="*/ 178 h 499"/>
              <a:gd name="T40" fmla="*/ 4 w 3457"/>
              <a:gd name="T41" fmla="*/ 178 h 499"/>
              <a:gd name="T42" fmla="*/ 0 w 3457"/>
              <a:gd name="T43" fmla="*/ 175 h 49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3457"/>
              <a:gd name="T67" fmla="*/ 0 h 499"/>
              <a:gd name="T68" fmla="*/ 3457 w 3457"/>
              <a:gd name="T69" fmla="*/ 499 h 49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3457" h="499">
                <a:moveTo>
                  <a:pt x="0" y="175"/>
                </a:moveTo>
                <a:lnTo>
                  <a:pt x="4" y="499"/>
                </a:lnTo>
                <a:lnTo>
                  <a:pt x="3457" y="499"/>
                </a:lnTo>
                <a:lnTo>
                  <a:pt x="3457" y="171"/>
                </a:lnTo>
                <a:lnTo>
                  <a:pt x="3220" y="55"/>
                </a:lnTo>
                <a:lnTo>
                  <a:pt x="2929" y="149"/>
                </a:lnTo>
                <a:lnTo>
                  <a:pt x="2670" y="0"/>
                </a:lnTo>
                <a:lnTo>
                  <a:pt x="2485" y="149"/>
                </a:lnTo>
                <a:lnTo>
                  <a:pt x="2226" y="73"/>
                </a:lnTo>
                <a:lnTo>
                  <a:pt x="1964" y="146"/>
                </a:lnTo>
                <a:lnTo>
                  <a:pt x="1716" y="51"/>
                </a:lnTo>
                <a:lnTo>
                  <a:pt x="1519" y="164"/>
                </a:lnTo>
                <a:lnTo>
                  <a:pt x="1352" y="58"/>
                </a:lnTo>
                <a:lnTo>
                  <a:pt x="1155" y="124"/>
                </a:lnTo>
                <a:lnTo>
                  <a:pt x="984" y="51"/>
                </a:lnTo>
                <a:lnTo>
                  <a:pt x="780" y="208"/>
                </a:lnTo>
                <a:lnTo>
                  <a:pt x="612" y="66"/>
                </a:lnTo>
                <a:lnTo>
                  <a:pt x="390" y="146"/>
                </a:lnTo>
                <a:lnTo>
                  <a:pt x="211" y="66"/>
                </a:lnTo>
                <a:lnTo>
                  <a:pt x="4" y="178"/>
                </a:lnTo>
                <a:lnTo>
                  <a:pt x="0" y="175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30" name="Freeform 42"/>
          <p:cNvSpPr>
            <a:spLocks/>
          </p:cNvSpPr>
          <p:nvPr/>
        </p:nvSpPr>
        <p:spPr bwMode="auto">
          <a:xfrm>
            <a:off x="1816100" y="5227638"/>
            <a:ext cx="5487988" cy="792162"/>
          </a:xfrm>
          <a:custGeom>
            <a:avLst/>
            <a:gdLst>
              <a:gd name="T0" fmla="*/ 0 w 3457"/>
              <a:gd name="T1" fmla="*/ 175 h 499"/>
              <a:gd name="T2" fmla="*/ 4 w 3457"/>
              <a:gd name="T3" fmla="*/ 499 h 499"/>
              <a:gd name="T4" fmla="*/ 3457 w 3457"/>
              <a:gd name="T5" fmla="*/ 499 h 499"/>
              <a:gd name="T6" fmla="*/ 3457 w 3457"/>
              <a:gd name="T7" fmla="*/ 171 h 499"/>
              <a:gd name="T8" fmla="*/ 3220 w 3457"/>
              <a:gd name="T9" fmla="*/ 55 h 499"/>
              <a:gd name="T10" fmla="*/ 2929 w 3457"/>
              <a:gd name="T11" fmla="*/ 149 h 499"/>
              <a:gd name="T12" fmla="*/ 2670 w 3457"/>
              <a:gd name="T13" fmla="*/ 0 h 499"/>
              <a:gd name="T14" fmla="*/ 2485 w 3457"/>
              <a:gd name="T15" fmla="*/ 149 h 499"/>
              <a:gd name="T16" fmla="*/ 2226 w 3457"/>
              <a:gd name="T17" fmla="*/ 73 h 499"/>
              <a:gd name="T18" fmla="*/ 1964 w 3457"/>
              <a:gd name="T19" fmla="*/ 146 h 499"/>
              <a:gd name="T20" fmla="*/ 1716 w 3457"/>
              <a:gd name="T21" fmla="*/ 51 h 499"/>
              <a:gd name="T22" fmla="*/ 1519 w 3457"/>
              <a:gd name="T23" fmla="*/ 164 h 499"/>
              <a:gd name="T24" fmla="*/ 1352 w 3457"/>
              <a:gd name="T25" fmla="*/ 58 h 499"/>
              <a:gd name="T26" fmla="*/ 1155 w 3457"/>
              <a:gd name="T27" fmla="*/ 124 h 499"/>
              <a:gd name="T28" fmla="*/ 984 w 3457"/>
              <a:gd name="T29" fmla="*/ 51 h 499"/>
              <a:gd name="T30" fmla="*/ 780 w 3457"/>
              <a:gd name="T31" fmla="*/ 208 h 499"/>
              <a:gd name="T32" fmla="*/ 612 w 3457"/>
              <a:gd name="T33" fmla="*/ 66 h 499"/>
              <a:gd name="T34" fmla="*/ 390 w 3457"/>
              <a:gd name="T35" fmla="*/ 146 h 499"/>
              <a:gd name="T36" fmla="*/ 211 w 3457"/>
              <a:gd name="T37" fmla="*/ 66 h 499"/>
              <a:gd name="T38" fmla="*/ 4 w 3457"/>
              <a:gd name="T39" fmla="*/ 178 h 499"/>
              <a:gd name="T40" fmla="*/ 4 w 3457"/>
              <a:gd name="T41" fmla="*/ 178 h 49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457"/>
              <a:gd name="T64" fmla="*/ 0 h 499"/>
              <a:gd name="T65" fmla="*/ 3457 w 3457"/>
              <a:gd name="T66" fmla="*/ 499 h 49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457" h="499">
                <a:moveTo>
                  <a:pt x="0" y="175"/>
                </a:moveTo>
                <a:lnTo>
                  <a:pt x="4" y="499"/>
                </a:lnTo>
                <a:lnTo>
                  <a:pt x="3457" y="499"/>
                </a:lnTo>
                <a:lnTo>
                  <a:pt x="3457" y="171"/>
                </a:lnTo>
                <a:lnTo>
                  <a:pt x="3220" y="55"/>
                </a:lnTo>
                <a:lnTo>
                  <a:pt x="2929" y="149"/>
                </a:lnTo>
                <a:lnTo>
                  <a:pt x="2670" y="0"/>
                </a:lnTo>
                <a:lnTo>
                  <a:pt x="2485" y="149"/>
                </a:lnTo>
                <a:lnTo>
                  <a:pt x="2226" y="73"/>
                </a:lnTo>
                <a:lnTo>
                  <a:pt x="1964" y="146"/>
                </a:lnTo>
                <a:lnTo>
                  <a:pt x="1716" y="51"/>
                </a:lnTo>
                <a:lnTo>
                  <a:pt x="1519" y="164"/>
                </a:lnTo>
                <a:lnTo>
                  <a:pt x="1352" y="58"/>
                </a:lnTo>
                <a:lnTo>
                  <a:pt x="1155" y="124"/>
                </a:lnTo>
                <a:lnTo>
                  <a:pt x="984" y="51"/>
                </a:lnTo>
                <a:lnTo>
                  <a:pt x="780" y="208"/>
                </a:lnTo>
                <a:lnTo>
                  <a:pt x="612" y="66"/>
                </a:lnTo>
                <a:lnTo>
                  <a:pt x="390" y="146"/>
                </a:lnTo>
                <a:lnTo>
                  <a:pt x="211" y="66"/>
                </a:lnTo>
                <a:lnTo>
                  <a:pt x="4" y="17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31" name="Rectangle 44"/>
          <p:cNvSpPr>
            <a:spLocks noChangeArrowheads="1"/>
          </p:cNvSpPr>
          <p:nvPr/>
        </p:nvSpPr>
        <p:spPr bwMode="auto">
          <a:xfrm>
            <a:off x="2590800" y="38862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zh-TW" sz="15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Destination address</a:t>
            </a:r>
            <a:endParaRPr lang="en-US" altLang="zh-TW" sz="2400"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IPv4 header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E0CD772-AE8C-468B-94FD-BDB7AEECD9DE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389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28775"/>
            <a:ext cx="8001000" cy="4848225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Version: 4 for the current IP.</a:t>
            </a:r>
          </a:p>
          <a:p>
            <a:r>
              <a:rPr lang="en-US" altLang="zh-TW" smtClean="0">
                <a:ea typeface="PMingLiU" pitchFamily="18" charset="-120"/>
              </a:rPr>
              <a:t>Type of service (TOS) for specifying how a router should handle this datagram.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Recently replaced by a 6-bit differentiated services codepoint (RFC 2474) and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a 2-bit explicit congestion notification (RFC 3168)</a:t>
            </a:r>
          </a:p>
          <a:p>
            <a:r>
              <a:rPr lang="en-US" altLang="zh-TW" smtClean="0">
                <a:ea typeface="PMingLiU" pitchFamily="18" charset="-120"/>
              </a:rPr>
              <a:t>Header length handles a variable-length header.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20-byte IP header without IP options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76275"/>
            <a:ext cx="7772400" cy="376238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>
                <a:ea typeface="PMingLiU" pitchFamily="18" charset="-120"/>
              </a:rPr>
              <a:t>IPv4 header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E7F095B-EC64-461F-AF69-E5325A479BDB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00213"/>
            <a:ext cx="8229600" cy="4548187"/>
          </a:xfrm>
        </p:spPr>
        <p:txBody>
          <a:bodyPr>
            <a:normAutofit lnSpcReduction="1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dirty="0">
                <a:ea typeface="PMingLiU" pitchFamily="18" charset="-120"/>
              </a:rPr>
              <a:t>A 16-bit length (count in bytes) limits the size of an IP datagram to 65,535 bytes, including the IP header.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dirty="0">
                <a:ea typeface="PMingLiU" pitchFamily="18" charset="-120"/>
              </a:rPr>
              <a:t>Identification, flags, and offset are used for packet fragmentation and reassembly.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dirty="0">
                <a:ea typeface="PMingLiU" pitchFamily="18" charset="-120"/>
              </a:rPr>
              <a:t>Time to live (TTL) limits the number of times that a datagram processed by routers 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zh-TW" dirty="0">
                <a:ea typeface="PMingLiU" pitchFamily="18" charset="-120"/>
              </a:rPr>
              <a:t>Packets caught in routing loops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zh-TW" dirty="0">
                <a:ea typeface="PMingLiU" pitchFamily="18" charset="-120"/>
              </a:rPr>
              <a:t>Packet scoping, especially for multicast packets.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zh-TW" dirty="0">
                <a:ea typeface="PMingLiU" pitchFamily="18" charset="-120"/>
              </a:rPr>
              <a:t>Initial TTL value?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IPv4 header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BD187DC-D962-4454-ACF6-56DD7EDDDB3E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4096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Protocol specifies the type of payload.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Protocol messages on the network layer, such as ICMP (1) and IGMP (2)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TCP data (6) and UDP data (17)</a:t>
            </a:r>
          </a:p>
          <a:p>
            <a:r>
              <a:rPr lang="en-US" altLang="zh-TW" smtClean="0">
                <a:ea typeface="PMingLiU" pitchFamily="18" charset="-120"/>
              </a:rPr>
              <a:t>Checksum is a 16-bit word checksum for header</a:t>
            </a:r>
            <a:r>
              <a:rPr lang="en-US" altLang="zh-TW" smtClean="0">
                <a:latin typeface="Times New Roman" pitchFamily="18" charset="0"/>
                <a:ea typeface="PMingLiU" pitchFamily="18" charset="-120"/>
              </a:rPr>
              <a:t>’</a:t>
            </a:r>
            <a:r>
              <a:rPr lang="en-US" altLang="zh-TW" smtClean="0">
                <a:ea typeface="PMingLiU" pitchFamily="18" charset="-120"/>
              </a:rPr>
              <a:t>s error detection</a:t>
            </a:r>
          </a:p>
          <a:p>
            <a:r>
              <a:rPr lang="en-US" altLang="zh-TW" smtClean="0">
                <a:ea typeface="PMingLiU" pitchFamily="18" charset="-120"/>
              </a:rPr>
              <a:t>IP options: Source routing, record route, timestamp, etc, but they are rarely used today in practice.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B0422C-56DA-48FE-BB52-52F88CB2295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pic>
        <p:nvPicPr>
          <p:cNvPr id="3" name="Picture 2" descr="ScreenShot00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836712"/>
            <a:ext cx="8963222" cy="48640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Implementing IP fragmentation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F91AEB6-415A-42CB-AF1E-33A33BF20732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4198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Support unambiguous fragment reassembly.</a:t>
            </a:r>
          </a:p>
          <a:p>
            <a:r>
              <a:rPr lang="en-US" altLang="zh-TW" smtClean="0">
                <a:ea typeface="PMingLiU" pitchFamily="18" charset="-120"/>
              </a:rPr>
              <a:t>Support multiple fragmentations.</a:t>
            </a:r>
          </a:p>
          <a:p>
            <a:r>
              <a:rPr lang="en-US" altLang="zh-TW" smtClean="0">
                <a:ea typeface="PMingLiU" pitchFamily="18" charset="-120"/>
              </a:rPr>
              <a:t>Support the options of fragmentation.</a:t>
            </a:r>
          </a:p>
          <a:p>
            <a:r>
              <a:rPr lang="en-US" altLang="zh-TW" smtClean="0">
                <a:ea typeface="PMingLiU" pitchFamily="18" charset="-120"/>
              </a:rPr>
              <a:t>Cater for packet reordering.</a:t>
            </a:r>
          </a:p>
          <a:p>
            <a:r>
              <a:rPr lang="en-US" altLang="zh-TW" smtClean="0">
                <a:ea typeface="PMingLiU" pitchFamily="18" charset="-120"/>
              </a:rPr>
              <a:t>Detect fragment losses.</a:t>
            </a:r>
          </a:p>
          <a:p>
            <a:pPr>
              <a:buFont typeface="Wingdings" pitchFamily="2" charset="2"/>
              <a:buNone/>
            </a:pPr>
            <a:endParaRPr lang="en-US" altLang="zh-TW" smtClean="0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Fragment reassembly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848F434-67C4-4406-87DE-77BCDA410D4D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4301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00213"/>
            <a:ext cx="7772400" cy="4471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Each fragment must share the same identity.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This identity should not rely on other protocol information.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The identification field is incremented after sending an IP packet.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Each fragment should include its position in the original packet.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Fragment offset: the offset of this fragment from the beginning of the original packet.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PMingLiU" pitchFamily="18" charset="-120"/>
              </a:rPr>
              <a:t>Fragments are counted in units of 8 octets, 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10854</TotalTime>
  <Words>909</Words>
  <Application>Microsoft Office PowerPoint</Application>
  <PresentationFormat>On-screen Show (4:3)</PresentationFormat>
  <Paragraphs>200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Median</vt:lpstr>
      <vt:lpstr>Document</vt:lpstr>
      <vt:lpstr>The Classic Internet Protocol (RFC 791)</vt:lpstr>
      <vt:lpstr>IPv4 header</vt:lpstr>
      <vt:lpstr>IPv4 datagrams</vt:lpstr>
      <vt:lpstr>IPv4 header</vt:lpstr>
      <vt:lpstr>IPv4 header</vt:lpstr>
      <vt:lpstr>IPv4 header</vt:lpstr>
      <vt:lpstr>Slide 7</vt:lpstr>
      <vt:lpstr>Implementing IP fragmentation</vt:lpstr>
      <vt:lpstr>Fragment reassembly</vt:lpstr>
      <vt:lpstr>Fragment reassembly</vt:lpstr>
      <vt:lpstr>Fragment reassembly</vt:lpstr>
      <vt:lpstr>IP fragmentation: An example</vt:lpstr>
      <vt:lpstr>Slide 13</vt:lpstr>
      <vt:lpstr>How to reduce the IPv4 header’s complexity?</vt:lpstr>
      <vt:lpstr>IPv6 header</vt:lpstr>
      <vt:lpstr>ICMP</vt:lpstr>
      <vt:lpstr>Internet control message protocol (ICMP)</vt:lpstr>
      <vt:lpstr>ICMP messages</vt:lpstr>
      <vt:lpstr>ICMP error messages</vt:lpstr>
      <vt:lpstr>Slide 20</vt:lpstr>
      <vt:lpstr>ICMP error messages</vt:lpstr>
      <vt:lpstr>Summary</vt:lpstr>
      <vt:lpstr>References</vt:lpstr>
    </vt:vector>
  </TitlesOfParts>
  <Company>Hong Kong Polytechnic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Internet and TCP/IP</dc:title>
  <dc:creator>Department of Computing</dc:creator>
  <cp:lastModifiedBy>RockyChang</cp:lastModifiedBy>
  <cp:revision>374</cp:revision>
  <cp:lastPrinted>2002-09-10T04:47:30Z</cp:lastPrinted>
  <dcterms:created xsi:type="dcterms:W3CDTF">2000-09-14T07:09:27Z</dcterms:created>
  <dcterms:modified xsi:type="dcterms:W3CDTF">2010-09-21T13:08:30Z</dcterms:modified>
</cp:coreProperties>
</file>