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58"/>
  </p:notesMasterIdLst>
  <p:handoutMasterIdLst>
    <p:handoutMasterId r:id="rId59"/>
  </p:handoutMasterIdLst>
  <p:sldIdLst>
    <p:sldId id="256" r:id="rId2"/>
    <p:sldId id="333" r:id="rId3"/>
    <p:sldId id="334" r:id="rId4"/>
    <p:sldId id="335" r:id="rId5"/>
    <p:sldId id="363" r:id="rId6"/>
    <p:sldId id="336" r:id="rId7"/>
    <p:sldId id="337" r:id="rId8"/>
    <p:sldId id="290" r:id="rId9"/>
    <p:sldId id="295" r:id="rId10"/>
    <p:sldId id="352" r:id="rId11"/>
    <p:sldId id="291" r:id="rId12"/>
    <p:sldId id="362" r:id="rId13"/>
    <p:sldId id="318" r:id="rId14"/>
    <p:sldId id="367" r:id="rId15"/>
    <p:sldId id="368" r:id="rId16"/>
    <p:sldId id="321" r:id="rId17"/>
    <p:sldId id="320" r:id="rId18"/>
    <p:sldId id="338" r:id="rId19"/>
    <p:sldId id="339" r:id="rId20"/>
    <p:sldId id="340" r:id="rId21"/>
    <p:sldId id="311" r:id="rId22"/>
    <p:sldId id="364" r:id="rId23"/>
    <p:sldId id="322" r:id="rId24"/>
    <p:sldId id="341" r:id="rId25"/>
    <p:sldId id="342" r:id="rId26"/>
    <p:sldId id="324" r:id="rId27"/>
    <p:sldId id="343" r:id="rId28"/>
    <p:sldId id="326" r:id="rId29"/>
    <p:sldId id="344" r:id="rId30"/>
    <p:sldId id="325" r:id="rId31"/>
    <p:sldId id="327" r:id="rId32"/>
    <p:sldId id="345" r:id="rId33"/>
    <p:sldId id="328" r:id="rId34"/>
    <p:sldId id="346" r:id="rId35"/>
    <p:sldId id="347" r:id="rId36"/>
    <p:sldId id="348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5" r:id="rId45"/>
    <p:sldId id="313" r:id="rId46"/>
    <p:sldId id="330" r:id="rId47"/>
    <p:sldId id="331" r:id="rId48"/>
    <p:sldId id="361" r:id="rId49"/>
    <p:sldId id="332" r:id="rId50"/>
    <p:sldId id="366" r:id="rId51"/>
    <p:sldId id="305" r:id="rId52"/>
    <p:sldId id="310" r:id="rId53"/>
    <p:sldId id="307" r:id="rId54"/>
    <p:sldId id="309" r:id="rId55"/>
    <p:sldId id="329" r:id="rId56"/>
    <p:sldId id="317" r:id="rId57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9ACDA2EF-3301-42C3-88FC-B9EAD9108F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3" tIns="46352" rIns="92703" bIns="46352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C9DC712E-7C94-4695-823B-4C9B4AF02E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633F9D-213E-40DA-BB46-A87804FA1A4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2428-EEB7-422B-8465-878534CE5D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EB9B74C-5E27-451E-8F80-D69EA2B78F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44554C4-D00C-4BC6-9778-AA535DA55D5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8229600" cy="2354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75075"/>
            <a:ext cx="8229600" cy="235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A0DC9CD-D2FC-43D4-B29B-164BFD4FA5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F86961-05ED-4071-8C35-B2FA8B8CD7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FC9548B-F9EE-47AB-A76C-A800CF7EF40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E048B9-939E-4B69-9DE9-5F830F4F50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CA94E6-B036-42D5-B393-FBD084F2F00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AD2718-F8BC-44A5-96F7-F9FBF8D049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28D4B-1D54-459E-BF75-8E6CABBF0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78EEA6-1B83-406E-A45C-53B8C37F1A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B41AFB8-3811-4489-ADF0-C56599AAE0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075FB0-F530-4AF9-A4A2-79E133A725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216"/>
            <a:ext cx="6046440" cy="936600"/>
          </a:xfrm>
        </p:spPr>
        <p:txBody>
          <a:bodyPr>
            <a:normAutofit/>
          </a:bodyPr>
          <a:lstStyle/>
          <a:p>
            <a:r>
              <a:rPr lang="en-US" sz="4800" dirty="0"/>
              <a:t>IP Forwarding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Rocky K. C. </a:t>
            </a:r>
            <a:r>
              <a:rPr lang="en-US" dirty="0" smtClean="0"/>
              <a:t>Chang              11 October 2010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0DB618-1D0A-4EB5-8DA7-D399DAC098BB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Types of forwarding entries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1CD269-253B-4CCD-88E3-66B5997FE15B}" type="slidenum">
              <a:rPr lang="en-GB"/>
              <a:pPr/>
              <a:t>10</a:t>
            </a:fld>
            <a:endParaRPr lang="en-GB"/>
          </a:p>
        </p:txBody>
      </p:sp>
      <p:sp>
        <p:nvSpPr>
          <p:cNvPr id="172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Unicast vs multicast destinations</a:t>
            </a:r>
          </a:p>
          <a:p>
            <a:r>
              <a:rPr lang="en-US"/>
              <a:t>Loopback vs actual routes</a:t>
            </a:r>
          </a:p>
          <a:p>
            <a:r>
              <a:rPr lang="en-US"/>
              <a:t>Host-specific vs network specific routes</a:t>
            </a:r>
          </a:p>
          <a:p>
            <a:r>
              <a:rPr lang="en-US"/>
              <a:t>First-hop forwarding vs last-hop forwarding vs in-between forwarding</a:t>
            </a:r>
          </a:p>
          <a:p>
            <a:pPr lvl="1"/>
            <a:r>
              <a:rPr lang="en-US"/>
              <a:t>The last two are for routers only.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1527DD3-80FD-43EF-AAE3-6EF3DCA3EADB}" type="slidenum">
              <a:rPr lang="en-GB"/>
              <a:pPr/>
              <a:t>11</a:t>
            </a:fld>
            <a:endParaRPr lang="en-GB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/>
              <a:t>Forwarding tables in hosts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251520" y="1441450"/>
          <a:ext cx="8751887" cy="4867275"/>
        </p:xfrm>
        <a:graphic>
          <a:graphicData uri="http://schemas.openxmlformats.org/presentationml/2006/ole">
            <p:oleObj spid="_x0000_s102404" name="Document" r:id="rId3" imgW="7360956" imgH="40837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827047-DBD7-4420-A720-33606ECF3716}" type="slidenum">
              <a:rPr lang="en-GB"/>
              <a:pPr/>
              <a:t>12</a:t>
            </a:fld>
            <a:endParaRPr lang="en-GB"/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32048" y="1070339"/>
          <a:ext cx="8444844" cy="4734925"/>
        </p:xfrm>
        <a:graphic>
          <a:graphicData uri="http://schemas.openxmlformats.org/presentationml/2006/ole">
            <p:oleObj spid="_x0000_s193540" name="Document" r:id="rId3" imgW="6703362" imgH="3759077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tables in hosts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AC196FE-B3E1-492E-BF98-0EB51CBC3616}" type="slidenum">
              <a:rPr lang="en-GB"/>
              <a:pPr/>
              <a:t>13</a:t>
            </a:fld>
            <a:endParaRPr lang="en-GB"/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host’s view about the “outside world” is binary: either local or nonlocal.</a:t>
            </a:r>
          </a:p>
          <a:p>
            <a:pPr lvl="1"/>
            <a:r>
              <a:rPr lang="en-US"/>
              <a:t>In the local case, it sends datagrams to the destination directly.</a:t>
            </a:r>
          </a:p>
          <a:p>
            <a:pPr lvl="1"/>
            <a:r>
              <a:rPr lang="en-US"/>
              <a:t>In the nonlocal case, it sends datagrams to a default router.</a:t>
            </a:r>
          </a:p>
          <a:p>
            <a:pPr lvl="1"/>
            <a:r>
              <a:rPr lang="en-US"/>
              <a:t>In both cases, the host uses ARP cache or ARP to find out the corresponding MAC addresses.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(/24 for all subnets)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F86961-05ED-4071-8C35-B2FA8B8CD7E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922" name="Picture 2" descr="Assign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6264696" cy="490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R1’s forwarding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F86961-05ED-4071-8C35-B2FA8B8CD7E4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1560" y="1844824"/>
          <a:ext cx="8064896" cy="4680523"/>
        </p:xfrm>
        <a:graphic>
          <a:graphicData uri="http://schemas.openxmlformats.org/drawingml/2006/table">
            <a:tbl>
              <a:tblPr/>
              <a:tblGrid>
                <a:gridCol w="1612979"/>
                <a:gridCol w="2059429"/>
                <a:gridCol w="1587307"/>
                <a:gridCol w="2805181"/>
              </a:tblGrid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Destinations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Masks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Gateways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Comments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127.0.0.1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255.255.255.255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127.0.0.1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Loopback driver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192.10.1.2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255.255.255.255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192.10.1.1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Host specific route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255.255.255.0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131.10.1.1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Directly connected net.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192.12.35.0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192.12.35.1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Directly connected net.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193.1.1.0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255.255.255.0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193.1.1.1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Directly connected net.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131.10.128.0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131.10.1.2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Route to a gateway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131.10.129.0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131.10.1.2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Route to a gateway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131.10.10.0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131.10.1.3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Route to a gateway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131.10.9.0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131.10.1.3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Route to a gateway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132.12.0.0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255.255.255.0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192.12.35.2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Route to a gateway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Default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0.0.0.0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193.1.1.2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Default router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Bootstraping forwarding tables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FF0FA02-C7BA-4939-9CB1-263C5F180A37}" type="slidenum">
              <a:rPr lang="en-GB"/>
              <a:pPr/>
              <a:t>16</a:t>
            </a:fld>
            <a:endParaRPr lang="en-GB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813520"/>
            <a:ext cx="8153400" cy="4495800"/>
          </a:xfrm>
        </p:spPr>
        <p:txBody>
          <a:bodyPr/>
          <a:lstStyle/>
          <a:p>
            <a:r>
              <a:rPr lang="en-US" sz="2400" dirty="0"/>
              <a:t>Whenever an interface is initialized, a direct route (to a host in a point-to-point link or to a network in a LAN) is automatically created.</a:t>
            </a:r>
          </a:p>
          <a:p>
            <a:pPr lvl="1"/>
            <a:r>
              <a:rPr lang="en-US" sz="2000" dirty="0"/>
              <a:t>With IP address and subnet mask configured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nonconnected</a:t>
            </a:r>
            <a:r>
              <a:rPr lang="en-US" sz="2400" dirty="0"/>
              <a:t> networks,</a:t>
            </a:r>
          </a:p>
          <a:p>
            <a:pPr lvl="1"/>
            <a:r>
              <a:rPr lang="en-US" sz="2000" dirty="0"/>
              <a:t>Hosts to find default routers:</a:t>
            </a:r>
          </a:p>
          <a:p>
            <a:pPr lvl="2"/>
            <a:r>
              <a:rPr lang="en-US" sz="1800" dirty="0"/>
              <a:t>Configure manually through route command.</a:t>
            </a:r>
          </a:p>
          <a:p>
            <a:pPr lvl="2"/>
            <a:r>
              <a:rPr lang="en-US" sz="1800" dirty="0"/>
              <a:t>Use ICMP router discovery protocol</a:t>
            </a:r>
          </a:p>
          <a:p>
            <a:pPr lvl="2"/>
            <a:r>
              <a:rPr lang="en-US" sz="1800" dirty="0"/>
              <a:t>Use ICMP redirect</a:t>
            </a:r>
          </a:p>
          <a:p>
            <a:pPr lvl="2"/>
            <a:r>
              <a:rPr lang="en-US" sz="1800" dirty="0"/>
              <a:t>Use DHCP</a:t>
            </a:r>
          </a:p>
          <a:p>
            <a:pPr lvl="1"/>
            <a:r>
              <a:rPr lang="en-US" sz="2000" dirty="0"/>
              <a:t>Routers run a routing protocol (a routing daemon) to automatically discover routes.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IP forwarding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40AF1B-86B5-4E5C-8969-85DBAE619A6E}" type="slidenum">
              <a:rPr lang="en-GB"/>
              <a:pPr/>
              <a:t>17</a:t>
            </a:fld>
            <a:endParaRPr lang="en-GB"/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44824"/>
            <a:ext cx="8077200" cy="4632176"/>
          </a:xfrm>
        </p:spPr>
        <p:txBody>
          <a:bodyPr/>
          <a:lstStyle/>
          <a:p>
            <a:r>
              <a:rPr lang="en-US" dirty="0"/>
              <a:t>Both hosts and routers are involved in forwarding.</a:t>
            </a:r>
          </a:p>
          <a:p>
            <a:pPr lvl="1"/>
            <a:r>
              <a:rPr lang="en-US" dirty="0"/>
              <a:t>Compared with routers, a host makes a much simpler binary decision. </a:t>
            </a:r>
          </a:p>
          <a:p>
            <a:r>
              <a:rPr lang="en-US" dirty="0"/>
              <a:t>IP forwarding is done on a hop-by-hop basis.</a:t>
            </a:r>
          </a:p>
          <a:p>
            <a:r>
              <a:rPr lang="en-US" dirty="0"/>
              <a:t>It is assumed that the next-hop router is really closer to the destination.</a:t>
            </a:r>
          </a:p>
          <a:p>
            <a:r>
              <a:rPr lang="en-US" dirty="0"/>
              <a:t>IP forwarding is able to specify a route to a network, and not have to specify a route to every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Forwarding for different types of routing</a:t>
            </a:r>
            <a:endParaRPr lang="en-GB" sz="36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9EE1244-AD61-4CCA-A00F-E5DDE4514B81}" type="slidenum">
              <a:rPr lang="en-GB"/>
              <a:pPr/>
              <a:t>18</a:t>
            </a:fld>
            <a:endParaRPr lang="en-GB"/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Unicast routing</a:t>
            </a:r>
          </a:p>
          <a:p>
            <a:pPr lvl="1"/>
            <a:r>
              <a:rPr lang="en-US"/>
              <a:t>Longest prefix matching on the IP destination addresses</a:t>
            </a:r>
          </a:p>
          <a:p>
            <a:r>
              <a:rPr lang="en-US"/>
              <a:t>Unicast routing with TOS</a:t>
            </a:r>
          </a:p>
          <a:p>
            <a:pPr lvl="1"/>
            <a:r>
              <a:rPr lang="en-US"/>
              <a:t>Longest prefix matching on the IP destination addresses + exact match on TOS</a:t>
            </a:r>
          </a:p>
          <a:p>
            <a:r>
              <a:rPr lang="en-US"/>
              <a:t>Multicast routing</a:t>
            </a:r>
          </a:p>
          <a:p>
            <a:pPr lvl="1"/>
            <a:r>
              <a:rPr lang="en-US"/>
              <a:t>Longest prefix matching on the IP source address + exact match on source address, destination address, and incoming interface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Routing functionalities vs forwarding algorithms</a:t>
            </a:r>
            <a:endParaRPr lang="en-GB" sz="320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76FA450-BED7-403D-871A-75A4B590B266}" type="slidenum">
              <a:rPr lang="en-GB"/>
              <a:pPr/>
              <a:t>19</a:t>
            </a:fld>
            <a:endParaRPr lang="en-GB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Different functionalities require different forwarding algorithms</a:t>
            </a:r>
            <a:endParaRPr lang="en-GB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68188" y="2564532"/>
            <a:ext cx="8424863" cy="396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466601" y="2708994"/>
            <a:ext cx="1871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Routing function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468188" y="4077419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Forwarding algorithm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123951" y="2739157"/>
            <a:ext cx="1871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Unicast routing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211513" y="2739157"/>
            <a:ext cx="18716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Unicast routing with TOS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6516563" y="2739157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Multicast routing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412876" y="4098057"/>
            <a:ext cx="16557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Longest prefix matching on the IP destination addresses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852738" y="4004394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3997201" y="4098057"/>
            <a:ext cx="22320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Longest prefix matching on the IP destination addresses + exact match on TOS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6300663" y="4364757"/>
            <a:ext cx="248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6337176" y="4098057"/>
            <a:ext cx="241141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Longest prefix matching on the IP source address + exact match on source address, …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>
            <a:off x="467544" y="3964707"/>
            <a:ext cx="842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2268413" y="2564532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>
            <a:off x="3924176" y="2564532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>
            <a:off x="6229226" y="2564532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Content</a:t>
            </a:r>
            <a:endParaRPr lang="en-GB" sz="4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C80A59-AF6F-4A30-98C0-8428C2FF8065}" type="slidenum">
              <a:rPr lang="en-GB"/>
              <a:pPr/>
              <a:t>2</a:t>
            </a:fld>
            <a:endParaRPr lang="en-GB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00808"/>
            <a:ext cx="8153400" cy="4395192"/>
          </a:xfrm>
        </p:spPr>
        <p:txBody>
          <a:bodyPr/>
          <a:lstStyle/>
          <a:p>
            <a:r>
              <a:rPr lang="en-US" dirty="0"/>
              <a:t>Switches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routers</a:t>
            </a:r>
            <a:endParaRPr lang="en-US" dirty="0"/>
          </a:p>
          <a:p>
            <a:r>
              <a:rPr lang="en-US" dirty="0" smtClean="0"/>
              <a:t>The IP </a:t>
            </a:r>
            <a:r>
              <a:rPr lang="en-US" dirty="0"/>
              <a:t>forwarding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/>
              <a:t>The IP address lookup problem</a:t>
            </a:r>
          </a:p>
          <a:p>
            <a:r>
              <a:rPr lang="en-US" dirty="0" smtClean="0"/>
              <a:t>IP </a:t>
            </a:r>
            <a:r>
              <a:rPr lang="en-US" dirty="0"/>
              <a:t>tunneling</a:t>
            </a:r>
          </a:p>
          <a:p>
            <a:r>
              <a:rPr lang="en-US" dirty="0"/>
              <a:t>Forwarding-related ICMP messages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Would it be better if …</a:t>
            </a:r>
            <a:endParaRPr lang="en-GB" sz="40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B097A3-C746-4397-BB97-93454B35D0E5}" type="slidenum">
              <a:rPr lang="en-GB"/>
              <a:pPr/>
              <a:t>20</a:t>
            </a:fld>
            <a:endParaRPr lang="en-GB"/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719138" y="2060575"/>
            <a:ext cx="7704137" cy="280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717550" y="2205038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Routing function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719138" y="3573463"/>
            <a:ext cx="1871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Forwarding algorithm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2374900" y="2235200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Unicast routing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4462463" y="2235200"/>
            <a:ext cx="18716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Unicast routing with TOS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6478588" y="2235200"/>
            <a:ext cx="1871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Multicast routing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>
            <a:off x="2519363" y="2060575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>
            <a:off x="4175125" y="206057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719138" y="3429000"/>
            <a:ext cx="770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40" name="Line 20"/>
          <p:cNvSpPr>
            <a:spLocks noChangeShapeType="1"/>
          </p:cNvSpPr>
          <p:nvPr/>
        </p:nvSpPr>
        <p:spPr bwMode="auto">
          <a:xfrm>
            <a:off x="6478588" y="206057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2878138" y="3644900"/>
            <a:ext cx="51847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Common forwarding algorithm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(label swapping)</a:t>
            </a:r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unicast IP forwarding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13E70C-7C7A-48DC-8BF1-DA4EE70D60DC}" type="slidenum">
              <a:rPr lang="en-GB"/>
              <a:pPr/>
              <a:t>21</a:t>
            </a:fld>
            <a:endParaRPr lang="en-GB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395536" y="1700485"/>
          <a:ext cx="8636000" cy="4968875"/>
        </p:xfrm>
        <a:graphic>
          <a:graphicData uri="http://schemas.openxmlformats.org/presentationml/2006/ole">
            <p:oleObj spid="_x0000_s124932" name="Document" r:id="rId3" imgW="8305216" imgH="478227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9548B-F9EE-47AB-A76C-A800CF7EF404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IP address lookup problem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067339-41C5-471D-B02B-6F68F35422ED}" type="slidenum">
              <a:rPr lang="en-GB"/>
              <a:pPr/>
              <a:t>23</a:t>
            </a:fld>
            <a:endParaRPr lang="en-GB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problem: How can a router look up a destination address in its routing table as quickly as possible?</a:t>
            </a:r>
          </a:p>
          <a:p>
            <a:pPr lvl="1"/>
            <a:r>
              <a:rPr lang="en-US"/>
              <a:t>The address lookup operation is a major bottleneck in routers’ forwarding performance.</a:t>
            </a:r>
          </a:p>
          <a:p>
            <a:r>
              <a:rPr lang="en-US"/>
              <a:t>In the classful addressing architecture</a:t>
            </a:r>
          </a:p>
          <a:p>
            <a:pPr lvl="1"/>
            <a:r>
              <a:rPr lang="en-US"/>
              <a:t>Three separate tables are used for classes A, B, C addresses (the first three bits).</a:t>
            </a:r>
          </a:p>
          <a:p>
            <a:pPr lvl="1"/>
            <a:r>
              <a:rPr lang="en-US"/>
              <a:t>Use hashing or binary search to look up addresses.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Classless interdomain routing (CIDR)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0179FBE-76A3-4DF0-BD90-FC1E76830F3C}" type="slidenum">
              <a:rPr lang="en-GB"/>
              <a:pPr/>
              <a:t>24</a:t>
            </a:fld>
            <a:endParaRPr lang="en-GB"/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741512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CIDR is a solution to the class B address exhaustion and routing table size problems.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Allocate a contiguous block of class C addresses (2, 4, 8, etc) instead of a class B address.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reduce the increase in routing table size, </a:t>
            </a:r>
            <a:r>
              <a:rPr lang="en-US" dirty="0" err="1"/>
              <a:t>interdomain</a:t>
            </a:r>
            <a:r>
              <a:rPr lang="en-US" dirty="0"/>
              <a:t> routing needs to perform “route aggregation.”</a:t>
            </a:r>
          </a:p>
          <a:p>
            <a:pPr>
              <a:lnSpc>
                <a:spcPct val="90000"/>
              </a:lnSpc>
            </a:pPr>
            <a:r>
              <a:rPr lang="en-US" dirty="0"/>
              <a:t>With CIDR, the service provider can aggregate the </a:t>
            </a:r>
            <a:r>
              <a:rPr lang="en-US" dirty="0" err="1"/>
              <a:t>classful</a:t>
            </a:r>
            <a:r>
              <a:rPr lang="en-US" dirty="0"/>
              <a:t> networks into a single classless advertisement.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 examples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BDD964-1EF9-4094-A29B-E59DBBB20DC2}" type="slidenum">
              <a:rPr lang="en-GB"/>
              <a:pPr/>
              <a:t>25</a:t>
            </a:fld>
            <a:endParaRPr lang="en-GB"/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12875"/>
            <a:ext cx="8153400" cy="4987925"/>
          </a:xfrm>
        </p:spPr>
        <p:txBody>
          <a:bodyPr/>
          <a:lstStyle/>
          <a:p>
            <a:r>
              <a:rPr lang="en-US" dirty="0"/>
              <a:t>Inter-domain routing without CIDR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Inter-domain routing with CIDR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3711575" y="2274243"/>
            <a:ext cx="1785938" cy="981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836988" y="2294880"/>
            <a:ext cx="15986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Service provider A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H="1" flipV="1">
            <a:off x="2455863" y="2180580"/>
            <a:ext cx="1322387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 flipH="1">
            <a:off x="2522538" y="2666355"/>
            <a:ext cx="1189037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H="1">
            <a:off x="2654300" y="3031480"/>
            <a:ext cx="1190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3051175" y="2702868"/>
            <a:ext cx="26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: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769938" y="1964680"/>
            <a:ext cx="178593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208.12.16.0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208.12.17.0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    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208.12.31.0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6291263" y="2048818"/>
            <a:ext cx="17859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208.12.16.0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208.12.17.0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    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208.12.31.0</a:t>
            </a:r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5497513" y="2769543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2" name="Oval 14"/>
          <p:cNvSpPr>
            <a:spLocks noChangeArrowheads="1"/>
          </p:cNvSpPr>
          <p:nvPr/>
        </p:nvSpPr>
        <p:spPr bwMode="auto">
          <a:xfrm>
            <a:off x="3741738" y="4934793"/>
            <a:ext cx="1881187" cy="923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3924300" y="4941143"/>
            <a:ext cx="1638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Service provider A</a:t>
            </a:r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flipH="1" flipV="1">
            <a:off x="2470150" y="4857006"/>
            <a:ext cx="1395413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2536825" y="5264993"/>
            <a:ext cx="1255713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 flipH="1">
            <a:off x="2555875" y="5599956"/>
            <a:ext cx="125412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3071813" y="5295156"/>
            <a:ext cx="277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: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6348413" y="4509343"/>
            <a:ext cx="203993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208.12.16.0/20</a:t>
            </a:r>
          </a:p>
        </p:txBody>
      </p:sp>
      <p:sp>
        <p:nvSpPr>
          <p:cNvPr id="160790" name="Line 22"/>
          <p:cNvSpPr>
            <a:spLocks noChangeShapeType="1"/>
          </p:cNvSpPr>
          <p:nvPr/>
        </p:nvSpPr>
        <p:spPr bwMode="auto">
          <a:xfrm>
            <a:off x="5638800" y="5325318"/>
            <a:ext cx="6969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755650" y="4641106"/>
            <a:ext cx="1785938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208.12.16.0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208.12.17.0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    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208.12.31.0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overlapping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41CB22-10A2-44DC-9693-E6FDDD5CD916}" type="slidenum">
              <a:rPr lang="en-GB"/>
              <a:pPr/>
              <a:t>26</a:t>
            </a:fld>
            <a:endParaRPr lang="en-GB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808"/>
            <a:ext cx="7924800" cy="4776192"/>
          </a:xfrm>
        </p:spPr>
        <p:txBody>
          <a:bodyPr/>
          <a:lstStyle/>
          <a:p>
            <a:r>
              <a:rPr lang="en-US" dirty="0"/>
              <a:t>In CIDR, a packet may match to multiple routing entries (prefix overlap), e.g.,</a:t>
            </a:r>
          </a:p>
          <a:p>
            <a:pPr lvl="1"/>
            <a:r>
              <a:rPr lang="en-US" dirty="0"/>
              <a:t>Addresses 208.12.16.0/24 to 208.12.31.0/24 are aggregated into 208.12.16.0/20.</a:t>
            </a:r>
          </a:p>
          <a:p>
            <a:pPr lvl="1"/>
            <a:r>
              <a:rPr lang="en-US" dirty="0"/>
              <a:t>Later on, the network with address 208.12.21.0/24 changed its ISP but does not want to renumber.</a:t>
            </a:r>
          </a:p>
          <a:p>
            <a:pPr lvl="1"/>
            <a:r>
              <a:rPr lang="en-US" dirty="0"/>
              <a:t>Now the previous addresses cannot be aggregated into a single route to 208.12.16.0/20.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overlapping</a:t>
            </a:r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793CA27-C47B-4445-99EA-19A627D179B9}" type="slidenum">
              <a:rPr lang="en-GB"/>
              <a:pPr/>
              <a:t>27</a:t>
            </a:fld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3741738" y="2630488"/>
            <a:ext cx="1881187" cy="923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924300" y="2636838"/>
            <a:ext cx="1638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Service provider A</a:t>
            </a:r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 flipH="1" flipV="1">
            <a:off x="2470150" y="2552700"/>
            <a:ext cx="1395413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flipH="1">
            <a:off x="2484438" y="2960688"/>
            <a:ext cx="13081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 flipH="1">
            <a:off x="2484438" y="3295650"/>
            <a:ext cx="1325562" cy="200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3071813" y="2990850"/>
            <a:ext cx="277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: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6348413" y="2205038"/>
            <a:ext cx="225583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208.12.16.0/20 ?</a:t>
            </a:r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5638800" y="3021013"/>
            <a:ext cx="6969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755650" y="2336800"/>
            <a:ext cx="1785938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208.12.16.0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208.12.17.0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208.12.21.0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208.12.31.0</a:t>
            </a:r>
          </a:p>
        </p:txBody>
      </p:sp>
      <p:sp>
        <p:nvSpPr>
          <p:cNvPr id="162829" name="Oval 13"/>
          <p:cNvSpPr>
            <a:spLocks noChangeArrowheads="1"/>
          </p:cNvSpPr>
          <p:nvPr/>
        </p:nvSpPr>
        <p:spPr bwMode="auto">
          <a:xfrm>
            <a:off x="3779838" y="4233863"/>
            <a:ext cx="1881187" cy="923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3962400" y="4240213"/>
            <a:ext cx="1638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Service provider B</a:t>
            </a: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6361113" y="3863975"/>
            <a:ext cx="225583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208.12.21/24</a:t>
            </a:r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>
            <a:off x="5651500" y="4679950"/>
            <a:ext cx="6969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2484438" y="4292600"/>
            <a:ext cx="12954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overlapping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005C91C-BA84-43AE-9FCB-B9C44875FE99}" type="slidenum">
              <a:rPr lang="en-GB"/>
              <a:pPr/>
              <a:t>28</a:t>
            </a:fld>
            <a:endParaRPr lang="en-GB"/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9750" y="1772816"/>
            <a:ext cx="7924800" cy="4704184"/>
          </a:xfrm>
        </p:spPr>
        <p:txBody>
          <a:bodyPr/>
          <a:lstStyle/>
          <a:p>
            <a:r>
              <a:rPr lang="en-US" dirty="0"/>
              <a:t>Solution: Retain the route 208.12.16.0/20 and add a separate route to 208.12.21.0/24.</a:t>
            </a:r>
          </a:p>
          <a:p>
            <a:pPr lvl="1"/>
            <a:r>
              <a:rPr lang="en-US" dirty="0"/>
              <a:t>The latter route is known as an </a:t>
            </a:r>
            <a:r>
              <a:rPr lang="en-US" u="sng" dirty="0"/>
              <a:t>exception</a:t>
            </a:r>
            <a:r>
              <a:rPr lang="en-US" dirty="0"/>
              <a:t> to 208.12.16.0/20.</a:t>
            </a:r>
          </a:p>
          <a:p>
            <a:pPr lvl="1"/>
            <a:r>
              <a:rPr lang="en-US" dirty="0"/>
              <a:t>Use longest prefix match to forward packets to 208.12.21.0/24.</a:t>
            </a:r>
          </a:p>
          <a:p>
            <a:r>
              <a:rPr lang="en-US" dirty="0"/>
              <a:t>Longest prefix matching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Difficulty with the classless addressing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C2F737-E474-4283-9FDC-AF4A28B5CCA9}" type="slidenum">
              <a:rPr lang="en-GB"/>
              <a:pPr/>
              <a:t>29</a:t>
            </a:fld>
            <a:endParaRPr lang="en-GB"/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72816"/>
            <a:ext cx="8153400" cy="4323184"/>
          </a:xfrm>
        </p:spPr>
        <p:txBody>
          <a:bodyPr/>
          <a:lstStyle/>
          <a:p>
            <a:r>
              <a:rPr lang="en-US" dirty="0"/>
              <a:t>Reducing forwarding table size </a:t>
            </a:r>
            <a:r>
              <a:rPr lang="en-US" dirty="0">
                <a:sym typeface="Wingdings" pitchFamily="2" charset="2"/>
              </a:rPr>
              <a:t> more complex IP address lookup</a:t>
            </a:r>
          </a:p>
          <a:p>
            <a:pPr lvl="1"/>
            <a:r>
              <a:rPr lang="en-US" dirty="0"/>
              <a:t>The destination prefixes have arbitrary lengths (instead of 3 lengths).</a:t>
            </a:r>
          </a:p>
          <a:p>
            <a:r>
              <a:rPr lang="en-US" dirty="0"/>
              <a:t>The length of the prefix cannot be derived from the destination address in the IP header.</a:t>
            </a:r>
          </a:p>
          <a:p>
            <a:r>
              <a:rPr lang="en-US" dirty="0"/>
              <a:t>Searching in two dimensions: the prefix length and value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Routers vs switches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C535B30-C35D-48FE-B606-1F40FF1E0011}" type="slidenum">
              <a:rPr lang="en-GB"/>
              <a:pPr/>
              <a:t>3</a:t>
            </a:fld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Autofit/>
          </a:bodyPr>
          <a:lstStyle/>
          <a:p>
            <a:r>
              <a:rPr lang="en-US" sz="2400" dirty="0"/>
              <a:t>Price/performance comparison</a:t>
            </a:r>
          </a:p>
          <a:p>
            <a:r>
              <a:rPr lang="en-US" sz="2400" dirty="0"/>
              <a:t>Besides packet forwarding, routers offer rich functionalities:</a:t>
            </a:r>
          </a:p>
          <a:p>
            <a:pPr lvl="1"/>
            <a:r>
              <a:rPr lang="en-US" sz="2000" dirty="0"/>
              <a:t>Support multiple network-layer protocols.</a:t>
            </a:r>
          </a:p>
          <a:p>
            <a:pPr lvl="1"/>
            <a:r>
              <a:rPr lang="en-US" sz="2000" dirty="0"/>
              <a:t>Block broadcast packets.</a:t>
            </a:r>
          </a:p>
          <a:p>
            <a:pPr lvl="1"/>
            <a:r>
              <a:rPr lang="en-US" sz="2000" dirty="0"/>
              <a:t>Provide type-of-service routing (differentiated service).</a:t>
            </a:r>
          </a:p>
          <a:p>
            <a:pPr lvl="1"/>
            <a:r>
              <a:rPr lang="en-US" sz="2000" dirty="0"/>
              <a:t>Perform admission control, per-flow </a:t>
            </a:r>
            <a:r>
              <a:rPr lang="en-US" sz="2000" dirty="0" err="1"/>
              <a:t>queueing</a:t>
            </a:r>
            <a:r>
              <a:rPr lang="en-US" sz="2000" dirty="0"/>
              <a:t>, resource reservation, and fair scheduling.</a:t>
            </a:r>
          </a:p>
          <a:p>
            <a:pPr lvl="1"/>
            <a:r>
              <a:rPr lang="en-US" sz="2000" dirty="0"/>
              <a:t>Assist in network congestion control.</a:t>
            </a:r>
          </a:p>
          <a:p>
            <a:pPr lvl="1"/>
            <a:r>
              <a:rPr lang="en-US" sz="2000" dirty="0"/>
              <a:t>Support tunneling</a:t>
            </a:r>
          </a:p>
          <a:p>
            <a:pPr lvl="1"/>
            <a:r>
              <a:rPr lang="en-US" sz="2000" dirty="0"/>
              <a:t>Support IP fragmentation</a:t>
            </a:r>
          </a:p>
          <a:p>
            <a:pPr lvl="1"/>
            <a:r>
              <a:rPr lang="en-US" sz="2000" dirty="0"/>
              <a:t>Perform NAT</a:t>
            </a:r>
          </a:p>
          <a:p>
            <a:pPr lvl="1"/>
            <a:r>
              <a:rPr lang="en-US" sz="2000" dirty="0"/>
              <a:t>etc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classic solution based on binary tries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B11CDA-42A7-4A5B-B3A6-1F5658DF011F}" type="slidenum">
              <a:rPr lang="en-GB"/>
              <a:pPr/>
              <a:t>30</a:t>
            </a:fld>
            <a:endParaRPr lang="en-GB"/>
          </a:p>
        </p:txBody>
      </p:sp>
      <p:sp>
        <p:nvSpPr>
          <p:cNvPr id="1392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68313" y="1772816"/>
            <a:ext cx="7848600" cy="4704184"/>
          </a:xfrm>
        </p:spPr>
        <p:txBody>
          <a:bodyPr/>
          <a:lstStyle/>
          <a:p>
            <a:r>
              <a:rPr lang="en-US" sz="2400" dirty="0"/>
              <a:t>A binary </a:t>
            </a:r>
            <a:r>
              <a:rPr lang="en-US" sz="2400" dirty="0" err="1"/>
              <a:t>trie</a:t>
            </a:r>
            <a:r>
              <a:rPr lang="en-US" sz="2400" dirty="0"/>
              <a:t> is used to represent a set of prefixes, e.g.,</a:t>
            </a:r>
          </a:p>
          <a:p>
            <a:pPr lvl="1"/>
            <a:r>
              <a:rPr lang="en-US" sz="2000" dirty="0"/>
              <a:t>node a: “0”, node c: “011”, and node </a:t>
            </a:r>
            <a:r>
              <a:rPr lang="en-US" sz="2000" dirty="0" err="1"/>
              <a:t>i</a:t>
            </a:r>
            <a:r>
              <a:rPr lang="en-US" sz="2000" dirty="0"/>
              <a:t>: “1111”</a:t>
            </a:r>
          </a:p>
          <a:p>
            <a:r>
              <a:rPr lang="en-US" sz="2400" dirty="0"/>
              <a:t>The shaded nodes are the prefixes that are stored in the router’s forwarding table.</a:t>
            </a:r>
          </a:p>
          <a:p>
            <a:r>
              <a:rPr lang="en-US" sz="2400" dirty="0"/>
              <a:t>Nodes c and b represent exceptions to prefix “0” (node a).</a:t>
            </a:r>
          </a:p>
          <a:p>
            <a:r>
              <a:rPr lang="en-US" sz="2400" dirty="0"/>
              <a:t>Given a destination address, </a:t>
            </a:r>
          </a:p>
          <a:p>
            <a:pPr lvl="1"/>
            <a:r>
              <a:rPr lang="en-US" sz="2000" dirty="0"/>
              <a:t>Traverse the tree according to the bits in the address and remember the last prefix visited.</a:t>
            </a:r>
          </a:p>
          <a:p>
            <a:pPr lvl="1"/>
            <a:r>
              <a:rPr lang="en-US" sz="2000" dirty="0"/>
              <a:t>End when there are no more branches to take.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trie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163DB9-752D-4640-92A2-1E7E9F489DDE}" type="slidenum">
              <a:rPr lang="en-GB"/>
              <a:pPr/>
              <a:t>31</a:t>
            </a:fld>
            <a:endParaRPr lang="en-GB"/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860704" y="4744616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50" name="Line 38"/>
          <p:cNvSpPr>
            <a:spLocks noChangeShapeType="1"/>
          </p:cNvSpPr>
          <p:nvPr/>
        </p:nvSpPr>
        <p:spPr bwMode="auto">
          <a:xfrm flipH="1">
            <a:off x="6708304" y="4820816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5870104" y="4897016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 flipH="1">
            <a:off x="5412904" y="4973216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6327304" y="4058816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 flipH="1">
            <a:off x="5870104" y="4058816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5641504" y="3068216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 flipH="1">
            <a:off x="5031904" y="3068216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 flipH="1">
            <a:off x="4650904" y="4058816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279304" y="3982616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 flipH="1">
            <a:off x="2822104" y="3982616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3812704" y="2153816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2517304" y="2153816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Oval 5"/>
          <p:cNvSpPr>
            <a:spLocks noChangeArrowheads="1"/>
          </p:cNvSpPr>
          <p:nvPr/>
        </p:nvSpPr>
        <p:spPr bwMode="auto">
          <a:xfrm>
            <a:off x="3431704" y="177281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2136304" y="26872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5260504" y="26872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41323" name="Oval 11"/>
          <p:cNvSpPr>
            <a:spLocks noChangeArrowheads="1"/>
          </p:cNvSpPr>
          <p:nvPr/>
        </p:nvSpPr>
        <p:spPr bwMode="auto">
          <a:xfrm>
            <a:off x="2974504" y="360161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41324" name="Oval 12"/>
          <p:cNvSpPr>
            <a:spLocks noChangeArrowheads="1"/>
          </p:cNvSpPr>
          <p:nvPr/>
        </p:nvSpPr>
        <p:spPr bwMode="auto">
          <a:xfrm>
            <a:off x="2517304" y="451601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41325" name="Oval 13"/>
          <p:cNvSpPr>
            <a:spLocks noChangeArrowheads="1"/>
          </p:cNvSpPr>
          <p:nvPr/>
        </p:nvSpPr>
        <p:spPr bwMode="auto">
          <a:xfrm>
            <a:off x="3584104" y="45160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41326" name="Oval 14"/>
          <p:cNvSpPr>
            <a:spLocks noChangeArrowheads="1"/>
          </p:cNvSpPr>
          <p:nvPr/>
        </p:nvSpPr>
        <p:spPr bwMode="auto">
          <a:xfrm>
            <a:off x="2212504" y="535421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41327" name="Oval 15"/>
          <p:cNvSpPr>
            <a:spLocks noChangeArrowheads="1"/>
          </p:cNvSpPr>
          <p:nvPr/>
        </p:nvSpPr>
        <p:spPr bwMode="auto">
          <a:xfrm>
            <a:off x="1907704" y="62686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2441104" y="3144416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 flipH="1">
            <a:off x="2517304" y="4973216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H="1">
            <a:off x="2212504" y="5811416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3" name="Oval 21"/>
          <p:cNvSpPr>
            <a:spLocks noChangeArrowheads="1"/>
          </p:cNvSpPr>
          <p:nvPr/>
        </p:nvSpPr>
        <p:spPr bwMode="auto">
          <a:xfrm>
            <a:off x="4727104" y="360161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41334" name="Oval 22"/>
          <p:cNvSpPr>
            <a:spLocks noChangeArrowheads="1"/>
          </p:cNvSpPr>
          <p:nvPr/>
        </p:nvSpPr>
        <p:spPr bwMode="auto">
          <a:xfrm>
            <a:off x="4422304" y="45160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41335" name="Oval 23"/>
          <p:cNvSpPr>
            <a:spLocks noChangeArrowheads="1"/>
          </p:cNvSpPr>
          <p:nvPr/>
        </p:nvSpPr>
        <p:spPr bwMode="auto">
          <a:xfrm>
            <a:off x="5946304" y="360161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>
            <a:off x="5565304" y="451601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41337" name="Oval 25"/>
          <p:cNvSpPr>
            <a:spLocks noChangeArrowheads="1"/>
          </p:cNvSpPr>
          <p:nvPr/>
        </p:nvSpPr>
        <p:spPr bwMode="auto">
          <a:xfrm>
            <a:off x="6632104" y="451601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41338" name="Oval 26"/>
          <p:cNvSpPr>
            <a:spLocks noChangeArrowheads="1"/>
          </p:cNvSpPr>
          <p:nvPr/>
        </p:nvSpPr>
        <p:spPr bwMode="auto">
          <a:xfrm>
            <a:off x="5108104" y="54304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41339" name="Oval 27"/>
          <p:cNvSpPr>
            <a:spLocks noChangeArrowheads="1"/>
          </p:cNvSpPr>
          <p:nvPr/>
        </p:nvSpPr>
        <p:spPr bwMode="auto">
          <a:xfrm>
            <a:off x="5870104" y="54304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41341" name="Oval 29"/>
          <p:cNvSpPr>
            <a:spLocks noChangeArrowheads="1"/>
          </p:cNvSpPr>
          <p:nvPr/>
        </p:nvSpPr>
        <p:spPr bwMode="auto">
          <a:xfrm>
            <a:off x="6479704" y="54304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141342" name="Oval 30"/>
          <p:cNvSpPr>
            <a:spLocks noChangeArrowheads="1"/>
          </p:cNvSpPr>
          <p:nvPr/>
        </p:nvSpPr>
        <p:spPr bwMode="auto">
          <a:xfrm>
            <a:off x="7165504" y="5430416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141352" name="Text Box 40"/>
          <p:cNvSpPr txBox="1">
            <a:spLocks noChangeArrowheads="1"/>
          </p:cNvSpPr>
          <p:nvPr/>
        </p:nvSpPr>
        <p:spPr bwMode="auto">
          <a:xfrm>
            <a:off x="2745904" y="2230016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2212504" y="48970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2593504" y="39826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1907704" y="58114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879504" y="31444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4498504" y="40588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5717704" y="40588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260504" y="49732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6479704" y="49732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4498504" y="22300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3584104" y="39826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2815754" y="31444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946304" y="31444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6549554" y="404294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7165504" y="49732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946304" y="497321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trie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5DD6C4-21C0-4B9D-9BAC-C7D806AC4B0F}" type="slidenum">
              <a:rPr lang="en-GB"/>
              <a:pPr/>
              <a:t>32</a:t>
            </a:fld>
            <a:endParaRPr lang="en-GB"/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00808"/>
            <a:ext cx="8153400" cy="4395192"/>
          </a:xfrm>
        </p:spPr>
        <p:txBody>
          <a:bodyPr/>
          <a:lstStyle/>
          <a:p>
            <a:r>
              <a:rPr lang="en-US" dirty="0"/>
              <a:t>For example, the best matching prefix (BMP) for an address starting with 10110 is prefix d (1).</a:t>
            </a:r>
          </a:p>
          <a:p>
            <a:r>
              <a:rPr lang="en-US" dirty="0"/>
              <a:t>Updating a binary </a:t>
            </a:r>
            <a:r>
              <a:rPr lang="en-US" dirty="0" err="1"/>
              <a:t>trie</a:t>
            </a:r>
            <a:r>
              <a:rPr lang="en-US" dirty="0"/>
              <a:t> is simple:</a:t>
            </a:r>
          </a:p>
          <a:p>
            <a:pPr lvl="1"/>
            <a:r>
              <a:rPr lang="en-US" dirty="0"/>
              <a:t>Traverse the tree until there is no path to take; then insert the node.</a:t>
            </a:r>
          </a:p>
          <a:p>
            <a:r>
              <a:rPr lang="en-US" dirty="0"/>
              <a:t>Sequential prefix search by length</a:t>
            </a:r>
          </a:p>
          <a:p>
            <a:pPr lvl="1"/>
            <a:r>
              <a:rPr lang="en-US" dirty="0"/>
              <a:t>Effective if the prefixes are densely populated.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Path-compressed tries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33C2160-3AA3-497F-BAF0-80D44F20478E}" type="slidenum">
              <a:rPr lang="en-GB"/>
              <a:pPr/>
              <a:t>33</a:t>
            </a:fld>
            <a:endParaRPr lang="en-GB"/>
          </a:p>
        </p:txBody>
      </p:sp>
      <p:sp>
        <p:nvSpPr>
          <p:cNvPr id="14233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Key observations:</a:t>
            </a:r>
          </a:p>
          <a:p>
            <a:pPr lvl="1"/>
            <a:r>
              <a:rPr lang="en-US"/>
              <a:t>A branch of one-child nodes in a binary trie does not help reducing the search space.</a:t>
            </a:r>
          </a:p>
          <a:p>
            <a:pPr lvl="1"/>
            <a:r>
              <a:rPr lang="en-US"/>
              <a:t>One-child nodes consume additional memory.</a:t>
            </a:r>
          </a:p>
          <a:p>
            <a:r>
              <a:rPr lang="en-US"/>
              <a:t>Approach:</a:t>
            </a:r>
          </a:p>
          <a:p>
            <a:pPr lvl="1"/>
            <a:r>
              <a:rPr lang="en-US"/>
              <a:t>Collapse the branches of one-child nodes.</a:t>
            </a:r>
          </a:p>
          <a:p>
            <a:pPr lvl="1"/>
            <a:r>
              <a:rPr lang="en-US"/>
              <a:t>Additional information stored in the one-child nodes need to be retained in the remaining nodes.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Path-compressed tries</a:t>
            </a:r>
            <a:endParaRPr lang="en-GB" sz="4000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4B6380-93D9-44A6-AA97-F2D04F9935D8}" type="slidenum">
              <a:rPr lang="en-GB"/>
              <a:pPr/>
              <a:t>34</a:t>
            </a:fld>
            <a:endParaRPr lang="en-GB"/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H="1">
            <a:off x="2057400" y="2947988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2590800" y="3100388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7010400" y="47767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H="1">
            <a:off x="6858000" y="4852988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6019800" y="492918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H="1">
            <a:off x="5562600" y="50053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6477000" y="4090988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 flipH="1">
            <a:off x="6019800" y="40909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5791200" y="31003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 flipH="1">
            <a:off x="5181600" y="3100388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3962400" y="2185988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flipH="1">
            <a:off x="2667000" y="2185988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Oval 16"/>
          <p:cNvSpPr>
            <a:spLocks noChangeArrowheads="1"/>
          </p:cNvSpPr>
          <p:nvPr/>
        </p:nvSpPr>
        <p:spPr bwMode="auto">
          <a:xfrm>
            <a:off x="3581400" y="180498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Oval 17"/>
          <p:cNvSpPr>
            <a:spLocks noChangeArrowheads="1"/>
          </p:cNvSpPr>
          <p:nvPr/>
        </p:nvSpPr>
        <p:spPr bwMode="auto">
          <a:xfrm>
            <a:off x="2286000" y="27193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65906" name="Oval 18"/>
          <p:cNvSpPr>
            <a:spLocks noChangeArrowheads="1"/>
          </p:cNvSpPr>
          <p:nvPr/>
        </p:nvSpPr>
        <p:spPr bwMode="auto">
          <a:xfrm>
            <a:off x="5410200" y="27193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65907" name="Oval 19"/>
          <p:cNvSpPr>
            <a:spLocks noChangeArrowheads="1"/>
          </p:cNvSpPr>
          <p:nvPr/>
        </p:nvSpPr>
        <p:spPr bwMode="auto">
          <a:xfrm>
            <a:off x="2895600" y="36337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65908" name="Oval 20"/>
          <p:cNvSpPr>
            <a:spLocks noChangeArrowheads="1"/>
          </p:cNvSpPr>
          <p:nvPr/>
        </p:nvSpPr>
        <p:spPr bwMode="auto">
          <a:xfrm>
            <a:off x="1828800" y="36337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65909" name="Oval 21"/>
          <p:cNvSpPr>
            <a:spLocks noChangeArrowheads="1"/>
          </p:cNvSpPr>
          <p:nvPr/>
        </p:nvSpPr>
        <p:spPr bwMode="auto">
          <a:xfrm>
            <a:off x="4876800" y="36337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65910" name="Oval 22"/>
          <p:cNvSpPr>
            <a:spLocks noChangeArrowheads="1"/>
          </p:cNvSpPr>
          <p:nvPr/>
        </p:nvSpPr>
        <p:spPr bwMode="auto">
          <a:xfrm>
            <a:off x="6096000" y="363378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65911" name="Oval 23"/>
          <p:cNvSpPr>
            <a:spLocks noChangeArrowheads="1"/>
          </p:cNvSpPr>
          <p:nvPr/>
        </p:nvSpPr>
        <p:spPr bwMode="auto">
          <a:xfrm>
            <a:off x="5715000" y="454818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65912" name="Oval 24"/>
          <p:cNvSpPr>
            <a:spLocks noChangeArrowheads="1"/>
          </p:cNvSpPr>
          <p:nvPr/>
        </p:nvSpPr>
        <p:spPr bwMode="auto">
          <a:xfrm>
            <a:off x="6781800" y="454818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165913" name="Oval 25"/>
          <p:cNvSpPr>
            <a:spLocks noChangeArrowheads="1"/>
          </p:cNvSpPr>
          <p:nvPr/>
        </p:nvSpPr>
        <p:spPr bwMode="auto">
          <a:xfrm>
            <a:off x="5257800" y="54625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65914" name="Oval 26"/>
          <p:cNvSpPr>
            <a:spLocks noChangeArrowheads="1"/>
          </p:cNvSpPr>
          <p:nvPr/>
        </p:nvSpPr>
        <p:spPr bwMode="auto">
          <a:xfrm>
            <a:off x="6019800" y="54625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65915" name="Oval 27"/>
          <p:cNvSpPr>
            <a:spLocks noChangeArrowheads="1"/>
          </p:cNvSpPr>
          <p:nvPr/>
        </p:nvSpPr>
        <p:spPr bwMode="auto">
          <a:xfrm>
            <a:off x="6629400" y="54625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165916" name="Oval 28"/>
          <p:cNvSpPr>
            <a:spLocks noChangeArrowheads="1"/>
          </p:cNvSpPr>
          <p:nvPr/>
        </p:nvSpPr>
        <p:spPr bwMode="auto">
          <a:xfrm>
            <a:off x="7315200" y="5462588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2895600" y="2262188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5918" name="Rectangle 30"/>
          <p:cNvSpPr>
            <a:spLocks noChangeArrowheads="1"/>
          </p:cNvSpPr>
          <p:nvPr/>
        </p:nvSpPr>
        <p:spPr bwMode="auto">
          <a:xfrm>
            <a:off x="1898650" y="3176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65919" name="Rectangle 31"/>
          <p:cNvSpPr>
            <a:spLocks noChangeArrowheads="1"/>
          </p:cNvSpPr>
          <p:nvPr/>
        </p:nvSpPr>
        <p:spPr bwMode="auto">
          <a:xfrm>
            <a:off x="5029200" y="3176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65920" name="Rectangle 32"/>
          <p:cNvSpPr>
            <a:spLocks noChangeArrowheads="1"/>
          </p:cNvSpPr>
          <p:nvPr/>
        </p:nvSpPr>
        <p:spPr bwMode="auto">
          <a:xfrm>
            <a:off x="5867400" y="40909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65921" name="Rectangle 33"/>
          <p:cNvSpPr>
            <a:spLocks noChangeArrowheads="1"/>
          </p:cNvSpPr>
          <p:nvPr/>
        </p:nvSpPr>
        <p:spPr bwMode="auto">
          <a:xfrm>
            <a:off x="5410200" y="50053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65922" name="Rectangle 34"/>
          <p:cNvSpPr>
            <a:spLocks noChangeArrowheads="1"/>
          </p:cNvSpPr>
          <p:nvPr/>
        </p:nvSpPr>
        <p:spPr bwMode="auto">
          <a:xfrm>
            <a:off x="6629400" y="50053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65923" name="Rectangle 35"/>
          <p:cNvSpPr>
            <a:spLocks noChangeArrowheads="1"/>
          </p:cNvSpPr>
          <p:nvPr/>
        </p:nvSpPr>
        <p:spPr bwMode="auto">
          <a:xfrm>
            <a:off x="4648200" y="22621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2965450" y="3176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6096000" y="3176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6699250" y="4075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7315200" y="50053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65928" name="Rectangle 40"/>
          <p:cNvSpPr>
            <a:spLocks noChangeArrowheads="1"/>
          </p:cNvSpPr>
          <p:nvPr/>
        </p:nvSpPr>
        <p:spPr bwMode="auto">
          <a:xfrm>
            <a:off x="6096000" y="50053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165929" name="Text Box 41"/>
          <p:cNvSpPr txBox="1">
            <a:spLocks noChangeArrowheads="1"/>
          </p:cNvSpPr>
          <p:nvPr/>
        </p:nvSpPr>
        <p:spPr bwMode="auto">
          <a:xfrm>
            <a:off x="2133600" y="2474913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5930" name="Text Box 42"/>
          <p:cNvSpPr txBox="1">
            <a:spLocks noChangeArrowheads="1"/>
          </p:cNvSpPr>
          <p:nvPr/>
        </p:nvSpPr>
        <p:spPr bwMode="auto">
          <a:xfrm>
            <a:off x="3657600" y="1484313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5715000" y="2474913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5932" name="Text Box 44"/>
          <p:cNvSpPr txBox="1">
            <a:spLocks noChangeArrowheads="1"/>
          </p:cNvSpPr>
          <p:nvPr/>
        </p:nvSpPr>
        <p:spPr bwMode="auto">
          <a:xfrm>
            <a:off x="6477000" y="3465513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5933" name="Text Box 45"/>
          <p:cNvSpPr txBox="1">
            <a:spLocks noChangeArrowheads="1"/>
          </p:cNvSpPr>
          <p:nvPr/>
        </p:nvSpPr>
        <p:spPr bwMode="auto">
          <a:xfrm>
            <a:off x="5486400" y="4456113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5934" name="Text Box 46"/>
          <p:cNvSpPr txBox="1">
            <a:spLocks noChangeArrowheads="1"/>
          </p:cNvSpPr>
          <p:nvPr/>
        </p:nvSpPr>
        <p:spPr bwMode="auto">
          <a:xfrm>
            <a:off x="7162800" y="4456113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Path-compressed tries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42FEDD4-19D2-49AD-B2EC-8E1E53C3768E}" type="slidenum">
              <a:rPr lang="en-GB"/>
              <a:pPr/>
              <a:t>35</a:t>
            </a:fld>
            <a:endParaRPr lang="en-GB"/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Node changes:</a:t>
            </a:r>
          </a:p>
          <a:p>
            <a:pPr lvl="1"/>
            <a:r>
              <a:rPr lang="en-US"/>
              <a:t>The two one-child nodes above b, and the one above e are removed.</a:t>
            </a:r>
          </a:p>
          <a:p>
            <a:pPr lvl="1"/>
            <a:r>
              <a:rPr lang="en-US"/>
              <a:t>Node a, being a one-child node, “moves down” to the place of its child.</a:t>
            </a:r>
          </a:p>
          <a:p>
            <a:r>
              <a:rPr lang="en-US"/>
              <a:t>New nodal information:</a:t>
            </a:r>
          </a:p>
          <a:p>
            <a:pPr lvl="1"/>
            <a:r>
              <a:rPr lang="en-US"/>
              <a:t>A number indicating which bit to be examined next.</a:t>
            </a:r>
          </a:p>
          <a:p>
            <a:pPr lvl="1"/>
            <a:r>
              <a:rPr lang="en-US"/>
              <a:t>The prefixes must be </a:t>
            </a:r>
            <a:r>
              <a:rPr lang="en-US" u="sng"/>
              <a:t>explicitly</a:t>
            </a:r>
            <a:r>
              <a:rPr lang="en-US"/>
              <a:t> stored.</a:t>
            </a:r>
          </a:p>
          <a:p>
            <a:r>
              <a:rPr lang="en-US"/>
              <a:t>The search algorithm similar to before.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Path-compressed tries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3AE75-151C-4B71-B375-72A7071545B9}" type="slidenum">
              <a:rPr lang="en-GB"/>
              <a:pPr/>
              <a:t>36</a:t>
            </a:fld>
            <a:endParaRPr lang="en-GB"/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For example, a prefix starting with 010110</a:t>
            </a:r>
          </a:p>
          <a:p>
            <a:pPr lvl="1"/>
            <a:r>
              <a:rPr lang="en-US"/>
              <a:t>Examining the first bit and take the left path</a:t>
            </a:r>
          </a:p>
          <a:p>
            <a:pPr lvl="1"/>
            <a:r>
              <a:rPr lang="en-US"/>
              <a:t>Compare the prefix value stored in a (0) with 010110, and remember the prefix value.</a:t>
            </a:r>
          </a:p>
          <a:p>
            <a:pPr lvl="1"/>
            <a:r>
              <a:rPr lang="en-US"/>
              <a:t>Examine the third bit and take the left path.</a:t>
            </a:r>
          </a:p>
          <a:p>
            <a:pPr lvl="1"/>
            <a:r>
              <a:rPr lang="en-US"/>
              <a:t>Compare the prefix value stored in b (01000) and do not match.</a:t>
            </a:r>
          </a:p>
          <a:p>
            <a:pPr lvl="1"/>
            <a:r>
              <a:rPr lang="en-US"/>
              <a:t>Therefore, the BMP = 0.</a:t>
            </a:r>
          </a:p>
          <a:p>
            <a:r>
              <a:rPr lang="en-US"/>
              <a:t>The path compression is useful if the prefixes are sparsely populated.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classification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DB42C8C-4442-41A2-9F89-D045A5BD12B9}" type="slidenum">
              <a:rPr lang="en-GB"/>
              <a:pPr/>
              <a:t>37</a:t>
            </a:fld>
            <a:endParaRPr lang="en-GB"/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Routers today are often required to classify individual packets into flows.</a:t>
            </a:r>
          </a:p>
          <a:p>
            <a:pPr lvl="1"/>
            <a:r>
              <a:rPr lang="en-US"/>
              <a:t>A flow is defined by a set of values in the IP header fields, such as addresses, ports, transport protocols.</a:t>
            </a:r>
          </a:p>
          <a:p>
            <a:pPr lvl="1"/>
            <a:r>
              <a:rPr lang="en-US"/>
              <a:t>For the purpose of accounting, traffic shaping, filtering policies, per-flow queueing, etc.</a:t>
            </a:r>
          </a:p>
          <a:p>
            <a:r>
              <a:rPr lang="en-US"/>
              <a:t>In general, incoming packets are subject to a classifier that consists a number of rules (with priority).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packet classifier example</a:t>
            </a:r>
            <a:endParaRPr lang="en-GB"/>
          </a:p>
        </p:txBody>
      </p:sp>
      <p:graphicFrame>
        <p:nvGraphicFramePr>
          <p:cNvPr id="174158" name="Group 78"/>
          <p:cNvGraphicFramePr>
            <a:graphicFrameLocks noGrp="1"/>
          </p:cNvGraphicFramePr>
          <p:nvPr>
            <p:ph type="tbl" idx="1"/>
          </p:nvPr>
        </p:nvGraphicFramePr>
        <p:xfrm>
          <a:off x="395536" y="1851992"/>
          <a:ext cx="8229600" cy="4626864"/>
        </p:xfrm>
        <a:graphic>
          <a:graphicData uri="http://schemas.openxmlformats.org/drawingml/2006/table">
            <a:tbl>
              <a:tblPr/>
              <a:tblGrid>
                <a:gridCol w="836613"/>
                <a:gridCol w="2211387"/>
                <a:gridCol w="2209800"/>
                <a:gridCol w="992188"/>
                <a:gridCol w="990600"/>
                <a:gridCol w="989012"/>
              </a:tblGrid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Rule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IP dest. addr.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IP src. addr.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Dest port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Trans-port prot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Action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152.163.190.69/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255.255.255.255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152.163.80.11/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255.255.255.255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Deny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152.168.3.0/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255.255.255.0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152.163.200.157/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255.255.255.255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Eq www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udp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Deny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152.163.198.4/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255.255.255.255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152.163.160.0/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255.255.252.0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gt 1023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tcp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Permit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0.0.0.0/0.0.0.0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0.0.0.0/0.0.0.0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Permit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1536" y="6500192"/>
            <a:ext cx="2133600" cy="457200"/>
          </a:xfrm>
        </p:spPr>
        <p:txBody>
          <a:bodyPr/>
          <a:lstStyle/>
          <a:p>
            <a:fld id="{9370EDC9-2CB1-486F-8577-79672D54BFE5}" type="slidenum">
              <a:rPr lang="en-GB"/>
              <a:pPr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packet classifier example</a:t>
            </a:r>
            <a:endParaRPr lang="en-GB"/>
          </a:p>
        </p:txBody>
      </p:sp>
      <p:graphicFrame>
        <p:nvGraphicFramePr>
          <p:cNvPr id="176182" name="Group 54"/>
          <p:cNvGraphicFramePr>
            <a:graphicFrameLocks noGrp="1"/>
          </p:cNvGraphicFramePr>
          <p:nvPr>
            <p:ph type="tbl" idx="1"/>
          </p:nvPr>
        </p:nvGraphicFramePr>
        <p:xfrm>
          <a:off x="395536" y="1972716"/>
          <a:ext cx="8229600" cy="4192588"/>
        </p:xfrm>
        <a:graphic>
          <a:graphicData uri="http://schemas.openxmlformats.org/drawingml/2006/table">
            <a:tbl>
              <a:tblPr/>
              <a:tblGrid>
                <a:gridCol w="912813"/>
                <a:gridCol w="2135187"/>
                <a:gridCol w="2209800"/>
                <a:gridCol w="992188"/>
                <a:gridCol w="990600"/>
                <a:gridCol w="989012"/>
              </a:tblGrid>
              <a:tr h="1276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Packet header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IP dest. Addr.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IP src. Addr.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Dest port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Trans-port prot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Action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3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152.163.190.69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152.163.80.11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www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tcp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R1, deny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152.168.3.21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152.163.200.157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www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udp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R2, deny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152.163.198.4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152.163.160.10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tcp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R5, permit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D136-1306-4241-9625-43CE320C674B}" type="slidenum">
              <a:rPr lang="en-GB"/>
              <a:pPr/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Things that a router needs to worry about</a:t>
            </a:r>
            <a:endParaRPr lang="en-GB" sz="36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86D226-6CAE-406A-A910-D2A568961D73}" type="slidenum">
              <a:rPr lang="en-GB"/>
              <a:pPr/>
              <a:t>4</a:t>
            </a:fld>
            <a:endParaRPr lang="en-GB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44824"/>
            <a:ext cx="8153400" cy="4392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Integrity of an incoming packet: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Checksum for the header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Source address spoofing (limited)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Receiving: </a:t>
            </a:r>
            <a:r>
              <a:rPr lang="en-US" sz="2400" dirty="0" err="1"/>
              <a:t>queueing</a:t>
            </a:r>
            <a:r>
              <a:rPr lang="en-US" sz="2400" dirty="0"/>
              <a:t>, scheduling, </a:t>
            </a:r>
            <a:r>
              <a:rPr lang="en-US" sz="2400" dirty="0" err="1"/>
              <a:t>detunneling</a:t>
            </a:r>
            <a:r>
              <a:rPr lang="en-US" sz="2400" dirty="0"/>
              <a:t>, etc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Dropping or forwarding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Dropping (TTL, broadcasting, congestion, and the integrity issues) and feedback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Forwarding: destination address (and perhaps source addresses and interface), and TOS.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Forwarding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Fragmentation, tunneling, source address and port translation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packet classification problem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08BB38D-0690-4449-993C-E02D8C9165F2}" type="slidenum">
              <a:rPr lang="en-GB"/>
              <a:pPr/>
              <a:t>40</a:t>
            </a:fld>
            <a:endParaRPr lang="en-GB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600200"/>
            <a:ext cx="8153400" cy="4495800"/>
          </a:xfrm>
        </p:spPr>
        <p:txBody>
          <a:bodyPr/>
          <a:lstStyle/>
          <a:p>
            <a:r>
              <a:rPr lang="en-US" dirty="0"/>
              <a:t>Problem: How to classify packets that can meet a number of requirements, such as the speed, storage, scalability, etc.</a:t>
            </a:r>
          </a:p>
          <a:p>
            <a:pPr lvl="1"/>
            <a:r>
              <a:rPr lang="en-US" dirty="0"/>
              <a:t>Longest prefix matching for IP table lookup is a special case of 1-dim. packet classification.</a:t>
            </a:r>
          </a:p>
          <a:p>
            <a:pPr lvl="1"/>
            <a:r>
              <a:rPr lang="en-US" dirty="0"/>
              <a:t>The length of the prefix defines the priority of the rule.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d-dimensional hierarchical radix trie</a:t>
            </a:r>
            <a:endParaRPr lang="en-GB" sz="4000"/>
          </a:p>
        </p:txBody>
      </p:sp>
      <p:graphicFrame>
        <p:nvGraphicFramePr>
          <p:cNvPr id="179242" name="Group 42"/>
          <p:cNvGraphicFramePr>
            <a:graphicFrameLocks noGrp="1"/>
          </p:cNvGraphicFramePr>
          <p:nvPr>
            <p:ph type="tbl" idx="1"/>
          </p:nvPr>
        </p:nvGraphicFramePr>
        <p:xfrm>
          <a:off x="1446213" y="1889719"/>
          <a:ext cx="6022975" cy="4419601"/>
        </p:xfrm>
        <a:graphic>
          <a:graphicData uri="http://schemas.openxmlformats.org/drawingml/2006/table">
            <a:tbl>
              <a:tblPr/>
              <a:tblGrid>
                <a:gridCol w="1754187"/>
                <a:gridCol w="2135188"/>
                <a:gridCol w="2133600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Rule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01*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1*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8257-A81B-45FF-9ABD-C625F9C3142E}" type="slidenum">
              <a:rPr lang="en-GB"/>
              <a:pPr/>
              <a:t>41</a:t>
            </a:fld>
            <a:endParaRPr lang="en-GB"/>
          </a:p>
        </p:txBody>
      </p:sp>
      <p:sp>
        <p:nvSpPr>
          <p:cNvPr id="38" name="Slide Number Placeholder 5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BB38D-0690-4449-993C-E02D8C9165F2}" type="slidenum"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d-dimensional hierarchical radix trie</a:t>
            </a:r>
            <a:endParaRPr lang="en-GB" sz="4000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E4E36-759A-4C53-982E-0FD025D62CFA}" type="slidenum">
              <a:rPr lang="en-GB"/>
              <a:pPr/>
              <a:t>42</a:t>
            </a:fld>
            <a:endParaRPr lang="en-GB"/>
          </a:p>
        </p:txBody>
      </p:sp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3419475" y="1844675"/>
            <a:ext cx="6477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2555875" y="2492375"/>
            <a:ext cx="6477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4930775" y="2420938"/>
            <a:ext cx="6477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6" name="Oval 8"/>
          <p:cNvSpPr>
            <a:spLocks noChangeArrowheads="1"/>
          </p:cNvSpPr>
          <p:nvPr/>
        </p:nvSpPr>
        <p:spPr bwMode="auto">
          <a:xfrm>
            <a:off x="1763713" y="3141663"/>
            <a:ext cx="6477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 flipH="1">
            <a:off x="2987675" y="2133600"/>
            <a:ext cx="5762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 flipH="1">
            <a:off x="2122488" y="2781300"/>
            <a:ext cx="5762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59" name="Oval 11"/>
          <p:cNvSpPr>
            <a:spLocks noChangeArrowheads="1"/>
          </p:cNvSpPr>
          <p:nvPr/>
        </p:nvSpPr>
        <p:spPr bwMode="auto">
          <a:xfrm>
            <a:off x="2051050" y="4005263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0" name="Oval 12"/>
          <p:cNvSpPr>
            <a:spLocks noChangeArrowheads="1"/>
          </p:cNvSpPr>
          <p:nvPr/>
        </p:nvSpPr>
        <p:spPr bwMode="auto">
          <a:xfrm>
            <a:off x="1547813" y="4508500"/>
            <a:ext cx="287337" cy="2873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1" name="Oval 13"/>
          <p:cNvSpPr>
            <a:spLocks noChangeArrowheads="1"/>
          </p:cNvSpPr>
          <p:nvPr/>
        </p:nvSpPr>
        <p:spPr bwMode="auto">
          <a:xfrm>
            <a:off x="971550" y="5013325"/>
            <a:ext cx="287338" cy="2873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 flipV="1">
            <a:off x="1187450" y="4724400"/>
            <a:ext cx="3603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 flipV="1">
            <a:off x="1763713" y="4221163"/>
            <a:ext cx="3587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4" name="Oval 16"/>
          <p:cNvSpPr>
            <a:spLocks noChangeArrowheads="1"/>
          </p:cNvSpPr>
          <p:nvPr/>
        </p:nvSpPr>
        <p:spPr bwMode="auto">
          <a:xfrm>
            <a:off x="3419475" y="3716338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5" name="Oval 17"/>
          <p:cNvSpPr>
            <a:spLocks noChangeArrowheads="1"/>
          </p:cNvSpPr>
          <p:nvPr/>
        </p:nvSpPr>
        <p:spPr bwMode="auto">
          <a:xfrm>
            <a:off x="2843213" y="4292600"/>
            <a:ext cx="287337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6" name="Oval 18"/>
          <p:cNvSpPr>
            <a:spLocks noChangeArrowheads="1"/>
          </p:cNvSpPr>
          <p:nvPr/>
        </p:nvSpPr>
        <p:spPr bwMode="auto">
          <a:xfrm>
            <a:off x="4067175" y="4221163"/>
            <a:ext cx="287338" cy="2873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7" name="Oval 19"/>
          <p:cNvSpPr>
            <a:spLocks noChangeArrowheads="1"/>
          </p:cNvSpPr>
          <p:nvPr/>
        </p:nvSpPr>
        <p:spPr bwMode="auto">
          <a:xfrm>
            <a:off x="3346450" y="4868863"/>
            <a:ext cx="287338" cy="2873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>
            <a:off x="3635375" y="4005263"/>
            <a:ext cx="5032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 flipH="1">
            <a:off x="3130550" y="4005263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70" name="Line 22"/>
          <p:cNvSpPr>
            <a:spLocks noChangeShapeType="1"/>
          </p:cNvSpPr>
          <p:nvPr/>
        </p:nvSpPr>
        <p:spPr bwMode="auto">
          <a:xfrm>
            <a:off x="3059113" y="4581525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71" name="Oval 23"/>
          <p:cNvSpPr>
            <a:spLocks noChangeArrowheads="1"/>
          </p:cNvSpPr>
          <p:nvPr/>
        </p:nvSpPr>
        <p:spPr bwMode="auto">
          <a:xfrm>
            <a:off x="4860925" y="36449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72" name="Oval 24"/>
          <p:cNvSpPr>
            <a:spLocks noChangeArrowheads="1"/>
          </p:cNvSpPr>
          <p:nvPr/>
        </p:nvSpPr>
        <p:spPr bwMode="auto">
          <a:xfrm>
            <a:off x="5508625" y="4149725"/>
            <a:ext cx="287338" cy="2873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73" name="Line 25"/>
          <p:cNvSpPr>
            <a:spLocks noChangeShapeType="1"/>
          </p:cNvSpPr>
          <p:nvPr/>
        </p:nvSpPr>
        <p:spPr bwMode="auto">
          <a:xfrm>
            <a:off x="5076825" y="3933825"/>
            <a:ext cx="5032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6946900" y="36449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75" name="Oval 27"/>
          <p:cNvSpPr>
            <a:spLocks noChangeArrowheads="1"/>
          </p:cNvSpPr>
          <p:nvPr/>
        </p:nvSpPr>
        <p:spPr bwMode="auto">
          <a:xfrm>
            <a:off x="6443663" y="4148138"/>
            <a:ext cx="287337" cy="2873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77" name="Line 29"/>
          <p:cNvSpPr>
            <a:spLocks noChangeShapeType="1"/>
          </p:cNvSpPr>
          <p:nvPr/>
        </p:nvSpPr>
        <p:spPr bwMode="auto">
          <a:xfrm flipV="1">
            <a:off x="6659563" y="3860800"/>
            <a:ext cx="3587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78" name="Line 30"/>
          <p:cNvSpPr>
            <a:spLocks noChangeShapeType="1"/>
          </p:cNvSpPr>
          <p:nvPr/>
        </p:nvSpPr>
        <p:spPr bwMode="auto">
          <a:xfrm>
            <a:off x="2051050" y="3500438"/>
            <a:ext cx="1444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79" name="Line 31"/>
          <p:cNvSpPr>
            <a:spLocks noChangeShapeType="1"/>
          </p:cNvSpPr>
          <p:nvPr/>
        </p:nvSpPr>
        <p:spPr bwMode="auto">
          <a:xfrm>
            <a:off x="2987675" y="2852738"/>
            <a:ext cx="5032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80" name="Line 32"/>
          <p:cNvSpPr>
            <a:spLocks noChangeShapeType="1"/>
          </p:cNvSpPr>
          <p:nvPr/>
        </p:nvSpPr>
        <p:spPr bwMode="auto">
          <a:xfrm>
            <a:off x="3995738" y="2205038"/>
            <a:ext cx="86360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5507038" y="2781300"/>
            <a:ext cx="14398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82" name="Line 34"/>
          <p:cNvSpPr>
            <a:spLocks noChangeShapeType="1"/>
          </p:cNvSpPr>
          <p:nvPr/>
        </p:nvSpPr>
        <p:spPr bwMode="auto">
          <a:xfrm>
            <a:off x="3995738" y="2060575"/>
            <a:ext cx="10080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2914650" y="19891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84" name="Text Box 36"/>
          <p:cNvSpPr txBox="1">
            <a:spLocks noChangeArrowheads="1"/>
          </p:cNvSpPr>
          <p:nvPr/>
        </p:nvSpPr>
        <p:spPr bwMode="auto">
          <a:xfrm>
            <a:off x="4498975" y="191611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85" name="Text Box 37"/>
          <p:cNvSpPr txBox="1">
            <a:spLocks noChangeArrowheads="1"/>
          </p:cNvSpPr>
          <p:nvPr/>
        </p:nvSpPr>
        <p:spPr bwMode="auto">
          <a:xfrm>
            <a:off x="2122488" y="26368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1547813" y="4076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87" name="Text Box 39"/>
          <p:cNvSpPr txBox="1">
            <a:spLocks noChangeArrowheads="1"/>
          </p:cNvSpPr>
          <p:nvPr/>
        </p:nvSpPr>
        <p:spPr bwMode="auto">
          <a:xfrm>
            <a:off x="971550" y="45085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88" name="Text Box 40"/>
          <p:cNvSpPr txBox="1">
            <a:spLocks noChangeArrowheads="1"/>
          </p:cNvSpPr>
          <p:nvPr/>
        </p:nvSpPr>
        <p:spPr bwMode="auto">
          <a:xfrm>
            <a:off x="6443663" y="37163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89" name="Text Box 41"/>
          <p:cNvSpPr txBox="1">
            <a:spLocks noChangeArrowheads="1"/>
          </p:cNvSpPr>
          <p:nvPr/>
        </p:nvSpPr>
        <p:spPr bwMode="auto">
          <a:xfrm>
            <a:off x="5219700" y="37163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0" name="Text Box 42"/>
          <p:cNvSpPr txBox="1">
            <a:spLocks noChangeArrowheads="1"/>
          </p:cNvSpPr>
          <p:nvPr/>
        </p:nvSpPr>
        <p:spPr bwMode="auto">
          <a:xfrm>
            <a:off x="3851275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1" name="Text Box 43"/>
          <p:cNvSpPr txBox="1">
            <a:spLocks noChangeArrowheads="1"/>
          </p:cNvSpPr>
          <p:nvPr/>
        </p:nvSpPr>
        <p:spPr bwMode="auto">
          <a:xfrm>
            <a:off x="3203575" y="44116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2" name="Text Box 44"/>
          <p:cNvSpPr txBox="1">
            <a:spLocks noChangeArrowheads="1"/>
          </p:cNvSpPr>
          <p:nvPr/>
        </p:nvSpPr>
        <p:spPr bwMode="auto">
          <a:xfrm>
            <a:off x="2987675" y="3835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3" name="Text Box 45"/>
          <p:cNvSpPr txBox="1">
            <a:spLocks noChangeArrowheads="1"/>
          </p:cNvSpPr>
          <p:nvPr/>
        </p:nvSpPr>
        <p:spPr bwMode="auto">
          <a:xfrm>
            <a:off x="6443663" y="206057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F1-trie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4" name="Text Box 46"/>
          <p:cNvSpPr txBox="1">
            <a:spLocks noChangeArrowheads="1"/>
          </p:cNvSpPr>
          <p:nvPr/>
        </p:nvSpPr>
        <p:spPr bwMode="auto">
          <a:xfrm>
            <a:off x="7235825" y="4221163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F2-tries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5" name="Text Box 47"/>
          <p:cNvSpPr txBox="1">
            <a:spLocks noChangeArrowheads="1"/>
          </p:cNvSpPr>
          <p:nvPr/>
        </p:nvSpPr>
        <p:spPr bwMode="auto">
          <a:xfrm>
            <a:off x="900113" y="5300663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6" name="Text Box 48"/>
          <p:cNvSpPr txBox="1">
            <a:spLocks noChangeArrowheads="1"/>
          </p:cNvSpPr>
          <p:nvPr/>
        </p:nvSpPr>
        <p:spPr bwMode="auto">
          <a:xfrm>
            <a:off x="1476375" y="479742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R4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7" name="Text Box 49"/>
          <p:cNvSpPr txBox="1">
            <a:spLocks noChangeArrowheads="1"/>
          </p:cNvSpPr>
          <p:nvPr/>
        </p:nvSpPr>
        <p:spPr bwMode="auto">
          <a:xfrm>
            <a:off x="3276600" y="522922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R2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3924300" y="455612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R5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299" name="Text Box 51"/>
          <p:cNvSpPr txBox="1">
            <a:spLocks noChangeArrowheads="1"/>
          </p:cNvSpPr>
          <p:nvPr/>
        </p:nvSpPr>
        <p:spPr bwMode="auto">
          <a:xfrm>
            <a:off x="5364163" y="45085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R6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1300" name="Text Box 52"/>
          <p:cNvSpPr txBox="1">
            <a:spLocks noChangeArrowheads="1"/>
          </p:cNvSpPr>
          <p:nvPr/>
        </p:nvSpPr>
        <p:spPr bwMode="auto">
          <a:xfrm>
            <a:off x="6372225" y="4484688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R3</a:t>
            </a:r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d-dimensional hierarchical radix trie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927B048-6F52-4FCC-97FA-277F2D9C303C}" type="slidenum">
              <a:rPr lang="en-GB"/>
              <a:pPr/>
              <a:t>43</a:t>
            </a:fld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Classification algorithm:</a:t>
            </a:r>
          </a:p>
          <a:p>
            <a:pPr lvl="1"/>
            <a:r>
              <a:rPr lang="en-US"/>
              <a:t>First traverse the F1-trie based on the bits corresponding to F1.</a:t>
            </a:r>
          </a:p>
          <a:p>
            <a:pPr lvl="1"/>
            <a:r>
              <a:rPr lang="en-US"/>
              <a:t>Follow the next-trie pointers if present, and traverse the (d-1)-dim. trie.</a:t>
            </a:r>
          </a:p>
          <a:p>
            <a:r>
              <a:rPr lang="en-US"/>
              <a:t>For example, an incoming packet with (000, 010)</a:t>
            </a:r>
          </a:p>
          <a:p>
            <a:pPr lvl="1"/>
            <a:r>
              <a:rPr lang="en-US"/>
              <a:t>It matches both R2 and R4.</a:t>
            </a:r>
          </a:p>
          <a:p>
            <a:pPr lvl="1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tunnels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9548B-F9EE-47AB-A76C-A800CF7EF404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tunnels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D22C332-0FAA-4712-A446-410EFD249EBA}" type="slidenum">
              <a:rPr lang="en-GB"/>
              <a:pPr/>
              <a:t>45</a:t>
            </a:fld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There are quite a few situations that require two network nodes (hosts or routers) to “tunnel” IP datagrams between them.</a:t>
            </a:r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1524000" y="39624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7239000" y="39624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26982" name="Oval 6"/>
          <p:cNvSpPr>
            <a:spLocks noChangeArrowheads="1"/>
          </p:cNvSpPr>
          <p:nvPr/>
        </p:nvSpPr>
        <p:spPr bwMode="auto">
          <a:xfrm>
            <a:off x="2819400" y="3733800"/>
            <a:ext cx="3810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886200" y="3200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IP network</a:t>
            </a:r>
          </a:p>
        </p:txBody>
      </p:sp>
      <p:sp>
        <p:nvSpPr>
          <p:cNvPr id="126984" name="Rectangle 8" descr="20%"/>
          <p:cNvSpPr>
            <a:spLocks noChangeArrowheads="1"/>
          </p:cNvSpPr>
          <p:nvPr/>
        </p:nvSpPr>
        <p:spPr bwMode="auto">
          <a:xfrm>
            <a:off x="2133600" y="4191000"/>
            <a:ext cx="5105400" cy="1524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5334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78486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457200" y="4953000"/>
            <a:ext cx="1371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 packet destined to node d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362200" y="4953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[src = a, dest = b][original IP packet]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7467600" y="4953000"/>
            <a:ext cx="1371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original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tunnels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D27AA3-898F-4146-A449-3DA448BC23D2}" type="slidenum">
              <a:rPr lang="en-GB"/>
              <a:pPr/>
              <a:t>46</a:t>
            </a:fld>
            <a:endParaRPr lang="en-GB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two tunnel endpoints need to configure the tunnel states before tunneling packets.</a:t>
            </a:r>
          </a:p>
          <a:p>
            <a:r>
              <a:rPr lang="en-US" dirty="0"/>
              <a:t>The two endpoints treat the tunnel as another (logical) “data-link” with a new MTU value (tunnel MTU).</a:t>
            </a:r>
          </a:p>
          <a:p>
            <a:pPr lvl="1"/>
            <a:r>
              <a:rPr lang="en-US" dirty="0"/>
              <a:t>The sending side performs IP-in-IP encapsulation and then the regular IP forwarding.</a:t>
            </a:r>
          </a:p>
          <a:p>
            <a:pPr lvl="1"/>
            <a:r>
              <a:rPr lang="en-US" dirty="0"/>
              <a:t>The receiving side performs the corresponding </a:t>
            </a:r>
            <a:r>
              <a:rPr lang="en-US" dirty="0" err="1"/>
              <a:t>decapsulation</a:t>
            </a:r>
            <a:r>
              <a:rPr lang="en-US" dirty="0"/>
              <a:t> and may continue forwarding the packet if it is not the final destination.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tunnels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0DB50A-B6EC-4350-B1A0-8A7390712502}" type="slidenum">
              <a:rPr lang="en-GB"/>
              <a:pPr/>
              <a:t>47</a:t>
            </a:fld>
            <a:endParaRPr lang="en-GB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/>
              <a:t>Other routers on the path forward the tunneled packets as any other packets.</a:t>
            </a:r>
          </a:p>
          <a:p>
            <a:r>
              <a:rPr lang="en-US"/>
              <a:t>Multiple tunnels may be used between a source and a destination.</a:t>
            </a:r>
          </a:p>
          <a:p>
            <a:pPr lvl="1"/>
            <a:r>
              <a:rPr lang="en-US"/>
              <a:t>Concatenation of several IP tunnels</a:t>
            </a:r>
          </a:p>
          <a:p>
            <a:pPr lvl="1"/>
            <a:r>
              <a:rPr lang="en-US"/>
              <a:t>Nesting of IP tunnels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For example,</a:t>
            </a:r>
            <a:endParaRPr lang="en-GB" sz="4000"/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23850" y="1716608"/>
          <a:ext cx="8353425" cy="3778250"/>
        </p:xfrm>
        <a:graphic>
          <a:graphicData uri="http://schemas.openxmlformats.org/presentationml/2006/ole">
            <p:oleObj spid="_x0000_s188420" name="Visio" r:id="rId3" imgW="5602680" imgH="2533680" progId="Visio.Drawing.6">
              <p:embed/>
            </p:oleObj>
          </a:graphicData>
        </a:graphic>
      </p:graphicFrame>
      <p:sp>
        <p:nvSpPr>
          <p:cNvPr id="1884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66121"/>
            <a:ext cx="8229600" cy="23606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altLang="zh-CN" sz="12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min{MTU1, MTU4, min{MTU2, MTU3, PMTU2,3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1800" dirty="0">
                <a:ea typeface="宋体" pitchFamily="2" charset="-122"/>
              </a:rPr>
              <a:t>20}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1800" dirty="0">
                <a:ea typeface="宋体" pitchFamily="2" charset="-122"/>
              </a:rPr>
              <a:t> 20} or 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min{MTU1, MTU2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1800" dirty="0">
                <a:ea typeface="宋体" pitchFamily="2" charset="-122"/>
              </a:rPr>
              <a:t>20, MTU3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1800" dirty="0">
                <a:ea typeface="宋体" pitchFamily="2" charset="-122"/>
              </a:rPr>
              <a:t>20, PMTU2,3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1800" dirty="0">
                <a:ea typeface="宋体" pitchFamily="2" charset="-122"/>
              </a:rPr>
              <a:t>40, MTU4}.</a:t>
            </a:r>
            <a:r>
              <a:rPr lang="en-GB" altLang="zh-CN" sz="1400" dirty="0">
                <a:ea typeface="宋体" pitchFamily="2" charset="-122"/>
              </a:rPr>
              <a:t> </a:t>
            </a:r>
            <a:endParaRPr lang="en-GB" sz="1400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44208"/>
            <a:ext cx="2133600" cy="457200"/>
          </a:xfrm>
        </p:spPr>
        <p:txBody>
          <a:bodyPr/>
          <a:lstStyle/>
          <a:p>
            <a:fld id="{42876A09-DB38-4D41-AA6B-4FC5DF1173DF}" type="slidenum">
              <a:rPr lang="en-GB"/>
              <a:pPr/>
              <a:t>48</a:t>
            </a:fld>
            <a:endParaRPr lang="en-GB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BB38D-0690-4449-993C-E02D8C9165F2}" type="slidenum"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tunnels usages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3FF1D8-CBFA-49DB-AEDC-070EA596F5C6}" type="slidenum">
              <a:rPr lang="en-GB"/>
              <a:pPr/>
              <a:t>49</a:t>
            </a:fld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44824"/>
            <a:ext cx="8153400" cy="4632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IPv4/IPv6 transitions: Two IPv6 nodes tunnels IPv6 packets through an IPv4 network.</a:t>
            </a:r>
          </a:p>
          <a:p>
            <a:pPr>
              <a:lnSpc>
                <a:spcPct val="90000"/>
              </a:lnSpc>
            </a:pPr>
            <a:r>
              <a:rPr lang="en-US" dirty="0"/>
              <a:t>A home agent tunnels packets destined to a mobile host to its current location.</a:t>
            </a:r>
          </a:p>
          <a:p>
            <a:pPr>
              <a:lnSpc>
                <a:spcPct val="90000"/>
              </a:lnSpc>
            </a:pPr>
            <a:r>
              <a:rPr lang="en-US" dirty="0"/>
              <a:t>Two IP routers tunnel packets to each other which are protected by encryption and authentication (IP Security tunnels).</a:t>
            </a:r>
          </a:p>
          <a:p>
            <a:pPr>
              <a:lnSpc>
                <a:spcPct val="90000"/>
              </a:lnSpc>
            </a:pPr>
            <a:r>
              <a:rPr lang="en-US" dirty="0"/>
              <a:t>Two multicast routers tunnel multicast packets through an IP network that does not support IP multicast (</a:t>
            </a:r>
            <a:r>
              <a:rPr lang="en-US" dirty="0" err="1"/>
              <a:t>Mbone</a:t>
            </a:r>
            <a:r>
              <a:rPr lang="en-US" dirty="0"/>
              <a:t> network).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9548B-F9EE-47AB-A76C-A800CF7EF40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9548B-F9EE-47AB-A76C-A800CF7EF404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ICMP router advertisement &amp; discovery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D6ACDF0-F51D-4D7C-9667-BC8D3459D61F}" type="slidenum">
              <a:rPr lang="en-GB"/>
              <a:pPr/>
              <a:t>51</a:t>
            </a:fld>
            <a:endParaRPr lang="en-GB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72816"/>
            <a:ext cx="8153400" cy="4323184"/>
          </a:xfrm>
        </p:spPr>
        <p:txBody>
          <a:bodyPr/>
          <a:lstStyle/>
          <a:p>
            <a:r>
              <a:rPr lang="en-US" dirty="0"/>
              <a:t>After bootstrapping, a host broadcasts or multicasts an ICMP router solicitation message.</a:t>
            </a:r>
          </a:p>
          <a:p>
            <a:pPr lvl="1"/>
            <a:r>
              <a:rPr lang="en-US" dirty="0"/>
              <a:t>One or more routers respond with ICMP router advertisement messages.</a:t>
            </a:r>
          </a:p>
          <a:p>
            <a:pPr lvl="1"/>
            <a:r>
              <a:rPr lang="en-US" dirty="0"/>
              <a:t>Routers periodically broadcast or multicast advertisement messages.</a:t>
            </a:r>
          </a:p>
          <a:p>
            <a:pPr lvl="1"/>
            <a:r>
              <a:rPr lang="en-US" dirty="0"/>
              <a:t>Multiple addresses may be advertised by a router in a single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1813"/>
            <a:ext cx="8077200" cy="376237"/>
          </a:xfrm>
        </p:spPr>
        <p:txBody>
          <a:bodyPr>
            <a:normAutofit fontScale="90000"/>
          </a:bodyPr>
          <a:lstStyle/>
          <a:p>
            <a:r>
              <a:rPr lang="en-US" sz="3600"/>
              <a:t>ICMP router advertisement &amp; discovery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A9D5C4-1902-445A-AFD5-71A6210DAB41}" type="slidenum">
              <a:rPr lang="en-GB"/>
              <a:pPr/>
              <a:t>52</a:t>
            </a:fld>
            <a:endParaRPr lang="en-GB"/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208896" name="Object 0"/>
          <p:cNvGraphicFramePr>
            <a:graphicFrameLocks noChangeAspect="1"/>
          </p:cNvGraphicFramePr>
          <p:nvPr/>
        </p:nvGraphicFramePr>
        <p:xfrm>
          <a:off x="755650" y="1287463"/>
          <a:ext cx="7558088" cy="5418137"/>
        </p:xfrm>
        <a:graphic>
          <a:graphicData uri="http://schemas.openxmlformats.org/presentationml/2006/ole">
            <p:oleObj spid="_x0000_s208896" name="Document" r:id="rId3" imgW="7368480" imgH="5281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ICMP redirect error message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D38C8-BAEB-4EEE-BB77-5F760A1611FB}" type="slidenum">
              <a:rPr lang="en-GB"/>
              <a:pPr/>
              <a:t>53</a:t>
            </a:fld>
            <a:endParaRPr lang="en-GB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This message is sent by routers (not by hosts) to a source when the datagram should have been sent to a different router.</a:t>
            </a:r>
          </a:p>
          <a:p>
            <a:r>
              <a:rPr lang="en-US"/>
              <a:t>Redirects are intended to used by hosts, not by routers.</a:t>
            </a:r>
          </a:p>
          <a:p>
            <a:r>
              <a:rPr lang="en-US"/>
              <a:t>A redirect message results in a new host-specific route in the host’s routing table.</a:t>
            </a:r>
          </a:p>
          <a:p>
            <a:pPr lvl="1"/>
            <a:r>
              <a:rPr lang="en-US"/>
              <a:t>Although redirects for network-specific route are available in ICMP, but they are not used in practice.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376238"/>
          </a:xfrm>
        </p:spPr>
        <p:txBody>
          <a:bodyPr>
            <a:normAutofit fontScale="90000"/>
          </a:bodyPr>
          <a:lstStyle/>
          <a:p>
            <a:r>
              <a:rPr lang="en-US"/>
              <a:t>ICMP redirect error message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F82B14-A832-4AA8-92E0-C4C4B32E8840}" type="slidenum">
              <a:rPr lang="en-GB"/>
              <a:pPr/>
              <a:t>54</a:t>
            </a:fld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13619"/>
            <a:ext cx="7772400" cy="4911725"/>
          </a:xfrm>
        </p:spPr>
        <p:txBody>
          <a:bodyPr/>
          <a:lstStyle/>
          <a:p>
            <a:r>
              <a:rPr lang="en-US" dirty="0"/>
              <a:t>If the destination IP address is 140.12.1.1, a new entry for 140.12.1.1 is added to the host’s routing table after receiving the ICMP redirect message. </a:t>
            </a: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331913" y="4532313"/>
            <a:ext cx="6629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4227513" y="3303588"/>
            <a:ext cx="990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Host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5827713" y="5294313"/>
            <a:ext cx="990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R2</a:t>
            </a: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 flipV="1">
            <a:off x="3008313" y="4532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V="1">
            <a:off x="6284913" y="4532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V="1">
            <a:off x="4684713" y="3770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4379913" y="3770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 flipH="1">
            <a:off x="2779713" y="42275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2779713" y="42275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 flipV="1">
            <a:off x="3236913" y="4760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3236913" y="47609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V="1">
            <a:off x="4989513" y="37703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 flipV="1">
            <a:off x="3465513" y="4989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3465513" y="498951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6056313" y="49895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6284913" y="5751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2551113" y="3846513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(1) IP datagram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4227513" y="49276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(2) IP datagram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694113" y="559911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(3) ICMP redirect</a:t>
            </a:r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 flipH="1" flipV="1">
            <a:off x="3846513" y="4760913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5141913" y="6375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to the destination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2551113" y="5284788"/>
            <a:ext cx="990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04838"/>
            <a:ext cx="7772400" cy="376237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A4CF83-35C3-4B9C-ABDD-7E015568F48A}" type="slidenum">
              <a:rPr lang="en-GB"/>
              <a:pPr/>
              <a:t>55</a:t>
            </a:fld>
            <a:endParaRPr lang="en-GB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3713" y="1772816"/>
            <a:ext cx="8158162" cy="423110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IP routers are characterized by rich functionalities that they provide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Correct IP forwarding is based on a correct routing table and a correct IP forwarding algorithm.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address lookup performed by routers is crucial to the IP forwarding performance.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Packet classification is a generation of the longest prefix match for the IP address lookup.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IP tunnel is a very useful mechanism to solve many practical networking problems.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ICMP provides some useful queries and error reporting functions related to IP forwarding.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A7E287-0AD7-43C5-81E7-9064C62433A4}" type="slidenum">
              <a:rPr lang="en-GB"/>
              <a:pPr/>
              <a:t>56</a:t>
            </a:fld>
            <a:endParaRPr lang="en-GB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/>
              <a:t>Chapter 1 of B. Davie and Y. Rekhter, MPLS: Technology and Applications, Morgan Kaufmann, 2000.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/>
              <a:t>M. Ruiz-Sanchez, et al, “Survey and Taxonomy of IP Address Lookup Algorithms,” </a:t>
            </a:r>
            <a:r>
              <a:rPr lang="en-US" i="1"/>
              <a:t>IEEE Network</a:t>
            </a:r>
            <a:r>
              <a:rPr lang="en-US"/>
              <a:t>, pp. 8-23, March/April, 2001.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/>
              <a:t>P. Gupta and N. McKeown, “Algorithms for Packet Classification,” </a:t>
            </a:r>
            <a:r>
              <a:rPr lang="en-US" i="1"/>
              <a:t>IEEE Network</a:t>
            </a:r>
            <a:r>
              <a:rPr lang="en-US"/>
              <a:t>, pp. 24-32, March/April, 2001.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Forwarding, routing, and switching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06FA80-6385-4EEA-B707-000707870002}" type="slidenum">
              <a:rPr lang="en-GB"/>
              <a:pPr/>
              <a:t>6</a:t>
            </a:fld>
            <a:endParaRPr lang="en-GB"/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Routing: the process by which nodes exchange topological information to build correct forwarding tables.</a:t>
            </a:r>
          </a:p>
          <a:p>
            <a:pPr lvl="1">
              <a:lnSpc>
                <a:spcPct val="90000"/>
              </a:lnSpc>
            </a:pPr>
            <a:r>
              <a:rPr lang="en-US"/>
              <a:t>Routing protocols (OSPF, BGP, IS-IS, etc)</a:t>
            </a:r>
          </a:p>
          <a:p>
            <a:pPr>
              <a:lnSpc>
                <a:spcPct val="90000"/>
              </a:lnSpc>
            </a:pPr>
            <a:r>
              <a:rPr lang="en-US"/>
              <a:t>Forwarding: the operation of deciding the next-hop address to forward to.</a:t>
            </a:r>
          </a:p>
          <a:p>
            <a:pPr lvl="1">
              <a:lnSpc>
                <a:spcPct val="90000"/>
              </a:lnSpc>
            </a:pPr>
            <a:r>
              <a:rPr lang="en-US"/>
              <a:t>Forwarding table vs routing table</a:t>
            </a:r>
          </a:p>
          <a:p>
            <a:pPr>
              <a:lnSpc>
                <a:spcPct val="90000"/>
              </a:lnSpc>
            </a:pPr>
            <a:r>
              <a:rPr lang="en-US"/>
              <a:t>Switching: the operation of moving a packet from an input port to an output port.</a:t>
            </a:r>
          </a:p>
          <a:p>
            <a:pPr>
              <a:lnSpc>
                <a:spcPct val="90000"/>
              </a:lnSpc>
            </a:pPr>
            <a:r>
              <a:rPr lang="en-US"/>
              <a:t>IP router: one that forwards IP packets for 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IP routing vs IP switching</a:t>
            </a:r>
            <a:endParaRPr lang="en-GB" sz="400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9E366A-E607-4EE7-BD8E-0ABD377A4DDD}" type="slidenum">
              <a:rPr lang="en-GB"/>
              <a:pPr/>
              <a:t>7</a:t>
            </a:fld>
            <a:endParaRPr lang="en-GB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403350" y="2062163"/>
            <a:ext cx="2305050" cy="295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1403350" y="3430588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1692275" y="2349500"/>
            <a:ext cx="1728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IP routing protocol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1692275" y="3717925"/>
            <a:ext cx="17287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Ethernet, Token ring, FDDI, etc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003800" y="2062163"/>
            <a:ext cx="2305050" cy="295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5003800" y="3430588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5292725" y="2349500"/>
            <a:ext cx="1728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IP routing protocol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5292725" y="3717925"/>
            <a:ext cx="17287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ATM (cell switching table)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1476375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1835150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2195513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2555875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2916238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3276600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3635375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5076825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>
            <a:off x="5435600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>
            <a:off x="5795963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5" name="Line 27"/>
          <p:cNvSpPr>
            <a:spLocks noChangeShapeType="1"/>
          </p:cNvSpPr>
          <p:nvPr/>
        </p:nvSpPr>
        <p:spPr bwMode="auto">
          <a:xfrm>
            <a:off x="6156325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6" name="Line 28"/>
          <p:cNvSpPr>
            <a:spLocks noChangeShapeType="1"/>
          </p:cNvSpPr>
          <p:nvPr/>
        </p:nvSpPr>
        <p:spPr bwMode="auto">
          <a:xfrm>
            <a:off x="6516688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7" name="Line 29"/>
          <p:cNvSpPr>
            <a:spLocks noChangeShapeType="1"/>
          </p:cNvSpPr>
          <p:nvPr/>
        </p:nvSpPr>
        <p:spPr bwMode="auto">
          <a:xfrm>
            <a:off x="6877050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>
            <a:off x="7235825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IP forwarding problem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603AFFA-59F0-44DF-B458-40DAEE795DB1}" type="slidenum">
              <a:rPr lang="en-GB"/>
              <a:pPr/>
              <a:t>8</a:t>
            </a:fld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Assume that both routers and hosts already have appropriate routing tables in place.</a:t>
            </a:r>
          </a:p>
          <a:p>
            <a:pPr lvl="1"/>
            <a:r>
              <a:rPr lang="en-US"/>
              <a:t>Routing tables for routers are constructed from routing protocols or by hand.</a:t>
            </a:r>
          </a:p>
          <a:p>
            <a:pPr lvl="1"/>
            <a:r>
              <a:rPr lang="en-US"/>
              <a:t>Routing tables for hosts are constructed from other means (to be discussed later).</a:t>
            </a:r>
          </a:p>
          <a:p>
            <a:r>
              <a:rPr lang="en-US"/>
              <a:t>Problem: Given a forwarding table and an IP packet, how do hosts and routers make forwarding decisions?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forwarding mechanisms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A348A04-CB0A-40E9-B93B-589B8B4611C7}" type="slidenum">
              <a:rPr lang="en-GB"/>
              <a:pPr/>
              <a:t>9</a:t>
            </a:fld>
            <a:endParaRPr lang="en-GB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790256" y="4011637"/>
            <a:ext cx="1828800" cy="1009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IP Output (compute the next hop)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1253306" y="4011637"/>
            <a:ext cx="2160588" cy="1009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  <a:p>
            <a:pPr algn="ctr" eaLnBrk="0" hangingPunct="0"/>
            <a:r>
              <a:rPr lang="en-US" sz="2000">
                <a:latin typeface="Times New Roman" pitchFamily="18" charset="0"/>
              </a:rPr>
              <a:t>IP forwarding table</a:t>
            </a:r>
          </a:p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2428056" y="32496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3418656" y="45450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5704656" y="32496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5704656" y="50022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599256" y="1878037"/>
            <a:ext cx="43259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Routing protocol (router only)</a:t>
            </a:r>
          </a:p>
          <a:p>
            <a:pPr eaLnBrk="0" hangingPunct="0"/>
            <a:r>
              <a:rPr lang="en-US" sz="2000" dirty="0">
                <a:latin typeface="Times New Roman" pitchFamily="18" charset="0"/>
              </a:rPr>
              <a:t>ICMP redirect messages (host only)</a:t>
            </a:r>
          </a:p>
          <a:p>
            <a:pPr eaLnBrk="0" hangingPunct="0"/>
            <a:r>
              <a:rPr lang="en-US" sz="2000" dirty="0">
                <a:latin typeface="Times New Roman" pitchFamily="18" charset="0"/>
              </a:rPr>
              <a:t>Router discovery protocol (host only)</a:t>
            </a:r>
          </a:p>
          <a:p>
            <a:pPr eaLnBrk="0" hangingPunct="0"/>
            <a:r>
              <a:rPr lang="en-US" sz="2000" dirty="0">
                <a:latin typeface="Times New Roman" pitchFamily="18" charset="0"/>
              </a:rPr>
              <a:t>Manual configuration (router and host)</a:t>
            </a:r>
          </a:p>
          <a:p>
            <a:pPr eaLnBrk="0" hangingPunct="0"/>
            <a:endParaRPr lang="en-US" sz="2000" dirty="0">
              <a:latin typeface="Times New Roman" pitchFamily="18" charset="0"/>
            </a:endParaRP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095056" y="2792437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IP packets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5247456" y="5840437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Network interfaces</a:t>
            </a:r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 flipH="1">
            <a:off x="6619056" y="45450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 flipV="1">
            <a:off x="7533456" y="4545037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7076256" y="4087837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router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22139</TotalTime>
  <Words>2688</Words>
  <Application>Microsoft Office PowerPoint</Application>
  <PresentationFormat>On-screen Show (4:3)</PresentationFormat>
  <Paragraphs>570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Times New Roman</vt:lpstr>
      <vt:lpstr>Garamond</vt:lpstr>
      <vt:lpstr>Arial</vt:lpstr>
      <vt:lpstr>Verdana</vt:lpstr>
      <vt:lpstr>Wingdings</vt:lpstr>
      <vt:lpstr>宋体</vt:lpstr>
      <vt:lpstr>Symbol</vt:lpstr>
      <vt:lpstr>Median</vt:lpstr>
      <vt:lpstr>Microsoft Word Document</vt:lpstr>
      <vt:lpstr>Microsoft Visio Drawing</vt:lpstr>
      <vt:lpstr>IP Forwarding</vt:lpstr>
      <vt:lpstr>Content</vt:lpstr>
      <vt:lpstr>Routers vs switches</vt:lpstr>
      <vt:lpstr>Things that a router needs to worry about</vt:lpstr>
      <vt:lpstr>IP forwarding</vt:lpstr>
      <vt:lpstr>Forwarding, routing, and switching</vt:lpstr>
      <vt:lpstr>IP routing vs IP switching</vt:lpstr>
      <vt:lpstr>The IP forwarding problem</vt:lpstr>
      <vt:lpstr>IP forwarding mechanisms</vt:lpstr>
      <vt:lpstr>Types of forwarding entries</vt:lpstr>
      <vt:lpstr>Forwarding tables in hosts</vt:lpstr>
      <vt:lpstr>Slide 12</vt:lpstr>
      <vt:lpstr>Forwarding tables in hosts</vt:lpstr>
      <vt:lpstr>An example (/24 for all subnets)</vt:lpstr>
      <vt:lpstr>R1’s forwarding table</vt:lpstr>
      <vt:lpstr>Bootstraping forwarding tables</vt:lpstr>
      <vt:lpstr>Characteristics of IP forwarding</vt:lpstr>
      <vt:lpstr>Forwarding for different types of routing</vt:lpstr>
      <vt:lpstr>Routing functionalities vs forwarding algorithms</vt:lpstr>
      <vt:lpstr>Would it be better if …</vt:lpstr>
      <vt:lpstr>A unicast IP forwarding algorithm</vt:lpstr>
      <vt:lpstr>IP address lookup</vt:lpstr>
      <vt:lpstr>The IP address lookup problem</vt:lpstr>
      <vt:lpstr>Classless interdomain routing (CIDR)</vt:lpstr>
      <vt:lpstr>CIDR examples</vt:lpstr>
      <vt:lpstr>Prefix overlapping</vt:lpstr>
      <vt:lpstr>Prefix overlapping</vt:lpstr>
      <vt:lpstr>Prefix overlapping</vt:lpstr>
      <vt:lpstr>Difficulty with the classless addressing</vt:lpstr>
      <vt:lpstr>A classic solution based on binary tries</vt:lpstr>
      <vt:lpstr>A binary trie</vt:lpstr>
      <vt:lpstr>A binary trie</vt:lpstr>
      <vt:lpstr>Path-compressed tries</vt:lpstr>
      <vt:lpstr>Path-compressed tries</vt:lpstr>
      <vt:lpstr>Path-compressed tries</vt:lpstr>
      <vt:lpstr>Path-compressed tries</vt:lpstr>
      <vt:lpstr>Packet classification</vt:lpstr>
      <vt:lpstr>A packet classifier example</vt:lpstr>
      <vt:lpstr>A packet classifier example</vt:lpstr>
      <vt:lpstr>The packet classification problem</vt:lpstr>
      <vt:lpstr>A d-dimensional hierarchical radix trie</vt:lpstr>
      <vt:lpstr>A d-dimensional hierarchical radix trie</vt:lpstr>
      <vt:lpstr>A d-dimensional hierarchical radix trie</vt:lpstr>
      <vt:lpstr>IP tunnels</vt:lpstr>
      <vt:lpstr>IP tunnels</vt:lpstr>
      <vt:lpstr>IP tunnels</vt:lpstr>
      <vt:lpstr>IP tunnels</vt:lpstr>
      <vt:lpstr>For example,</vt:lpstr>
      <vt:lpstr>IP tunnels usages</vt:lpstr>
      <vt:lpstr>ICMP messages</vt:lpstr>
      <vt:lpstr>ICMP router advertisement &amp; discovery</vt:lpstr>
      <vt:lpstr>ICMP router advertisement &amp; discovery</vt:lpstr>
      <vt:lpstr>ICMP redirect error message</vt:lpstr>
      <vt:lpstr>ICMP redirect error message</vt:lpstr>
      <vt:lpstr>Summary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and TCP/IP</dc:title>
  <dc:creator>Department of Computing</dc:creator>
  <cp:lastModifiedBy>RockyChang</cp:lastModifiedBy>
  <cp:revision>412</cp:revision>
  <cp:lastPrinted>2001-09-20T02:04:14Z</cp:lastPrinted>
  <dcterms:created xsi:type="dcterms:W3CDTF">2000-09-14T07:09:27Z</dcterms:created>
  <dcterms:modified xsi:type="dcterms:W3CDTF">2010-10-11T06:28:06Z</dcterms:modified>
</cp:coreProperties>
</file>