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39"/>
  </p:notesMasterIdLst>
  <p:handoutMasterIdLst>
    <p:handoutMasterId r:id="rId40"/>
  </p:handoutMasterIdLst>
  <p:sldIdLst>
    <p:sldId id="256" r:id="rId2"/>
    <p:sldId id="319" r:id="rId3"/>
    <p:sldId id="321" r:id="rId4"/>
    <p:sldId id="339" r:id="rId5"/>
    <p:sldId id="385" r:id="rId6"/>
    <p:sldId id="386" r:id="rId7"/>
    <p:sldId id="387" r:id="rId8"/>
    <p:sldId id="388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389" r:id="rId20"/>
    <p:sldId id="390" r:id="rId21"/>
    <p:sldId id="391" r:id="rId22"/>
    <p:sldId id="392" r:id="rId23"/>
    <p:sldId id="403" r:id="rId24"/>
    <p:sldId id="358" r:id="rId25"/>
    <p:sldId id="359" r:id="rId26"/>
    <p:sldId id="360" r:id="rId27"/>
    <p:sldId id="363" r:id="rId28"/>
    <p:sldId id="364" r:id="rId29"/>
    <p:sldId id="362" r:id="rId30"/>
    <p:sldId id="367" r:id="rId31"/>
    <p:sldId id="368" r:id="rId32"/>
    <p:sldId id="340" r:id="rId33"/>
    <p:sldId id="341" r:id="rId34"/>
    <p:sldId id="404" r:id="rId35"/>
    <p:sldId id="369" r:id="rId36"/>
    <p:sldId id="356" r:id="rId37"/>
    <p:sldId id="289" r:id="rId38"/>
  </p:sldIdLst>
  <p:sldSz cx="9144000" cy="6858000" type="screen4x3"/>
  <p:notesSz cx="6645275" cy="9779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CC00"/>
    <a:srgbClr val="FF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6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0" tIns="45726" rIns="91450" bIns="4572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0" tIns="45726" rIns="91450" bIns="4572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005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0" tIns="45726" rIns="91450" bIns="4572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9005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0" tIns="45726" rIns="91450" bIns="4572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FDFB2BD0-8376-42B7-8A8E-A4623C2A04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0" tIns="45726" rIns="91450" bIns="4572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0" tIns="45726" rIns="91450" bIns="4572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45025"/>
            <a:ext cx="48736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0" tIns="45726" rIns="91450" bIns="457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005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0" tIns="45726" rIns="91450" bIns="4572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9005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0" tIns="45726" rIns="91450" bIns="4572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FAB1A8D-0D37-4558-B86F-DD4E095D500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65B213A-4605-4F14-A137-DC211BC163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EEF61-BDDA-4E6F-98D1-71C676BE7F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250B2-53CA-4C4B-9AD7-62A69193800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FDEEE-18C0-40C5-B34A-A14F0C0B2F9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276A826-C0B7-4B52-A339-82F5C73D9B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7D9B943-799A-4AD5-9F57-E12E5B5DFD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C15E980-E406-492B-98A8-CF1D79875D2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D9BDC-19DA-4A25-B321-401BC5E80CA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6B0422C-56DA-48FE-BB52-52F88CB229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23081-BC2C-42EC-A103-CFEBC9D65CA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pPr>
              <a:defRPr/>
            </a:pPr>
            <a:fld id="{32DD8E02-2F2B-497E-AFA5-695F603959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DDEA4C2-9B46-4562-A0F9-02B78078F9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0" r:id="rId2"/>
    <p:sldLayoutId id="2147483685" r:id="rId3"/>
    <p:sldLayoutId id="2147483686" r:id="rId4"/>
    <p:sldLayoutId id="2147483687" r:id="rId5"/>
    <p:sldLayoutId id="2147483681" r:id="rId6"/>
    <p:sldLayoutId id="2147483688" r:id="rId7"/>
    <p:sldLayoutId id="2147483682" r:id="rId8"/>
    <p:sldLayoutId id="2147483689" r:id="rId9"/>
    <p:sldLayoutId id="2147483683" r:id="rId10"/>
    <p:sldLayoutId id="214748369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1225"/>
            <a:ext cx="7772400" cy="1654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4800" dirty="0" smtClean="0">
                <a:ea typeface="PMingLiU" pitchFamily="18" charset="-120"/>
              </a:rPr>
              <a:t>IP over anything</a:t>
            </a:r>
            <a:br>
              <a:rPr lang="en-US" altLang="zh-TW" sz="4800" dirty="0" smtClean="0">
                <a:ea typeface="PMingLiU" pitchFamily="18" charset="-120"/>
              </a:rPr>
            </a:br>
            <a:endParaRPr lang="en-US" altLang="zh-TW" sz="4800" dirty="0">
              <a:ea typeface="PMingLiU" pitchFamily="18" charset="-12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Dr. Rocky K. C. Chang         20 September 2010</a:t>
            </a:r>
          </a:p>
        </p:txBody>
      </p:sp>
      <p:sp>
        <p:nvSpPr>
          <p:cNvPr id="1126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9420630E-7218-4547-828A-50C08E306A4F}" type="slidenum">
              <a:rPr lang="en-GB"/>
              <a:pPr/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IP subnets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11E63DC-34E7-4654-A44D-CFAF7E07BB67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2867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IP subnets introduce additional levels within an IP network: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A network address, a subnet ID, and a host ID.</a:t>
            </a:r>
          </a:p>
          <a:p>
            <a:r>
              <a:rPr lang="en-US" altLang="zh-TW" smtClean="0">
                <a:ea typeface="PMingLiU" pitchFamily="18" charset="-120"/>
              </a:rPr>
              <a:t>IP subnets offer flexibility in allocating addresses to different sizes of sub-networks.</a:t>
            </a:r>
          </a:p>
          <a:p>
            <a:r>
              <a:rPr lang="en-US" altLang="zh-TW" smtClean="0">
                <a:ea typeface="PMingLiU" pitchFamily="18" charset="-120"/>
              </a:rPr>
              <a:t>A subnet mask is used to indicate which bits are referred to the network and subnet ID.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Each network interface stores subnet mask and its unicast IP address.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IP subnets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E537107-7C4D-4CCF-B97B-5C4A5B44D453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160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781550"/>
          </a:xfrm>
        </p:spPr>
        <p:txBody>
          <a:bodyPr>
            <a:normAutofit fontScale="92500" lnSpcReduction="1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dirty="0" err="1">
                <a:ea typeface="PMingLiU" pitchFamily="18" charset="-120"/>
              </a:rPr>
              <a:t>Subnetting</a:t>
            </a:r>
            <a:r>
              <a:rPr lang="en-US" altLang="zh-TW" dirty="0">
                <a:ea typeface="PMingLiU" pitchFamily="18" charset="-120"/>
              </a:rPr>
              <a:t> for a class B address (/24)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altLang="zh-TW" dirty="0">
              <a:ea typeface="PMingLiU" pitchFamily="18" charset="-12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altLang="zh-TW" dirty="0">
              <a:ea typeface="PMingLiU" pitchFamily="18" charset="-12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altLang="zh-TW" dirty="0">
              <a:ea typeface="PMingLiU" pitchFamily="18" charset="-12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altLang="zh-TW" dirty="0">
              <a:ea typeface="PMingLiU" pitchFamily="18" charset="-12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altLang="zh-TW" dirty="0">
              <a:ea typeface="PMingLiU" pitchFamily="18" charset="-12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altLang="zh-TW" dirty="0">
              <a:ea typeface="PMingLiU" pitchFamily="18" charset="-12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altLang="zh-TW" dirty="0">
              <a:ea typeface="PMingLiU" pitchFamily="18" charset="-12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altLang="zh-TW" dirty="0" smtClean="0">
              <a:ea typeface="PMingLiU" pitchFamily="18" charset="-12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dirty="0" smtClean="0">
                <a:ea typeface="PMingLiU" pitchFamily="18" charset="-120"/>
              </a:rPr>
              <a:t>Variable-length </a:t>
            </a:r>
            <a:r>
              <a:rPr lang="en-US" altLang="zh-TW" dirty="0">
                <a:ea typeface="PMingLiU" pitchFamily="18" charset="-120"/>
              </a:rPr>
              <a:t>subnet mask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2435225" y="2347913"/>
            <a:ext cx="1676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Network number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5021263" y="2347913"/>
            <a:ext cx="1308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Host number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9703" name="Freeform 6"/>
          <p:cNvSpPr>
            <a:spLocks/>
          </p:cNvSpPr>
          <p:nvPr/>
        </p:nvSpPr>
        <p:spPr bwMode="auto">
          <a:xfrm>
            <a:off x="2124075" y="2212975"/>
            <a:ext cx="4718050" cy="581025"/>
          </a:xfrm>
          <a:custGeom>
            <a:avLst/>
            <a:gdLst>
              <a:gd name="T0" fmla="*/ 2968 w 2972"/>
              <a:gd name="T1" fmla="*/ 366 h 366"/>
              <a:gd name="T2" fmla="*/ 2972 w 2972"/>
              <a:gd name="T3" fmla="*/ 0 h 366"/>
              <a:gd name="T4" fmla="*/ 0 w 2972"/>
              <a:gd name="T5" fmla="*/ 0 h 366"/>
              <a:gd name="T6" fmla="*/ 0 w 2972"/>
              <a:gd name="T7" fmla="*/ 366 h 366"/>
              <a:gd name="T8" fmla="*/ 2972 w 2972"/>
              <a:gd name="T9" fmla="*/ 366 h 366"/>
              <a:gd name="T10" fmla="*/ 2972 w 2972"/>
              <a:gd name="T11" fmla="*/ 366 h 3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72"/>
              <a:gd name="T19" fmla="*/ 0 h 366"/>
              <a:gd name="T20" fmla="*/ 2972 w 2972"/>
              <a:gd name="T21" fmla="*/ 366 h 3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72" h="366">
                <a:moveTo>
                  <a:pt x="2968" y="366"/>
                </a:moveTo>
                <a:lnTo>
                  <a:pt x="2972" y="0"/>
                </a:lnTo>
                <a:lnTo>
                  <a:pt x="0" y="0"/>
                </a:lnTo>
                <a:lnTo>
                  <a:pt x="0" y="366"/>
                </a:lnTo>
                <a:lnTo>
                  <a:pt x="2972" y="366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>
            <a:off x="4486275" y="2205038"/>
            <a:ext cx="1588" cy="58896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5" name="Rectangle 8"/>
          <p:cNvSpPr>
            <a:spLocks noChangeArrowheads="1"/>
          </p:cNvSpPr>
          <p:nvPr/>
        </p:nvSpPr>
        <p:spPr bwMode="auto">
          <a:xfrm>
            <a:off x="3708400" y="2949575"/>
            <a:ext cx="1663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Class B address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9706" name="Rectangle 9"/>
          <p:cNvSpPr>
            <a:spLocks noChangeArrowheads="1"/>
          </p:cNvSpPr>
          <p:nvPr/>
        </p:nvSpPr>
        <p:spPr bwMode="auto">
          <a:xfrm>
            <a:off x="3011488" y="4119563"/>
            <a:ext cx="3009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Subnet mask (255.255.255.0)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9707" name="Rectangle 10"/>
          <p:cNvSpPr>
            <a:spLocks noChangeArrowheads="1"/>
          </p:cNvSpPr>
          <p:nvPr/>
        </p:nvSpPr>
        <p:spPr bwMode="auto">
          <a:xfrm>
            <a:off x="3579813" y="5424488"/>
            <a:ext cx="19177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Subnetted address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9708" name="Rectangle 11"/>
          <p:cNvSpPr>
            <a:spLocks noChangeArrowheads="1"/>
          </p:cNvSpPr>
          <p:nvPr/>
        </p:nvSpPr>
        <p:spPr bwMode="auto">
          <a:xfrm>
            <a:off x="2279650" y="3578225"/>
            <a:ext cx="3048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111111111111111111111111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9709" name="Rectangle 12"/>
          <p:cNvSpPr>
            <a:spLocks noChangeArrowheads="1"/>
          </p:cNvSpPr>
          <p:nvPr/>
        </p:nvSpPr>
        <p:spPr bwMode="auto">
          <a:xfrm>
            <a:off x="5664200" y="3578225"/>
            <a:ext cx="1016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00000000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9710" name="Freeform 13"/>
          <p:cNvSpPr>
            <a:spLocks/>
          </p:cNvSpPr>
          <p:nvPr/>
        </p:nvSpPr>
        <p:spPr bwMode="auto">
          <a:xfrm>
            <a:off x="2124075" y="3408363"/>
            <a:ext cx="4718050" cy="588962"/>
          </a:xfrm>
          <a:custGeom>
            <a:avLst/>
            <a:gdLst>
              <a:gd name="T0" fmla="*/ 2968 w 2972"/>
              <a:gd name="T1" fmla="*/ 367 h 371"/>
              <a:gd name="T2" fmla="*/ 2972 w 2972"/>
              <a:gd name="T3" fmla="*/ 0 h 371"/>
              <a:gd name="T4" fmla="*/ 0 w 2972"/>
              <a:gd name="T5" fmla="*/ 0 h 371"/>
              <a:gd name="T6" fmla="*/ 0 w 2972"/>
              <a:gd name="T7" fmla="*/ 371 h 371"/>
              <a:gd name="T8" fmla="*/ 2972 w 2972"/>
              <a:gd name="T9" fmla="*/ 371 h 371"/>
              <a:gd name="T10" fmla="*/ 2972 w 2972"/>
              <a:gd name="T11" fmla="*/ 371 h 3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72"/>
              <a:gd name="T19" fmla="*/ 0 h 371"/>
              <a:gd name="T20" fmla="*/ 2972 w 2972"/>
              <a:gd name="T21" fmla="*/ 371 h 37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72" h="371">
                <a:moveTo>
                  <a:pt x="2968" y="367"/>
                </a:moveTo>
                <a:lnTo>
                  <a:pt x="2972" y="0"/>
                </a:lnTo>
                <a:lnTo>
                  <a:pt x="0" y="0"/>
                </a:lnTo>
                <a:lnTo>
                  <a:pt x="0" y="371"/>
                </a:lnTo>
                <a:lnTo>
                  <a:pt x="2972" y="371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Rectangle 15"/>
          <p:cNvSpPr>
            <a:spLocks noChangeArrowheads="1"/>
          </p:cNvSpPr>
          <p:nvPr/>
        </p:nvSpPr>
        <p:spPr bwMode="auto">
          <a:xfrm>
            <a:off x="2387600" y="4802188"/>
            <a:ext cx="1676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Network number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9713" name="Rectangle 16"/>
          <p:cNvSpPr>
            <a:spLocks noChangeArrowheads="1"/>
          </p:cNvSpPr>
          <p:nvPr/>
        </p:nvSpPr>
        <p:spPr bwMode="auto">
          <a:xfrm>
            <a:off x="5840413" y="4802188"/>
            <a:ext cx="762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Host ID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9714" name="Rectangle 17"/>
          <p:cNvSpPr>
            <a:spLocks noChangeArrowheads="1"/>
          </p:cNvSpPr>
          <p:nvPr/>
        </p:nvSpPr>
        <p:spPr bwMode="auto">
          <a:xfrm>
            <a:off x="4572000" y="4802188"/>
            <a:ext cx="1016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dirty="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Subnet ID</a:t>
            </a:r>
            <a:endParaRPr lang="en-US" altLang="zh-TW" sz="2400" dirty="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9715" name="Freeform 18"/>
          <p:cNvSpPr>
            <a:spLocks/>
          </p:cNvSpPr>
          <p:nvPr/>
        </p:nvSpPr>
        <p:spPr bwMode="auto">
          <a:xfrm>
            <a:off x="2124075" y="4673600"/>
            <a:ext cx="4718050" cy="581025"/>
          </a:xfrm>
          <a:custGeom>
            <a:avLst/>
            <a:gdLst>
              <a:gd name="T0" fmla="*/ 2968 w 2972"/>
              <a:gd name="T1" fmla="*/ 366 h 366"/>
              <a:gd name="T2" fmla="*/ 2972 w 2972"/>
              <a:gd name="T3" fmla="*/ 0 h 366"/>
              <a:gd name="T4" fmla="*/ 0 w 2972"/>
              <a:gd name="T5" fmla="*/ 0 h 366"/>
              <a:gd name="T6" fmla="*/ 0 w 2972"/>
              <a:gd name="T7" fmla="*/ 366 h 366"/>
              <a:gd name="T8" fmla="*/ 2972 w 2972"/>
              <a:gd name="T9" fmla="*/ 366 h 366"/>
              <a:gd name="T10" fmla="*/ 2972 w 2972"/>
              <a:gd name="T11" fmla="*/ 366 h 3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72"/>
              <a:gd name="T19" fmla="*/ 0 h 366"/>
              <a:gd name="T20" fmla="*/ 2972 w 2972"/>
              <a:gd name="T21" fmla="*/ 366 h 3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72" h="366">
                <a:moveTo>
                  <a:pt x="2968" y="366"/>
                </a:moveTo>
                <a:lnTo>
                  <a:pt x="2972" y="0"/>
                </a:lnTo>
                <a:lnTo>
                  <a:pt x="0" y="0"/>
                </a:lnTo>
                <a:lnTo>
                  <a:pt x="0" y="366"/>
                </a:lnTo>
                <a:lnTo>
                  <a:pt x="2972" y="366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7" name="Line 20"/>
          <p:cNvSpPr>
            <a:spLocks noChangeShapeType="1"/>
          </p:cNvSpPr>
          <p:nvPr/>
        </p:nvSpPr>
        <p:spPr bwMode="auto">
          <a:xfrm>
            <a:off x="5610225" y="4667250"/>
            <a:ext cx="1588" cy="5873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4498404" y="4653136"/>
            <a:ext cx="1588" cy="5873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5580112" y="3417689"/>
            <a:ext cx="1588" cy="5873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IPv4 address assignment</a:t>
            </a:r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4FCEECB-6354-4276-877A-965994547574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30724" name="Rectangle 2051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en-GB" smtClean="0"/>
          </a:p>
        </p:txBody>
      </p:sp>
      <p:sp>
        <p:nvSpPr>
          <p:cNvPr id="30725" name="Rectangle 2052"/>
          <p:cNvSpPr>
            <a:spLocks noChangeArrowheads="1"/>
          </p:cNvSpPr>
          <p:nvPr/>
        </p:nvSpPr>
        <p:spPr bwMode="auto">
          <a:xfrm>
            <a:off x="5387975" y="4425950"/>
            <a:ext cx="2111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R2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0726" name="Freeform 2053"/>
          <p:cNvSpPr>
            <a:spLocks/>
          </p:cNvSpPr>
          <p:nvPr/>
        </p:nvSpPr>
        <p:spPr bwMode="auto">
          <a:xfrm>
            <a:off x="5341938" y="4384675"/>
            <a:ext cx="317500" cy="312738"/>
          </a:xfrm>
          <a:custGeom>
            <a:avLst/>
            <a:gdLst>
              <a:gd name="T0" fmla="*/ 197 w 200"/>
              <a:gd name="T1" fmla="*/ 197 h 197"/>
              <a:gd name="T2" fmla="*/ 200 w 200"/>
              <a:gd name="T3" fmla="*/ 0 h 197"/>
              <a:gd name="T4" fmla="*/ 0 w 200"/>
              <a:gd name="T5" fmla="*/ 0 h 197"/>
              <a:gd name="T6" fmla="*/ 0 w 200"/>
              <a:gd name="T7" fmla="*/ 197 h 197"/>
              <a:gd name="T8" fmla="*/ 200 w 200"/>
              <a:gd name="T9" fmla="*/ 197 h 197"/>
              <a:gd name="T10" fmla="*/ 200 w 200"/>
              <a:gd name="T11" fmla="*/ 197 h 1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0"/>
              <a:gd name="T19" fmla="*/ 0 h 197"/>
              <a:gd name="T20" fmla="*/ 200 w 200"/>
              <a:gd name="T21" fmla="*/ 197 h 1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0" h="197">
                <a:moveTo>
                  <a:pt x="197" y="197"/>
                </a:moveTo>
                <a:lnTo>
                  <a:pt x="200" y="0"/>
                </a:lnTo>
                <a:lnTo>
                  <a:pt x="0" y="0"/>
                </a:lnTo>
                <a:lnTo>
                  <a:pt x="0" y="197"/>
                </a:lnTo>
                <a:lnTo>
                  <a:pt x="200" y="197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7" name="Line 2054"/>
          <p:cNvSpPr>
            <a:spLocks noChangeShapeType="1"/>
          </p:cNvSpPr>
          <p:nvPr/>
        </p:nvSpPr>
        <p:spPr bwMode="auto">
          <a:xfrm flipH="1">
            <a:off x="5121275" y="4697413"/>
            <a:ext cx="374650" cy="347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8" name="Rectangle 2055"/>
          <p:cNvSpPr>
            <a:spLocks noChangeArrowheads="1"/>
          </p:cNvSpPr>
          <p:nvPr/>
        </p:nvSpPr>
        <p:spPr bwMode="auto">
          <a:xfrm>
            <a:off x="3279775" y="4051300"/>
            <a:ext cx="2111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R1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0729" name="Freeform 2056"/>
          <p:cNvSpPr>
            <a:spLocks/>
          </p:cNvSpPr>
          <p:nvPr/>
        </p:nvSpPr>
        <p:spPr bwMode="auto">
          <a:xfrm>
            <a:off x="3228975" y="4010025"/>
            <a:ext cx="317500" cy="317500"/>
          </a:xfrm>
          <a:custGeom>
            <a:avLst/>
            <a:gdLst>
              <a:gd name="T0" fmla="*/ 200 w 200"/>
              <a:gd name="T1" fmla="*/ 200 h 200"/>
              <a:gd name="T2" fmla="*/ 200 w 200"/>
              <a:gd name="T3" fmla="*/ 0 h 200"/>
              <a:gd name="T4" fmla="*/ 0 w 200"/>
              <a:gd name="T5" fmla="*/ 0 h 200"/>
              <a:gd name="T6" fmla="*/ 0 w 200"/>
              <a:gd name="T7" fmla="*/ 200 h 200"/>
              <a:gd name="T8" fmla="*/ 200 w 200"/>
              <a:gd name="T9" fmla="*/ 200 h 200"/>
              <a:gd name="T10" fmla="*/ 200 w 200"/>
              <a:gd name="T11" fmla="*/ 200 h 2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0"/>
              <a:gd name="T19" fmla="*/ 0 h 200"/>
              <a:gd name="T20" fmla="*/ 200 w 200"/>
              <a:gd name="T21" fmla="*/ 200 h 2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0" h="200">
                <a:moveTo>
                  <a:pt x="200" y="200"/>
                </a:moveTo>
                <a:lnTo>
                  <a:pt x="200" y="0"/>
                </a:lnTo>
                <a:lnTo>
                  <a:pt x="0" y="0"/>
                </a:lnTo>
                <a:lnTo>
                  <a:pt x="0" y="200"/>
                </a:lnTo>
                <a:lnTo>
                  <a:pt x="200" y="20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0" name="Line 2057"/>
          <p:cNvSpPr>
            <a:spLocks noChangeShapeType="1"/>
          </p:cNvSpPr>
          <p:nvPr/>
        </p:nvSpPr>
        <p:spPr bwMode="auto">
          <a:xfrm>
            <a:off x="3382963" y="3722688"/>
            <a:ext cx="4762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1" name="Rectangle 2058"/>
          <p:cNvSpPr>
            <a:spLocks noChangeArrowheads="1"/>
          </p:cNvSpPr>
          <p:nvPr/>
        </p:nvSpPr>
        <p:spPr bwMode="auto">
          <a:xfrm>
            <a:off x="1989138" y="4876800"/>
            <a:ext cx="2111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H4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0732" name="Freeform 2059"/>
          <p:cNvSpPr>
            <a:spLocks/>
          </p:cNvSpPr>
          <p:nvPr/>
        </p:nvSpPr>
        <p:spPr bwMode="auto">
          <a:xfrm>
            <a:off x="1947863" y="4835525"/>
            <a:ext cx="317500" cy="317500"/>
          </a:xfrm>
          <a:custGeom>
            <a:avLst/>
            <a:gdLst>
              <a:gd name="T0" fmla="*/ 200 w 200"/>
              <a:gd name="T1" fmla="*/ 197 h 200"/>
              <a:gd name="T2" fmla="*/ 200 w 200"/>
              <a:gd name="T3" fmla="*/ 0 h 200"/>
              <a:gd name="T4" fmla="*/ 0 w 200"/>
              <a:gd name="T5" fmla="*/ 0 h 200"/>
              <a:gd name="T6" fmla="*/ 0 w 200"/>
              <a:gd name="T7" fmla="*/ 200 h 200"/>
              <a:gd name="T8" fmla="*/ 200 w 200"/>
              <a:gd name="T9" fmla="*/ 200 h 200"/>
              <a:gd name="T10" fmla="*/ 200 w 200"/>
              <a:gd name="T11" fmla="*/ 200 h 2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0"/>
              <a:gd name="T19" fmla="*/ 0 h 200"/>
              <a:gd name="T20" fmla="*/ 200 w 200"/>
              <a:gd name="T21" fmla="*/ 200 h 2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0" h="200">
                <a:moveTo>
                  <a:pt x="200" y="197"/>
                </a:moveTo>
                <a:lnTo>
                  <a:pt x="200" y="0"/>
                </a:lnTo>
                <a:lnTo>
                  <a:pt x="0" y="0"/>
                </a:lnTo>
                <a:lnTo>
                  <a:pt x="0" y="200"/>
                </a:lnTo>
                <a:lnTo>
                  <a:pt x="200" y="20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3" name="Rectangle 2060"/>
          <p:cNvSpPr>
            <a:spLocks noChangeArrowheads="1"/>
          </p:cNvSpPr>
          <p:nvPr/>
        </p:nvSpPr>
        <p:spPr bwMode="auto">
          <a:xfrm>
            <a:off x="2428875" y="6019800"/>
            <a:ext cx="2111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H5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0734" name="Freeform 2061"/>
          <p:cNvSpPr>
            <a:spLocks/>
          </p:cNvSpPr>
          <p:nvPr/>
        </p:nvSpPr>
        <p:spPr bwMode="auto">
          <a:xfrm>
            <a:off x="2393950" y="5978525"/>
            <a:ext cx="317500" cy="317500"/>
          </a:xfrm>
          <a:custGeom>
            <a:avLst/>
            <a:gdLst>
              <a:gd name="T0" fmla="*/ 197 w 200"/>
              <a:gd name="T1" fmla="*/ 197 h 200"/>
              <a:gd name="T2" fmla="*/ 200 w 200"/>
              <a:gd name="T3" fmla="*/ 0 h 200"/>
              <a:gd name="T4" fmla="*/ 0 w 200"/>
              <a:gd name="T5" fmla="*/ 0 h 200"/>
              <a:gd name="T6" fmla="*/ 0 w 200"/>
              <a:gd name="T7" fmla="*/ 200 h 200"/>
              <a:gd name="T8" fmla="*/ 200 w 200"/>
              <a:gd name="T9" fmla="*/ 200 h 200"/>
              <a:gd name="T10" fmla="*/ 200 w 200"/>
              <a:gd name="T11" fmla="*/ 200 h 2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0"/>
              <a:gd name="T19" fmla="*/ 0 h 200"/>
              <a:gd name="T20" fmla="*/ 200 w 200"/>
              <a:gd name="T21" fmla="*/ 200 h 2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0" h="200">
                <a:moveTo>
                  <a:pt x="197" y="197"/>
                </a:moveTo>
                <a:lnTo>
                  <a:pt x="200" y="0"/>
                </a:lnTo>
                <a:lnTo>
                  <a:pt x="0" y="0"/>
                </a:lnTo>
                <a:lnTo>
                  <a:pt x="0" y="200"/>
                </a:lnTo>
                <a:lnTo>
                  <a:pt x="200" y="20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5" name="Rectangle 2062"/>
          <p:cNvSpPr>
            <a:spLocks noChangeArrowheads="1"/>
          </p:cNvSpPr>
          <p:nvPr/>
        </p:nvSpPr>
        <p:spPr bwMode="auto">
          <a:xfrm>
            <a:off x="3638550" y="3230563"/>
            <a:ext cx="211138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H3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0736" name="Freeform 2063"/>
          <p:cNvSpPr>
            <a:spLocks/>
          </p:cNvSpPr>
          <p:nvPr/>
        </p:nvSpPr>
        <p:spPr bwMode="auto">
          <a:xfrm>
            <a:off x="3598863" y="3189288"/>
            <a:ext cx="317500" cy="317500"/>
          </a:xfrm>
          <a:custGeom>
            <a:avLst/>
            <a:gdLst>
              <a:gd name="T0" fmla="*/ 200 w 200"/>
              <a:gd name="T1" fmla="*/ 197 h 200"/>
              <a:gd name="T2" fmla="*/ 200 w 200"/>
              <a:gd name="T3" fmla="*/ 0 h 200"/>
              <a:gd name="T4" fmla="*/ 0 w 200"/>
              <a:gd name="T5" fmla="*/ 0 h 200"/>
              <a:gd name="T6" fmla="*/ 0 w 200"/>
              <a:gd name="T7" fmla="*/ 200 h 200"/>
              <a:gd name="T8" fmla="*/ 200 w 200"/>
              <a:gd name="T9" fmla="*/ 200 h 200"/>
              <a:gd name="T10" fmla="*/ 200 w 200"/>
              <a:gd name="T11" fmla="*/ 200 h 2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0"/>
              <a:gd name="T19" fmla="*/ 0 h 200"/>
              <a:gd name="T20" fmla="*/ 200 w 200"/>
              <a:gd name="T21" fmla="*/ 200 h 2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0" h="200">
                <a:moveTo>
                  <a:pt x="200" y="197"/>
                </a:moveTo>
                <a:lnTo>
                  <a:pt x="200" y="0"/>
                </a:lnTo>
                <a:lnTo>
                  <a:pt x="0" y="0"/>
                </a:lnTo>
                <a:lnTo>
                  <a:pt x="0" y="200"/>
                </a:lnTo>
                <a:lnTo>
                  <a:pt x="200" y="20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7" name="Line 2064"/>
          <p:cNvSpPr>
            <a:spLocks noChangeShapeType="1"/>
          </p:cNvSpPr>
          <p:nvPr/>
        </p:nvSpPr>
        <p:spPr bwMode="auto">
          <a:xfrm>
            <a:off x="3757613" y="3502025"/>
            <a:ext cx="1587" cy="220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8" name="Rectangle 2065"/>
          <p:cNvSpPr>
            <a:spLocks noChangeArrowheads="1"/>
          </p:cNvSpPr>
          <p:nvPr/>
        </p:nvSpPr>
        <p:spPr bwMode="auto">
          <a:xfrm>
            <a:off x="2814638" y="3225800"/>
            <a:ext cx="2111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H2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0739" name="Freeform 2066"/>
          <p:cNvSpPr>
            <a:spLocks/>
          </p:cNvSpPr>
          <p:nvPr/>
        </p:nvSpPr>
        <p:spPr bwMode="auto">
          <a:xfrm>
            <a:off x="2773363" y="3184525"/>
            <a:ext cx="317500" cy="317500"/>
          </a:xfrm>
          <a:custGeom>
            <a:avLst/>
            <a:gdLst>
              <a:gd name="T0" fmla="*/ 200 w 200"/>
              <a:gd name="T1" fmla="*/ 200 h 200"/>
              <a:gd name="T2" fmla="*/ 200 w 200"/>
              <a:gd name="T3" fmla="*/ 0 h 200"/>
              <a:gd name="T4" fmla="*/ 0 w 200"/>
              <a:gd name="T5" fmla="*/ 0 h 200"/>
              <a:gd name="T6" fmla="*/ 0 w 200"/>
              <a:gd name="T7" fmla="*/ 200 h 200"/>
              <a:gd name="T8" fmla="*/ 200 w 200"/>
              <a:gd name="T9" fmla="*/ 200 h 200"/>
              <a:gd name="T10" fmla="*/ 200 w 200"/>
              <a:gd name="T11" fmla="*/ 200 h 2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0"/>
              <a:gd name="T19" fmla="*/ 0 h 200"/>
              <a:gd name="T20" fmla="*/ 200 w 200"/>
              <a:gd name="T21" fmla="*/ 200 h 2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0" h="200">
                <a:moveTo>
                  <a:pt x="200" y="200"/>
                </a:moveTo>
                <a:lnTo>
                  <a:pt x="200" y="0"/>
                </a:lnTo>
                <a:lnTo>
                  <a:pt x="0" y="0"/>
                </a:lnTo>
                <a:lnTo>
                  <a:pt x="0" y="200"/>
                </a:lnTo>
                <a:lnTo>
                  <a:pt x="200" y="20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0" name="Line 2067"/>
          <p:cNvSpPr>
            <a:spLocks noChangeShapeType="1"/>
          </p:cNvSpPr>
          <p:nvPr/>
        </p:nvSpPr>
        <p:spPr bwMode="auto">
          <a:xfrm>
            <a:off x="2971800" y="3489325"/>
            <a:ext cx="4763" cy="225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1" name="Rectangle 2068"/>
          <p:cNvSpPr>
            <a:spLocks noChangeArrowheads="1"/>
          </p:cNvSpPr>
          <p:nvPr/>
        </p:nvSpPr>
        <p:spPr bwMode="auto">
          <a:xfrm>
            <a:off x="1982788" y="3230563"/>
            <a:ext cx="21113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H1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0742" name="Freeform 2069"/>
          <p:cNvSpPr>
            <a:spLocks/>
          </p:cNvSpPr>
          <p:nvPr/>
        </p:nvSpPr>
        <p:spPr bwMode="auto">
          <a:xfrm>
            <a:off x="1947863" y="3189288"/>
            <a:ext cx="317500" cy="317500"/>
          </a:xfrm>
          <a:custGeom>
            <a:avLst/>
            <a:gdLst>
              <a:gd name="T0" fmla="*/ 200 w 200"/>
              <a:gd name="T1" fmla="*/ 197 h 200"/>
              <a:gd name="T2" fmla="*/ 200 w 200"/>
              <a:gd name="T3" fmla="*/ 0 h 200"/>
              <a:gd name="T4" fmla="*/ 0 w 200"/>
              <a:gd name="T5" fmla="*/ 0 h 200"/>
              <a:gd name="T6" fmla="*/ 0 w 200"/>
              <a:gd name="T7" fmla="*/ 200 h 200"/>
              <a:gd name="T8" fmla="*/ 200 w 200"/>
              <a:gd name="T9" fmla="*/ 200 h 200"/>
              <a:gd name="T10" fmla="*/ 200 w 200"/>
              <a:gd name="T11" fmla="*/ 200 h 2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0"/>
              <a:gd name="T19" fmla="*/ 0 h 200"/>
              <a:gd name="T20" fmla="*/ 200 w 200"/>
              <a:gd name="T21" fmla="*/ 200 h 2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0" h="200">
                <a:moveTo>
                  <a:pt x="200" y="197"/>
                </a:moveTo>
                <a:lnTo>
                  <a:pt x="200" y="0"/>
                </a:lnTo>
                <a:lnTo>
                  <a:pt x="0" y="0"/>
                </a:lnTo>
                <a:lnTo>
                  <a:pt x="0" y="200"/>
                </a:lnTo>
                <a:lnTo>
                  <a:pt x="200" y="20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3" name="Line 2070"/>
          <p:cNvSpPr>
            <a:spLocks noChangeShapeType="1"/>
          </p:cNvSpPr>
          <p:nvPr/>
        </p:nvSpPr>
        <p:spPr bwMode="auto">
          <a:xfrm>
            <a:off x="2133600" y="3489325"/>
            <a:ext cx="4763" cy="220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4" name="Line 2071"/>
          <p:cNvSpPr>
            <a:spLocks noChangeShapeType="1"/>
          </p:cNvSpPr>
          <p:nvPr/>
        </p:nvSpPr>
        <p:spPr bwMode="auto">
          <a:xfrm>
            <a:off x="3382963" y="4327525"/>
            <a:ext cx="66675" cy="446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5" name="Rectangle 2072"/>
          <p:cNvSpPr>
            <a:spLocks noChangeArrowheads="1"/>
          </p:cNvSpPr>
          <p:nvPr/>
        </p:nvSpPr>
        <p:spPr bwMode="auto">
          <a:xfrm>
            <a:off x="1778000" y="3754438"/>
            <a:ext cx="15271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Network 2 (Ethernet)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0746" name="Rectangle 2073"/>
          <p:cNvSpPr>
            <a:spLocks noChangeArrowheads="1"/>
          </p:cNvSpPr>
          <p:nvPr/>
        </p:nvSpPr>
        <p:spPr bwMode="auto">
          <a:xfrm>
            <a:off x="5730875" y="2041525"/>
            <a:ext cx="15271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Network 1 (Ethernet)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0747" name="Line 2074"/>
          <p:cNvSpPr>
            <a:spLocks noChangeShapeType="1"/>
          </p:cNvSpPr>
          <p:nvPr/>
        </p:nvSpPr>
        <p:spPr bwMode="auto">
          <a:xfrm>
            <a:off x="2265363" y="4989513"/>
            <a:ext cx="342900" cy="153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8" name="Line 2075"/>
          <p:cNvSpPr>
            <a:spLocks noChangeShapeType="1"/>
          </p:cNvSpPr>
          <p:nvPr/>
        </p:nvSpPr>
        <p:spPr bwMode="auto">
          <a:xfrm flipV="1">
            <a:off x="2552700" y="5557838"/>
            <a:ext cx="220663" cy="415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9" name="Rectangle 2076"/>
          <p:cNvSpPr>
            <a:spLocks noChangeArrowheads="1"/>
          </p:cNvSpPr>
          <p:nvPr/>
        </p:nvSpPr>
        <p:spPr bwMode="auto">
          <a:xfrm>
            <a:off x="4664075" y="6019800"/>
            <a:ext cx="2111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H6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0750" name="Freeform 2077"/>
          <p:cNvSpPr>
            <a:spLocks/>
          </p:cNvSpPr>
          <p:nvPr/>
        </p:nvSpPr>
        <p:spPr bwMode="auto">
          <a:xfrm>
            <a:off x="4624388" y="5978525"/>
            <a:ext cx="317500" cy="317500"/>
          </a:xfrm>
          <a:custGeom>
            <a:avLst/>
            <a:gdLst>
              <a:gd name="T0" fmla="*/ 200 w 200"/>
              <a:gd name="T1" fmla="*/ 197 h 200"/>
              <a:gd name="T2" fmla="*/ 200 w 200"/>
              <a:gd name="T3" fmla="*/ 0 h 200"/>
              <a:gd name="T4" fmla="*/ 0 w 200"/>
              <a:gd name="T5" fmla="*/ 0 h 200"/>
              <a:gd name="T6" fmla="*/ 0 w 200"/>
              <a:gd name="T7" fmla="*/ 200 h 200"/>
              <a:gd name="T8" fmla="*/ 200 w 200"/>
              <a:gd name="T9" fmla="*/ 200 h 200"/>
              <a:gd name="T10" fmla="*/ 200 w 200"/>
              <a:gd name="T11" fmla="*/ 200 h 2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0"/>
              <a:gd name="T19" fmla="*/ 0 h 200"/>
              <a:gd name="T20" fmla="*/ 200 w 200"/>
              <a:gd name="T21" fmla="*/ 200 h 2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0" h="200">
                <a:moveTo>
                  <a:pt x="200" y="197"/>
                </a:moveTo>
                <a:lnTo>
                  <a:pt x="200" y="0"/>
                </a:lnTo>
                <a:lnTo>
                  <a:pt x="0" y="0"/>
                </a:lnTo>
                <a:lnTo>
                  <a:pt x="0" y="200"/>
                </a:lnTo>
                <a:lnTo>
                  <a:pt x="200" y="20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1" name="Line 2078"/>
          <p:cNvSpPr>
            <a:spLocks noChangeShapeType="1"/>
          </p:cNvSpPr>
          <p:nvPr/>
        </p:nvSpPr>
        <p:spPr bwMode="auto">
          <a:xfrm flipH="1" flipV="1">
            <a:off x="4684713" y="5727700"/>
            <a:ext cx="98425" cy="246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2" name="Rectangle 2079"/>
          <p:cNvSpPr>
            <a:spLocks noChangeArrowheads="1"/>
          </p:cNvSpPr>
          <p:nvPr/>
        </p:nvSpPr>
        <p:spPr bwMode="auto">
          <a:xfrm>
            <a:off x="3265488" y="5153025"/>
            <a:ext cx="12874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Network 3 (FDDI)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0753" name="Rectangle 2080"/>
          <p:cNvSpPr>
            <a:spLocks noChangeArrowheads="1"/>
          </p:cNvSpPr>
          <p:nvPr/>
        </p:nvSpPr>
        <p:spPr bwMode="auto">
          <a:xfrm>
            <a:off x="6084888" y="3471863"/>
            <a:ext cx="74453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Network 4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0754" name="Rectangle 2081"/>
          <p:cNvSpPr>
            <a:spLocks noChangeArrowheads="1"/>
          </p:cNvSpPr>
          <p:nvPr/>
        </p:nvSpPr>
        <p:spPr bwMode="auto">
          <a:xfrm>
            <a:off x="5910263" y="3676650"/>
            <a:ext cx="107791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(point-to-point)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0755" name="Freeform 2082"/>
          <p:cNvSpPr>
            <a:spLocks/>
          </p:cNvSpPr>
          <p:nvPr/>
        </p:nvSpPr>
        <p:spPr bwMode="auto">
          <a:xfrm>
            <a:off x="5475288" y="2482850"/>
            <a:ext cx="317500" cy="317500"/>
          </a:xfrm>
          <a:custGeom>
            <a:avLst/>
            <a:gdLst>
              <a:gd name="T0" fmla="*/ 0 w 200"/>
              <a:gd name="T1" fmla="*/ 0 h 200"/>
              <a:gd name="T2" fmla="*/ 0 w 200"/>
              <a:gd name="T3" fmla="*/ 200 h 200"/>
              <a:gd name="T4" fmla="*/ 200 w 200"/>
              <a:gd name="T5" fmla="*/ 200 h 200"/>
              <a:gd name="T6" fmla="*/ 200 w 200"/>
              <a:gd name="T7" fmla="*/ 0 h 200"/>
              <a:gd name="T8" fmla="*/ 0 w 200"/>
              <a:gd name="T9" fmla="*/ 0 h 200"/>
              <a:gd name="T10" fmla="*/ 0 w 200"/>
              <a:gd name="T11" fmla="*/ 0 h 2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0"/>
              <a:gd name="T19" fmla="*/ 0 h 200"/>
              <a:gd name="T20" fmla="*/ 200 w 200"/>
              <a:gd name="T21" fmla="*/ 200 h 2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0" h="200">
                <a:moveTo>
                  <a:pt x="0" y="0"/>
                </a:moveTo>
                <a:lnTo>
                  <a:pt x="0" y="200"/>
                </a:lnTo>
                <a:lnTo>
                  <a:pt x="200" y="200"/>
                </a:lnTo>
                <a:lnTo>
                  <a:pt x="200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6" name="Line 2083"/>
          <p:cNvSpPr>
            <a:spLocks noChangeShapeType="1"/>
          </p:cNvSpPr>
          <p:nvPr/>
        </p:nvSpPr>
        <p:spPr bwMode="auto">
          <a:xfrm flipV="1">
            <a:off x="5634038" y="2271713"/>
            <a:ext cx="4762" cy="211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7" name="Rectangle 2084"/>
          <p:cNvSpPr>
            <a:spLocks noChangeArrowheads="1"/>
          </p:cNvSpPr>
          <p:nvPr/>
        </p:nvSpPr>
        <p:spPr bwMode="auto">
          <a:xfrm>
            <a:off x="5516563" y="2524125"/>
            <a:ext cx="2111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H7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0758" name="Freeform 2085"/>
          <p:cNvSpPr>
            <a:spLocks/>
          </p:cNvSpPr>
          <p:nvPr/>
        </p:nvSpPr>
        <p:spPr bwMode="auto">
          <a:xfrm>
            <a:off x="6300788" y="2482850"/>
            <a:ext cx="317500" cy="317500"/>
          </a:xfrm>
          <a:custGeom>
            <a:avLst/>
            <a:gdLst>
              <a:gd name="T0" fmla="*/ 0 w 200"/>
              <a:gd name="T1" fmla="*/ 0 h 200"/>
              <a:gd name="T2" fmla="*/ 0 w 200"/>
              <a:gd name="T3" fmla="*/ 200 h 200"/>
              <a:gd name="T4" fmla="*/ 200 w 200"/>
              <a:gd name="T5" fmla="*/ 200 h 200"/>
              <a:gd name="T6" fmla="*/ 200 w 200"/>
              <a:gd name="T7" fmla="*/ 0 h 200"/>
              <a:gd name="T8" fmla="*/ 0 w 200"/>
              <a:gd name="T9" fmla="*/ 0 h 200"/>
              <a:gd name="T10" fmla="*/ 0 w 200"/>
              <a:gd name="T11" fmla="*/ 0 h 2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0"/>
              <a:gd name="T19" fmla="*/ 0 h 200"/>
              <a:gd name="T20" fmla="*/ 200 w 200"/>
              <a:gd name="T21" fmla="*/ 200 h 2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0" h="200">
                <a:moveTo>
                  <a:pt x="0" y="0"/>
                </a:moveTo>
                <a:lnTo>
                  <a:pt x="0" y="200"/>
                </a:lnTo>
                <a:lnTo>
                  <a:pt x="200" y="200"/>
                </a:lnTo>
                <a:lnTo>
                  <a:pt x="200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9" name="Line 2086"/>
          <p:cNvSpPr>
            <a:spLocks noChangeShapeType="1"/>
          </p:cNvSpPr>
          <p:nvPr/>
        </p:nvSpPr>
        <p:spPr bwMode="auto">
          <a:xfrm flipV="1">
            <a:off x="6454775" y="2278063"/>
            <a:ext cx="1588" cy="204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0" name="Rectangle 2087"/>
          <p:cNvSpPr>
            <a:spLocks noChangeArrowheads="1"/>
          </p:cNvSpPr>
          <p:nvPr/>
        </p:nvSpPr>
        <p:spPr bwMode="auto">
          <a:xfrm>
            <a:off x="6351588" y="2524125"/>
            <a:ext cx="2111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R3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0761" name="Freeform 2088"/>
          <p:cNvSpPr>
            <a:spLocks/>
          </p:cNvSpPr>
          <p:nvPr/>
        </p:nvSpPr>
        <p:spPr bwMode="auto">
          <a:xfrm>
            <a:off x="7126288" y="2482850"/>
            <a:ext cx="317500" cy="317500"/>
          </a:xfrm>
          <a:custGeom>
            <a:avLst/>
            <a:gdLst>
              <a:gd name="T0" fmla="*/ 0 w 200"/>
              <a:gd name="T1" fmla="*/ 0 h 200"/>
              <a:gd name="T2" fmla="*/ 3 w 200"/>
              <a:gd name="T3" fmla="*/ 200 h 200"/>
              <a:gd name="T4" fmla="*/ 200 w 200"/>
              <a:gd name="T5" fmla="*/ 200 h 200"/>
              <a:gd name="T6" fmla="*/ 200 w 200"/>
              <a:gd name="T7" fmla="*/ 0 h 200"/>
              <a:gd name="T8" fmla="*/ 3 w 200"/>
              <a:gd name="T9" fmla="*/ 0 h 200"/>
              <a:gd name="T10" fmla="*/ 3 w 200"/>
              <a:gd name="T11" fmla="*/ 0 h 2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0"/>
              <a:gd name="T19" fmla="*/ 0 h 200"/>
              <a:gd name="T20" fmla="*/ 200 w 200"/>
              <a:gd name="T21" fmla="*/ 200 h 2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0" h="200">
                <a:moveTo>
                  <a:pt x="0" y="0"/>
                </a:moveTo>
                <a:lnTo>
                  <a:pt x="3" y="200"/>
                </a:lnTo>
                <a:lnTo>
                  <a:pt x="200" y="200"/>
                </a:lnTo>
                <a:lnTo>
                  <a:pt x="200" y="0"/>
                </a:lnTo>
                <a:lnTo>
                  <a:pt x="3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2" name="Line 2089"/>
          <p:cNvSpPr>
            <a:spLocks noChangeShapeType="1"/>
          </p:cNvSpPr>
          <p:nvPr/>
        </p:nvSpPr>
        <p:spPr bwMode="auto">
          <a:xfrm flipV="1">
            <a:off x="7285038" y="2271713"/>
            <a:ext cx="4762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3" name="Rectangle 2090"/>
          <p:cNvSpPr>
            <a:spLocks noChangeArrowheads="1"/>
          </p:cNvSpPr>
          <p:nvPr/>
        </p:nvSpPr>
        <p:spPr bwMode="auto">
          <a:xfrm>
            <a:off x="7165975" y="2524125"/>
            <a:ext cx="2111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H8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0764" name="Line 2091"/>
          <p:cNvSpPr>
            <a:spLocks noChangeShapeType="1"/>
          </p:cNvSpPr>
          <p:nvPr/>
        </p:nvSpPr>
        <p:spPr bwMode="auto">
          <a:xfrm>
            <a:off x="1752600" y="3722688"/>
            <a:ext cx="2476500" cy="1587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5" name="Line 2092"/>
          <p:cNvSpPr>
            <a:spLocks noChangeShapeType="1"/>
          </p:cNvSpPr>
          <p:nvPr/>
        </p:nvSpPr>
        <p:spPr bwMode="auto">
          <a:xfrm flipH="1">
            <a:off x="5162550" y="2271713"/>
            <a:ext cx="2470150" cy="1587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6" name="Freeform 2093"/>
          <p:cNvSpPr>
            <a:spLocks/>
          </p:cNvSpPr>
          <p:nvPr/>
        </p:nvSpPr>
        <p:spPr bwMode="auto">
          <a:xfrm>
            <a:off x="2568575" y="4743450"/>
            <a:ext cx="2674938" cy="1085850"/>
          </a:xfrm>
          <a:custGeom>
            <a:avLst/>
            <a:gdLst>
              <a:gd name="T0" fmla="*/ 826 w 1685"/>
              <a:gd name="T1" fmla="*/ 681 h 684"/>
              <a:gd name="T2" fmla="*/ 968 w 1685"/>
              <a:gd name="T3" fmla="*/ 678 h 684"/>
              <a:gd name="T4" fmla="*/ 1101 w 1685"/>
              <a:gd name="T5" fmla="*/ 665 h 684"/>
              <a:gd name="T6" fmla="*/ 1224 w 1685"/>
              <a:gd name="T7" fmla="*/ 645 h 684"/>
              <a:gd name="T8" fmla="*/ 1337 w 1685"/>
              <a:gd name="T9" fmla="*/ 620 h 684"/>
              <a:gd name="T10" fmla="*/ 1437 w 1685"/>
              <a:gd name="T11" fmla="*/ 584 h 684"/>
              <a:gd name="T12" fmla="*/ 1524 w 1685"/>
              <a:gd name="T13" fmla="*/ 542 h 684"/>
              <a:gd name="T14" fmla="*/ 1592 w 1685"/>
              <a:gd name="T15" fmla="*/ 497 h 684"/>
              <a:gd name="T16" fmla="*/ 1643 w 1685"/>
              <a:gd name="T17" fmla="*/ 449 h 684"/>
              <a:gd name="T18" fmla="*/ 1676 w 1685"/>
              <a:gd name="T19" fmla="*/ 394 h 684"/>
              <a:gd name="T20" fmla="*/ 1685 w 1685"/>
              <a:gd name="T21" fmla="*/ 332 h 684"/>
              <a:gd name="T22" fmla="*/ 1676 w 1685"/>
              <a:gd name="T23" fmla="*/ 277 h 684"/>
              <a:gd name="T24" fmla="*/ 1643 w 1685"/>
              <a:gd name="T25" fmla="*/ 226 h 684"/>
              <a:gd name="T26" fmla="*/ 1592 w 1685"/>
              <a:gd name="T27" fmla="*/ 177 h 684"/>
              <a:gd name="T28" fmla="*/ 1524 w 1685"/>
              <a:gd name="T29" fmla="*/ 132 h 684"/>
              <a:gd name="T30" fmla="*/ 1440 w 1685"/>
              <a:gd name="T31" fmla="*/ 93 h 684"/>
              <a:gd name="T32" fmla="*/ 1340 w 1685"/>
              <a:gd name="T33" fmla="*/ 61 h 684"/>
              <a:gd name="T34" fmla="*/ 1230 w 1685"/>
              <a:gd name="T35" fmla="*/ 35 h 684"/>
              <a:gd name="T36" fmla="*/ 1107 w 1685"/>
              <a:gd name="T37" fmla="*/ 16 h 684"/>
              <a:gd name="T38" fmla="*/ 975 w 1685"/>
              <a:gd name="T39" fmla="*/ 3 h 684"/>
              <a:gd name="T40" fmla="*/ 836 w 1685"/>
              <a:gd name="T41" fmla="*/ 0 h 684"/>
              <a:gd name="T42" fmla="*/ 704 w 1685"/>
              <a:gd name="T43" fmla="*/ 6 h 684"/>
              <a:gd name="T44" fmla="*/ 574 w 1685"/>
              <a:gd name="T45" fmla="*/ 19 h 684"/>
              <a:gd name="T46" fmla="*/ 455 w 1685"/>
              <a:gd name="T47" fmla="*/ 38 h 684"/>
              <a:gd name="T48" fmla="*/ 345 w 1685"/>
              <a:gd name="T49" fmla="*/ 64 h 684"/>
              <a:gd name="T50" fmla="*/ 245 w 1685"/>
              <a:gd name="T51" fmla="*/ 97 h 684"/>
              <a:gd name="T52" fmla="*/ 161 w 1685"/>
              <a:gd name="T53" fmla="*/ 132 h 684"/>
              <a:gd name="T54" fmla="*/ 93 w 1685"/>
              <a:gd name="T55" fmla="*/ 174 h 684"/>
              <a:gd name="T56" fmla="*/ 41 w 1685"/>
              <a:gd name="T57" fmla="*/ 222 h 684"/>
              <a:gd name="T58" fmla="*/ 9 w 1685"/>
              <a:gd name="T59" fmla="*/ 271 h 684"/>
              <a:gd name="T60" fmla="*/ 0 w 1685"/>
              <a:gd name="T61" fmla="*/ 323 h 684"/>
              <a:gd name="T62" fmla="*/ 9 w 1685"/>
              <a:gd name="T63" fmla="*/ 377 h 684"/>
              <a:gd name="T64" fmla="*/ 38 w 1685"/>
              <a:gd name="T65" fmla="*/ 429 h 684"/>
              <a:gd name="T66" fmla="*/ 87 w 1685"/>
              <a:gd name="T67" fmla="*/ 481 h 684"/>
              <a:gd name="T68" fmla="*/ 151 w 1685"/>
              <a:gd name="T69" fmla="*/ 526 h 684"/>
              <a:gd name="T70" fmla="*/ 232 w 1685"/>
              <a:gd name="T71" fmla="*/ 571 h 684"/>
              <a:gd name="T72" fmla="*/ 326 w 1685"/>
              <a:gd name="T73" fmla="*/ 607 h 684"/>
              <a:gd name="T74" fmla="*/ 435 w 1685"/>
              <a:gd name="T75" fmla="*/ 639 h 684"/>
              <a:gd name="T76" fmla="*/ 555 w 1685"/>
              <a:gd name="T77" fmla="*/ 662 h 684"/>
              <a:gd name="T78" fmla="*/ 687 w 1685"/>
              <a:gd name="T79" fmla="*/ 678 h 684"/>
              <a:gd name="T80" fmla="*/ 826 w 1685"/>
              <a:gd name="T81" fmla="*/ 684 h 684"/>
              <a:gd name="T82" fmla="*/ 826 w 1685"/>
              <a:gd name="T83" fmla="*/ 684 h 68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685"/>
              <a:gd name="T127" fmla="*/ 0 h 684"/>
              <a:gd name="T128" fmla="*/ 1685 w 1685"/>
              <a:gd name="T129" fmla="*/ 684 h 68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685" h="684">
                <a:moveTo>
                  <a:pt x="826" y="681"/>
                </a:moveTo>
                <a:lnTo>
                  <a:pt x="968" y="678"/>
                </a:lnTo>
                <a:lnTo>
                  <a:pt x="1101" y="665"/>
                </a:lnTo>
                <a:lnTo>
                  <a:pt x="1224" y="645"/>
                </a:lnTo>
                <a:lnTo>
                  <a:pt x="1337" y="620"/>
                </a:lnTo>
                <a:lnTo>
                  <a:pt x="1437" y="584"/>
                </a:lnTo>
                <a:lnTo>
                  <a:pt x="1524" y="542"/>
                </a:lnTo>
                <a:lnTo>
                  <a:pt x="1592" y="497"/>
                </a:lnTo>
                <a:lnTo>
                  <a:pt x="1643" y="449"/>
                </a:lnTo>
                <a:lnTo>
                  <a:pt x="1676" y="394"/>
                </a:lnTo>
                <a:lnTo>
                  <a:pt x="1685" y="332"/>
                </a:lnTo>
                <a:lnTo>
                  <a:pt x="1676" y="277"/>
                </a:lnTo>
                <a:lnTo>
                  <a:pt x="1643" y="226"/>
                </a:lnTo>
                <a:lnTo>
                  <a:pt x="1592" y="177"/>
                </a:lnTo>
                <a:lnTo>
                  <a:pt x="1524" y="132"/>
                </a:lnTo>
                <a:lnTo>
                  <a:pt x="1440" y="93"/>
                </a:lnTo>
                <a:lnTo>
                  <a:pt x="1340" y="61"/>
                </a:lnTo>
                <a:lnTo>
                  <a:pt x="1230" y="35"/>
                </a:lnTo>
                <a:lnTo>
                  <a:pt x="1107" y="16"/>
                </a:lnTo>
                <a:lnTo>
                  <a:pt x="975" y="3"/>
                </a:lnTo>
                <a:lnTo>
                  <a:pt x="836" y="0"/>
                </a:lnTo>
                <a:lnTo>
                  <a:pt x="704" y="6"/>
                </a:lnTo>
                <a:lnTo>
                  <a:pt x="574" y="19"/>
                </a:lnTo>
                <a:lnTo>
                  <a:pt x="455" y="38"/>
                </a:lnTo>
                <a:lnTo>
                  <a:pt x="345" y="64"/>
                </a:lnTo>
                <a:lnTo>
                  <a:pt x="245" y="97"/>
                </a:lnTo>
                <a:lnTo>
                  <a:pt x="161" y="132"/>
                </a:lnTo>
                <a:lnTo>
                  <a:pt x="93" y="174"/>
                </a:lnTo>
                <a:lnTo>
                  <a:pt x="41" y="222"/>
                </a:lnTo>
                <a:lnTo>
                  <a:pt x="9" y="271"/>
                </a:lnTo>
                <a:lnTo>
                  <a:pt x="0" y="323"/>
                </a:lnTo>
                <a:lnTo>
                  <a:pt x="9" y="377"/>
                </a:lnTo>
                <a:lnTo>
                  <a:pt x="38" y="429"/>
                </a:lnTo>
                <a:lnTo>
                  <a:pt x="87" y="481"/>
                </a:lnTo>
                <a:lnTo>
                  <a:pt x="151" y="526"/>
                </a:lnTo>
                <a:lnTo>
                  <a:pt x="232" y="571"/>
                </a:lnTo>
                <a:lnTo>
                  <a:pt x="326" y="607"/>
                </a:lnTo>
                <a:lnTo>
                  <a:pt x="435" y="639"/>
                </a:lnTo>
                <a:lnTo>
                  <a:pt x="555" y="662"/>
                </a:lnTo>
                <a:lnTo>
                  <a:pt x="687" y="678"/>
                </a:lnTo>
                <a:lnTo>
                  <a:pt x="826" y="684"/>
                </a:lnTo>
              </a:path>
            </a:pathLst>
          </a:custGeom>
          <a:noFill/>
          <a:ln w="20701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7" name="Line 2094"/>
          <p:cNvSpPr>
            <a:spLocks noChangeShapeType="1"/>
          </p:cNvSpPr>
          <p:nvPr/>
        </p:nvSpPr>
        <p:spPr bwMode="auto">
          <a:xfrm flipH="1">
            <a:off x="5500688" y="2800350"/>
            <a:ext cx="947737" cy="1584325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8" name="Oval 2095"/>
          <p:cNvSpPr>
            <a:spLocks noChangeArrowheads="1"/>
          </p:cNvSpPr>
          <p:nvPr/>
        </p:nvSpPr>
        <p:spPr bwMode="auto">
          <a:xfrm>
            <a:off x="1219200" y="4238625"/>
            <a:ext cx="5029200" cy="2286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69" name="Oval 2096"/>
          <p:cNvSpPr>
            <a:spLocks noChangeArrowheads="1"/>
          </p:cNvSpPr>
          <p:nvPr/>
        </p:nvSpPr>
        <p:spPr bwMode="auto">
          <a:xfrm>
            <a:off x="1219200" y="2867025"/>
            <a:ext cx="3505200" cy="12192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0" name="Oval 2097"/>
          <p:cNvSpPr>
            <a:spLocks noChangeArrowheads="1"/>
          </p:cNvSpPr>
          <p:nvPr/>
        </p:nvSpPr>
        <p:spPr bwMode="auto">
          <a:xfrm>
            <a:off x="4953000" y="1571625"/>
            <a:ext cx="2971800" cy="10668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1" name="Oval 2098"/>
          <p:cNvSpPr>
            <a:spLocks noChangeArrowheads="1"/>
          </p:cNvSpPr>
          <p:nvPr/>
        </p:nvSpPr>
        <p:spPr bwMode="auto">
          <a:xfrm rot="1870097">
            <a:off x="5734050" y="2570163"/>
            <a:ext cx="533400" cy="2054225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IP supernets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00EB10F-9FC1-4664-B724-21B2F3DE95C6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3174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Have a subnet mask shorter than the network address. </a:t>
            </a:r>
          </a:p>
          <a:p>
            <a:r>
              <a:rPr lang="en-US" altLang="zh-TW" smtClean="0">
                <a:ea typeface="PMingLiU" pitchFamily="18" charset="-120"/>
              </a:rPr>
              <a:t>For example, use a </a:t>
            </a:r>
            <a:r>
              <a:rPr lang="en-US" altLang="zh-TW" smtClean="0">
                <a:latin typeface="Times New Roman" pitchFamily="18" charset="0"/>
                <a:ea typeface="PMingLiU" pitchFamily="18" charset="-120"/>
              </a:rPr>
              <a:t>“</a:t>
            </a:r>
            <a:r>
              <a:rPr lang="en-US" altLang="zh-TW" smtClean="0">
                <a:ea typeface="PMingLiU" pitchFamily="18" charset="-120"/>
              </a:rPr>
              <a:t>subnet mask</a:t>
            </a:r>
            <a:r>
              <a:rPr lang="en-US" altLang="zh-TW" smtClean="0">
                <a:latin typeface="Times New Roman" pitchFamily="18" charset="0"/>
                <a:ea typeface="PMingLiU" pitchFamily="18" charset="-120"/>
              </a:rPr>
              <a:t>”</a:t>
            </a:r>
            <a:r>
              <a:rPr lang="en-US" altLang="zh-TW" smtClean="0">
                <a:ea typeface="PMingLiU" pitchFamily="18" charset="-120"/>
              </a:rPr>
              <a:t> of 255.255.252.0 (/22) for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Network 222.231.32.0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Network 222.231.33.0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Network 222.231.34.0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Network 222.231.35.0</a:t>
            </a:r>
          </a:p>
          <a:p>
            <a:r>
              <a:rPr lang="en-US" altLang="zh-TW" smtClean="0">
                <a:ea typeface="PMingLiU" pitchFamily="18" charset="-120"/>
              </a:rPr>
              <a:t>Purpose of doing this?</a:t>
            </a:r>
          </a:p>
          <a:p>
            <a:endParaRPr lang="zh-TW" altLang="en-US" smtClean="0"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4000" smtClean="0"/>
              <a:t>IP broadcast addresses</a:t>
            </a:r>
            <a:endParaRPr lang="en-GB" sz="400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B3395D1-AF37-44F3-AD7D-C5CC5CB0ABC2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3277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Broadcast addresses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Net ID = all 1s and host ID = all 1s (limited broadcast)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Net ID != all 1s and host ID = all 1s (network-directed broadcast)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IP broadcast vs data-link broadcast</a:t>
            </a:r>
          </a:p>
          <a:p>
            <a:r>
              <a:rPr lang="en-US" altLang="zh-TW" smtClean="0">
                <a:ea typeface="PMingLiU" pitchFamily="18" charset="-120"/>
              </a:rPr>
              <a:t>Multicast addresses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224.0.0.0/4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Reserved multicast addresses (e.g., 24.0.0.1 for all systems on this subnet)</a:t>
            </a:r>
            <a:endParaRPr lang="en-GB" smtClean="0"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z="4000" dirty="0" smtClean="0">
                <a:ea typeface="PMingLiU" pitchFamily="18" charset="-120"/>
              </a:rPr>
              <a:t>IPv4 special </a:t>
            </a:r>
            <a:r>
              <a:rPr lang="en-US" altLang="zh-TW" sz="4000" dirty="0" err="1" smtClean="0">
                <a:ea typeface="PMingLiU" pitchFamily="18" charset="-120"/>
              </a:rPr>
              <a:t>unicast</a:t>
            </a:r>
            <a:r>
              <a:rPr lang="en-US" altLang="zh-TW" sz="4000" dirty="0" smtClean="0">
                <a:ea typeface="PMingLiU" pitchFamily="18" charset="-120"/>
              </a:rPr>
              <a:t> addresses</a:t>
            </a:r>
            <a:endParaRPr lang="en-GB" sz="4000" dirty="0" smtClean="0">
              <a:ea typeface="PMingLiU" pitchFamily="18" charset="-12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60546B-71A7-4368-A3A6-1C71450E1C95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3379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dirty="0" smtClean="0"/>
              <a:t>Special source addresses: </a:t>
            </a:r>
            <a:r>
              <a:rPr lang="en-US" dirty="0" err="1" smtClean="0"/>
              <a:t>NetID</a:t>
            </a:r>
            <a:r>
              <a:rPr lang="en-US" dirty="0" smtClean="0"/>
              <a:t> = 0.0.0.0/8</a:t>
            </a:r>
          </a:p>
          <a:p>
            <a:r>
              <a:rPr lang="en-US" dirty="0" smtClean="0"/>
              <a:t>Loopback addresses: 127.0.0.0/8</a:t>
            </a:r>
          </a:p>
          <a:p>
            <a:r>
              <a:rPr lang="en-US" dirty="0" smtClean="0"/>
              <a:t>Link-local </a:t>
            </a:r>
            <a:r>
              <a:rPr lang="en-US" dirty="0" smtClean="0"/>
              <a:t>addresses: </a:t>
            </a:r>
            <a:r>
              <a:rPr lang="en-US" dirty="0" smtClean="0"/>
              <a:t>169.254.1.0/16</a:t>
            </a:r>
            <a:endParaRPr lang="en-US" dirty="0" smtClean="0"/>
          </a:p>
          <a:p>
            <a:r>
              <a:rPr lang="en-US" dirty="0" smtClean="0"/>
              <a:t>Three classes of private </a:t>
            </a:r>
            <a:r>
              <a:rPr lang="en-US" dirty="0" smtClean="0"/>
              <a:t>addresses: </a:t>
            </a:r>
            <a:r>
              <a:rPr lang="en-US" dirty="0" smtClean="0"/>
              <a:t>10.0.0.0/8,  172.16.0.0/12 and 192.168.0.0/16</a:t>
            </a:r>
            <a:endParaRPr lang="en-US" dirty="0" smtClean="0"/>
          </a:p>
          <a:p>
            <a:r>
              <a:rPr lang="en-US" dirty="0" smtClean="0"/>
              <a:t>6-to-4 </a:t>
            </a:r>
            <a:r>
              <a:rPr lang="en-US" dirty="0" err="1" smtClean="0"/>
              <a:t>anycast</a:t>
            </a:r>
            <a:r>
              <a:rPr lang="en-US" dirty="0" smtClean="0"/>
              <a:t> addresses: 192.88.99.0/24 (RFC 3068)</a:t>
            </a:r>
          </a:p>
          <a:p>
            <a:r>
              <a:rPr lang="en-US" dirty="0" smtClean="0"/>
              <a:t>Reserved for special use and for future allocation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Private IPv4 addresses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6EED355-5E3C-45A8-821B-9799967AB26E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3482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700213"/>
            <a:ext cx="8001000" cy="4776787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To reduce the required number of IP addresses, three blocks of IP address space are reserved for private internets (RFC1918):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10.0.0.0/8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172.16.0.0/12 (16 class B networks)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192.168.0.0/16 (256 class C networks)</a:t>
            </a:r>
          </a:p>
          <a:p>
            <a:r>
              <a:rPr lang="en-US" altLang="zh-TW" smtClean="0">
                <a:ea typeface="PMingLiU" pitchFamily="18" charset="-120"/>
              </a:rPr>
              <a:t>Private addresses are also known as nonroutable addresses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Private IPv4 addresses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2F1908F-763A-44C2-8A85-0C4D14223A74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35844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539750" y="1700213"/>
            <a:ext cx="8001000" cy="4776787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A host with a private IP address may communicate with external hosts through a Network Address Translation (NAT) service.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Address and port translations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NAT is usually provided by a firewall or a border router.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The private address is translated into a nonprivate IP address before sending the datagram out.</a:t>
            </a:r>
          </a:p>
          <a:p>
            <a:pPr lvl="1">
              <a:buFont typeface="Wingdings" pitchFamily="2" charset="2"/>
              <a:buNone/>
            </a:pPr>
            <a:endParaRPr lang="en-US" altLang="zh-TW" smtClean="0"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Address configuration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249CFAE-E231-4C86-8E3C-1842A2907DAB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3686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Static vs auto configurations</a:t>
            </a:r>
          </a:p>
          <a:p>
            <a:r>
              <a:rPr lang="en-US" altLang="zh-TW" smtClean="0">
                <a:ea typeface="PMingLiU" pitchFamily="18" charset="-120"/>
              </a:rPr>
              <a:t>Stateful vs stateless configurations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Stateful: DHCP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Stateless: Link local addresses (</a:t>
            </a:r>
            <a:r>
              <a:rPr lang="en-US" altLang="zh-CN" smtClean="0">
                <a:ea typeface="SimSun" pitchFamily="2" charset="-122"/>
              </a:rPr>
              <a:t>169.254.0.0/16)</a:t>
            </a:r>
          </a:p>
          <a:p>
            <a:pPr lvl="2"/>
            <a:r>
              <a:rPr lang="en-US" altLang="zh-TW" smtClean="0">
                <a:ea typeface="PMingLiU" pitchFamily="18" charset="-120"/>
              </a:rPr>
              <a:t>Communication within a single link</a:t>
            </a:r>
          </a:p>
          <a:p>
            <a:pPr lvl="2"/>
            <a:r>
              <a:rPr lang="en-US" altLang="zh-TW" smtClean="0">
                <a:ea typeface="PMingLiU" pitchFamily="18" charset="-120"/>
              </a:rPr>
              <a:t>Link-local addresses are also not routable.</a:t>
            </a:r>
          </a:p>
          <a:p>
            <a:pPr lvl="2"/>
            <a:r>
              <a:rPr lang="en-US" altLang="zh-TW" smtClean="0">
                <a:ea typeface="PMingLiU" pitchFamily="18" charset="-120"/>
              </a:rPr>
              <a:t>Zero configuration networking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EC4BC6AA-2D7F-4C3E-80EB-BCF06BF1F985}" type="slidenum">
              <a:rPr lang="en-GB"/>
              <a:pPr/>
              <a:t>19</a:t>
            </a:fld>
            <a:endParaRPr lang="en-GB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609600"/>
          </a:xfrm>
        </p:spPr>
        <p:txBody>
          <a:bodyPr/>
          <a:lstStyle/>
          <a:p>
            <a:pPr eaLnBrk="1" hangingPunct="1"/>
            <a:r>
              <a:rPr lang="en-US" smtClean="0"/>
              <a:t>Address resolution in shared media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 approaches: server-based or broadcast-based</a:t>
            </a:r>
          </a:p>
          <a:p>
            <a:pPr eaLnBrk="1" hangingPunct="1"/>
            <a:r>
              <a:rPr lang="en-US" smtClean="0"/>
              <a:t>In the broadcast-based approach:</a:t>
            </a:r>
          </a:p>
          <a:p>
            <a:pPr lvl="1" eaLnBrk="1" hangingPunct="1"/>
            <a:r>
              <a:rPr lang="en-US" smtClean="0"/>
              <a:t>An (address resolution protocol) ARP request message is data-link broadcast on the LAN with the target IP address.</a:t>
            </a:r>
          </a:p>
          <a:p>
            <a:pPr lvl="1" eaLnBrk="1" hangingPunct="1"/>
            <a:r>
              <a:rPr lang="en-US" smtClean="0"/>
              <a:t>Every IP host picks up a copy of the message and examines the target IP address.</a:t>
            </a:r>
          </a:p>
          <a:p>
            <a:pPr lvl="2" eaLnBrk="1" hangingPunct="1"/>
            <a:r>
              <a:rPr lang="en-US" smtClean="0"/>
              <a:t>If matching its IP address, send an ARP reply message back to the sender with its MAC address.</a:t>
            </a:r>
          </a:p>
          <a:p>
            <a:pPr lvl="2" eaLnBrk="1" hangingPunct="1"/>
            <a:r>
              <a:rPr lang="en-US" smtClean="0"/>
              <a:t>Else, drop the message.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IP service model</a:t>
            </a:r>
          </a:p>
        </p:txBody>
      </p:sp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B84E183-5B18-4D43-891B-8386249C142B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133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188" y="1700213"/>
            <a:ext cx="7924800" cy="5046662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The IP service model consists of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an addressing scheme to identify a network interface, and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a datagram (connectionless) model of data delivery.</a:t>
            </a:r>
          </a:p>
        </p:txBody>
      </p:sp>
      <p:sp>
        <p:nvSpPr>
          <p:cNvPr id="13317" name="Freeform 4"/>
          <p:cNvSpPr>
            <a:spLocks/>
          </p:cNvSpPr>
          <p:nvPr/>
        </p:nvSpPr>
        <p:spPr bwMode="auto">
          <a:xfrm>
            <a:off x="1757363" y="3962400"/>
            <a:ext cx="1690687" cy="1792288"/>
          </a:xfrm>
          <a:custGeom>
            <a:avLst/>
            <a:gdLst>
              <a:gd name="T0" fmla="*/ 1065 w 1065"/>
              <a:gd name="T1" fmla="*/ 1125 h 1129"/>
              <a:gd name="T2" fmla="*/ 1065 w 1065"/>
              <a:gd name="T3" fmla="*/ 0 h 1129"/>
              <a:gd name="T4" fmla="*/ 0 w 1065"/>
              <a:gd name="T5" fmla="*/ 0 h 1129"/>
              <a:gd name="T6" fmla="*/ 0 w 1065"/>
              <a:gd name="T7" fmla="*/ 1129 h 1129"/>
              <a:gd name="T8" fmla="*/ 1065 w 1065"/>
              <a:gd name="T9" fmla="*/ 1129 h 1129"/>
              <a:gd name="T10" fmla="*/ 1065 w 1065"/>
              <a:gd name="T11" fmla="*/ 1129 h 1129"/>
              <a:gd name="T12" fmla="*/ 1065 w 1065"/>
              <a:gd name="T13" fmla="*/ 1125 h 11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65"/>
              <a:gd name="T22" fmla="*/ 0 h 1129"/>
              <a:gd name="T23" fmla="*/ 1065 w 1065"/>
              <a:gd name="T24" fmla="*/ 1129 h 11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65" h="1129">
                <a:moveTo>
                  <a:pt x="1065" y="1125"/>
                </a:moveTo>
                <a:lnTo>
                  <a:pt x="1065" y="0"/>
                </a:lnTo>
                <a:lnTo>
                  <a:pt x="0" y="0"/>
                </a:lnTo>
                <a:lnTo>
                  <a:pt x="0" y="1129"/>
                </a:lnTo>
                <a:lnTo>
                  <a:pt x="1065" y="1129"/>
                </a:lnTo>
                <a:lnTo>
                  <a:pt x="1065" y="1125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2484438" y="3860800"/>
            <a:ext cx="2587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R1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3319" name="Freeform 6"/>
          <p:cNvSpPr>
            <a:spLocks/>
          </p:cNvSpPr>
          <p:nvPr/>
        </p:nvSpPr>
        <p:spPr bwMode="auto">
          <a:xfrm>
            <a:off x="457200" y="3992563"/>
            <a:ext cx="958850" cy="1746250"/>
          </a:xfrm>
          <a:custGeom>
            <a:avLst/>
            <a:gdLst>
              <a:gd name="T0" fmla="*/ 600 w 604"/>
              <a:gd name="T1" fmla="*/ 1528 h 1532"/>
              <a:gd name="T2" fmla="*/ 604 w 604"/>
              <a:gd name="T3" fmla="*/ 0 h 1532"/>
              <a:gd name="T4" fmla="*/ 0 w 604"/>
              <a:gd name="T5" fmla="*/ 0 h 1532"/>
              <a:gd name="T6" fmla="*/ 0 w 604"/>
              <a:gd name="T7" fmla="*/ 1532 h 1532"/>
              <a:gd name="T8" fmla="*/ 604 w 604"/>
              <a:gd name="T9" fmla="*/ 1532 h 1532"/>
              <a:gd name="T10" fmla="*/ 604 w 604"/>
              <a:gd name="T11" fmla="*/ 1532 h 1532"/>
              <a:gd name="T12" fmla="*/ 600 w 604"/>
              <a:gd name="T13" fmla="*/ 1528 h 15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04"/>
              <a:gd name="T22" fmla="*/ 0 h 1532"/>
              <a:gd name="T23" fmla="*/ 604 w 604"/>
              <a:gd name="T24" fmla="*/ 1532 h 15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04" h="1532">
                <a:moveTo>
                  <a:pt x="600" y="1528"/>
                </a:moveTo>
                <a:lnTo>
                  <a:pt x="604" y="0"/>
                </a:lnTo>
                <a:lnTo>
                  <a:pt x="0" y="0"/>
                </a:lnTo>
                <a:lnTo>
                  <a:pt x="0" y="1532"/>
                </a:lnTo>
                <a:lnTo>
                  <a:pt x="604" y="1532"/>
                </a:lnTo>
                <a:lnTo>
                  <a:pt x="600" y="1528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auto">
          <a:xfrm>
            <a:off x="1960563" y="5245100"/>
            <a:ext cx="4048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ETH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2782888" y="5238750"/>
            <a:ext cx="4730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FDDI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2493963" y="4538663"/>
            <a:ext cx="192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IP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3323" name="Freeform 10"/>
          <p:cNvSpPr>
            <a:spLocks/>
          </p:cNvSpPr>
          <p:nvPr/>
        </p:nvSpPr>
        <p:spPr bwMode="auto">
          <a:xfrm>
            <a:off x="1878013" y="5173663"/>
            <a:ext cx="604837" cy="382587"/>
          </a:xfrm>
          <a:custGeom>
            <a:avLst/>
            <a:gdLst>
              <a:gd name="T0" fmla="*/ 381 w 381"/>
              <a:gd name="T1" fmla="*/ 241 h 241"/>
              <a:gd name="T2" fmla="*/ 381 w 381"/>
              <a:gd name="T3" fmla="*/ 0 h 241"/>
              <a:gd name="T4" fmla="*/ 0 w 381"/>
              <a:gd name="T5" fmla="*/ 0 h 241"/>
              <a:gd name="T6" fmla="*/ 0 w 381"/>
              <a:gd name="T7" fmla="*/ 241 h 241"/>
              <a:gd name="T8" fmla="*/ 381 w 381"/>
              <a:gd name="T9" fmla="*/ 241 h 241"/>
              <a:gd name="T10" fmla="*/ 381 w 381"/>
              <a:gd name="T11" fmla="*/ 241 h 2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1"/>
              <a:gd name="T19" fmla="*/ 0 h 241"/>
              <a:gd name="T20" fmla="*/ 381 w 381"/>
              <a:gd name="T21" fmla="*/ 241 h 2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1" h="241">
                <a:moveTo>
                  <a:pt x="381" y="241"/>
                </a:moveTo>
                <a:lnTo>
                  <a:pt x="381" y="0"/>
                </a:lnTo>
                <a:lnTo>
                  <a:pt x="0" y="0"/>
                </a:lnTo>
                <a:lnTo>
                  <a:pt x="0" y="241"/>
                </a:lnTo>
                <a:lnTo>
                  <a:pt x="381" y="24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4" name="Freeform 11"/>
          <p:cNvSpPr>
            <a:spLocks/>
          </p:cNvSpPr>
          <p:nvPr/>
        </p:nvSpPr>
        <p:spPr bwMode="auto">
          <a:xfrm>
            <a:off x="2278063" y="4471988"/>
            <a:ext cx="606425" cy="390525"/>
          </a:xfrm>
          <a:custGeom>
            <a:avLst/>
            <a:gdLst>
              <a:gd name="T0" fmla="*/ 382 w 382"/>
              <a:gd name="T1" fmla="*/ 242 h 246"/>
              <a:gd name="T2" fmla="*/ 382 w 382"/>
              <a:gd name="T3" fmla="*/ 0 h 246"/>
              <a:gd name="T4" fmla="*/ 0 w 382"/>
              <a:gd name="T5" fmla="*/ 0 h 246"/>
              <a:gd name="T6" fmla="*/ 0 w 382"/>
              <a:gd name="T7" fmla="*/ 246 h 246"/>
              <a:gd name="T8" fmla="*/ 382 w 382"/>
              <a:gd name="T9" fmla="*/ 246 h 246"/>
              <a:gd name="T10" fmla="*/ 382 w 382"/>
              <a:gd name="T11" fmla="*/ 246 h 2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2"/>
              <a:gd name="T19" fmla="*/ 0 h 246"/>
              <a:gd name="T20" fmla="*/ 382 w 382"/>
              <a:gd name="T21" fmla="*/ 246 h 2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2" h="246">
                <a:moveTo>
                  <a:pt x="382" y="242"/>
                </a:moveTo>
                <a:lnTo>
                  <a:pt x="382" y="0"/>
                </a:lnTo>
                <a:lnTo>
                  <a:pt x="0" y="0"/>
                </a:lnTo>
                <a:lnTo>
                  <a:pt x="0" y="246"/>
                </a:lnTo>
                <a:lnTo>
                  <a:pt x="382" y="24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Rectangle 12"/>
          <p:cNvSpPr>
            <a:spLocks noChangeArrowheads="1"/>
          </p:cNvSpPr>
          <p:nvPr/>
        </p:nvSpPr>
        <p:spPr bwMode="auto">
          <a:xfrm>
            <a:off x="858838" y="4562475"/>
            <a:ext cx="192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IP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3326" name="Freeform 13"/>
          <p:cNvSpPr>
            <a:spLocks/>
          </p:cNvSpPr>
          <p:nvPr/>
        </p:nvSpPr>
        <p:spPr bwMode="auto">
          <a:xfrm>
            <a:off x="642938" y="4495800"/>
            <a:ext cx="604837" cy="390525"/>
          </a:xfrm>
          <a:custGeom>
            <a:avLst/>
            <a:gdLst>
              <a:gd name="T0" fmla="*/ 381 w 381"/>
              <a:gd name="T1" fmla="*/ 242 h 246"/>
              <a:gd name="T2" fmla="*/ 381 w 381"/>
              <a:gd name="T3" fmla="*/ 0 h 246"/>
              <a:gd name="T4" fmla="*/ 0 w 381"/>
              <a:gd name="T5" fmla="*/ 0 h 246"/>
              <a:gd name="T6" fmla="*/ 0 w 381"/>
              <a:gd name="T7" fmla="*/ 246 h 246"/>
              <a:gd name="T8" fmla="*/ 381 w 381"/>
              <a:gd name="T9" fmla="*/ 246 h 246"/>
              <a:gd name="T10" fmla="*/ 381 w 381"/>
              <a:gd name="T11" fmla="*/ 246 h 2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1"/>
              <a:gd name="T19" fmla="*/ 0 h 246"/>
              <a:gd name="T20" fmla="*/ 381 w 381"/>
              <a:gd name="T21" fmla="*/ 246 h 2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1" h="246">
                <a:moveTo>
                  <a:pt x="381" y="242"/>
                </a:moveTo>
                <a:lnTo>
                  <a:pt x="381" y="0"/>
                </a:lnTo>
                <a:lnTo>
                  <a:pt x="0" y="0"/>
                </a:lnTo>
                <a:lnTo>
                  <a:pt x="0" y="246"/>
                </a:lnTo>
                <a:lnTo>
                  <a:pt x="381" y="24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7" name="Freeform 14"/>
          <p:cNvSpPr>
            <a:spLocks/>
          </p:cNvSpPr>
          <p:nvPr/>
        </p:nvSpPr>
        <p:spPr bwMode="auto">
          <a:xfrm>
            <a:off x="2722563" y="5173663"/>
            <a:ext cx="604837" cy="382587"/>
          </a:xfrm>
          <a:custGeom>
            <a:avLst/>
            <a:gdLst>
              <a:gd name="T0" fmla="*/ 381 w 381"/>
              <a:gd name="T1" fmla="*/ 241 h 241"/>
              <a:gd name="T2" fmla="*/ 381 w 381"/>
              <a:gd name="T3" fmla="*/ 0 h 241"/>
              <a:gd name="T4" fmla="*/ 0 w 381"/>
              <a:gd name="T5" fmla="*/ 0 h 241"/>
              <a:gd name="T6" fmla="*/ 0 w 381"/>
              <a:gd name="T7" fmla="*/ 241 h 241"/>
              <a:gd name="T8" fmla="*/ 381 w 381"/>
              <a:gd name="T9" fmla="*/ 241 h 241"/>
              <a:gd name="T10" fmla="*/ 381 w 381"/>
              <a:gd name="T11" fmla="*/ 241 h 2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1"/>
              <a:gd name="T19" fmla="*/ 0 h 241"/>
              <a:gd name="T20" fmla="*/ 381 w 381"/>
              <a:gd name="T21" fmla="*/ 241 h 2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1" h="241">
                <a:moveTo>
                  <a:pt x="381" y="241"/>
                </a:moveTo>
                <a:lnTo>
                  <a:pt x="381" y="0"/>
                </a:lnTo>
                <a:lnTo>
                  <a:pt x="0" y="0"/>
                </a:lnTo>
                <a:lnTo>
                  <a:pt x="0" y="241"/>
                </a:lnTo>
                <a:lnTo>
                  <a:pt x="381" y="24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8" name="Rectangle 15"/>
          <p:cNvSpPr>
            <a:spLocks noChangeArrowheads="1"/>
          </p:cNvSpPr>
          <p:nvPr/>
        </p:nvSpPr>
        <p:spPr bwMode="auto">
          <a:xfrm>
            <a:off x="731838" y="5245100"/>
            <a:ext cx="4048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ETH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3329" name="Freeform 16"/>
          <p:cNvSpPr>
            <a:spLocks/>
          </p:cNvSpPr>
          <p:nvPr/>
        </p:nvSpPr>
        <p:spPr bwMode="auto">
          <a:xfrm>
            <a:off x="642938" y="5173663"/>
            <a:ext cx="604837" cy="388937"/>
          </a:xfrm>
          <a:custGeom>
            <a:avLst/>
            <a:gdLst>
              <a:gd name="T0" fmla="*/ 381 w 381"/>
              <a:gd name="T1" fmla="*/ 241 h 245"/>
              <a:gd name="T2" fmla="*/ 381 w 381"/>
              <a:gd name="T3" fmla="*/ 0 h 245"/>
              <a:gd name="T4" fmla="*/ 0 w 381"/>
              <a:gd name="T5" fmla="*/ 0 h 245"/>
              <a:gd name="T6" fmla="*/ 0 w 381"/>
              <a:gd name="T7" fmla="*/ 245 h 245"/>
              <a:gd name="T8" fmla="*/ 381 w 381"/>
              <a:gd name="T9" fmla="*/ 245 h 245"/>
              <a:gd name="T10" fmla="*/ 381 w 381"/>
              <a:gd name="T11" fmla="*/ 245 h 2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1"/>
              <a:gd name="T19" fmla="*/ 0 h 245"/>
              <a:gd name="T20" fmla="*/ 381 w 381"/>
              <a:gd name="T21" fmla="*/ 245 h 24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1" h="245">
                <a:moveTo>
                  <a:pt x="381" y="241"/>
                </a:moveTo>
                <a:lnTo>
                  <a:pt x="381" y="0"/>
                </a:lnTo>
                <a:lnTo>
                  <a:pt x="0" y="0"/>
                </a:lnTo>
                <a:lnTo>
                  <a:pt x="0" y="245"/>
                </a:lnTo>
                <a:lnTo>
                  <a:pt x="381" y="24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0" name="Line 19"/>
          <p:cNvSpPr>
            <a:spLocks noChangeShapeType="1"/>
          </p:cNvSpPr>
          <p:nvPr/>
        </p:nvSpPr>
        <p:spPr bwMode="auto">
          <a:xfrm flipV="1">
            <a:off x="2170113" y="4862513"/>
            <a:ext cx="252412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1" name="Line 20"/>
          <p:cNvSpPr>
            <a:spLocks noChangeShapeType="1"/>
          </p:cNvSpPr>
          <p:nvPr/>
        </p:nvSpPr>
        <p:spPr bwMode="auto">
          <a:xfrm>
            <a:off x="2746375" y="4862513"/>
            <a:ext cx="276225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2" name="Freeform 21"/>
          <p:cNvSpPr>
            <a:spLocks/>
          </p:cNvSpPr>
          <p:nvPr/>
        </p:nvSpPr>
        <p:spPr bwMode="auto">
          <a:xfrm>
            <a:off x="5754688" y="3962400"/>
            <a:ext cx="1690687" cy="1792288"/>
          </a:xfrm>
          <a:custGeom>
            <a:avLst/>
            <a:gdLst>
              <a:gd name="T0" fmla="*/ 1065 w 1065"/>
              <a:gd name="T1" fmla="*/ 1125 h 1129"/>
              <a:gd name="T2" fmla="*/ 1065 w 1065"/>
              <a:gd name="T3" fmla="*/ 0 h 1129"/>
              <a:gd name="T4" fmla="*/ 0 w 1065"/>
              <a:gd name="T5" fmla="*/ 0 h 1129"/>
              <a:gd name="T6" fmla="*/ 0 w 1065"/>
              <a:gd name="T7" fmla="*/ 1129 h 1129"/>
              <a:gd name="T8" fmla="*/ 1065 w 1065"/>
              <a:gd name="T9" fmla="*/ 1129 h 1129"/>
              <a:gd name="T10" fmla="*/ 1065 w 1065"/>
              <a:gd name="T11" fmla="*/ 1129 h 1129"/>
              <a:gd name="T12" fmla="*/ 1065 w 1065"/>
              <a:gd name="T13" fmla="*/ 1125 h 11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65"/>
              <a:gd name="T22" fmla="*/ 0 h 1129"/>
              <a:gd name="T23" fmla="*/ 1065 w 1065"/>
              <a:gd name="T24" fmla="*/ 1129 h 11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65" h="1129">
                <a:moveTo>
                  <a:pt x="1065" y="1125"/>
                </a:moveTo>
                <a:lnTo>
                  <a:pt x="1065" y="0"/>
                </a:lnTo>
                <a:lnTo>
                  <a:pt x="0" y="0"/>
                </a:lnTo>
                <a:lnTo>
                  <a:pt x="0" y="1129"/>
                </a:lnTo>
                <a:lnTo>
                  <a:pt x="1065" y="1129"/>
                </a:lnTo>
                <a:lnTo>
                  <a:pt x="1065" y="1125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3" name="Rectangle 22"/>
          <p:cNvSpPr>
            <a:spLocks noChangeArrowheads="1"/>
          </p:cNvSpPr>
          <p:nvPr/>
        </p:nvSpPr>
        <p:spPr bwMode="auto">
          <a:xfrm>
            <a:off x="6443663" y="3860800"/>
            <a:ext cx="2587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R2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3334" name="Rectangle 23"/>
          <p:cNvSpPr>
            <a:spLocks noChangeArrowheads="1"/>
          </p:cNvSpPr>
          <p:nvPr/>
        </p:nvSpPr>
        <p:spPr bwMode="auto">
          <a:xfrm>
            <a:off x="6000750" y="5245100"/>
            <a:ext cx="4730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FDDI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3335" name="Rectangle 24"/>
          <p:cNvSpPr>
            <a:spLocks noChangeArrowheads="1"/>
          </p:cNvSpPr>
          <p:nvPr/>
        </p:nvSpPr>
        <p:spPr bwMode="auto">
          <a:xfrm>
            <a:off x="6810375" y="5238750"/>
            <a:ext cx="4048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ETH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3336" name="Rectangle 25"/>
          <p:cNvSpPr>
            <a:spLocks noChangeArrowheads="1"/>
          </p:cNvSpPr>
          <p:nvPr/>
        </p:nvSpPr>
        <p:spPr bwMode="auto">
          <a:xfrm>
            <a:off x="6486525" y="4538663"/>
            <a:ext cx="1920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IP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3337" name="Freeform 26"/>
          <p:cNvSpPr>
            <a:spLocks/>
          </p:cNvSpPr>
          <p:nvPr/>
        </p:nvSpPr>
        <p:spPr bwMode="auto">
          <a:xfrm>
            <a:off x="5868988" y="5173663"/>
            <a:ext cx="611187" cy="382587"/>
          </a:xfrm>
          <a:custGeom>
            <a:avLst/>
            <a:gdLst>
              <a:gd name="T0" fmla="*/ 381 w 385"/>
              <a:gd name="T1" fmla="*/ 241 h 241"/>
              <a:gd name="T2" fmla="*/ 385 w 385"/>
              <a:gd name="T3" fmla="*/ 0 h 241"/>
              <a:gd name="T4" fmla="*/ 0 w 385"/>
              <a:gd name="T5" fmla="*/ 0 h 241"/>
              <a:gd name="T6" fmla="*/ 0 w 385"/>
              <a:gd name="T7" fmla="*/ 241 h 241"/>
              <a:gd name="T8" fmla="*/ 385 w 385"/>
              <a:gd name="T9" fmla="*/ 241 h 241"/>
              <a:gd name="T10" fmla="*/ 385 w 385"/>
              <a:gd name="T11" fmla="*/ 241 h 2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5"/>
              <a:gd name="T19" fmla="*/ 0 h 241"/>
              <a:gd name="T20" fmla="*/ 385 w 385"/>
              <a:gd name="T21" fmla="*/ 241 h 2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5" h="241">
                <a:moveTo>
                  <a:pt x="381" y="241"/>
                </a:moveTo>
                <a:lnTo>
                  <a:pt x="385" y="0"/>
                </a:lnTo>
                <a:lnTo>
                  <a:pt x="0" y="0"/>
                </a:lnTo>
                <a:lnTo>
                  <a:pt x="0" y="241"/>
                </a:lnTo>
                <a:lnTo>
                  <a:pt x="385" y="24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8" name="Freeform 27"/>
          <p:cNvSpPr>
            <a:spLocks/>
          </p:cNvSpPr>
          <p:nvPr/>
        </p:nvSpPr>
        <p:spPr bwMode="auto">
          <a:xfrm>
            <a:off x="6270625" y="4471988"/>
            <a:ext cx="611188" cy="390525"/>
          </a:xfrm>
          <a:custGeom>
            <a:avLst/>
            <a:gdLst>
              <a:gd name="T0" fmla="*/ 381 w 385"/>
              <a:gd name="T1" fmla="*/ 242 h 246"/>
              <a:gd name="T2" fmla="*/ 385 w 385"/>
              <a:gd name="T3" fmla="*/ 0 h 246"/>
              <a:gd name="T4" fmla="*/ 0 w 385"/>
              <a:gd name="T5" fmla="*/ 0 h 246"/>
              <a:gd name="T6" fmla="*/ 0 w 385"/>
              <a:gd name="T7" fmla="*/ 246 h 246"/>
              <a:gd name="T8" fmla="*/ 385 w 385"/>
              <a:gd name="T9" fmla="*/ 246 h 246"/>
              <a:gd name="T10" fmla="*/ 385 w 385"/>
              <a:gd name="T11" fmla="*/ 246 h 2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5"/>
              <a:gd name="T19" fmla="*/ 0 h 246"/>
              <a:gd name="T20" fmla="*/ 385 w 385"/>
              <a:gd name="T21" fmla="*/ 246 h 2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5" h="246">
                <a:moveTo>
                  <a:pt x="381" y="242"/>
                </a:moveTo>
                <a:lnTo>
                  <a:pt x="385" y="0"/>
                </a:lnTo>
                <a:lnTo>
                  <a:pt x="0" y="0"/>
                </a:lnTo>
                <a:lnTo>
                  <a:pt x="0" y="246"/>
                </a:lnTo>
                <a:lnTo>
                  <a:pt x="385" y="24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9" name="Freeform 28"/>
          <p:cNvSpPr>
            <a:spLocks/>
          </p:cNvSpPr>
          <p:nvPr/>
        </p:nvSpPr>
        <p:spPr bwMode="auto">
          <a:xfrm>
            <a:off x="6719888" y="5173663"/>
            <a:ext cx="604837" cy="382587"/>
          </a:xfrm>
          <a:custGeom>
            <a:avLst/>
            <a:gdLst>
              <a:gd name="T0" fmla="*/ 381 w 381"/>
              <a:gd name="T1" fmla="*/ 241 h 241"/>
              <a:gd name="T2" fmla="*/ 381 w 381"/>
              <a:gd name="T3" fmla="*/ 0 h 241"/>
              <a:gd name="T4" fmla="*/ 0 w 381"/>
              <a:gd name="T5" fmla="*/ 0 h 241"/>
              <a:gd name="T6" fmla="*/ 0 w 381"/>
              <a:gd name="T7" fmla="*/ 241 h 241"/>
              <a:gd name="T8" fmla="*/ 381 w 381"/>
              <a:gd name="T9" fmla="*/ 241 h 241"/>
              <a:gd name="T10" fmla="*/ 381 w 381"/>
              <a:gd name="T11" fmla="*/ 241 h 2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1"/>
              <a:gd name="T19" fmla="*/ 0 h 241"/>
              <a:gd name="T20" fmla="*/ 381 w 381"/>
              <a:gd name="T21" fmla="*/ 241 h 2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1" h="241">
                <a:moveTo>
                  <a:pt x="381" y="241"/>
                </a:moveTo>
                <a:lnTo>
                  <a:pt x="381" y="0"/>
                </a:lnTo>
                <a:lnTo>
                  <a:pt x="0" y="0"/>
                </a:lnTo>
                <a:lnTo>
                  <a:pt x="0" y="241"/>
                </a:lnTo>
                <a:lnTo>
                  <a:pt x="381" y="24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0" name="Line 29"/>
          <p:cNvSpPr>
            <a:spLocks noChangeShapeType="1"/>
          </p:cNvSpPr>
          <p:nvPr/>
        </p:nvSpPr>
        <p:spPr bwMode="auto">
          <a:xfrm flipV="1">
            <a:off x="6169025" y="4862513"/>
            <a:ext cx="244475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1" name="Line 30"/>
          <p:cNvSpPr>
            <a:spLocks noChangeShapeType="1"/>
          </p:cNvSpPr>
          <p:nvPr/>
        </p:nvSpPr>
        <p:spPr bwMode="auto">
          <a:xfrm>
            <a:off x="6737350" y="4862513"/>
            <a:ext cx="276225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2" name="Rectangle 31"/>
          <p:cNvSpPr>
            <a:spLocks noChangeArrowheads="1"/>
          </p:cNvSpPr>
          <p:nvPr/>
        </p:nvSpPr>
        <p:spPr bwMode="auto">
          <a:xfrm>
            <a:off x="827088" y="3860800"/>
            <a:ext cx="2587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H1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3343" name="Freeform 32"/>
          <p:cNvSpPr>
            <a:spLocks/>
          </p:cNvSpPr>
          <p:nvPr/>
        </p:nvSpPr>
        <p:spPr bwMode="auto">
          <a:xfrm>
            <a:off x="7804150" y="3992563"/>
            <a:ext cx="958850" cy="1762125"/>
          </a:xfrm>
          <a:custGeom>
            <a:avLst/>
            <a:gdLst>
              <a:gd name="T0" fmla="*/ 600 w 604"/>
              <a:gd name="T1" fmla="*/ 1528 h 1532"/>
              <a:gd name="T2" fmla="*/ 604 w 604"/>
              <a:gd name="T3" fmla="*/ 0 h 1532"/>
              <a:gd name="T4" fmla="*/ 0 w 604"/>
              <a:gd name="T5" fmla="*/ 0 h 1532"/>
              <a:gd name="T6" fmla="*/ 0 w 604"/>
              <a:gd name="T7" fmla="*/ 1532 h 1532"/>
              <a:gd name="T8" fmla="*/ 604 w 604"/>
              <a:gd name="T9" fmla="*/ 1532 h 1532"/>
              <a:gd name="T10" fmla="*/ 604 w 604"/>
              <a:gd name="T11" fmla="*/ 1532 h 1532"/>
              <a:gd name="T12" fmla="*/ 600 w 604"/>
              <a:gd name="T13" fmla="*/ 1528 h 15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04"/>
              <a:gd name="T22" fmla="*/ 0 h 1532"/>
              <a:gd name="T23" fmla="*/ 604 w 604"/>
              <a:gd name="T24" fmla="*/ 1532 h 15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04" h="1532">
                <a:moveTo>
                  <a:pt x="600" y="1528"/>
                </a:moveTo>
                <a:lnTo>
                  <a:pt x="604" y="0"/>
                </a:lnTo>
                <a:lnTo>
                  <a:pt x="0" y="0"/>
                </a:lnTo>
                <a:lnTo>
                  <a:pt x="0" y="1532"/>
                </a:lnTo>
                <a:lnTo>
                  <a:pt x="604" y="1532"/>
                </a:lnTo>
                <a:lnTo>
                  <a:pt x="600" y="1528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4" name="Rectangle 33"/>
          <p:cNvSpPr>
            <a:spLocks noChangeArrowheads="1"/>
          </p:cNvSpPr>
          <p:nvPr/>
        </p:nvSpPr>
        <p:spPr bwMode="auto">
          <a:xfrm>
            <a:off x="8199438" y="4562475"/>
            <a:ext cx="192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IP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3345" name="Freeform 34"/>
          <p:cNvSpPr>
            <a:spLocks/>
          </p:cNvSpPr>
          <p:nvPr/>
        </p:nvSpPr>
        <p:spPr bwMode="auto">
          <a:xfrm>
            <a:off x="7983538" y="4495800"/>
            <a:ext cx="606425" cy="390525"/>
          </a:xfrm>
          <a:custGeom>
            <a:avLst/>
            <a:gdLst>
              <a:gd name="T0" fmla="*/ 382 w 382"/>
              <a:gd name="T1" fmla="*/ 242 h 246"/>
              <a:gd name="T2" fmla="*/ 382 w 382"/>
              <a:gd name="T3" fmla="*/ 0 h 246"/>
              <a:gd name="T4" fmla="*/ 0 w 382"/>
              <a:gd name="T5" fmla="*/ 0 h 246"/>
              <a:gd name="T6" fmla="*/ 0 w 382"/>
              <a:gd name="T7" fmla="*/ 246 h 246"/>
              <a:gd name="T8" fmla="*/ 382 w 382"/>
              <a:gd name="T9" fmla="*/ 246 h 246"/>
              <a:gd name="T10" fmla="*/ 382 w 382"/>
              <a:gd name="T11" fmla="*/ 246 h 2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2"/>
              <a:gd name="T19" fmla="*/ 0 h 246"/>
              <a:gd name="T20" fmla="*/ 382 w 382"/>
              <a:gd name="T21" fmla="*/ 246 h 2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2" h="246">
                <a:moveTo>
                  <a:pt x="382" y="242"/>
                </a:moveTo>
                <a:lnTo>
                  <a:pt x="382" y="0"/>
                </a:lnTo>
                <a:lnTo>
                  <a:pt x="0" y="0"/>
                </a:lnTo>
                <a:lnTo>
                  <a:pt x="0" y="246"/>
                </a:lnTo>
                <a:lnTo>
                  <a:pt x="382" y="24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6" name="Rectangle 35"/>
          <p:cNvSpPr>
            <a:spLocks noChangeArrowheads="1"/>
          </p:cNvSpPr>
          <p:nvPr/>
        </p:nvSpPr>
        <p:spPr bwMode="auto">
          <a:xfrm>
            <a:off x="8074025" y="5245100"/>
            <a:ext cx="4048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ETH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3347" name="Freeform 36"/>
          <p:cNvSpPr>
            <a:spLocks/>
          </p:cNvSpPr>
          <p:nvPr/>
        </p:nvSpPr>
        <p:spPr bwMode="auto">
          <a:xfrm>
            <a:off x="7983538" y="5173663"/>
            <a:ext cx="606425" cy="388937"/>
          </a:xfrm>
          <a:custGeom>
            <a:avLst/>
            <a:gdLst>
              <a:gd name="T0" fmla="*/ 382 w 382"/>
              <a:gd name="T1" fmla="*/ 241 h 245"/>
              <a:gd name="T2" fmla="*/ 382 w 382"/>
              <a:gd name="T3" fmla="*/ 0 h 245"/>
              <a:gd name="T4" fmla="*/ 0 w 382"/>
              <a:gd name="T5" fmla="*/ 0 h 245"/>
              <a:gd name="T6" fmla="*/ 0 w 382"/>
              <a:gd name="T7" fmla="*/ 245 h 245"/>
              <a:gd name="T8" fmla="*/ 382 w 382"/>
              <a:gd name="T9" fmla="*/ 245 h 245"/>
              <a:gd name="T10" fmla="*/ 382 w 382"/>
              <a:gd name="T11" fmla="*/ 245 h 2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2"/>
              <a:gd name="T19" fmla="*/ 0 h 245"/>
              <a:gd name="T20" fmla="*/ 382 w 382"/>
              <a:gd name="T21" fmla="*/ 245 h 24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2" h="245">
                <a:moveTo>
                  <a:pt x="382" y="241"/>
                </a:moveTo>
                <a:lnTo>
                  <a:pt x="382" y="0"/>
                </a:lnTo>
                <a:lnTo>
                  <a:pt x="0" y="0"/>
                </a:lnTo>
                <a:lnTo>
                  <a:pt x="0" y="245"/>
                </a:lnTo>
                <a:lnTo>
                  <a:pt x="382" y="24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8" name="Rectangle 39"/>
          <p:cNvSpPr>
            <a:spLocks noChangeArrowheads="1"/>
          </p:cNvSpPr>
          <p:nvPr/>
        </p:nvSpPr>
        <p:spPr bwMode="auto">
          <a:xfrm>
            <a:off x="8172450" y="3860800"/>
            <a:ext cx="2587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H2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3349" name="Freeform 40"/>
          <p:cNvSpPr>
            <a:spLocks/>
          </p:cNvSpPr>
          <p:nvPr/>
        </p:nvSpPr>
        <p:spPr bwMode="auto">
          <a:xfrm>
            <a:off x="942975" y="5562600"/>
            <a:ext cx="1227138" cy="330200"/>
          </a:xfrm>
          <a:custGeom>
            <a:avLst/>
            <a:gdLst>
              <a:gd name="T0" fmla="*/ 0 w 773"/>
              <a:gd name="T1" fmla="*/ 0 h 208"/>
              <a:gd name="T2" fmla="*/ 3 w 773"/>
              <a:gd name="T3" fmla="*/ 208 h 208"/>
              <a:gd name="T4" fmla="*/ 773 w 773"/>
              <a:gd name="T5" fmla="*/ 208 h 208"/>
              <a:gd name="T6" fmla="*/ 773 w 773"/>
              <a:gd name="T7" fmla="*/ 0 h 208"/>
              <a:gd name="T8" fmla="*/ 0 60000 65536"/>
              <a:gd name="T9" fmla="*/ 0 60000 65536"/>
              <a:gd name="T10" fmla="*/ 0 60000 65536"/>
              <a:gd name="T11" fmla="*/ 0 60000 65536"/>
              <a:gd name="T12" fmla="*/ 0 w 773"/>
              <a:gd name="T13" fmla="*/ 0 h 208"/>
              <a:gd name="T14" fmla="*/ 773 w 773"/>
              <a:gd name="T15" fmla="*/ 208 h 2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3" h="208">
                <a:moveTo>
                  <a:pt x="0" y="0"/>
                </a:moveTo>
                <a:lnTo>
                  <a:pt x="3" y="208"/>
                </a:lnTo>
                <a:lnTo>
                  <a:pt x="773" y="208"/>
                </a:lnTo>
                <a:lnTo>
                  <a:pt x="773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0" name="Freeform 41"/>
          <p:cNvSpPr>
            <a:spLocks/>
          </p:cNvSpPr>
          <p:nvPr/>
        </p:nvSpPr>
        <p:spPr bwMode="auto">
          <a:xfrm>
            <a:off x="7013575" y="5556250"/>
            <a:ext cx="1276350" cy="341313"/>
          </a:xfrm>
          <a:custGeom>
            <a:avLst/>
            <a:gdLst>
              <a:gd name="T0" fmla="*/ 0 w 804"/>
              <a:gd name="T1" fmla="*/ 0 h 215"/>
              <a:gd name="T2" fmla="*/ 4 w 804"/>
              <a:gd name="T3" fmla="*/ 215 h 215"/>
              <a:gd name="T4" fmla="*/ 804 w 804"/>
              <a:gd name="T5" fmla="*/ 215 h 215"/>
              <a:gd name="T6" fmla="*/ 804 w 804"/>
              <a:gd name="T7" fmla="*/ 4 h 215"/>
              <a:gd name="T8" fmla="*/ 0 60000 65536"/>
              <a:gd name="T9" fmla="*/ 0 60000 65536"/>
              <a:gd name="T10" fmla="*/ 0 60000 65536"/>
              <a:gd name="T11" fmla="*/ 0 60000 65536"/>
              <a:gd name="T12" fmla="*/ 0 w 804"/>
              <a:gd name="T13" fmla="*/ 0 h 215"/>
              <a:gd name="T14" fmla="*/ 804 w 804"/>
              <a:gd name="T15" fmla="*/ 215 h 2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04" h="215">
                <a:moveTo>
                  <a:pt x="0" y="0"/>
                </a:moveTo>
                <a:lnTo>
                  <a:pt x="4" y="215"/>
                </a:lnTo>
                <a:lnTo>
                  <a:pt x="804" y="215"/>
                </a:lnTo>
                <a:lnTo>
                  <a:pt x="804" y="4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1" name="Line 42"/>
          <p:cNvSpPr>
            <a:spLocks noChangeShapeType="1"/>
          </p:cNvSpPr>
          <p:nvPr/>
        </p:nvSpPr>
        <p:spPr bwMode="auto">
          <a:xfrm flipV="1">
            <a:off x="8299450" y="4910138"/>
            <a:ext cx="6350" cy="2873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2" name="Line 43"/>
          <p:cNvSpPr>
            <a:spLocks noChangeShapeType="1"/>
          </p:cNvSpPr>
          <p:nvPr/>
        </p:nvSpPr>
        <p:spPr bwMode="auto">
          <a:xfrm flipV="1">
            <a:off x="8299450" y="4224338"/>
            <a:ext cx="6350" cy="2873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3" name="Line 44"/>
          <p:cNvSpPr>
            <a:spLocks noChangeShapeType="1"/>
          </p:cNvSpPr>
          <p:nvPr/>
        </p:nvSpPr>
        <p:spPr bwMode="auto">
          <a:xfrm flipV="1">
            <a:off x="942975" y="4214813"/>
            <a:ext cx="1588" cy="2809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4" name="Line 45"/>
          <p:cNvSpPr>
            <a:spLocks noChangeShapeType="1"/>
          </p:cNvSpPr>
          <p:nvPr/>
        </p:nvSpPr>
        <p:spPr bwMode="auto">
          <a:xfrm flipV="1">
            <a:off x="942975" y="4886325"/>
            <a:ext cx="1588" cy="2873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5" name="Line 46"/>
          <p:cNvSpPr>
            <a:spLocks noChangeShapeType="1"/>
          </p:cNvSpPr>
          <p:nvPr/>
        </p:nvSpPr>
        <p:spPr bwMode="auto">
          <a:xfrm>
            <a:off x="3048000" y="5897563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6" name="Line 47"/>
          <p:cNvSpPr>
            <a:spLocks noChangeShapeType="1"/>
          </p:cNvSpPr>
          <p:nvPr/>
        </p:nvSpPr>
        <p:spPr bwMode="auto">
          <a:xfrm flipV="1">
            <a:off x="3048000" y="55165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Line 48"/>
          <p:cNvSpPr>
            <a:spLocks noChangeShapeType="1"/>
          </p:cNvSpPr>
          <p:nvPr/>
        </p:nvSpPr>
        <p:spPr bwMode="auto">
          <a:xfrm flipV="1">
            <a:off x="6172200" y="55165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8" name="Line 55"/>
          <p:cNvSpPr>
            <a:spLocks noChangeShapeType="1"/>
          </p:cNvSpPr>
          <p:nvPr/>
        </p:nvSpPr>
        <p:spPr bwMode="auto">
          <a:xfrm>
            <a:off x="3352800" y="5364163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9" name="Line 56"/>
          <p:cNvSpPr>
            <a:spLocks noChangeShapeType="1"/>
          </p:cNvSpPr>
          <p:nvPr/>
        </p:nvSpPr>
        <p:spPr bwMode="auto">
          <a:xfrm>
            <a:off x="2971800" y="4678363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60" name="Line 59"/>
          <p:cNvSpPr>
            <a:spLocks noChangeShapeType="1"/>
          </p:cNvSpPr>
          <p:nvPr/>
        </p:nvSpPr>
        <p:spPr bwMode="auto">
          <a:xfrm>
            <a:off x="6934200" y="467836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61" name="Line 60"/>
          <p:cNvSpPr>
            <a:spLocks noChangeShapeType="1"/>
          </p:cNvSpPr>
          <p:nvPr/>
        </p:nvSpPr>
        <p:spPr bwMode="auto">
          <a:xfrm>
            <a:off x="1295400" y="467836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62" name="Line 61"/>
          <p:cNvSpPr>
            <a:spLocks noChangeShapeType="1"/>
          </p:cNvSpPr>
          <p:nvPr/>
        </p:nvSpPr>
        <p:spPr bwMode="auto">
          <a:xfrm>
            <a:off x="1295400" y="53641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63" name="Line 62"/>
          <p:cNvSpPr>
            <a:spLocks noChangeShapeType="1"/>
          </p:cNvSpPr>
          <p:nvPr/>
        </p:nvSpPr>
        <p:spPr bwMode="auto">
          <a:xfrm>
            <a:off x="7391400" y="53641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64" name="Text Box 65"/>
          <p:cNvSpPr txBox="1">
            <a:spLocks noChangeArrowheads="1"/>
          </p:cNvSpPr>
          <p:nvPr/>
        </p:nvSpPr>
        <p:spPr bwMode="auto">
          <a:xfrm>
            <a:off x="4267200" y="4343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PMingLiU" pitchFamily="18" charset="-120"/>
              </a:rPr>
              <a:t>IP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3365" name="Rectangle 67"/>
          <p:cNvSpPr>
            <a:spLocks noChangeArrowheads="1"/>
          </p:cNvSpPr>
          <p:nvPr/>
        </p:nvSpPr>
        <p:spPr bwMode="auto">
          <a:xfrm>
            <a:off x="228600" y="5029200"/>
            <a:ext cx="8610600" cy="1066800"/>
          </a:xfrm>
          <a:prstGeom prst="rect">
            <a:avLst/>
          </a:prstGeom>
          <a:noFill/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66" name="Text Box 68"/>
          <p:cNvSpPr txBox="1">
            <a:spLocks noChangeArrowheads="1"/>
          </p:cNvSpPr>
          <p:nvPr/>
        </p:nvSpPr>
        <p:spPr bwMode="auto">
          <a:xfrm>
            <a:off x="1371600" y="4343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PMingLiU" pitchFamily="18" charset="-120"/>
              </a:rPr>
              <a:t>IP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3367" name="Text Box 69"/>
          <p:cNvSpPr txBox="1">
            <a:spLocks noChangeArrowheads="1"/>
          </p:cNvSpPr>
          <p:nvPr/>
        </p:nvSpPr>
        <p:spPr bwMode="auto">
          <a:xfrm>
            <a:off x="7239000" y="4343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PMingLiU" pitchFamily="18" charset="-120"/>
              </a:rPr>
              <a:t>IP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44B5F0DF-7D0C-4007-ADD0-791129BD3755}" type="slidenum">
              <a:rPr lang="en-GB"/>
              <a:pPr/>
              <a:t>20</a:t>
            </a:fld>
            <a:endParaRPr lang="en-GB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82000" cy="609600"/>
          </a:xfrm>
        </p:spPr>
        <p:txBody>
          <a:bodyPr/>
          <a:lstStyle/>
          <a:p>
            <a:pPr eaLnBrk="1" hangingPunct="1"/>
            <a:r>
              <a:rPr lang="en-US" smtClean="0"/>
              <a:t>ARP frames for Ethernet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3259138" y="4594770"/>
            <a:ext cx="207962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Arial" charset="0"/>
              </a:rPr>
              <a:t>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3362325" y="4594770"/>
            <a:ext cx="23971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Arial" charset="0"/>
              </a:rPr>
              <a:t>argetHardwareAddr (bytes 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5786438" y="4594770"/>
            <a:ext cx="19685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Arial" charset="0"/>
              </a:rPr>
              <a:t>–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5930900" y="4594770"/>
            <a:ext cx="2667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Arial" charset="0"/>
              </a:rPr>
              <a:t>5)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3322638" y="4988470"/>
            <a:ext cx="207962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Arial" charset="0"/>
              </a:rPr>
              <a:t>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418" name="Rectangle 11"/>
          <p:cNvSpPr>
            <a:spLocks noChangeArrowheads="1"/>
          </p:cNvSpPr>
          <p:nvPr/>
        </p:nvSpPr>
        <p:spPr bwMode="auto">
          <a:xfrm>
            <a:off x="3427413" y="4988470"/>
            <a:ext cx="22685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Arial" charset="0"/>
              </a:rPr>
              <a:t>argetProtocolAddr (bytes 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5722938" y="4988470"/>
            <a:ext cx="19685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Arial" charset="0"/>
              </a:rPr>
              <a:t>–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420" name="Rectangle 13"/>
          <p:cNvSpPr>
            <a:spLocks noChangeArrowheads="1"/>
          </p:cNvSpPr>
          <p:nvPr/>
        </p:nvSpPr>
        <p:spPr bwMode="auto">
          <a:xfrm>
            <a:off x="5867400" y="4988470"/>
            <a:ext cx="2667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Arial" charset="0"/>
              </a:rPr>
              <a:t>3)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421" name="Rectangle 14"/>
          <p:cNvSpPr>
            <a:spLocks noChangeArrowheads="1"/>
          </p:cNvSpPr>
          <p:nvPr/>
        </p:nvSpPr>
        <p:spPr bwMode="auto">
          <a:xfrm>
            <a:off x="1797050" y="4188370"/>
            <a:ext cx="2438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Arial" charset="0"/>
              </a:rPr>
              <a:t>SourceProtocolAddr (bytes 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422" name="Rectangle 15"/>
          <p:cNvSpPr>
            <a:spLocks noChangeArrowheads="1"/>
          </p:cNvSpPr>
          <p:nvPr/>
        </p:nvSpPr>
        <p:spPr bwMode="auto">
          <a:xfrm>
            <a:off x="4267200" y="4188370"/>
            <a:ext cx="19685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Arial" charset="0"/>
              </a:rPr>
              <a:t>–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423" name="Rectangle 16"/>
          <p:cNvSpPr>
            <a:spLocks noChangeArrowheads="1"/>
          </p:cNvSpPr>
          <p:nvPr/>
        </p:nvSpPr>
        <p:spPr bwMode="auto">
          <a:xfrm>
            <a:off x="4413250" y="4188370"/>
            <a:ext cx="2667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Arial" charset="0"/>
              </a:rPr>
              <a:t>3)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424" name="Rectangle 17"/>
          <p:cNvSpPr>
            <a:spLocks noChangeArrowheads="1"/>
          </p:cNvSpPr>
          <p:nvPr/>
        </p:nvSpPr>
        <p:spPr bwMode="auto">
          <a:xfrm>
            <a:off x="2400300" y="2607220"/>
            <a:ext cx="17113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Arial" charset="0"/>
              </a:rPr>
              <a:t>Hardware type = 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425" name="Rectangle 18"/>
          <p:cNvSpPr>
            <a:spLocks noChangeArrowheads="1"/>
          </p:cNvSpPr>
          <p:nvPr/>
        </p:nvSpPr>
        <p:spPr bwMode="auto">
          <a:xfrm>
            <a:off x="5091113" y="2607220"/>
            <a:ext cx="8159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Arial" charset="0"/>
              </a:rPr>
              <a:t>ProtocolT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426" name="Rectangle 19"/>
          <p:cNvSpPr>
            <a:spLocks noChangeArrowheads="1"/>
          </p:cNvSpPr>
          <p:nvPr/>
        </p:nvSpPr>
        <p:spPr bwMode="auto">
          <a:xfrm>
            <a:off x="5902325" y="2607220"/>
            <a:ext cx="1150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Arial" charset="0"/>
              </a:rPr>
              <a:t>ype = 0x0800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427" name="Rectangle 20"/>
          <p:cNvSpPr>
            <a:spLocks noChangeArrowheads="1"/>
          </p:cNvSpPr>
          <p:nvPr/>
        </p:nvSpPr>
        <p:spPr bwMode="auto">
          <a:xfrm>
            <a:off x="1727200" y="3794670"/>
            <a:ext cx="25669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Arial" charset="0"/>
              </a:rPr>
              <a:t>SourceHardwareAddr (bytes 4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428" name="Rectangle 21"/>
          <p:cNvSpPr>
            <a:spLocks noChangeArrowheads="1"/>
          </p:cNvSpPr>
          <p:nvPr/>
        </p:nvSpPr>
        <p:spPr bwMode="auto">
          <a:xfrm>
            <a:off x="4325938" y="3794670"/>
            <a:ext cx="19685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Arial" charset="0"/>
              </a:rPr>
              <a:t>–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429" name="Rectangle 22"/>
          <p:cNvSpPr>
            <a:spLocks noChangeArrowheads="1"/>
          </p:cNvSpPr>
          <p:nvPr/>
        </p:nvSpPr>
        <p:spPr bwMode="auto">
          <a:xfrm>
            <a:off x="4470400" y="3794670"/>
            <a:ext cx="2667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Arial" charset="0"/>
              </a:rPr>
              <a:t>5)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430" name="Rectangle 23"/>
          <p:cNvSpPr>
            <a:spLocks noChangeArrowheads="1"/>
          </p:cNvSpPr>
          <p:nvPr/>
        </p:nvSpPr>
        <p:spPr bwMode="auto">
          <a:xfrm>
            <a:off x="4691063" y="4188370"/>
            <a:ext cx="207962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Arial" charset="0"/>
              </a:rPr>
              <a:t>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431" name="Rectangle 24"/>
          <p:cNvSpPr>
            <a:spLocks noChangeArrowheads="1"/>
          </p:cNvSpPr>
          <p:nvPr/>
        </p:nvSpPr>
        <p:spPr bwMode="auto">
          <a:xfrm>
            <a:off x="4795838" y="4188370"/>
            <a:ext cx="23971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Arial" charset="0"/>
              </a:rPr>
              <a:t>argetHardwareAddr (bytes 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432" name="Rectangle 25"/>
          <p:cNvSpPr>
            <a:spLocks noChangeArrowheads="1"/>
          </p:cNvSpPr>
          <p:nvPr/>
        </p:nvSpPr>
        <p:spPr bwMode="auto">
          <a:xfrm>
            <a:off x="7218363" y="4188370"/>
            <a:ext cx="19685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Arial" charset="0"/>
              </a:rPr>
              <a:t>–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433" name="Rectangle 26"/>
          <p:cNvSpPr>
            <a:spLocks noChangeArrowheads="1"/>
          </p:cNvSpPr>
          <p:nvPr/>
        </p:nvSpPr>
        <p:spPr bwMode="auto">
          <a:xfrm>
            <a:off x="7364413" y="4188370"/>
            <a:ext cx="2667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Arial" charset="0"/>
              </a:rPr>
              <a:t>1)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434" name="Rectangle 27"/>
          <p:cNvSpPr>
            <a:spLocks noChangeArrowheads="1"/>
          </p:cNvSpPr>
          <p:nvPr/>
        </p:nvSpPr>
        <p:spPr bwMode="auto">
          <a:xfrm>
            <a:off x="4713288" y="3794670"/>
            <a:ext cx="2438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Arial" charset="0"/>
              </a:rPr>
              <a:t>SourceProtocolAddr (bytes 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435" name="Rectangle 28"/>
          <p:cNvSpPr>
            <a:spLocks noChangeArrowheads="1"/>
          </p:cNvSpPr>
          <p:nvPr/>
        </p:nvSpPr>
        <p:spPr bwMode="auto">
          <a:xfrm>
            <a:off x="7183438" y="3794670"/>
            <a:ext cx="19685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Arial" charset="0"/>
              </a:rPr>
              <a:t>–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436" name="Rectangle 29"/>
          <p:cNvSpPr>
            <a:spLocks noChangeArrowheads="1"/>
          </p:cNvSpPr>
          <p:nvPr/>
        </p:nvSpPr>
        <p:spPr bwMode="auto">
          <a:xfrm>
            <a:off x="7329488" y="3794670"/>
            <a:ext cx="2667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Arial" charset="0"/>
              </a:rPr>
              <a:t>1)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437" name="Rectangle 30"/>
          <p:cNvSpPr>
            <a:spLocks noChangeArrowheads="1"/>
          </p:cNvSpPr>
          <p:nvPr/>
        </p:nvSpPr>
        <p:spPr bwMode="auto">
          <a:xfrm>
            <a:off x="2000250" y="3012033"/>
            <a:ext cx="8858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Arial" charset="0"/>
              </a:rPr>
              <a:t>HLen = 48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438" name="Rectangle 31"/>
          <p:cNvSpPr>
            <a:spLocks noChangeArrowheads="1"/>
          </p:cNvSpPr>
          <p:nvPr/>
        </p:nvSpPr>
        <p:spPr bwMode="auto">
          <a:xfrm>
            <a:off x="3478213" y="3012033"/>
            <a:ext cx="8747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Arial" charset="0"/>
              </a:rPr>
              <a:t>PLen = 32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439" name="Rectangle 32"/>
          <p:cNvSpPr>
            <a:spLocks noChangeArrowheads="1"/>
          </p:cNvSpPr>
          <p:nvPr/>
        </p:nvSpPr>
        <p:spPr bwMode="auto">
          <a:xfrm>
            <a:off x="5659438" y="3012033"/>
            <a:ext cx="94456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Arial" charset="0"/>
              </a:rPr>
              <a:t>Operation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440" name="Rectangle 33"/>
          <p:cNvSpPr>
            <a:spLocks noChangeArrowheads="1"/>
          </p:cNvSpPr>
          <p:nvPr/>
        </p:nvSpPr>
        <p:spPr bwMode="auto">
          <a:xfrm>
            <a:off x="3224213" y="3400970"/>
            <a:ext cx="25669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Arial" charset="0"/>
              </a:rPr>
              <a:t>SourceHardwareAddr (bytes 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441" name="Rectangle 34"/>
          <p:cNvSpPr>
            <a:spLocks noChangeArrowheads="1"/>
          </p:cNvSpPr>
          <p:nvPr/>
        </p:nvSpPr>
        <p:spPr bwMode="auto">
          <a:xfrm>
            <a:off x="5821363" y="3400970"/>
            <a:ext cx="19685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Arial" charset="0"/>
              </a:rPr>
              <a:t>–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442" name="Rectangle 35"/>
          <p:cNvSpPr>
            <a:spLocks noChangeArrowheads="1"/>
          </p:cNvSpPr>
          <p:nvPr/>
        </p:nvSpPr>
        <p:spPr bwMode="auto">
          <a:xfrm>
            <a:off x="5965825" y="3400970"/>
            <a:ext cx="2667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Arial" charset="0"/>
              </a:rPr>
              <a:t>3)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443" name="Freeform 36"/>
          <p:cNvSpPr>
            <a:spLocks/>
          </p:cNvSpPr>
          <p:nvPr/>
        </p:nvSpPr>
        <p:spPr bwMode="auto">
          <a:xfrm>
            <a:off x="1663700" y="2524670"/>
            <a:ext cx="5862638" cy="2776538"/>
          </a:xfrm>
          <a:custGeom>
            <a:avLst/>
            <a:gdLst>
              <a:gd name="T0" fmla="*/ 3689 w 3693"/>
              <a:gd name="T1" fmla="*/ 1749 h 1749"/>
              <a:gd name="T2" fmla="*/ 3693 w 3693"/>
              <a:gd name="T3" fmla="*/ 0 h 1749"/>
              <a:gd name="T4" fmla="*/ 0 w 3693"/>
              <a:gd name="T5" fmla="*/ 0 h 1749"/>
              <a:gd name="T6" fmla="*/ 0 w 3693"/>
              <a:gd name="T7" fmla="*/ 1749 h 1749"/>
              <a:gd name="T8" fmla="*/ 3693 w 3693"/>
              <a:gd name="T9" fmla="*/ 1749 h 1749"/>
              <a:gd name="T10" fmla="*/ 3693 w 3693"/>
              <a:gd name="T11" fmla="*/ 1749 h 17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93"/>
              <a:gd name="T19" fmla="*/ 0 h 1749"/>
              <a:gd name="T20" fmla="*/ 3693 w 3693"/>
              <a:gd name="T21" fmla="*/ 1749 h 174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93" h="1749">
                <a:moveTo>
                  <a:pt x="3689" y="1749"/>
                </a:moveTo>
                <a:lnTo>
                  <a:pt x="3693" y="0"/>
                </a:lnTo>
                <a:lnTo>
                  <a:pt x="0" y="0"/>
                </a:lnTo>
                <a:lnTo>
                  <a:pt x="0" y="1749"/>
                </a:lnTo>
                <a:lnTo>
                  <a:pt x="3693" y="1749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4" name="Line 37"/>
          <p:cNvSpPr>
            <a:spLocks noChangeShapeType="1"/>
          </p:cNvSpPr>
          <p:nvPr/>
        </p:nvSpPr>
        <p:spPr bwMode="auto">
          <a:xfrm>
            <a:off x="4638675" y="2524670"/>
            <a:ext cx="6350" cy="79533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5" name="Line 38"/>
          <p:cNvSpPr>
            <a:spLocks noChangeShapeType="1"/>
          </p:cNvSpPr>
          <p:nvPr/>
        </p:nvSpPr>
        <p:spPr bwMode="auto">
          <a:xfrm>
            <a:off x="4638675" y="3713708"/>
            <a:ext cx="6350" cy="7937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6" name="Line 39"/>
          <p:cNvSpPr>
            <a:spLocks noChangeShapeType="1"/>
          </p:cNvSpPr>
          <p:nvPr/>
        </p:nvSpPr>
        <p:spPr bwMode="auto">
          <a:xfrm>
            <a:off x="1658938" y="2919958"/>
            <a:ext cx="5867400" cy="47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7" name="Line 40"/>
          <p:cNvSpPr>
            <a:spLocks noChangeShapeType="1"/>
          </p:cNvSpPr>
          <p:nvPr/>
        </p:nvSpPr>
        <p:spPr bwMode="auto">
          <a:xfrm>
            <a:off x="1658938" y="3320008"/>
            <a:ext cx="5867400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8" name="Line 41"/>
          <p:cNvSpPr>
            <a:spLocks noChangeShapeType="1"/>
          </p:cNvSpPr>
          <p:nvPr/>
        </p:nvSpPr>
        <p:spPr bwMode="auto">
          <a:xfrm>
            <a:off x="1658938" y="3713708"/>
            <a:ext cx="5867400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9" name="Line 42"/>
          <p:cNvSpPr>
            <a:spLocks noChangeShapeType="1"/>
          </p:cNvSpPr>
          <p:nvPr/>
        </p:nvSpPr>
        <p:spPr bwMode="auto">
          <a:xfrm>
            <a:off x="1658938" y="4113758"/>
            <a:ext cx="5867400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0" name="Line 43"/>
          <p:cNvSpPr>
            <a:spLocks noChangeShapeType="1"/>
          </p:cNvSpPr>
          <p:nvPr/>
        </p:nvSpPr>
        <p:spPr bwMode="auto">
          <a:xfrm>
            <a:off x="1658938" y="4507458"/>
            <a:ext cx="5867400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1" name="Line 44"/>
          <p:cNvSpPr>
            <a:spLocks noChangeShapeType="1"/>
          </p:cNvSpPr>
          <p:nvPr/>
        </p:nvSpPr>
        <p:spPr bwMode="auto">
          <a:xfrm>
            <a:off x="1658938" y="4901158"/>
            <a:ext cx="5867400" cy="63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2" name="Line 45"/>
          <p:cNvSpPr>
            <a:spLocks noChangeShapeType="1"/>
          </p:cNvSpPr>
          <p:nvPr/>
        </p:nvSpPr>
        <p:spPr bwMode="auto">
          <a:xfrm flipH="1">
            <a:off x="3200400" y="2915195"/>
            <a:ext cx="0" cy="3810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3" name="Rectangle 46"/>
          <p:cNvSpPr>
            <a:spLocks noChangeArrowheads="1"/>
          </p:cNvSpPr>
          <p:nvPr/>
        </p:nvSpPr>
        <p:spPr bwMode="auto">
          <a:xfrm>
            <a:off x="1606550" y="2253208"/>
            <a:ext cx="19685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Arial" charset="0"/>
              </a:rPr>
              <a:t>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454" name="Rectangle 47"/>
          <p:cNvSpPr>
            <a:spLocks noChangeArrowheads="1"/>
          </p:cNvSpPr>
          <p:nvPr/>
        </p:nvSpPr>
        <p:spPr bwMode="auto">
          <a:xfrm>
            <a:off x="3148013" y="2253208"/>
            <a:ext cx="19685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Arial" charset="0"/>
              </a:rPr>
              <a:t>8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455" name="Rectangle 48"/>
          <p:cNvSpPr>
            <a:spLocks noChangeArrowheads="1"/>
          </p:cNvSpPr>
          <p:nvPr/>
        </p:nvSpPr>
        <p:spPr bwMode="auto">
          <a:xfrm>
            <a:off x="4533900" y="2253208"/>
            <a:ext cx="30797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Arial" charset="0"/>
              </a:rPr>
              <a:t>16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456" name="Rectangle 49"/>
          <p:cNvSpPr>
            <a:spLocks noChangeArrowheads="1"/>
          </p:cNvSpPr>
          <p:nvPr/>
        </p:nvSpPr>
        <p:spPr bwMode="auto">
          <a:xfrm>
            <a:off x="7410450" y="2253208"/>
            <a:ext cx="30797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Arial" charset="0"/>
              </a:rPr>
              <a:t>31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61BDE9BF-E54A-4E38-BC37-46926CA6DCB8}" type="slidenum">
              <a:rPr lang="en-GB"/>
              <a:pPr/>
              <a:t>21</a:t>
            </a:fld>
            <a:endParaRPr lang="en-GB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enhancements and usage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808"/>
            <a:ext cx="8001000" cy="4896842"/>
          </a:xfrm>
        </p:spPr>
        <p:txBody>
          <a:bodyPr/>
          <a:lstStyle/>
          <a:p>
            <a:pPr eaLnBrk="1" hangingPunct="1"/>
            <a:r>
              <a:rPr lang="en-US" dirty="0" smtClean="0"/>
              <a:t>To reduce broadcast traffic, each host uses an ARP cache to remember the recent binding.</a:t>
            </a:r>
          </a:p>
          <a:p>
            <a:pPr eaLnBrk="1" hangingPunct="1"/>
            <a:r>
              <a:rPr lang="en-US" dirty="0" smtClean="0"/>
              <a:t>Gratuitous ARP</a:t>
            </a:r>
          </a:p>
          <a:p>
            <a:pPr lvl="1" eaLnBrk="1" hangingPunct="1"/>
            <a:r>
              <a:rPr lang="en-US" dirty="0" smtClean="0"/>
              <a:t>A host sends out an ARP request message at bootstrap, looking for its IP address.</a:t>
            </a:r>
          </a:p>
          <a:p>
            <a:pPr lvl="1" eaLnBrk="1" hangingPunct="1"/>
            <a:r>
              <a:rPr lang="en-US" dirty="0" smtClean="0"/>
              <a:t>The sender’s protocol address and the target’s protocol address are identical.</a:t>
            </a:r>
          </a:p>
          <a:p>
            <a:pPr lvl="1" eaLnBrk="1" hangingPunct="1"/>
            <a:r>
              <a:rPr lang="en-US" dirty="0" smtClean="0"/>
              <a:t>Purposes?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301FED4A-1A71-4F69-8B0B-178826EE2B61}" type="slidenum">
              <a:rPr lang="en-GB"/>
              <a:pPr/>
              <a:t>22</a:t>
            </a:fld>
            <a:endParaRPr lang="en-GB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enhancements and usage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2816"/>
            <a:ext cx="7772400" cy="4464496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dirty="0" smtClean="0"/>
              <a:t>Proxy ARP</a:t>
            </a:r>
          </a:p>
          <a:p>
            <a:pPr lvl="1" eaLnBrk="1" hangingPunct="1"/>
            <a:r>
              <a:rPr lang="en-US" dirty="0" smtClean="0"/>
              <a:t>Map a single MAC address onto multiple IP addresses.</a:t>
            </a:r>
          </a:p>
          <a:p>
            <a:pPr lvl="1" eaLnBrk="1" hangingPunct="1"/>
            <a:r>
              <a:rPr lang="en-US" dirty="0" smtClean="0"/>
              <a:t>A router, configured with proxy ARP, answers ARP requests on behalf of the target host.</a:t>
            </a:r>
          </a:p>
          <a:p>
            <a:pPr lvl="1" eaLnBrk="1" hangingPunct="1"/>
            <a:r>
              <a:rPr lang="en-US" dirty="0" smtClean="0"/>
              <a:t>The router also needs to build up a database on (MAC address, IP address) for all hosts attached to the router.</a:t>
            </a:r>
          </a:p>
          <a:p>
            <a:pPr eaLnBrk="1" hangingPunct="1"/>
            <a:r>
              <a:rPr lang="en-US" dirty="0" smtClean="0"/>
              <a:t>The broadcast approach has one potential problem---broadcast storm.</a:t>
            </a:r>
          </a:p>
          <a:p>
            <a:pPr eaLnBrk="1" hangingPunct="1"/>
            <a:r>
              <a:rPr lang="en-US" dirty="0" smtClean="0"/>
              <a:t>Reverse ARP (RARP)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Additional internetworking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76A826-C0B7-4B52-A339-82F5C73D9B6A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Additional internetworking issues</a:t>
            </a:r>
            <a:endParaRPr lang="en-GB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B84D81E-3B7A-4C72-BF96-FDC407725E21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1638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Bridging heterogeneous MTU</a:t>
            </a:r>
          </a:p>
          <a:p>
            <a:r>
              <a:rPr lang="en-US" altLang="zh-TW" smtClean="0">
                <a:ea typeface="PMingLiU" pitchFamily="18" charset="-120"/>
              </a:rPr>
              <a:t>Handling packet reordering</a:t>
            </a:r>
          </a:p>
          <a:p>
            <a:r>
              <a:rPr lang="en-US" altLang="zh-TW" smtClean="0">
                <a:ea typeface="PMingLiU" pitchFamily="18" charset="-120"/>
              </a:rPr>
              <a:t>Error detection and reporting</a:t>
            </a:r>
          </a:p>
          <a:p>
            <a:r>
              <a:rPr lang="en-US" altLang="zh-TW" smtClean="0">
                <a:ea typeface="PMingLiU" pitchFamily="18" charset="-120"/>
              </a:rPr>
              <a:t>Providing </a:t>
            </a:r>
            <a:r>
              <a:rPr lang="en-US" altLang="zh-TW" smtClean="0">
                <a:latin typeface="Times New Roman" pitchFamily="18" charset="0"/>
                <a:ea typeface="PMingLiU" pitchFamily="18" charset="-120"/>
              </a:rPr>
              <a:t>“</a:t>
            </a:r>
            <a:r>
              <a:rPr lang="en-US" altLang="zh-TW" smtClean="0">
                <a:ea typeface="PMingLiU" pitchFamily="18" charset="-120"/>
              </a:rPr>
              <a:t>differentiated</a:t>
            </a:r>
            <a:r>
              <a:rPr lang="en-US" altLang="zh-TW" smtClean="0">
                <a:latin typeface="Times New Roman" pitchFamily="18" charset="0"/>
                <a:ea typeface="PMingLiU" pitchFamily="18" charset="-120"/>
              </a:rPr>
              <a:t>”</a:t>
            </a:r>
            <a:r>
              <a:rPr lang="en-US" altLang="zh-TW" smtClean="0">
                <a:ea typeface="PMingLiU" pitchFamily="18" charset="-120"/>
              </a:rPr>
              <a:t> services</a:t>
            </a:r>
          </a:p>
          <a:p>
            <a:r>
              <a:rPr lang="en-US" altLang="zh-TW" smtClean="0">
                <a:ea typeface="PMingLiU" pitchFamily="18" charset="-120"/>
              </a:rPr>
              <a:t>Packet scoping</a:t>
            </a:r>
          </a:p>
          <a:p>
            <a:r>
              <a:rPr lang="en-US" altLang="zh-TW" smtClean="0">
                <a:ea typeface="PMingLiU" pitchFamily="18" charset="-120"/>
              </a:rPr>
              <a:t>Providing other forms of routing</a:t>
            </a:r>
          </a:p>
          <a:p>
            <a:r>
              <a:rPr lang="en-US" altLang="zh-TW" smtClean="0">
                <a:ea typeface="PMingLiU" pitchFamily="18" charset="-120"/>
              </a:rPr>
              <a:t>Network diagnosis</a:t>
            </a:r>
          </a:p>
          <a:p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Heterogeneous MTUs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03F30B0-A812-4BDE-8EA1-27ABECE49F57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1290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92500" lnSpcReduction="2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dirty="0">
                <a:ea typeface="PMingLiU" pitchFamily="18" charset="-120"/>
              </a:rPr>
              <a:t>Each network chooses a maximum packet size that can be sent on it, Maximum Transmission Unit (MTU). For example,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altLang="zh-TW" dirty="0">
                <a:ea typeface="PMingLiU" pitchFamily="18" charset="-120"/>
              </a:rPr>
              <a:t>1500 bytes for 10-Mbps Ethernet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altLang="zh-TW" dirty="0">
                <a:ea typeface="PMingLiU" pitchFamily="18" charset="-120"/>
              </a:rPr>
              <a:t>4352 bytes for FDDI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altLang="zh-TW" dirty="0">
                <a:ea typeface="PMingLiU" pitchFamily="18" charset="-120"/>
              </a:rPr>
              <a:t>17914 bytes for 16-Mbps token ring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altLang="zh-TW" dirty="0">
                <a:ea typeface="PMingLiU" pitchFamily="18" charset="-120"/>
              </a:rPr>
              <a:t>9180 bytes for ATM </a:t>
            </a:r>
            <a:r>
              <a:rPr lang="en-US" altLang="zh-TW" dirty="0" smtClean="0">
                <a:ea typeface="PMingLiU" pitchFamily="18" charset="-120"/>
              </a:rPr>
              <a:t>AAL5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altLang="zh-TW" dirty="0" smtClean="0">
                <a:ea typeface="PMingLiU" pitchFamily="18" charset="-120"/>
              </a:rPr>
              <a:t>9000 </a:t>
            </a:r>
            <a:r>
              <a:rPr lang="en-US" altLang="zh-TW" smtClean="0">
                <a:ea typeface="PMingLiU" pitchFamily="18" charset="-120"/>
              </a:rPr>
              <a:t>bytes for Ethernet </a:t>
            </a:r>
            <a:r>
              <a:rPr lang="en-US" altLang="zh-TW" dirty="0" smtClean="0">
                <a:ea typeface="PMingLiU" pitchFamily="18" charset="-120"/>
              </a:rPr>
              <a:t>jumbo frames</a:t>
            </a:r>
            <a:endParaRPr lang="en-US" altLang="zh-TW" dirty="0">
              <a:ea typeface="PMingLiU" pitchFamily="18" charset="-12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dirty="0">
                <a:ea typeface="PMingLiU" pitchFamily="18" charset="-120"/>
              </a:rPr>
              <a:t>Over-sized frames will be dropped.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dirty="0">
                <a:ea typeface="PMingLiU" pitchFamily="18" charset="-120"/>
              </a:rPr>
              <a:t>All MTUs are smaller than IP datagram</a:t>
            </a:r>
            <a:r>
              <a:rPr lang="en-US" altLang="zh-TW" dirty="0">
                <a:latin typeface="Times New Roman"/>
                <a:ea typeface="PMingLiU" pitchFamily="18" charset="-120"/>
              </a:rPr>
              <a:t>’</a:t>
            </a:r>
            <a:r>
              <a:rPr lang="en-US" altLang="zh-TW" dirty="0">
                <a:ea typeface="PMingLiU" pitchFamily="18" charset="-120"/>
              </a:rPr>
              <a:t>s maximum size (65,535 bytes)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Heterogeneous MTUs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1A5E1E0-7287-4AF0-B488-28A5EF8F8BB7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1843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If MTU1 &gt; MTU2</a:t>
            </a:r>
          </a:p>
          <a:p>
            <a:endParaRPr lang="en-US" altLang="zh-TW" dirty="0" smtClean="0">
              <a:ea typeface="PMingLiU" pitchFamily="18" charset="-120"/>
            </a:endParaRPr>
          </a:p>
          <a:p>
            <a:endParaRPr lang="en-US" altLang="zh-TW" dirty="0" smtClean="0">
              <a:ea typeface="PMingLiU" pitchFamily="18" charset="-120"/>
            </a:endParaRPr>
          </a:p>
          <a:p>
            <a:endParaRPr lang="en-US" altLang="zh-TW" dirty="0" smtClean="0">
              <a:ea typeface="PMingLiU" pitchFamily="18" charset="-120"/>
            </a:endParaRPr>
          </a:p>
          <a:p>
            <a:pPr>
              <a:buNone/>
            </a:pPr>
            <a:endParaRPr lang="en-US" altLang="zh-TW" dirty="0" smtClean="0">
              <a:ea typeface="PMingLiU" pitchFamily="18" charset="-120"/>
            </a:endParaRPr>
          </a:p>
          <a:p>
            <a:r>
              <a:rPr lang="en-US" altLang="zh-TW" dirty="0" smtClean="0">
                <a:ea typeface="PMingLiU" pitchFamily="18" charset="-120"/>
              </a:rPr>
              <a:t>Minimum MTU = 576 bytes (RFCs 791 and 879)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4191000" y="2721496"/>
            <a:ext cx="838200" cy="762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4419600" y="2873896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R</a:t>
            </a: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2895600" y="3102496"/>
            <a:ext cx="1295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5029200" y="3102496"/>
            <a:ext cx="1295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1295400" y="2873896"/>
            <a:ext cx="2286000" cy="457200"/>
          </a:xfrm>
          <a:prstGeom prst="ellipse">
            <a:avLst/>
          </a:prstGeom>
          <a:solidFill>
            <a:srgbClr val="FFCC66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5715000" y="2873896"/>
            <a:ext cx="2286000" cy="457200"/>
          </a:xfrm>
          <a:prstGeom prst="ellipse">
            <a:avLst/>
          </a:prstGeom>
          <a:solidFill>
            <a:srgbClr val="FFCC66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1905000" y="2873896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MTU1</a:t>
            </a:r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6324600" y="2873896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MTU2</a:t>
            </a:r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>
            <a:off x="2819400" y="2492896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 flipH="1">
            <a:off x="2819400" y="3788296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z="4000" smtClean="0">
                <a:ea typeface="PMingLiU" pitchFamily="18" charset="-120"/>
              </a:rPr>
              <a:t>Path MTU</a:t>
            </a:r>
            <a:endParaRPr lang="en-GB" sz="4000" smtClean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C043DC2-F28D-43A6-9484-FBD774A036E6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1946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Path MTU: The minimum of the networks</a:t>
            </a:r>
            <a:r>
              <a:rPr lang="en-US" altLang="zh-TW" smtClean="0">
                <a:latin typeface="Times New Roman" pitchFamily="18" charset="0"/>
                <a:ea typeface="PMingLiU" pitchFamily="18" charset="-120"/>
              </a:rPr>
              <a:t>’</a:t>
            </a:r>
            <a:r>
              <a:rPr lang="en-US" altLang="zh-TW" smtClean="0">
                <a:ea typeface="PMingLiU" pitchFamily="18" charset="-120"/>
              </a:rPr>
              <a:t> MTUs on the path from the source to destination.</a:t>
            </a:r>
          </a:p>
          <a:p>
            <a:r>
              <a:rPr lang="en-US" altLang="zh-TW" smtClean="0">
                <a:ea typeface="PMingLiU" pitchFamily="18" charset="-120"/>
              </a:rPr>
              <a:t>Path MTU between H1 and H2 = min{MTU(N1), MTU(N2), MTU(N3)}</a:t>
            </a:r>
          </a:p>
          <a:p>
            <a:endParaRPr lang="en-US" altLang="zh-TW" smtClean="0">
              <a:ea typeface="PMingLiU" pitchFamily="18" charset="-120"/>
            </a:endParaRPr>
          </a:p>
          <a:p>
            <a:endParaRPr lang="en-US" altLang="zh-TW" smtClean="0">
              <a:ea typeface="PMingLiU" pitchFamily="18" charset="-120"/>
            </a:endParaRPr>
          </a:p>
          <a:p>
            <a:endParaRPr lang="en-US" altLang="zh-TW" smtClean="0">
              <a:ea typeface="PMingLiU" pitchFamily="18" charset="-120"/>
            </a:endParaRPr>
          </a:p>
          <a:p>
            <a:r>
              <a:rPr lang="en-US" altLang="zh-TW" smtClean="0">
                <a:ea typeface="PMingLiU" pitchFamily="18" charset="-120"/>
              </a:rPr>
              <a:t>How to find the path MTU?</a:t>
            </a:r>
          </a:p>
        </p:txBody>
      </p:sp>
      <p:sp>
        <p:nvSpPr>
          <p:cNvPr id="19461" name="Oval 6"/>
          <p:cNvSpPr>
            <a:spLocks noChangeArrowheads="1"/>
          </p:cNvSpPr>
          <p:nvPr/>
        </p:nvSpPr>
        <p:spPr bwMode="auto">
          <a:xfrm>
            <a:off x="1763713" y="3933825"/>
            <a:ext cx="1584325" cy="936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2268538" y="4149725"/>
            <a:ext cx="557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N1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9463" name="Oval 8"/>
          <p:cNvSpPr>
            <a:spLocks noChangeArrowheads="1"/>
          </p:cNvSpPr>
          <p:nvPr/>
        </p:nvSpPr>
        <p:spPr bwMode="auto">
          <a:xfrm>
            <a:off x="3708400" y="3933825"/>
            <a:ext cx="1584325" cy="936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9"/>
          <p:cNvSpPr txBox="1">
            <a:spLocks noChangeArrowheads="1"/>
          </p:cNvSpPr>
          <p:nvPr/>
        </p:nvSpPr>
        <p:spPr bwMode="auto">
          <a:xfrm>
            <a:off x="4213225" y="4149725"/>
            <a:ext cx="55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N2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9465" name="Oval 10"/>
          <p:cNvSpPr>
            <a:spLocks noChangeArrowheads="1"/>
          </p:cNvSpPr>
          <p:nvPr/>
        </p:nvSpPr>
        <p:spPr bwMode="auto">
          <a:xfrm>
            <a:off x="5651500" y="3933825"/>
            <a:ext cx="1584325" cy="936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Text Box 11"/>
          <p:cNvSpPr txBox="1">
            <a:spLocks noChangeArrowheads="1"/>
          </p:cNvSpPr>
          <p:nvPr/>
        </p:nvSpPr>
        <p:spPr bwMode="auto">
          <a:xfrm>
            <a:off x="6156325" y="4149725"/>
            <a:ext cx="55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N3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9467" name="Line 12"/>
          <p:cNvSpPr>
            <a:spLocks noChangeShapeType="1"/>
          </p:cNvSpPr>
          <p:nvPr/>
        </p:nvSpPr>
        <p:spPr bwMode="auto">
          <a:xfrm>
            <a:off x="3348038" y="43656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8" name="Line 13"/>
          <p:cNvSpPr>
            <a:spLocks noChangeShapeType="1"/>
          </p:cNvSpPr>
          <p:nvPr/>
        </p:nvSpPr>
        <p:spPr bwMode="auto">
          <a:xfrm>
            <a:off x="5292725" y="43656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9" name="Line 14"/>
          <p:cNvSpPr>
            <a:spLocks noChangeShapeType="1"/>
          </p:cNvSpPr>
          <p:nvPr/>
        </p:nvSpPr>
        <p:spPr bwMode="auto">
          <a:xfrm>
            <a:off x="1403350" y="43656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0" name="Line 15"/>
          <p:cNvSpPr>
            <a:spLocks noChangeShapeType="1"/>
          </p:cNvSpPr>
          <p:nvPr/>
        </p:nvSpPr>
        <p:spPr bwMode="auto">
          <a:xfrm>
            <a:off x="7235825" y="43656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Oval 16"/>
          <p:cNvSpPr>
            <a:spLocks noChangeArrowheads="1"/>
          </p:cNvSpPr>
          <p:nvPr/>
        </p:nvSpPr>
        <p:spPr bwMode="auto">
          <a:xfrm>
            <a:off x="755650" y="4006850"/>
            <a:ext cx="647700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Text Box 17"/>
          <p:cNvSpPr txBox="1">
            <a:spLocks noChangeArrowheads="1"/>
          </p:cNvSpPr>
          <p:nvPr/>
        </p:nvSpPr>
        <p:spPr bwMode="auto">
          <a:xfrm>
            <a:off x="827088" y="4078288"/>
            <a:ext cx="557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H1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9473" name="Oval 18"/>
          <p:cNvSpPr>
            <a:spLocks noChangeArrowheads="1"/>
          </p:cNvSpPr>
          <p:nvPr/>
        </p:nvSpPr>
        <p:spPr bwMode="auto">
          <a:xfrm>
            <a:off x="7596188" y="4006850"/>
            <a:ext cx="647700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Text Box 19"/>
          <p:cNvSpPr txBox="1">
            <a:spLocks noChangeArrowheads="1"/>
          </p:cNvSpPr>
          <p:nvPr/>
        </p:nvSpPr>
        <p:spPr bwMode="auto">
          <a:xfrm>
            <a:off x="7667625" y="4078288"/>
            <a:ext cx="55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H2</a:t>
            </a:r>
            <a:endParaRPr lang="en-GB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z="4000" smtClean="0">
                <a:ea typeface="PMingLiU" pitchFamily="18" charset="-120"/>
              </a:rPr>
              <a:t>Approaches to bridging MTUs</a:t>
            </a:r>
            <a:endParaRPr lang="en-GB" sz="400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4C0568B-FD30-4086-99C2-97F8BA405577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134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>
                <a:ea typeface="PMingLiU" pitchFamily="18" charset="-120"/>
              </a:rPr>
              <a:t>Problem: How can an IP datagram traverse networks with different MTUs?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altLang="zh-TW">
                <a:ea typeface="PMingLiU" pitchFamily="18" charset="-120"/>
              </a:rPr>
              <a:t>Recall that IP does not assume that all MTUs are the same.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>
                <a:ea typeface="PMingLiU" pitchFamily="18" charset="-120"/>
              </a:rPr>
              <a:t>Approaches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altLang="zh-TW">
                <a:ea typeface="PMingLiU" pitchFamily="18" charset="-120"/>
              </a:rPr>
              <a:t>Always use the minimum MTU.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altLang="zh-TW">
                <a:ea typeface="PMingLiU" pitchFamily="18" charset="-120"/>
              </a:rPr>
              <a:t>Use the local MTU first and then use the minimum MTU if it is not successful.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altLang="zh-TW">
                <a:ea typeface="PMingLiU" pitchFamily="18" charset="-120"/>
              </a:rPr>
              <a:t>Network-centric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altLang="zh-TW">
                <a:ea typeface="PMingLiU" pitchFamily="18" charset="-120"/>
              </a:rPr>
              <a:t>Host-centric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49275"/>
            <a:ext cx="7772400" cy="37465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3600" dirty="0">
                <a:ea typeface="PMingLiU" pitchFamily="18" charset="-120"/>
              </a:rPr>
              <a:t>Hop-by-hop IP fragmentation: A network-centric approach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5C0E188-BD9F-425F-8A60-F3FB28516A1E}" type="slidenum">
              <a:rPr lang="en-GB"/>
              <a:pPr>
                <a:defRPr/>
              </a:pPr>
              <a:t>29</a:t>
            </a:fld>
            <a:endParaRPr lang="en-GB"/>
          </a:p>
        </p:txBody>
      </p:sp>
      <p:sp>
        <p:nvSpPr>
          <p:cNvPr id="2150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9750" y="1773238"/>
            <a:ext cx="8077200" cy="4608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Transparent to the sending host</a:t>
            </a:r>
          </a:p>
          <a:p>
            <a:pPr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A router fragments an IP packet when forwarding it to a network with a smaller MTU.</a:t>
            </a:r>
          </a:p>
          <a:p>
            <a:pPr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Each IP fragment contains enough information for forwarding to the destination.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Remember the connectionless model?</a:t>
            </a:r>
          </a:p>
          <a:p>
            <a:pPr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A fragmented IP datagram will be reassembled only at the destination node.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Why not reassembled at intermediate routers?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IP service model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0E56F55-D215-49CF-BE07-C5CDCD7CD7DE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1434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28775"/>
            <a:ext cx="7924800" cy="4848225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IP provides an </a:t>
            </a:r>
            <a:r>
              <a:rPr lang="en-US" altLang="zh-TW" u="sng" smtClean="0">
                <a:ea typeface="PMingLiU" pitchFamily="18" charset="-120"/>
              </a:rPr>
              <a:t>unreliable</a:t>
            </a:r>
            <a:r>
              <a:rPr lang="en-US" altLang="zh-TW" smtClean="0">
                <a:ea typeface="PMingLiU" pitchFamily="18" charset="-120"/>
              </a:rPr>
              <a:t> and </a:t>
            </a:r>
            <a:r>
              <a:rPr lang="en-US" altLang="zh-TW" u="sng" smtClean="0">
                <a:ea typeface="PMingLiU" pitchFamily="18" charset="-120"/>
              </a:rPr>
              <a:t>connectionles</a:t>
            </a:r>
            <a:r>
              <a:rPr lang="en-US" altLang="zh-TW" smtClean="0">
                <a:ea typeface="PMingLiU" pitchFamily="18" charset="-120"/>
              </a:rPr>
              <a:t>s (datagram) delivery service, which is often referred to as a best-effort service.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Connectionless (vs connection-oriented): </a:t>
            </a:r>
          </a:p>
          <a:p>
            <a:pPr lvl="2"/>
            <a:r>
              <a:rPr lang="en-US" altLang="zh-TW" smtClean="0">
                <a:ea typeface="PMingLiU" pitchFamily="18" charset="-120"/>
              </a:rPr>
              <a:t>The IP network processes each IP packet independently.</a:t>
            </a:r>
          </a:p>
          <a:p>
            <a:pPr lvl="2"/>
            <a:r>
              <a:rPr lang="en-US" altLang="zh-TW" smtClean="0">
                <a:ea typeface="PMingLiU" pitchFamily="18" charset="-120"/>
              </a:rPr>
              <a:t>Destination based packet forwarding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Unreliability (vs reliable IP): do not ensure that</a:t>
            </a:r>
          </a:p>
          <a:p>
            <a:pPr lvl="2"/>
            <a:r>
              <a:rPr lang="en-US" altLang="zh-TW" smtClean="0">
                <a:ea typeface="PMingLiU" pitchFamily="18" charset="-120"/>
              </a:rPr>
              <a:t>the packets will be delivered to the destination.</a:t>
            </a:r>
          </a:p>
          <a:p>
            <a:pPr lvl="2"/>
            <a:r>
              <a:rPr lang="en-US" altLang="zh-TW" smtClean="0">
                <a:ea typeface="PMingLiU" pitchFamily="18" charset="-120"/>
              </a:rPr>
              <a:t>the packets will be delivered to the destination correctly.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Fragmentation considered harmful?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A639221-789D-4119-A800-4B88D510FE3B}" type="slidenum">
              <a:rPr lang="en-GB"/>
              <a:pPr>
                <a:defRPr/>
              </a:pPr>
              <a:t>30</a:t>
            </a:fld>
            <a:endParaRPr lang="en-GB"/>
          </a:p>
        </p:txBody>
      </p:sp>
      <p:sp>
        <p:nvSpPr>
          <p:cNvPr id="2253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Fragmentation causes inefficient resource usage (bandwidth, computation) </a:t>
            </a:r>
          </a:p>
          <a:p>
            <a:r>
              <a:rPr lang="en-US" altLang="zh-TW" smtClean="0">
                <a:ea typeface="PMingLiU" pitchFamily="18" charset="-120"/>
              </a:rPr>
              <a:t>Loss of fragments leads to degraded performance.</a:t>
            </a:r>
          </a:p>
          <a:p>
            <a:r>
              <a:rPr lang="en-US" altLang="zh-TW" smtClean="0">
                <a:ea typeface="PMingLiU" pitchFamily="18" charset="-120"/>
              </a:rPr>
              <a:t>Efficient reassembly is hard.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Fragmentation considered harmful?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2186A45-F176-4FC4-BFA6-2218691AE28A}" type="slidenum">
              <a:rPr lang="en-GB"/>
              <a:pPr>
                <a:defRPr/>
              </a:pPr>
              <a:t>31</a:t>
            </a:fld>
            <a:endParaRPr lang="en-GB"/>
          </a:p>
        </p:txBody>
      </p:sp>
      <p:sp>
        <p:nvSpPr>
          <p:cNvPr id="2355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 smtClean="0">
                <a:ea typeface="PMingLiU" pitchFamily="18" charset="-120"/>
              </a:rPr>
              <a:t>A recent report on the characteristics of fragmented IP packets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PMingLiU" pitchFamily="18" charset="-120"/>
              </a:rPr>
              <a:t>Fragmented traffic does regularly occur at highly aggregated exchange points as well as on access links.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PMingLiU" pitchFamily="18" charset="-120"/>
              </a:rPr>
              <a:t>Majority of fragmented traffic is UDP (68% by packets and 72% by bytes)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PMingLiU" pitchFamily="18" charset="-120"/>
              </a:rPr>
              <a:t>ICMP, IPSec, TCP, and tunneled traffic are all present.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PMingLiU" pitchFamily="18" charset="-120"/>
              </a:rPr>
              <a:t>Tunneled traffic forms a large portion of fragmented traffic (16% by packets and 11% by bytes)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Packet reordering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BD27896-9672-418D-BB77-FD0C953A62BC}" type="slidenum">
              <a:rPr lang="en-GB"/>
              <a:pPr>
                <a:defRPr/>
              </a:pPr>
              <a:t>32</a:t>
            </a:fld>
            <a:endParaRPr lang="en-GB"/>
          </a:p>
        </p:txBody>
      </p:sp>
      <p:sp>
        <p:nvSpPr>
          <p:cNvPr id="2458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According to a recent study, packet reordering is a common phenomenon in the Internet today.</a:t>
            </a:r>
          </a:p>
          <a:p>
            <a:r>
              <a:rPr lang="en-US" altLang="zh-TW" smtClean="0">
                <a:ea typeface="PMingLiU" pitchFamily="18" charset="-120"/>
              </a:rPr>
              <a:t>Packet reordering is strongly a function of the following properties of the routing path.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Parallel links between nodes on the path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Exact configuration of the hardware and software in the nodes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The load on the nodes.</a:t>
            </a:r>
          </a:p>
          <a:p>
            <a:r>
              <a:rPr lang="en-US" altLang="zh-TW" smtClean="0">
                <a:ea typeface="PMingLiU" pitchFamily="18" charset="-120"/>
              </a:rPr>
              <a:t>Impact of reordering on TCP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Packet reordering</a:t>
            </a: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3D21C81-D3BF-43E6-A7B9-F387196AEF37}" type="slidenum">
              <a:rPr lang="en-GB"/>
              <a:pPr>
                <a:defRPr/>
              </a:pPr>
              <a:t>33</a:t>
            </a:fld>
            <a:endParaRPr lang="en-GB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752600" y="2571750"/>
            <a:ext cx="5486400" cy="2667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05" name="Group 8"/>
          <p:cNvGrpSpPr>
            <a:grpSpLocks/>
          </p:cNvGrpSpPr>
          <p:nvPr/>
        </p:nvGrpSpPr>
        <p:grpSpPr bwMode="auto">
          <a:xfrm>
            <a:off x="2362200" y="3257550"/>
            <a:ext cx="457200" cy="1371600"/>
            <a:chOff x="1488" y="2016"/>
            <a:chExt cx="288" cy="864"/>
          </a:xfrm>
        </p:grpSpPr>
        <p:sp>
          <p:nvSpPr>
            <p:cNvPr id="25643" name="Line 5"/>
            <p:cNvSpPr>
              <a:spLocks noChangeShapeType="1"/>
            </p:cNvSpPr>
            <p:nvPr/>
          </p:nvSpPr>
          <p:spPr bwMode="auto">
            <a:xfrm>
              <a:off x="1488" y="2016"/>
              <a:ext cx="0" cy="86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4" name="Line 6"/>
            <p:cNvSpPr>
              <a:spLocks noChangeShapeType="1"/>
            </p:cNvSpPr>
            <p:nvPr/>
          </p:nvSpPr>
          <p:spPr bwMode="auto">
            <a:xfrm>
              <a:off x="1488" y="2880"/>
              <a:ext cx="28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5" name="Line 7"/>
            <p:cNvSpPr>
              <a:spLocks noChangeShapeType="1"/>
            </p:cNvSpPr>
            <p:nvPr/>
          </p:nvSpPr>
          <p:spPr bwMode="auto">
            <a:xfrm>
              <a:off x="1776" y="2016"/>
              <a:ext cx="0" cy="86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6" name="Text Box 9"/>
          <p:cNvSpPr txBox="1">
            <a:spLocks noChangeArrowheads="1"/>
          </p:cNvSpPr>
          <p:nvPr/>
        </p:nvSpPr>
        <p:spPr bwMode="auto">
          <a:xfrm>
            <a:off x="2438400" y="333375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25607" name="Text Box 10"/>
          <p:cNvSpPr txBox="1">
            <a:spLocks noChangeArrowheads="1"/>
          </p:cNvSpPr>
          <p:nvPr/>
        </p:nvSpPr>
        <p:spPr bwMode="auto">
          <a:xfrm>
            <a:off x="2362200" y="3181350"/>
            <a:ext cx="53340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PMingLiU" pitchFamily="18" charset="-120"/>
              </a:rPr>
              <a:t>B6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PMingLiU" pitchFamily="18" charset="-120"/>
              </a:rPr>
              <a:t>B4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PMingLiU" pitchFamily="18" charset="-120"/>
              </a:rPr>
              <a:t>B3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PMingLiU" pitchFamily="18" charset="-120"/>
              </a:rPr>
              <a:t>B1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grpSp>
        <p:nvGrpSpPr>
          <p:cNvPr id="25608" name="Group 12"/>
          <p:cNvGrpSpPr>
            <a:grpSpLocks/>
          </p:cNvGrpSpPr>
          <p:nvPr/>
        </p:nvGrpSpPr>
        <p:grpSpPr bwMode="auto">
          <a:xfrm>
            <a:off x="3200400" y="3257550"/>
            <a:ext cx="457200" cy="1371600"/>
            <a:chOff x="1488" y="2016"/>
            <a:chExt cx="288" cy="864"/>
          </a:xfrm>
        </p:grpSpPr>
        <p:sp>
          <p:nvSpPr>
            <p:cNvPr id="25640" name="Line 13"/>
            <p:cNvSpPr>
              <a:spLocks noChangeShapeType="1"/>
            </p:cNvSpPr>
            <p:nvPr/>
          </p:nvSpPr>
          <p:spPr bwMode="auto">
            <a:xfrm>
              <a:off x="1488" y="2016"/>
              <a:ext cx="0" cy="86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1" name="Line 14"/>
            <p:cNvSpPr>
              <a:spLocks noChangeShapeType="1"/>
            </p:cNvSpPr>
            <p:nvPr/>
          </p:nvSpPr>
          <p:spPr bwMode="auto">
            <a:xfrm>
              <a:off x="1488" y="2880"/>
              <a:ext cx="28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2" name="Line 15"/>
            <p:cNvSpPr>
              <a:spLocks noChangeShapeType="1"/>
            </p:cNvSpPr>
            <p:nvPr/>
          </p:nvSpPr>
          <p:spPr bwMode="auto">
            <a:xfrm>
              <a:off x="1776" y="2016"/>
              <a:ext cx="0" cy="86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9" name="Text Box 17"/>
          <p:cNvSpPr txBox="1">
            <a:spLocks noChangeArrowheads="1"/>
          </p:cNvSpPr>
          <p:nvPr/>
        </p:nvSpPr>
        <p:spPr bwMode="auto">
          <a:xfrm>
            <a:off x="3200400" y="3181350"/>
            <a:ext cx="53340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PMingLiU" pitchFamily="18" charset="-120"/>
              </a:rPr>
              <a:t>B5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PMingLiU" pitchFamily="18" charset="-120"/>
              </a:rPr>
              <a:t>C2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PMingLiU" pitchFamily="18" charset="-120"/>
              </a:rPr>
              <a:t>B2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PMingLiU" pitchFamily="18" charset="-120"/>
              </a:rPr>
              <a:t>C1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grpSp>
        <p:nvGrpSpPr>
          <p:cNvPr id="25610" name="Group 18"/>
          <p:cNvGrpSpPr>
            <a:grpSpLocks/>
          </p:cNvGrpSpPr>
          <p:nvPr/>
        </p:nvGrpSpPr>
        <p:grpSpPr bwMode="auto">
          <a:xfrm>
            <a:off x="4114800" y="3257550"/>
            <a:ext cx="457200" cy="1371600"/>
            <a:chOff x="1488" y="2016"/>
            <a:chExt cx="288" cy="864"/>
          </a:xfrm>
        </p:grpSpPr>
        <p:sp>
          <p:nvSpPr>
            <p:cNvPr id="25637" name="Line 19"/>
            <p:cNvSpPr>
              <a:spLocks noChangeShapeType="1"/>
            </p:cNvSpPr>
            <p:nvPr/>
          </p:nvSpPr>
          <p:spPr bwMode="auto">
            <a:xfrm>
              <a:off x="1488" y="2016"/>
              <a:ext cx="0" cy="86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8" name="Line 20"/>
            <p:cNvSpPr>
              <a:spLocks noChangeShapeType="1"/>
            </p:cNvSpPr>
            <p:nvPr/>
          </p:nvSpPr>
          <p:spPr bwMode="auto">
            <a:xfrm>
              <a:off x="1488" y="2880"/>
              <a:ext cx="28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9" name="Line 21"/>
            <p:cNvSpPr>
              <a:spLocks noChangeShapeType="1"/>
            </p:cNvSpPr>
            <p:nvPr/>
          </p:nvSpPr>
          <p:spPr bwMode="auto">
            <a:xfrm>
              <a:off x="1776" y="2016"/>
              <a:ext cx="0" cy="86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11" name="Text Box 22"/>
          <p:cNvSpPr txBox="1">
            <a:spLocks noChangeArrowheads="1"/>
          </p:cNvSpPr>
          <p:nvPr/>
        </p:nvSpPr>
        <p:spPr bwMode="auto">
          <a:xfrm>
            <a:off x="4191000" y="333375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GB" sz="2400">
              <a:latin typeface="Times New Roman" pitchFamily="18" charset="0"/>
            </a:endParaRPr>
          </a:p>
        </p:txBody>
      </p:sp>
      <p:grpSp>
        <p:nvGrpSpPr>
          <p:cNvPr id="25612" name="Group 24"/>
          <p:cNvGrpSpPr>
            <a:grpSpLocks/>
          </p:cNvGrpSpPr>
          <p:nvPr/>
        </p:nvGrpSpPr>
        <p:grpSpPr bwMode="auto">
          <a:xfrm>
            <a:off x="5029200" y="3257550"/>
            <a:ext cx="457200" cy="1371600"/>
            <a:chOff x="1488" y="2016"/>
            <a:chExt cx="288" cy="864"/>
          </a:xfrm>
        </p:grpSpPr>
        <p:sp>
          <p:nvSpPr>
            <p:cNvPr id="25634" name="Line 25"/>
            <p:cNvSpPr>
              <a:spLocks noChangeShapeType="1"/>
            </p:cNvSpPr>
            <p:nvPr/>
          </p:nvSpPr>
          <p:spPr bwMode="auto">
            <a:xfrm>
              <a:off x="1488" y="2016"/>
              <a:ext cx="0" cy="86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5" name="Line 26"/>
            <p:cNvSpPr>
              <a:spLocks noChangeShapeType="1"/>
            </p:cNvSpPr>
            <p:nvPr/>
          </p:nvSpPr>
          <p:spPr bwMode="auto">
            <a:xfrm>
              <a:off x="1488" y="2880"/>
              <a:ext cx="28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6" name="Line 27"/>
            <p:cNvSpPr>
              <a:spLocks noChangeShapeType="1"/>
            </p:cNvSpPr>
            <p:nvPr/>
          </p:nvSpPr>
          <p:spPr bwMode="auto">
            <a:xfrm>
              <a:off x="1776" y="2016"/>
              <a:ext cx="0" cy="86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13" name="Text Box 29"/>
          <p:cNvSpPr txBox="1">
            <a:spLocks noChangeArrowheads="1"/>
          </p:cNvSpPr>
          <p:nvPr/>
        </p:nvSpPr>
        <p:spPr bwMode="auto">
          <a:xfrm>
            <a:off x="5029200" y="3181350"/>
            <a:ext cx="53340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zh-TW" altLang="en-US" sz="1600">
              <a:latin typeface="Times New Roman" pitchFamily="18" charset="0"/>
              <a:ea typeface="PMingLiU" pitchFamily="18" charset="-120"/>
            </a:endParaRPr>
          </a:p>
          <a:p>
            <a:pPr eaLnBrk="0" hangingPunct="0">
              <a:spcBef>
                <a:spcPct val="50000"/>
              </a:spcBef>
            </a:pPr>
            <a:endParaRPr lang="zh-TW" altLang="en-US" sz="1600">
              <a:latin typeface="Times New Roman" pitchFamily="18" charset="0"/>
              <a:ea typeface="PMingLiU" pitchFamily="18" charset="-120"/>
            </a:endParaRPr>
          </a:p>
          <a:p>
            <a:pPr eaLnBrk="0" hangingPunct="0">
              <a:spcBef>
                <a:spcPct val="50000"/>
              </a:spcBef>
            </a:pPr>
            <a:endParaRPr lang="zh-TW" altLang="en-US" sz="1600">
              <a:latin typeface="Times New Roman" pitchFamily="18" charset="0"/>
              <a:ea typeface="PMingLiU" pitchFamily="18" charset="-12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PMingLiU" pitchFamily="18" charset="-120"/>
              </a:rPr>
              <a:t>D1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5614" name="Text Box 30"/>
          <p:cNvSpPr txBox="1">
            <a:spLocks noChangeArrowheads="1"/>
          </p:cNvSpPr>
          <p:nvPr/>
        </p:nvSpPr>
        <p:spPr bwMode="auto">
          <a:xfrm>
            <a:off x="4114800" y="3181350"/>
            <a:ext cx="53340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zh-TW" altLang="en-US" sz="1600">
              <a:latin typeface="Times New Roman" pitchFamily="18" charset="0"/>
              <a:ea typeface="PMingLiU" pitchFamily="18" charset="-120"/>
            </a:endParaRPr>
          </a:p>
          <a:p>
            <a:pPr eaLnBrk="0" hangingPunct="0">
              <a:spcBef>
                <a:spcPct val="50000"/>
              </a:spcBef>
            </a:pPr>
            <a:endParaRPr lang="zh-TW" altLang="en-US" sz="1600">
              <a:latin typeface="Times New Roman" pitchFamily="18" charset="0"/>
              <a:ea typeface="PMingLiU" pitchFamily="18" charset="-12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PMingLiU" pitchFamily="18" charset="-120"/>
              </a:rPr>
              <a:t>C2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PMingLiU" pitchFamily="18" charset="-120"/>
              </a:rPr>
              <a:t>C1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grpSp>
        <p:nvGrpSpPr>
          <p:cNvPr id="25615" name="Group 31"/>
          <p:cNvGrpSpPr>
            <a:grpSpLocks/>
          </p:cNvGrpSpPr>
          <p:nvPr/>
        </p:nvGrpSpPr>
        <p:grpSpPr bwMode="auto">
          <a:xfrm>
            <a:off x="5943600" y="3257550"/>
            <a:ext cx="457200" cy="1371600"/>
            <a:chOff x="1488" y="2016"/>
            <a:chExt cx="288" cy="864"/>
          </a:xfrm>
        </p:grpSpPr>
        <p:sp>
          <p:nvSpPr>
            <p:cNvPr id="25631" name="Line 32"/>
            <p:cNvSpPr>
              <a:spLocks noChangeShapeType="1"/>
            </p:cNvSpPr>
            <p:nvPr/>
          </p:nvSpPr>
          <p:spPr bwMode="auto">
            <a:xfrm>
              <a:off x="1488" y="2016"/>
              <a:ext cx="0" cy="86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2" name="Line 33"/>
            <p:cNvSpPr>
              <a:spLocks noChangeShapeType="1"/>
            </p:cNvSpPr>
            <p:nvPr/>
          </p:nvSpPr>
          <p:spPr bwMode="auto">
            <a:xfrm>
              <a:off x="1488" y="2880"/>
              <a:ext cx="28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3" name="Line 34"/>
            <p:cNvSpPr>
              <a:spLocks noChangeShapeType="1"/>
            </p:cNvSpPr>
            <p:nvPr/>
          </p:nvSpPr>
          <p:spPr bwMode="auto">
            <a:xfrm>
              <a:off x="1776" y="2016"/>
              <a:ext cx="0" cy="86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16" name="Text Box 35"/>
          <p:cNvSpPr txBox="1">
            <a:spLocks noChangeArrowheads="1"/>
          </p:cNvSpPr>
          <p:nvPr/>
        </p:nvSpPr>
        <p:spPr bwMode="auto">
          <a:xfrm>
            <a:off x="6019800" y="333375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25617" name="Text Box 36"/>
          <p:cNvSpPr txBox="1">
            <a:spLocks noChangeArrowheads="1"/>
          </p:cNvSpPr>
          <p:nvPr/>
        </p:nvSpPr>
        <p:spPr bwMode="auto">
          <a:xfrm>
            <a:off x="5943600" y="3181350"/>
            <a:ext cx="53340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zh-TW" altLang="en-US" sz="1600">
              <a:latin typeface="Times New Roman" pitchFamily="18" charset="0"/>
              <a:ea typeface="PMingLiU" pitchFamily="18" charset="-120"/>
            </a:endParaRPr>
          </a:p>
          <a:p>
            <a:pPr eaLnBrk="0" hangingPunct="0">
              <a:spcBef>
                <a:spcPct val="50000"/>
              </a:spcBef>
            </a:pPr>
            <a:endParaRPr lang="zh-TW" altLang="en-US" sz="1600">
              <a:latin typeface="Times New Roman" pitchFamily="18" charset="0"/>
              <a:ea typeface="PMingLiU" pitchFamily="18" charset="-12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PMingLiU" pitchFamily="18" charset="-120"/>
              </a:rPr>
              <a:t>C2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PMingLiU" pitchFamily="18" charset="-120"/>
              </a:rPr>
              <a:t>C1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5618" name="Line 37"/>
          <p:cNvSpPr>
            <a:spLocks noChangeShapeType="1"/>
          </p:cNvSpPr>
          <p:nvPr/>
        </p:nvSpPr>
        <p:spPr bwMode="auto">
          <a:xfrm>
            <a:off x="2590800" y="1885950"/>
            <a:ext cx="0" cy="1143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Line 38"/>
          <p:cNvSpPr>
            <a:spLocks noChangeShapeType="1"/>
          </p:cNvSpPr>
          <p:nvPr/>
        </p:nvSpPr>
        <p:spPr bwMode="auto">
          <a:xfrm>
            <a:off x="3429000" y="1885950"/>
            <a:ext cx="0" cy="1143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Line 39"/>
          <p:cNvSpPr>
            <a:spLocks noChangeShapeType="1"/>
          </p:cNvSpPr>
          <p:nvPr/>
        </p:nvSpPr>
        <p:spPr bwMode="auto">
          <a:xfrm>
            <a:off x="4343400" y="1885950"/>
            <a:ext cx="0" cy="1143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Line 40"/>
          <p:cNvSpPr>
            <a:spLocks noChangeShapeType="1"/>
          </p:cNvSpPr>
          <p:nvPr/>
        </p:nvSpPr>
        <p:spPr bwMode="auto">
          <a:xfrm>
            <a:off x="5257800" y="1885950"/>
            <a:ext cx="0" cy="1143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Line 41"/>
          <p:cNvSpPr>
            <a:spLocks noChangeShapeType="1"/>
          </p:cNvSpPr>
          <p:nvPr/>
        </p:nvSpPr>
        <p:spPr bwMode="auto">
          <a:xfrm>
            <a:off x="6172200" y="1885950"/>
            <a:ext cx="0" cy="1143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Line 42"/>
          <p:cNvSpPr>
            <a:spLocks noChangeShapeType="1"/>
          </p:cNvSpPr>
          <p:nvPr/>
        </p:nvSpPr>
        <p:spPr bwMode="auto">
          <a:xfrm>
            <a:off x="2590800" y="5238750"/>
            <a:ext cx="0" cy="76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Line 45"/>
          <p:cNvSpPr>
            <a:spLocks noChangeShapeType="1"/>
          </p:cNvSpPr>
          <p:nvPr/>
        </p:nvSpPr>
        <p:spPr bwMode="auto">
          <a:xfrm>
            <a:off x="3429000" y="5238750"/>
            <a:ext cx="0" cy="76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Line 47"/>
          <p:cNvSpPr>
            <a:spLocks noChangeShapeType="1"/>
          </p:cNvSpPr>
          <p:nvPr/>
        </p:nvSpPr>
        <p:spPr bwMode="auto">
          <a:xfrm>
            <a:off x="4343400" y="5238750"/>
            <a:ext cx="0" cy="76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Line 48"/>
          <p:cNvSpPr>
            <a:spLocks noChangeShapeType="1"/>
          </p:cNvSpPr>
          <p:nvPr/>
        </p:nvSpPr>
        <p:spPr bwMode="auto">
          <a:xfrm>
            <a:off x="5257800" y="5238750"/>
            <a:ext cx="0" cy="76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Line 50"/>
          <p:cNvSpPr>
            <a:spLocks noChangeShapeType="1"/>
          </p:cNvSpPr>
          <p:nvPr/>
        </p:nvSpPr>
        <p:spPr bwMode="auto">
          <a:xfrm>
            <a:off x="6172200" y="5238750"/>
            <a:ext cx="0" cy="76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8" name="Text Box 51"/>
          <p:cNvSpPr txBox="1">
            <a:spLocks noChangeArrowheads="1"/>
          </p:cNvSpPr>
          <p:nvPr/>
        </p:nvSpPr>
        <p:spPr bwMode="auto">
          <a:xfrm>
            <a:off x="2286000" y="11255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GB" sz="2400">
              <a:latin typeface="Times New Roman" pitchFamily="18" charset="0"/>
            </a:endParaRPr>
          </a:p>
        </p:txBody>
      </p:sp>
      <p:sp>
        <p:nvSpPr>
          <p:cNvPr id="25629" name="Text Box 52"/>
          <p:cNvSpPr txBox="1">
            <a:spLocks noChangeArrowheads="1"/>
          </p:cNvSpPr>
          <p:nvPr/>
        </p:nvSpPr>
        <p:spPr bwMode="auto">
          <a:xfrm>
            <a:off x="2286000" y="1581150"/>
            <a:ext cx="457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TW" altLang="en-US" sz="2000">
                <a:latin typeface="Times New Roman" pitchFamily="18" charset="0"/>
                <a:ea typeface="PMingLiU" pitchFamily="18" charset="-120"/>
              </a:rPr>
              <a:t> </a:t>
            </a:r>
            <a:r>
              <a:rPr lang="en-US" altLang="zh-TW" sz="2000">
                <a:latin typeface="Times New Roman" pitchFamily="18" charset="0"/>
                <a:ea typeface="PMingLiU" pitchFamily="18" charset="-120"/>
              </a:rPr>
              <a:t>A1	A2	 B	 C	 D</a:t>
            </a:r>
          </a:p>
        </p:txBody>
      </p:sp>
      <p:sp>
        <p:nvSpPr>
          <p:cNvPr id="25630" name="Text Box 54"/>
          <p:cNvSpPr txBox="1">
            <a:spLocks noChangeArrowheads="1"/>
          </p:cNvSpPr>
          <p:nvPr/>
        </p:nvSpPr>
        <p:spPr bwMode="auto">
          <a:xfrm>
            <a:off x="2286000" y="5984875"/>
            <a:ext cx="457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TW" altLang="en-US" sz="2000">
                <a:latin typeface="Times New Roman" pitchFamily="18" charset="0"/>
                <a:ea typeface="PMingLiU" pitchFamily="18" charset="-120"/>
              </a:rPr>
              <a:t> </a:t>
            </a:r>
            <a:r>
              <a:rPr lang="en-US" altLang="zh-TW" sz="2000">
                <a:latin typeface="Times New Roman" pitchFamily="18" charset="0"/>
                <a:ea typeface="PMingLiU" pitchFamily="18" charset="-120"/>
              </a:rPr>
              <a:t>A1	A2	 B	 C	 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E2BFDEEE-18C0-40C5-B34A-A14F0C0B2F93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  <p:pic>
        <p:nvPicPr>
          <p:cNvPr id="56322" name="Picture 2" descr="figure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9811" y="188640"/>
            <a:ext cx="5764517" cy="65527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>
                <a:ea typeface="PMingLiU" pitchFamily="18" charset="-120"/>
              </a:rPr>
              <a:t>What can IP do to packet reordering?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C63A62B-CEA9-4DB7-91C6-DEBBC18FFCC2}" type="slidenum">
              <a:rPr lang="en-GB"/>
              <a:pPr>
                <a:defRPr/>
              </a:pPr>
              <a:t>35</a:t>
            </a:fld>
            <a:endParaRPr lang="en-GB"/>
          </a:p>
        </p:txBody>
      </p:sp>
      <p:sp>
        <p:nvSpPr>
          <p:cNvPr id="2662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Make IP aware of the parallel links and direct which link each packet flow is sent over.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Hash the source and destination IP addresses modulo the number of links</a:t>
            </a:r>
          </a:p>
          <a:p>
            <a:r>
              <a:rPr lang="en-US" altLang="zh-TW" smtClean="0">
                <a:ea typeface="PMingLiU" pitchFamily="18" charset="-120"/>
              </a:rPr>
              <a:t>A number of pitfalls: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A single flow cannot use all the parallel links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Uneven distribution of the flows on the links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Summary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57E8236-E680-4D97-9E7B-EE47B6CA3BCF}" type="slidenum">
              <a:rPr lang="en-GB"/>
              <a:pPr>
                <a:defRPr/>
              </a:pPr>
              <a:t>36</a:t>
            </a:fld>
            <a:endParaRPr lang="en-GB"/>
          </a:p>
        </p:txBody>
      </p:sp>
      <p:sp>
        <p:nvSpPr>
          <p:cNvPr id="5222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zh-TW" sz="2400" dirty="0" smtClean="0">
                <a:ea typeface="PMingLiU" pitchFamily="18" charset="-120"/>
              </a:rPr>
              <a:t>By design, IP provides the best-effort service to deliver IP </a:t>
            </a:r>
            <a:r>
              <a:rPr lang="en-US" altLang="zh-TW" sz="2400" dirty="0" err="1" smtClean="0">
                <a:ea typeface="PMingLiU" pitchFamily="18" charset="-120"/>
              </a:rPr>
              <a:t>datagrams</a:t>
            </a:r>
            <a:r>
              <a:rPr lang="en-US" altLang="zh-TW" sz="2400" dirty="0" smtClean="0">
                <a:ea typeface="PMingLiU" pitchFamily="18" charset="-120"/>
              </a:rPr>
              <a:t> on top of various networks.</a:t>
            </a:r>
          </a:p>
          <a:p>
            <a:r>
              <a:rPr lang="en-US" altLang="zh-TW" sz="2400" dirty="0" smtClean="0">
                <a:ea typeface="PMingLiU" pitchFamily="18" charset="-120"/>
              </a:rPr>
              <a:t>Besides address resolution and packet encapsulation, IP also needs to handle the heterogeneous MTU </a:t>
            </a:r>
            <a:r>
              <a:rPr lang="en-US" altLang="zh-TW" sz="2400" dirty="0" smtClean="0">
                <a:ea typeface="PMingLiU" pitchFamily="18" charset="-120"/>
              </a:rPr>
              <a:t>issue and others.</a:t>
            </a:r>
            <a:endParaRPr lang="en-US" altLang="zh-TW" sz="2400" dirty="0" smtClean="0">
              <a:ea typeface="PMingLiU" pitchFamily="18" charset="-120"/>
            </a:endParaRPr>
          </a:p>
          <a:p>
            <a:r>
              <a:rPr lang="en-US" altLang="zh-TW" sz="2400" dirty="0" smtClean="0">
                <a:ea typeface="PMingLiU" pitchFamily="18" charset="-120"/>
              </a:rPr>
              <a:t>The IP datagram was carefully designed (not) to address other issues</a:t>
            </a:r>
            <a:r>
              <a:rPr lang="en-US" altLang="zh-TW" sz="2400" dirty="0" smtClean="0">
                <a:ea typeface="PMingLiU" pitchFamily="18" charset="-120"/>
              </a:rPr>
              <a:t>.</a:t>
            </a:r>
            <a:endParaRPr lang="en-US" altLang="zh-TW" sz="2400" dirty="0" smtClean="0"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References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DC07637-3E9E-416E-BD7E-B85339073973}" type="slidenum">
              <a:rPr lang="en-GB"/>
              <a:pPr>
                <a:defRPr/>
              </a:pPr>
              <a:t>37</a:t>
            </a:fld>
            <a:endParaRPr lang="en-GB"/>
          </a:p>
        </p:txBody>
      </p:sp>
      <p:sp>
        <p:nvSpPr>
          <p:cNvPr id="5325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73238"/>
            <a:ext cx="8229600" cy="4535487"/>
          </a:xfrm>
        </p:spPr>
        <p:txBody>
          <a:bodyPr/>
          <a:lstStyle/>
          <a:p>
            <a:pPr marL="344488" indent="-344488">
              <a:lnSpc>
                <a:spcPct val="8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zh-TW" sz="2400" dirty="0" smtClean="0">
                <a:ea typeface="PMingLiU" pitchFamily="18" charset="-120"/>
              </a:rPr>
              <a:t>J. Bennett, C. Partridge, and N. </a:t>
            </a:r>
            <a:r>
              <a:rPr lang="en-US" altLang="zh-TW" sz="2400" dirty="0" err="1" smtClean="0">
                <a:ea typeface="PMingLiU" pitchFamily="18" charset="-120"/>
              </a:rPr>
              <a:t>Shectman</a:t>
            </a:r>
            <a:r>
              <a:rPr lang="en-US" altLang="zh-TW" sz="2400" dirty="0" smtClean="0">
                <a:ea typeface="PMingLiU" pitchFamily="18" charset="-120"/>
              </a:rPr>
              <a:t>, </a:t>
            </a:r>
            <a:r>
              <a:rPr lang="en-US" altLang="zh-TW" sz="2400" dirty="0" smtClean="0">
                <a:latin typeface="Times New Roman" pitchFamily="18" charset="0"/>
                <a:ea typeface="PMingLiU" pitchFamily="18" charset="-120"/>
              </a:rPr>
              <a:t>“</a:t>
            </a:r>
            <a:r>
              <a:rPr lang="en-US" altLang="zh-TW" sz="2400" dirty="0" smtClean="0">
                <a:ea typeface="PMingLiU" pitchFamily="18" charset="-120"/>
              </a:rPr>
              <a:t>Packet Reordering is Not Pathological Network Behavior,</a:t>
            </a:r>
            <a:r>
              <a:rPr lang="en-US" altLang="zh-TW" sz="2400" dirty="0" smtClean="0">
                <a:latin typeface="Times New Roman" pitchFamily="18" charset="0"/>
                <a:ea typeface="PMingLiU" pitchFamily="18" charset="-120"/>
              </a:rPr>
              <a:t>”</a:t>
            </a:r>
            <a:r>
              <a:rPr lang="en-US" altLang="zh-TW" sz="2400" dirty="0" smtClean="0">
                <a:ea typeface="PMingLiU" pitchFamily="18" charset="-120"/>
              </a:rPr>
              <a:t> </a:t>
            </a:r>
            <a:r>
              <a:rPr lang="en-US" altLang="zh-TW" sz="2400" i="1" dirty="0" smtClean="0">
                <a:ea typeface="PMingLiU" pitchFamily="18" charset="-120"/>
              </a:rPr>
              <a:t>IEEE Trans. Networking</a:t>
            </a:r>
            <a:r>
              <a:rPr lang="en-US" altLang="zh-TW" sz="2400" dirty="0" smtClean="0">
                <a:ea typeface="PMingLiU" pitchFamily="18" charset="-120"/>
              </a:rPr>
              <a:t>, vol. 7, no. 6, pp. 789-798, 1999.</a:t>
            </a:r>
          </a:p>
          <a:p>
            <a:pPr marL="344488" indent="-344488">
              <a:lnSpc>
                <a:spcPct val="8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zh-TW" sz="2400" dirty="0" smtClean="0">
                <a:ea typeface="PMingLiU" pitchFamily="18" charset="-120"/>
              </a:rPr>
              <a:t>C. Shannon, D. Moore, and k </a:t>
            </a:r>
            <a:r>
              <a:rPr lang="en-US" altLang="zh-TW" sz="2400" dirty="0" err="1" smtClean="0">
                <a:ea typeface="PMingLiU" pitchFamily="18" charset="-120"/>
              </a:rPr>
              <a:t>claffy</a:t>
            </a:r>
            <a:r>
              <a:rPr lang="en-US" altLang="zh-TW" sz="2400" dirty="0" smtClean="0">
                <a:ea typeface="PMingLiU" pitchFamily="18" charset="-120"/>
              </a:rPr>
              <a:t>, </a:t>
            </a:r>
            <a:r>
              <a:rPr lang="en-US" altLang="zh-TW" sz="2400" dirty="0" smtClean="0">
                <a:latin typeface="Times New Roman" pitchFamily="18" charset="0"/>
                <a:ea typeface="PMingLiU" pitchFamily="18" charset="-120"/>
              </a:rPr>
              <a:t>“</a:t>
            </a:r>
            <a:r>
              <a:rPr lang="en-US" altLang="zh-TW" sz="2400" dirty="0" smtClean="0">
                <a:ea typeface="PMingLiU" pitchFamily="18" charset="-120"/>
              </a:rPr>
              <a:t>Characteristics of Fragmented IP Traffic on Internet Links,</a:t>
            </a:r>
            <a:r>
              <a:rPr lang="en-US" altLang="zh-TW" sz="2400" dirty="0" smtClean="0">
                <a:latin typeface="Times New Roman" pitchFamily="18" charset="0"/>
                <a:ea typeface="PMingLiU" pitchFamily="18" charset="-120"/>
              </a:rPr>
              <a:t>”</a:t>
            </a:r>
            <a:r>
              <a:rPr lang="en-US" altLang="zh-TW" sz="2400" dirty="0" smtClean="0">
                <a:ea typeface="PMingLiU" pitchFamily="18" charset="-120"/>
              </a:rPr>
              <a:t> available from http://www.caida.org/outreach/papers/2001/Frag/</a:t>
            </a:r>
          </a:p>
          <a:p>
            <a:pPr marL="344488" indent="-344488">
              <a:lnSpc>
                <a:spcPct val="8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zh-TW" sz="2400" dirty="0" smtClean="0">
                <a:ea typeface="PMingLiU" pitchFamily="18" charset="-120"/>
              </a:rPr>
              <a:t>C. Kent and J. Mogul, </a:t>
            </a:r>
            <a:r>
              <a:rPr lang="en-US" altLang="zh-TW" sz="2400" dirty="0" smtClean="0">
                <a:latin typeface="Times New Roman" pitchFamily="18" charset="0"/>
                <a:ea typeface="PMingLiU" pitchFamily="18" charset="-120"/>
              </a:rPr>
              <a:t>“</a:t>
            </a:r>
            <a:r>
              <a:rPr lang="en-US" altLang="zh-TW" sz="2400" dirty="0" smtClean="0">
                <a:ea typeface="PMingLiU" pitchFamily="18" charset="-120"/>
              </a:rPr>
              <a:t>Fragmentation Considered Harmful,</a:t>
            </a:r>
            <a:r>
              <a:rPr lang="en-US" altLang="zh-TW" sz="2400" dirty="0" smtClean="0">
                <a:latin typeface="Times New Roman" pitchFamily="18" charset="0"/>
                <a:ea typeface="PMingLiU" pitchFamily="18" charset="-120"/>
              </a:rPr>
              <a:t>”</a:t>
            </a:r>
            <a:r>
              <a:rPr lang="en-US" altLang="zh-TW" sz="2400" dirty="0" smtClean="0">
                <a:ea typeface="PMingLiU" pitchFamily="18" charset="-120"/>
              </a:rPr>
              <a:t> ACM Computer </a:t>
            </a:r>
            <a:r>
              <a:rPr lang="en-US" altLang="zh-TW" sz="2400" dirty="0" err="1" smtClean="0">
                <a:ea typeface="PMingLiU" pitchFamily="18" charset="-120"/>
              </a:rPr>
              <a:t>Commun</a:t>
            </a:r>
            <a:r>
              <a:rPr lang="en-US" altLang="zh-TW" sz="2400" dirty="0" smtClean="0">
                <a:ea typeface="PMingLiU" pitchFamily="18" charset="-120"/>
              </a:rPr>
              <a:t>. Rev., pp. 75-87, Jan. 1995</a:t>
            </a:r>
            <a:r>
              <a:rPr lang="en-US" altLang="zh-TW" sz="2400" dirty="0" smtClean="0">
                <a:ea typeface="PMingLiU" pitchFamily="18" charset="-120"/>
              </a:rPr>
              <a:t>.</a:t>
            </a:r>
            <a:endParaRPr lang="en-US" altLang="zh-TW" sz="2400" dirty="0" smtClean="0"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IP service model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F961A38-F8ED-4F47-A487-9F66A8640744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lvl="2"/>
            <a:r>
              <a:rPr lang="en-US" altLang="zh-TW" smtClean="0">
                <a:ea typeface="PMingLiU" pitchFamily="18" charset="-120"/>
              </a:rPr>
              <a:t>the packets will be delivered in the same order as they were sent.</a:t>
            </a:r>
          </a:p>
          <a:p>
            <a:pPr lvl="2"/>
            <a:r>
              <a:rPr lang="en-US" altLang="zh-TW" smtClean="0">
                <a:ea typeface="PMingLiU" pitchFamily="18" charset="-120"/>
              </a:rPr>
              <a:t>the packets will not be duplicated.</a:t>
            </a:r>
          </a:p>
          <a:p>
            <a:r>
              <a:rPr lang="en-US" altLang="zh-TW" smtClean="0">
                <a:ea typeface="PMingLiU" pitchFamily="18" charset="-120"/>
              </a:rPr>
              <a:t>Best-effort service was the result of design instead of default.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Reliability is an additional service, provided by the transport layer.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What need to be done to the IP layer if total reliability is required there?</a:t>
            </a:r>
          </a:p>
          <a:p>
            <a:endParaRPr lang="en-US" altLang="zh-TW" smtClean="0"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EA7D6E21-5848-402A-AA1C-83A9A52B1CA7}" type="slidenum">
              <a:rPr lang="en-GB"/>
              <a:pPr/>
              <a:t>5</a:t>
            </a:fld>
            <a:endParaRPr lang="en-GB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 over anything?</a:t>
            </a:r>
            <a:endParaRPr lang="en-GB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 over LANs and MANs</a:t>
            </a:r>
          </a:p>
          <a:p>
            <a:pPr eaLnBrk="1" hangingPunct="1"/>
            <a:r>
              <a:rPr lang="en-US" smtClean="0"/>
              <a:t>IP over WANs</a:t>
            </a:r>
          </a:p>
          <a:p>
            <a:pPr eaLnBrk="1" hangingPunct="1"/>
            <a:r>
              <a:rPr lang="en-US" smtClean="0"/>
              <a:t>IP over ATM</a:t>
            </a:r>
          </a:p>
          <a:p>
            <a:pPr eaLnBrk="1" hangingPunct="1"/>
            <a:r>
              <a:rPr lang="en-US" smtClean="0"/>
              <a:t>IP over fiber</a:t>
            </a:r>
          </a:p>
          <a:p>
            <a:pPr eaLnBrk="1" hangingPunct="1"/>
            <a:r>
              <a:rPr lang="en-US" smtClean="0"/>
              <a:t>IP over wireless networks</a:t>
            </a:r>
          </a:p>
          <a:p>
            <a:pPr eaLnBrk="1" hangingPunct="1"/>
            <a:r>
              <a:rPr lang="en-US" smtClean="0"/>
              <a:t>IP over Bluetooth</a:t>
            </a:r>
          </a:p>
          <a:p>
            <a:pPr eaLnBrk="1" hangingPunct="1"/>
            <a:r>
              <a:rPr lang="en-US" smtClean="0"/>
              <a:t>IP over satellite</a:t>
            </a:r>
          </a:p>
          <a:p>
            <a:pPr eaLnBrk="1" hangingPunct="1"/>
            <a:r>
              <a:rPr lang="en-US" smtClean="0"/>
              <a:t>IP over powerline</a:t>
            </a:r>
          </a:p>
          <a:p>
            <a:pPr eaLnBrk="1" hangingPunct="1"/>
            <a:r>
              <a:rPr lang="en-US" smtClean="0"/>
              <a:t>IP over space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4041C3AD-D6D5-4AB3-AB4D-BB80F4E92CA3}" type="slidenum">
              <a:rPr lang="en-GB"/>
              <a:pPr/>
              <a:t>6</a:t>
            </a:fld>
            <a:endParaRPr lang="en-GB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058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Assumptions made by IP</a:t>
            </a:r>
            <a:endParaRPr lang="en-US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 made a minimal set of assumptions about the function of that the network to be connected would provide.</a:t>
            </a:r>
          </a:p>
          <a:p>
            <a:pPr lvl="1" eaLnBrk="1" hangingPunct="1"/>
            <a:r>
              <a:rPr lang="en-US" smtClean="0"/>
              <a:t>The network can transport a packet, which must be of reasonable size.</a:t>
            </a:r>
          </a:p>
          <a:p>
            <a:pPr lvl="1" eaLnBrk="1" hangingPunct="1"/>
            <a:r>
              <a:rPr lang="en-US" smtClean="0"/>
              <a:t>The packets should be delivered with reasonable reliability but not perfect reliability.</a:t>
            </a:r>
          </a:p>
          <a:p>
            <a:pPr lvl="1" eaLnBrk="1" hangingPunct="1"/>
            <a:r>
              <a:rPr lang="en-US" smtClean="0"/>
              <a:t>The network must have some suitable form of addressing if it is more than a point-to-point link.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ADF1E636-C9A5-4C0D-B395-F58A3BC6ADC5}" type="slidenum">
              <a:rPr lang="en-GB"/>
              <a:pPr/>
              <a:t>7</a:t>
            </a:fld>
            <a:endParaRPr lang="en-GB"/>
          </a:p>
        </p:txBody>
      </p:sp>
      <p:sp>
        <p:nvSpPr>
          <p:cNvPr id="1433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820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Requirements for using IP</a:t>
            </a:r>
            <a:endParaRPr lang="en-US" dirty="0" smtClean="0"/>
          </a:p>
        </p:txBody>
      </p:sp>
      <p:sp>
        <p:nvSpPr>
          <p:cNvPr id="1434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transmit IP datagrams over any networks, two requirements need to be fulfilled:</a:t>
            </a:r>
          </a:p>
          <a:p>
            <a:pPr lvl="1" eaLnBrk="1" hangingPunct="1"/>
            <a:r>
              <a:rPr lang="en-US" smtClean="0"/>
              <a:t>Have a standard way to frame or encapsulate an IP datagram.</a:t>
            </a:r>
          </a:p>
          <a:p>
            <a:pPr lvl="1" eaLnBrk="1" hangingPunct="1"/>
            <a:r>
              <a:rPr lang="en-US" smtClean="0"/>
              <a:t>Have a method of resolving an IP address to the MAC address of the underlying network.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076E625B-F41A-40C3-8881-116C32EC4391}" type="slidenum">
              <a:rPr lang="en-GB"/>
              <a:pPr/>
              <a:t>8</a:t>
            </a:fld>
            <a:endParaRPr lang="en-GB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 over legacy LANs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 over Ethernet (RFC 894), IEEE 802 (RFC 1042), FDDI (RFC 1188), etc.</a:t>
            </a:r>
          </a:p>
          <a:p>
            <a:pPr eaLnBrk="1" hangingPunct="1"/>
            <a:r>
              <a:rPr lang="en-US" smtClean="0"/>
              <a:t>Ethernet frames: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7654429" y="3439368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CRC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925016" y="3236168"/>
            <a:ext cx="1066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Dest address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1991816" y="3236168"/>
            <a:ext cx="990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Src address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2830016" y="3388568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Type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1001216" y="3236168"/>
            <a:ext cx="7315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1991816" y="323616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2982416" y="323616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3744416" y="323616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5192216" y="3388568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Data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7554416" y="323616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2982416" y="4166443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Type 0800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2982416" y="4150568"/>
            <a:ext cx="4572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3744416" y="415056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4735016" y="4318843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IP datagram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2982416" y="5125293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Type 0806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2982416" y="5109418"/>
            <a:ext cx="3657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3744416" y="510941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4201616" y="5217368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ARP request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2982416" y="6039693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Type 8035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2982416" y="6023818"/>
            <a:ext cx="3657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>
            <a:off x="3744416" y="602381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4125416" y="6131768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ARP reply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IPv4 addresses</a:t>
            </a:r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27BBACD-D424-441F-889E-09D80377B497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2765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A, B, C, D classes of addresses (classful addresses)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038475" y="2882900"/>
            <a:ext cx="7445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Network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5124450" y="2882900"/>
            <a:ext cx="4175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Host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394075" y="2438400"/>
            <a:ext cx="112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7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5245100" y="2438400"/>
            <a:ext cx="225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24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2624138" y="2882900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0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7658" name="Freeform 10"/>
          <p:cNvSpPr>
            <a:spLocks/>
          </p:cNvSpPr>
          <p:nvPr/>
        </p:nvSpPr>
        <p:spPr bwMode="auto">
          <a:xfrm>
            <a:off x="2516188" y="2755900"/>
            <a:ext cx="4187825" cy="523875"/>
          </a:xfrm>
          <a:custGeom>
            <a:avLst/>
            <a:gdLst>
              <a:gd name="T0" fmla="*/ 2638 w 2638"/>
              <a:gd name="T1" fmla="*/ 326 h 330"/>
              <a:gd name="T2" fmla="*/ 2638 w 2638"/>
              <a:gd name="T3" fmla="*/ 0 h 330"/>
              <a:gd name="T4" fmla="*/ 0 w 2638"/>
              <a:gd name="T5" fmla="*/ 0 h 330"/>
              <a:gd name="T6" fmla="*/ 0 w 2638"/>
              <a:gd name="T7" fmla="*/ 330 h 330"/>
              <a:gd name="T8" fmla="*/ 2638 w 2638"/>
              <a:gd name="T9" fmla="*/ 330 h 330"/>
              <a:gd name="T10" fmla="*/ 2638 w 2638"/>
              <a:gd name="T11" fmla="*/ 330 h 3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38"/>
              <a:gd name="T19" fmla="*/ 0 h 330"/>
              <a:gd name="T20" fmla="*/ 2638 w 2638"/>
              <a:gd name="T21" fmla="*/ 330 h 3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38" h="330">
                <a:moveTo>
                  <a:pt x="2638" y="326"/>
                </a:moveTo>
                <a:lnTo>
                  <a:pt x="2638" y="0"/>
                </a:lnTo>
                <a:lnTo>
                  <a:pt x="0" y="0"/>
                </a:lnTo>
                <a:lnTo>
                  <a:pt x="0" y="330"/>
                </a:lnTo>
                <a:lnTo>
                  <a:pt x="2638" y="33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2852738" y="2755900"/>
            <a:ext cx="6350" cy="523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3962400" y="2736850"/>
            <a:ext cx="6350" cy="523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1" name="Rectangle 14"/>
          <p:cNvSpPr>
            <a:spLocks noChangeArrowheads="1"/>
          </p:cNvSpPr>
          <p:nvPr/>
        </p:nvSpPr>
        <p:spPr bwMode="auto">
          <a:xfrm>
            <a:off x="3771900" y="3810000"/>
            <a:ext cx="7445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Network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7662" name="Rectangle 15"/>
          <p:cNvSpPr>
            <a:spLocks noChangeArrowheads="1"/>
          </p:cNvSpPr>
          <p:nvPr/>
        </p:nvSpPr>
        <p:spPr bwMode="auto">
          <a:xfrm>
            <a:off x="5659438" y="3810000"/>
            <a:ext cx="4175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Host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7663" name="Rectangle 16"/>
          <p:cNvSpPr>
            <a:spLocks noChangeArrowheads="1"/>
          </p:cNvSpPr>
          <p:nvPr/>
        </p:nvSpPr>
        <p:spPr bwMode="auto">
          <a:xfrm>
            <a:off x="4071938" y="3363913"/>
            <a:ext cx="225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14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7664" name="Rectangle 17"/>
          <p:cNvSpPr>
            <a:spLocks noChangeArrowheads="1"/>
          </p:cNvSpPr>
          <p:nvPr/>
        </p:nvSpPr>
        <p:spPr bwMode="auto">
          <a:xfrm>
            <a:off x="5773738" y="3363913"/>
            <a:ext cx="225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16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7665" name="Rectangle 18"/>
          <p:cNvSpPr>
            <a:spLocks noChangeArrowheads="1"/>
          </p:cNvSpPr>
          <p:nvPr/>
        </p:nvSpPr>
        <p:spPr bwMode="auto">
          <a:xfrm>
            <a:off x="2624138" y="3810000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1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7666" name="Rectangle 19"/>
          <p:cNvSpPr>
            <a:spLocks noChangeArrowheads="1"/>
          </p:cNvSpPr>
          <p:nvPr/>
        </p:nvSpPr>
        <p:spPr bwMode="auto">
          <a:xfrm>
            <a:off x="2960688" y="3810000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0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7667" name="Freeform 20"/>
          <p:cNvSpPr>
            <a:spLocks/>
          </p:cNvSpPr>
          <p:nvPr/>
        </p:nvSpPr>
        <p:spPr bwMode="auto">
          <a:xfrm>
            <a:off x="2516188" y="3683000"/>
            <a:ext cx="4187825" cy="515938"/>
          </a:xfrm>
          <a:custGeom>
            <a:avLst/>
            <a:gdLst>
              <a:gd name="T0" fmla="*/ 2638 w 2638"/>
              <a:gd name="T1" fmla="*/ 321 h 325"/>
              <a:gd name="T2" fmla="*/ 2638 w 2638"/>
              <a:gd name="T3" fmla="*/ 0 h 325"/>
              <a:gd name="T4" fmla="*/ 0 w 2638"/>
              <a:gd name="T5" fmla="*/ 0 h 325"/>
              <a:gd name="T6" fmla="*/ 0 w 2638"/>
              <a:gd name="T7" fmla="*/ 325 h 325"/>
              <a:gd name="T8" fmla="*/ 2638 w 2638"/>
              <a:gd name="T9" fmla="*/ 325 h 325"/>
              <a:gd name="T10" fmla="*/ 2638 w 2638"/>
              <a:gd name="T11" fmla="*/ 325 h 3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38"/>
              <a:gd name="T19" fmla="*/ 0 h 325"/>
              <a:gd name="T20" fmla="*/ 2638 w 2638"/>
              <a:gd name="T21" fmla="*/ 325 h 3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38" h="325">
                <a:moveTo>
                  <a:pt x="2638" y="321"/>
                </a:moveTo>
                <a:lnTo>
                  <a:pt x="2638" y="0"/>
                </a:lnTo>
                <a:lnTo>
                  <a:pt x="0" y="0"/>
                </a:lnTo>
                <a:lnTo>
                  <a:pt x="0" y="325"/>
                </a:lnTo>
                <a:lnTo>
                  <a:pt x="2638" y="32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8" name="Line 21"/>
          <p:cNvSpPr>
            <a:spLocks noChangeShapeType="1"/>
          </p:cNvSpPr>
          <p:nvPr/>
        </p:nvSpPr>
        <p:spPr bwMode="auto">
          <a:xfrm>
            <a:off x="2852738" y="3683000"/>
            <a:ext cx="6350" cy="515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9" name="Line 22"/>
          <p:cNvSpPr>
            <a:spLocks noChangeShapeType="1"/>
          </p:cNvSpPr>
          <p:nvPr/>
        </p:nvSpPr>
        <p:spPr bwMode="auto">
          <a:xfrm>
            <a:off x="3182938" y="3683000"/>
            <a:ext cx="1587" cy="509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0" name="Line 23"/>
          <p:cNvSpPr>
            <a:spLocks noChangeShapeType="1"/>
          </p:cNvSpPr>
          <p:nvPr/>
        </p:nvSpPr>
        <p:spPr bwMode="auto">
          <a:xfrm>
            <a:off x="5105400" y="3684588"/>
            <a:ext cx="6350" cy="509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1" name="Rectangle 25"/>
          <p:cNvSpPr>
            <a:spLocks noChangeArrowheads="1"/>
          </p:cNvSpPr>
          <p:nvPr/>
        </p:nvSpPr>
        <p:spPr bwMode="auto">
          <a:xfrm>
            <a:off x="4306888" y="4714875"/>
            <a:ext cx="7445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Network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7672" name="Rectangle 26"/>
          <p:cNvSpPr>
            <a:spLocks noChangeArrowheads="1"/>
          </p:cNvSpPr>
          <p:nvPr/>
        </p:nvSpPr>
        <p:spPr bwMode="auto">
          <a:xfrm>
            <a:off x="6056313" y="4714875"/>
            <a:ext cx="4175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Host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7673" name="Rectangle 27"/>
          <p:cNvSpPr>
            <a:spLocks noChangeArrowheads="1"/>
          </p:cNvSpPr>
          <p:nvPr/>
        </p:nvSpPr>
        <p:spPr bwMode="auto">
          <a:xfrm>
            <a:off x="4583113" y="4270375"/>
            <a:ext cx="225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21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7674" name="Rectangle 28"/>
          <p:cNvSpPr>
            <a:spLocks noChangeArrowheads="1"/>
          </p:cNvSpPr>
          <p:nvPr/>
        </p:nvSpPr>
        <p:spPr bwMode="auto">
          <a:xfrm>
            <a:off x="6211888" y="4270375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8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7675" name="Rectangle 29"/>
          <p:cNvSpPr>
            <a:spLocks noChangeArrowheads="1"/>
          </p:cNvSpPr>
          <p:nvPr/>
        </p:nvSpPr>
        <p:spPr bwMode="auto">
          <a:xfrm>
            <a:off x="2617788" y="4714875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1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7676" name="Rectangle 30"/>
          <p:cNvSpPr>
            <a:spLocks noChangeArrowheads="1"/>
          </p:cNvSpPr>
          <p:nvPr/>
        </p:nvSpPr>
        <p:spPr bwMode="auto">
          <a:xfrm>
            <a:off x="2967038" y="4714875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1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7677" name="Rectangle 31"/>
          <p:cNvSpPr>
            <a:spLocks noChangeArrowheads="1"/>
          </p:cNvSpPr>
          <p:nvPr/>
        </p:nvSpPr>
        <p:spPr bwMode="auto">
          <a:xfrm>
            <a:off x="3314700" y="4714875"/>
            <a:ext cx="112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0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7678" name="Freeform 32"/>
          <p:cNvSpPr>
            <a:spLocks/>
          </p:cNvSpPr>
          <p:nvPr/>
        </p:nvSpPr>
        <p:spPr bwMode="auto">
          <a:xfrm>
            <a:off x="2516188" y="4587875"/>
            <a:ext cx="4187825" cy="522288"/>
          </a:xfrm>
          <a:custGeom>
            <a:avLst/>
            <a:gdLst>
              <a:gd name="T0" fmla="*/ 2638 w 2638"/>
              <a:gd name="T1" fmla="*/ 326 h 329"/>
              <a:gd name="T2" fmla="*/ 2638 w 2638"/>
              <a:gd name="T3" fmla="*/ 0 h 329"/>
              <a:gd name="T4" fmla="*/ 0 w 2638"/>
              <a:gd name="T5" fmla="*/ 0 h 329"/>
              <a:gd name="T6" fmla="*/ 0 w 2638"/>
              <a:gd name="T7" fmla="*/ 329 h 329"/>
              <a:gd name="T8" fmla="*/ 2638 w 2638"/>
              <a:gd name="T9" fmla="*/ 329 h 329"/>
              <a:gd name="T10" fmla="*/ 2638 w 2638"/>
              <a:gd name="T11" fmla="*/ 329 h 3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38"/>
              <a:gd name="T19" fmla="*/ 0 h 329"/>
              <a:gd name="T20" fmla="*/ 2638 w 2638"/>
              <a:gd name="T21" fmla="*/ 329 h 32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38" h="329">
                <a:moveTo>
                  <a:pt x="2638" y="326"/>
                </a:moveTo>
                <a:lnTo>
                  <a:pt x="2638" y="0"/>
                </a:lnTo>
                <a:lnTo>
                  <a:pt x="0" y="0"/>
                </a:lnTo>
                <a:lnTo>
                  <a:pt x="0" y="329"/>
                </a:lnTo>
                <a:lnTo>
                  <a:pt x="2638" y="32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9" name="Line 33"/>
          <p:cNvSpPr>
            <a:spLocks noChangeShapeType="1"/>
          </p:cNvSpPr>
          <p:nvPr/>
        </p:nvSpPr>
        <p:spPr bwMode="auto">
          <a:xfrm>
            <a:off x="2852738" y="4587875"/>
            <a:ext cx="6350" cy="517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0" name="Line 34"/>
          <p:cNvSpPr>
            <a:spLocks noChangeShapeType="1"/>
          </p:cNvSpPr>
          <p:nvPr/>
        </p:nvSpPr>
        <p:spPr bwMode="auto">
          <a:xfrm>
            <a:off x="3581400" y="4581525"/>
            <a:ext cx="1588" cy="517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1" name="Line 35"/>
          <p:cNvSpPr>
            <a:spLocks noChangeShapeType="1"/>
          </p:cNvSpPr>
          <p:nvPr/>
        </p:nvSpPr>
        <p:spPr bwMode="auto">
          <a:xfrm>
            <a:off x="3189288" y="4587875"/>
            <a:ext cx="1587" cy="522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2" name="Line 36"/>
          <p:cNvSpPr>
            <a:spLocks noChangeShapeType="1"/>
          </p:cNvSpPr>
          <p:nvPr/>
        </p:nvSpPr>
        <p:spPr bwMode="auto">
          <a:xfrm>
            <a:off x="5845175" y="4587875"/>
            <a:ext cx="1588" cy="522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3" name="Rectangle 38"/>
          <p:cNvSpPr>
            <a:spLocks noChangeArrowheads="1"/>
          </p:cNvSpPr>
          <p:nvPr/>
        </p:nvSpPr>
        <p:spPr bwMode="auto">
          <a:xfrm>
            <a:off x="5106988" y="5260975"/>
            <a:ext cx="225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28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7684" name="Rectangle 39"/>
          <p:cNvSpPr>
            <a:spLocks noChangeArrowheads="1"/>
          </p:cNvSpPr>
          <p:nvPr/>
        </p:nvSpPr>
        <p:spPr bwMode="auto">
          <a:xfrm>
            <a:off x="2587625" y="5705475"/>
            <a:ext cx="112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1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7685" name="Rectangle 40"/>
          <p:cNvSpPr>
            <a:spLocks noChangeArrowheads="1"/>
          </p:cNvSpPr>
          <p:nvPr/>
        </p:nvSpPr>
        <p:spPr bwMode="auto">
          <a:xfrm>
            <a:off x="2936875" y="5705475"/>
            <a:ext cx="112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1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7686" name="Rectangle 41"/>
          <p:cNvSpPr>
            <a:spLocks noChangeArrowheads="1"/>
          </p:cNvSpPr>
          <p:nvPr/>
        </p:nvSpPr>
        <p:spPr bwMode="auto">
          <a:xfrm>
            <a:off x="3695700" y="5705475"/>
            <a:ext cx="112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0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7687" name="Freeform 42"/>
          <p:cNvSpPr>
            <a:spLocks/>
          </p:cNvSpPr>
          <p:nvPr/>
        </p:nvSpPr>
        <p:spPr bwMode="auto">
          <a:xfrm>
            <a:off x="2486025" y="5578475"/>
            <a:ext cx="4187825" cy="522288"/>
          </a:xfrm>
          <a:custGeom>
            <a:avLst/>
            <a:gdLst>
              <a:gd name="T0" fmla="*/ 2638 w 2638"/>
              <a:gd name="T1" fmla="*/ 326 h 329"/>
              <a:gd name="T2" fmla="*/ 2638 w 2638"/>
              <a:gd name="T3" fmla="*/ 0 h 329"/>
              <a:gd name="T4" fmla="*/ 0 w 2638"/>
              <a:gd name="T5" fmla="*/ 0 h 329"/>
              <a:gd name="T6" fmla="*/ 0 w 2638"/>
              <a:gd name="T7" fmla="*/ 329 h 329"/>
              <a:gd name="T8" fmla="*/ 2638 w 2638"/>
              <a:gd name="T9" fmla="*/ 329 h 329"/>
              <a:gd name="T10" fmla="*/ 2638 w 2638"/>
              <a:gd name="T11" fmla="*/ 329 h 3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38"/>
              <a:gd name="T19" fmla="*/ 0 h 329"/>
              <a:gd name="T20" fmla="*/ 2638 w 2638"/>
              <a:gd name="T21" fmla="*/ 329 h 32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38" h="329">
                <a:moveTo>
                  <a:pt x="2638" y="326"/>
                </a:moveTo>
                <a:lnTo>
                  <a:pt x="2638" y="0"/>
                </a:lnTo>
                <a:lnTo>
                  <a:pt x="0" y="0"/>
                </a:lnTo>
                <a:lnTo>
                  <a:pt x="0" y="329"/>
                </a:lnTo>
                <a:lnTo>
                  <a:pt x="2638" y="32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8" name="Line 43"/>
          <p:cNvSpPr>
            <a:spLocks noChangeShapeType="1"/>
          </p:cNvSpPr>
          <p:nvPr/>
        </p:nvSpPr>
        <p:spPr bwMode="auto">
          <a:xfrm>
            <a:off x="2822575" y="5578475"/>
            <a:ext cx="6350" cy="517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9" name="Line 44"/>
          <p:cNvSpPr>
            <a:spLocks noChangeShapeType="1"/>
          </p:cNvSpPr>
          <p:nvPr/>
        </p:nvSpPr>
        <p:spPr bwMode="auto">
          <a:xfrm>
            <a:off x="3551238" y="5572125"/>
            <a:ext cx="1587" cy="517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90" name="Line 45"/>
          <p:cNvSpPr>
            <a:spLocks noChangeShapeType="1"/>
          </p:cNvSpPr>
          <p:nvPr/>
        </p:nvSpPr>
        <p:spPr bwMode="auto">
          <a:xfrm>
            <a:off x="3159125" y="5578475"/>
            <a:ext cx="1588" cy="522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91" name="Line 47"/>
          <p:cNvSpPr>
            <a:spLocks noChangeShapeType="1"/>
          </p:cNvSpPr>
          <p:nvPr/>
        </p:nvSpPr>
        <p:spPr bwMode="auto">
          <a:xfrm>
            <a:off x="3883025" y="5567363"/>
            <a:ext cx="1588" cy="517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92" name="Rectangle 48"/>
          <p:cNvSpPr>
            <a:spLocks noChangeArrowheads="1"/>
          </p:cNvSpPr>
          <p:nvPr/>
        </p:nvSpPr>
        <p:spPr bwMode="auto">
          <a:xfrm>
            <a:off x="3314700" y="5719763"/>
            <a:ext cx="112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1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7693" name="Text Box 49"/>
          <p:cNvSpPr txBox="1">
            <a:spLocks noChangeArrowheads="1"/>
          </p:cNvSpPr>
          <p:nvPr/>
        </p:nvSpPr>
        <p:spPr bwMode="auto">
          <a:xfrm>
            <a:off x="1143000" y="2743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Class A</a:t>
            </a:r>
          </a:p>
        </p:txBody>
      </p:sp>
      <p:sp>
        <p:nvSpPr>
          <p:cNvPr id="27694" name="Text Box 50"/>
          <p:cNvSpPr txBox="1">
            <a:spLocks noChangeArrowheads="1"/>
          </p:cNvSpPr>
          <p:nvPr/>
        </p:nvSpPr>
        <p:spPr bwMode="auto">
          <a:xfrm>
            <a:off x="1143000" y="36576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Class B</a:t>
            </a:r>
          </a:p>
        </p:txBody>
      </p:sp>
      <p:sp>
        <p:nvSpPr>
          <p:cNvPr id="27695" name="Text Box 51"/>
          <p:cNvSpPr txBox="1">
            <a:spLocks noChangeArrowheads="1"/>
          </p:cNvSpPr>
          <p:nvPr/>
        </p:nvSpPr>
        <p:spPr bwMode="auto">
          <a:xfrm>
            <a:off x="1143000" y="4648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Class C</a:t>
            </a:r>
          </a:p>
        </p:txBody>
      </p:sp>
      <p:sp>
        <p:nvSpPr>
          <p:cNvPr id="27696" name="Text Box 52"/>
          <p:cNvSpPr txBox="1">
            <a:spLocks noChangeArrowheads="1"/>
          </p:cNvSpPr>
          <p:nvPr/>
        </p:nvSpPr>
        <p:spPr bwMode="auto">
          <a:xfrm>
            <a:off x="1143000" y="55626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Class 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10844</TotalTime>
  <Words>1871</Words>
  <Application>Microsoft Office PowerPoint</Application>
  <PresentationFormat>On-screen Show (4:3)</PresentationFormat>
  <Paragraphs>386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Median</vt:lpstr>
      <vt:lpstr>IP over anything </vt:lpstr>
      <vt:lpstr>IP service model</vt:lpstr>
      <vt:lpstr>IP service model</vt:lpstr>
      <vt:lpstr>IP service model</vt:lpstr>
      <vt:lpstr>IP over anything?</vt:lpstr>
      <vt:lpstr>Assumptions made by IP</vt:lpstr>
      <vt:lpstr>Requirements for using IP</vt:lpstr>
      <vt:lpstr>IP over legacy LANs</vt:lpstr>
      <vt:lpstr>IPv4 addresses</vt:lpstr>
      <vt:lpstr>IP subnets</vt:lpstr>
      <vt:lpstr>IP subnets</vt:lpstr>
      <vt:lpstr>IPv4 address assignment</vt:lpstr>
      <vt:lpstr>IP supernets</vt:lpstr>
      <vt:lpstr>IP broadcast addresses</vt:lpstr>
      <vt:lpstr>IPv4 special unicast addresses</vt:lpstr>
      <vt:lpstr>Private IPv4 addresses</vt:lpstr>
      <vt:lpstr>Private IPv4 addresses</vt:lpstr>
      <vt:lpstr>Address configuration</vt:lpstr>
      <vt:lpstr>Address resolution in shared media</vt:lpstr>
      <vt:lpstr>ARP frames for Ethernet</vt:lpstr>
      <vt:lpstr>Other enhancements and usage</vt:lpstr>
      <vt:lpstr>Other enhancements and usage</vt:lpstr>
      <vt:lpstr>Additional internetworking issues</vt:lpstr>
      <vt:lpstr>Additional internetworking issues</vt:lpstr>
      <vt:lpstr>Heterogeneous MTUs</vt:lpstr>
      <vt:lpstr>Heterogeneous MTUs</vt:lpstr>
      <vt:lpstr>Path MTU</vt:lpstr>
      <vt:lpstr>Approaches to bridging MTUs</vt:lpstr>
      <vt:lpstr>Hop-by-hop IP fragmentation: A network-centric approach</vt:lpstr>
      <vt:lpstr>Fragmentation considered harmful?</vt:lpstr>
      <vt:lpstr>Fragmentation considered harmful?</vt:lpstr>
      <vt:lpstr>Packet reordering</vt:lpstr>
      <vt:lpstr>Packet reordering</vt:lpstr>
      <vt:lpstr>Slide 34</vt:lpstr>
      <vt:lpstr>What can IP do to packet reordering?</vt:lpstr>
      <vt:lpstr>Summary</vt:lpstr>
      <vt:lpstr>References</vt:lpstr>
    </vt:vector>
  </TitlesOfParts>
  <Company>Hong Kong Polytechnic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Internet and TCP/IP</dc:title>
  <dc:creator>Department of Computing</dc:creator>
  <cp:lastModifiedBy>RockyChang</cp:lastModifiedBy>
  <cp:revision>381</cp:revision>
  <cp:lastPrinted>2002-09-10T04:47:30Z</cp:lastPrinted>
  <dcterms:created xsi:type="dcterms:W3CDTF">2000-09-14T07:09:27Z</dcterms:created>
  <dcterms:modified xsi:type="dcterms:W3CDTF">2010-09-21T12:54:34Z</dcterms:modified>
</cp:coreProperties>
</file>