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309" r:id="rId3"/>
    <p:sldId id="299" r:id="rId4"/>
    <p:sldId id="304" r:id="rId5"/>
    <p:sldId id="303" r:id="rId6"/>
    <p:sldId id="300" r:id="rId7"/>
    <p:sldId id="301" r:id="rId8"/>
    <p:sldId id="305" r:id="rId9"/>
    <p:sldId id="302" r:id="rId10"/>
    <p:sldId id="306" r:id="rId11"/>
    <p:sldId id="307" r:id="rId12"/>
    <p:sldId id="308" r:id="rId13"/>
    <p:sldId id="311" r:id="rId14"/>
    <p:sldId id="310" r:id="rId15"/>
    <p:sldId id="323" r:id="rId16"/>
    <p:sldId id="324" r:id="rId17"/>
    <p:sldId id="312" r:id="rId18"/>
    <p:sldId id="313" r:id="rId19"/>
    <p:sldId id="314" r:id="rId20"/>
    <p:sldId id="315" r:id="rId21"/>
    <p:sldId id="316" r:id="rId22"/>
    <p:sldId id="317" r:id="rId23"/>
    <p:sldId id="319" r:id="rId24"/>
    <p:sldId id="320" r:id="rId25"/>
    <p:sldId id="321" r:id="rId26"/>
    <p:sldId id="322" r:id="rId27"/>
    <p:sldId id="297" r:id="rId28"/>
    <p:sldId id="298" r:id="rId2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09AFBAF-C01F-466F-A4BB-C12EDF624964}" type="datetimeFigureOut">
              <a:rPr lang="en-US" smtClean="0"/>
              <a:pPr/>
              <a:t>9/13/2010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7497FAF-7617-452A-A27A-189A080362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634EBB2-9CF0-42D1-946B-911DA184FB88}" type="datetimeFigureOut">
              <a:rPr lang="en-US" smtClean="0"/>
              <a:pPr/>
              <a:t>9/13/2010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FF6ED89-D842-40D6-A2AA-1A111DB7B85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0AFE553-1246-4793-91DA-2C40DCDC8048}" type="datetime1">
              <a:rPr lang="en-US" smtClean="0"/>
              <a:pPr/>
              <a:t>9/13/2010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84D3F0-5E9A-4320-A64F-9466719A5D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DBE2-EA6E-4D5C-9B18-7174F0174539}" type="datetime1">
              <a:rPr lang="en-US" smtClean="0"/>
              <a:pPr/>
              <a:t>9/13/2010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D3F0-5E9A-4320-A64F-9466719A5D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0890A0D-807F-4042-9DE1-77A6560A33A9}" type="datetime1">
              <a:rPr lang="en-US" smtClean="0"/>
              <a:pPr/>
              <a:t>9/13/2010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084D3F0-5E9A-4320-A64F-9466719A5D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BBB8-7A76-424B-8792-740AC143FA84}" type="datetime1">
              <a:rPr lang="en-US" smtClean="0"/>
              <a:pPr/>
              <a:t>9/13/2010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84D3F0-5E9A-4320-A64F-9466719A5D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04C2-9857-43F6-A06A-C06E7B4329E7}" type="datetime1">
              <a:rPr lang="en-US" smtClean="0"/>
              <a:pPr/>
              <a:t>9/13/2010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084D3F0-5E9A-4320-A64F-9466719A5D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C97003A-ED0D-4B78-B190-AB477291DD0E}" type="datetime1">
              <a:rPr lang="en-US" smtClean="0"/>
              <a:pPr/>
              <a:t>9/13/2010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084D3F0-5E9A-4320-A64F-9466719A5D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E18893F-5BB7-4559-8D9D-43BF7DB09AAC}" type="datetime1">
              <a:rPr lang="en-US" smtClean="0"/>
              <a:pPr/>
              <a:t>9/13/2010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084D3F0-5E9A-4320-A64F-9466719A5D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3B86-C0AE-4DA4-B32F-D4B67EE8FE1A}" type="datetime1">
              <a:rPr lang="en-US" smtClean="0"/>
              <a:pPr/>
              <a:t>9/13/2010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84D3F0-5E9A-4320-A64F-9466719A5D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08F-673A-4EC2-A1A6-1BA53D3ECDBE}" type="datetime1">
              <a:rPr lang="en-US" smtClean="0"/>
              <a:pPr/>
              <a:t>9/13/2010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84D3F0-5E9A-4320-A64F-9466719A5D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D3B1-91F8-4586-8E31-EF98E85508C7}" type="datetime1">
              <a:rPr lang="en-US" smtClean="0"/>
              <a:pPr/>
              <a:t>9/13/2010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84D3F0-5E9A-4320-A64F-9466719A5D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8077911-3816-49D1-AA2B-BE0E37882723}" type="datetime1">
              <a:rPr lang="en-US" smtClean="0"/>
              <a:pPr/>
              <a:t>9/13/2010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084D3F0-5E9A-4320-A64F-9466719A5D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B541F09-0880-4D6A-937A-A1D0ACF8B912}" type="datetime1">
              <a:rPr lang="en-US" smtClean="0"/>
              <a:pPr/>
              <a:t>9/13/2010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084D3F0-5E9A-4320-A64F-9466719A5D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n.com/blueprints/0402/sla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digest.tv/2010/07/secureworks_wor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ib.or.jp/english/html/wireless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istory_of_the_Internet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azzle.com/al_gore_i_invented_the_internet_flyer-244389381295438644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et.microsoft.com/en-us/library/cc786128(WS.10).aspx" TargetMode="External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ann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ann.org/en/about/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tofteachingscience.org/?p=291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joaobordalo.com/files/topInternetHistory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oc.org/internet/history/brief.shtml#Timeline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http://www.computerhistory.org/internet_history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cla.edu/~lk/LK/Inet/birth.html" TargetMode="External"/><Relationship Id="rId2" Type="http://schemas.openxmlformats.org/officeDocument/2006/relationships/hyperlink" Target="http://campus.acm.org/public/pressroom/press_releases/2_2005/turing_2_14_2005.cf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taroo.net/tools/ipv4/index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6477000" cy="1828800"/>
          </a:xfrm>
        </p:spPr>
        <p:txBody>
          <a:bodyPr/>
          <a:lstStyle/>
          <a:p>
            <a:r>
              <a:rPr lang="en-US" dirty="0" smtClean="0"/>
              <a:t>The inter-net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Rocky K. C. Chang			13 Sept.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reliable service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8927" y="1828800"/>
            <a:ext cx="776547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quality service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8077200" cy="41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438400" y="6324600"/>
            <a:ext cx="4436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://www.sun.com/blueprints/0402/sla.pdf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secure services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“India tops list of most cyber secure nations”</a:t>
            </a:r>
          </a:p>
          <a:p>
            <a:endParaRPr lang="en-US" dirty="0"/>
          </a:p>
        </p:txBody>
      </p:sp>
      <p:pic>
        <p:nvPicPr>
          <p:cNvPr id="6" name="Picture 5" descr="ScreenShot0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286000"/>
            <a:ext cx="7556630" cy="3581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0960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dirty="0" smtClean="0">
                <a:hlinkClick r:id="rId3"/>
              </a:rPr>
              <a:t>http://www.techdigest.tv/2010/07/secureworks_wor.html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Ubiquitous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2226" name="Picture 2" descr="Wireless Communication Systems toward Ubiquitous Network Socie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567543"/>
            <a:ext cx="6096000" cy="483325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438400" y="6324600"/>
            <a:ext cx="4324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http://www.arib.or.jp/english/html/wireless/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84D3F0-5E9A-4320-A64F-9466719A5D30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ARPANET to Internet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ea typeface="新細明體" charset="-120"/>
              </a:rPr>
              <a:t>Internet is a network of networks (network integration).</a:t>
            </a:r>
          </a:p>
          <a:p>
            <a:r>
              <a:rPr lang="en-US" altLang="zh-TW" dirty="0" smtClean="0">
                <a:ea typeface="新細明體" charset="-120"/>
              </a:rPr>
              <a:t>Started off as an experimental packet-switched network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Packet switching (vs. circuit switching and message switching)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4-node ARPANET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BBN Technologies</a:t>
            </a:r>
            <a:endParaRPr lang="en-US" altLang="zh-TW" dirty="0" smtClean="0">
              <a:ea typeface="新細明體" charset="-120"/>
            </a:endParaRPr>
          </a:p>
          <a:p>
            <a:pPr lvl="1"/>
            <a:r>
              <a:rPr lang="en-US" altLang="zh-TW" dirty="0" smtClean="0">
                <a:ea typeface="新細明體" charset="-120"/>
              </a:rPr>
              <a:t>Create a logical network on top of different physical networks.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084D3F0-5E9A-4320-A64F-9466719A5D3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2" descr="http://upload.wikimedia.org/wikipedia/commons/thumb/d/dd/Internet_map_in_February_82.jpg/320px-Internet_map_in_February_8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0"/>
            <a:ext cx="4800600" cy="630078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61838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http://en.wikipedia.org/wiki/History_of_the_Internet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TCP/IP protocol suites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Internet protocol suite, or TCP/IP protocol suite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TCP/IP becomes the de facto standard for open system networking less than ten years ago (replaced the OSI protocol).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No one owns the TCP/IP technology</a:t>
            </a:r>
          </a:p>
          <a:p>
            <a:pPr lvl="2"/>
            <a:r>
              <a:rPr lang="en-US" altLang="zh-TW" dirty="0" smtClean="0">
                <a:ea typeface="新細明體" charset="-120"/>
              </a:rPr>
              <a:t>The Internet Architecture Board (IAB) (www.iab.org)</a:t>
            </a:r>
          </a:p>
          <a:p>
            <a:pPr lvl="2"/>
            <a:r>
              <a:rPr lang="en-US" altLang="zh-TW" dirty="0" smtClean="0">
                <a:ea typeface="新細明體" charset="-120"/>
              </a:rPr>
              <a:t>The Internet Engineering Task Force (IETF) (www.ietf.org)</a:t>
            </a:r>
          </a:p>
          <a:p>
            <a:pPr lvl="2"/>
            <a:r>
              <a:rPr lang="en-US" altLang="zh-TW" dirty="0" smtClean="0">
                <a:ea typeface="新細明體" charset="-120"/>
              </a:rPr>
              <a:t>The Internet Corporation for Assigned Names and Numbers (ICANN) (www.icann.org)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9394" name="Picture 2" descr="http://rlv.zcache.com/al_gore_i_invented_the_internet_flyer-p2443893812954386442mcvz_4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524000"/>
            <a:ext cx="5029200" cy="50292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61838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http://www.zazzle.com/al_gore_i_invented_the_internet_flyer-244389381295438644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 </a:t>
            </a:r>
            <a:r>
              <a:rPr lang="en-US" dirty="0" err="1" smtClean="0"/>
              <a:t>vs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42" name="Picture 2" descr="TCP/IP Protocol Archite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752600"/>
            <a:ext cx="6668720" cy="44196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63362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http://technet.microsoft.com/en-us/library/cc786128(WS.10).aspx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 may 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84D3F0-5E9A-4320-A64F-9466719A5D30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hlinkClick r:id="rId2"/>
              </a:rPr>
              <a:t>ICANN</a:t>
            </a:r>
            <a:r>
              <a:rPr lang="en-US" sz="3600" dirty="0" smtClean="0">
                <a:solidFill>
                  <a:schemeClr val="tx1"/>
                </a:solidFill>
                <a:hlinkClick r:id="rId2"/>
              </a:rPr>
              <a:t> - </a:t>
            </a:r>
            <a:r>
              <a:rPr lang="en-US" sz="3600" b="1" dirty="0" smtClean="0">
                <a:solidFill>
                  <a:schemeClr val="tx1"/>
                </a:solidFill>
                <a:hlinkClick r:id="rId2"/>
              </a:rPr>
              <a:t>Internet Corporation for Assigned Names and Numbers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… dedicated </a:t>
            </a:r>
            <a:r>
              <a:rPr lang="en-US" dirty="0" smtClean="0"/>
              <a:t>to keeping the Internet secure, stable and interoperable. It promotes competition and develops policy on the Internet’s unique identifiers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Internet Assigned Numbers Authority (IANA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Regional Internet registries</a:t>
            </a:r>
          </a:p>
          <a:p>
            <a:pPr lvl="1"/>
            <a:r>
              <a:rPr lang="en-US" dirty="0" err="1" smtClean="0"/>
              <a:t>AfriNIC</a:t>
            </a:r>
            <a:endParaRPr lang="en-US" dirty="0" smtClean="0"/>
          </a:p>
          <a:p>
            <a:pPr lvl="1"/>
            <a:r>
              <a:rPr lang="en-US" dirty="0" smtClean="0"/>
              <a:t>ARIN</a:t>
            </a:r>
          </a:p>
          <a:p>
            <a:pPr lvl="1"/>
            <a:r>
              <a:rPr lang="en-US" dirty="0" smtClean="0"/>
              <a:t>APNIC</a:t>
            </a:r>
          </a:p>
          <a:p>
            <a:pPr lvl="1"/>
            <a:r>
              <a:rPr lang="en-US" dirty="0" smtClean="0"/>
              <a:t>LACNIC</a:t>
            </a:r>
          </a:p>
          <a:p>
            <a:pPr lvl="1"/>
            <a:r>
              <a:rPr lang="en-US" dirty="0" smtClean="0"/>
              <a:t>RIPE NCC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D3F0-5E9A-4320-A64F-9466719A5D30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" name="Picture 2" descr="ICANN's organisational stru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8618" y="914400"/>
            <a:ext cx="6852382" cy="46482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971800" y="5867400"/>
            <a:ext cx="3251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http://www.icann.org/en/about/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APNIC/APRICOT 2011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Content Placeholder 4" descr="ScreenShot005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676400"/>
            <a:ext cx="7929405" cy="449580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IETF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Content Placeholder 4" descr="ScreenShot006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914955"/>
            <a:ext cx="8817171" cy="4181046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 four-layer model (hour-glass)</a:t>
            </a: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The hour-glass model is everywhere.</a:t>
            </a:r>
          </a:p>
        </p:txBody>
      </p:sp>
      <p:sp>
        <p:nvSpPr>
          <p:cNvPr id="6" name="Rectangle 1028"/>
          <p:cNvSpPr>
            <a:spLocks noChangeArrowheads="1"/>
          </p:cNvSpPr>
          <p:nvPr/>
        </p:nvSpPr>
        <p:spPr bwMode="auto">
          <a:xfrm>
            <a:off x="5930900" y="4654550"/>
            <a:ext cx="2921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zh-TW" sz="2300">
                <a:solidFill>
                  <a:srgbClr val="000000"/>
                </a:solidFill>
                <a:ea typeface="新細明體" charset="-120"/>
              </a:rPr>
              <a:t>…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7" name="Rectangle 1029"/>
          <p:cNvSpPr>
            <a:spLocks noChangeArrowheads="1"/>
          </p:cNvSpPr>
          <p:nvPr/>
        </p:nvSpPr>
        <p:spPr bwMode="auto">
          <a:xfrm>
            <a:off x="3760217" y="2476500"/>
            <a:ext cx="28212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zh-TW" sz="1600">
                <a:solidFill>
                  <a:srgbClr val="000000"/>
                </a:solidFill>
                <a:ea typeface="新細明體" charset="-120"/>
              </a:rPr>
              <a:t>FTP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8" name="Rectangle 1030"/>
          <p:cNvSpPr>
            <a:spLocks noChangeArrowheads="1"/>
          </p:cNvSpPr>
          <p:nvPr/>
        </p:nvSpPr>
        <p:spPr bwMode="auto">
          <a:xfrm>
            <a:off x="4700214" y="2476500"/>
            <a:ext cx="4055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zh-TW" sz="1600">
                <a:solidFill>
                  <a:srgbClr val="000000"/>
                </a:solidFill>
                <a:ea typeface="新細明體" charset="-120"/>
              </a:rPr>
              <a:t>HTTP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9" name="Rectangle 1031"/>
          <p:cNvSpPr>
            <a:spLocks noChangeArrowheads="1"/>
          </p:cNvSpPr>
          <p:nvPr/>
        </p:nvSpPr>
        <p:spPr bwMode="auto">
          <a:xfrm>
            <a:off x="5781213" y="2476500"/>
            <a:ext cx="25968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zh-TW" sz="1600">
                <a:solidFill>
                  <a:srgbClr val="000000"/>
                </a:solidFill>
                <a:ea typeface="新細明體" charset="-120"/>
              </a:rPr>
              <a:t>NV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6779208" y="2482850"/>
            <a:ext cx="3718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zh-TW" sz="1600">
                <a:solidFill>
                  <a:srgbClr val="000000"/>
                </a:solidFill>
                <a:ea typeface="新細明體" charset="-120"/>
              </a:rPr>
              <a:t>TFTP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11" name="Rectangle 1033"/>
          <p:cNvSpPr>
            <a:spLocks noChangeArrowheads="1"/>
          </p:cNvSpPr>
          <p:nvPr/>
        </p:nvSpPr>
        <p:spPr bwMode="auto">
          <a:xfrm>
            <a:off x="4354444" y="3232150"/>
            <a:ext cx="3097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zh-TW" sz="1600">
                <a:solidFill>
                  <a:srgbClr val="000000"/>
                </a:solidFill>
                <a:ea typeface="新細明體" charset="-120"/>
              </a:rPr>
              <a:t>TCP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12" name="Rectangle 1034"/>
          <p:cNvSpPr>
            <a:spLocks noChangeArrowheads="1"/>
          </p:cNvSpPr>
          <p:nvPr/>
        </p:nvSpPr>
        <p:spPr bwMode="auto">
          <a:xfrm>
            <a:off x="6133204" y="3225800"/>
            <a:ext cx="34945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zh-TW" sz="1600">
                <a:solidFill>
                  <a:srgbClr val="000000"/>
                </a:solidFill>
                <a:ea typeface="新細明體" charset="-120"/>
              </a:rPr>
              <a:t>UDP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13" name="Rectangle 1035"/>
          <p:cNvSpPr>
            <a:spLocks noChangeArrowheads="1"/>
          </p:cNvSpPr>
          <p:nvPr/>
        </p:nvSpPr>
        <p:spPr bwMode="auto">
          <a:xfrm>
            <a:off x="5329318" y="3992562"/>
            <a:ext cx="1474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zh-TW" sz="1600">
                <a:solidFill>
                  <a:srgbClr val="000000"/>
                </a:solidFill>
                <a:ea typeface="新細明體" charset="-120"/>
              </a:rPr>
              <a:t>IP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14" name="Rectangle 1036"/>
          <p:cNvSpPr>
            <a:spLocks noChangeArrowheads="1"/>
          </p:cNvSpPr>
          <p:nvPr/>
        </p:nvSpPr>
        <p:spPr bwMode="auto">
          <a:xfrm>
            <a:off x="3876736" y="4795837"/>
            <a:ext cx="3157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zh-TW" sz="1600">
                <a:solidFill>
                  <a:srgbClr val="000000"/>
                </a:solidFill>
                <a:ea typeface="新細明體" charset="-120"/>
              </a:rPr>
              <a:t>NET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15" name="Rectangle 1037"/>
          <p:cNvSpPr>
            <a:spLocks noChangeArrowheads="1"/>
          </p:cNvSpPr>
          <p:nvPr/>
        </p:nvSpPr>
        <p:spPr bwMode="auto">
          <a:xfrm>
            <a:off x="4227102" y="4899025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zh-TW" sz="1200">
                <a:solidFill>
                  <a:srgbClr val="000000"/>
                </a:solidFill>
                <a:ea typeface="新細明體" charset="-120"/>
              </a:rPr>
              <a:t>1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16" name="Freeform 1038"/>
          <p:cNvSpPr>
            <a:spLocks/>
          </p:cNvSpPr>
          <p:nvPr/>
        </p:nvSpPr>
        <p:spPr bwMode="auto">
          <a:xfrm>
            <a:off x="3633788" y="4710112"/>
            <a:ext cx="815975" cy="395288"/>
          </a:xfrm>
          <a:custGeom>
            <a:avLst/>
            <a:gdLst/>
            <a:ahLst/>
            <a:cxnLst>
              <a:cxn ang="0">
                <a:pos x="510" y="246"/>
              </a:cxn>
              <a:cxn ang="0">
                <a:pos x="514" y="0"/>
              </a:cxn>
              <a:cxn ang="0">
                <a:pos x="0" y="0"/>
              </a:cxn>
              <a:cxn ang="0">
                <a:pos x="0" y="249"/>
              </a:cxn>
              <a:cxn ang="0">
                <a:pos x="514" y="249"/>
              </a:cxn>
              <a:cxn ang="0">
                <a:pos x="514" y="249"/>
              </a:cxn>
            </a:cxnLst>
            <a:rect l="0" t="0" r="r" b="b"/>
            <a:pathLst>
              <a:path w="514" h="249">
                <a:moveTo>
                  <a:pt x="510" y="246"/>
                </a:moveTo>
                <a:lnTo>
                  <a:pt x="514" y="0"/>
                </a:lnTo>
                <a:lnTo>
                  <a:pt x="0" y="0"/>
                </a:lnTo>
                <a:lnTo>
                  <a:pt x="0" y="249"/>
                </a:lnTo>
                <a:lnTo>
                  <a:pt x="514" y="249"/>
                </a:lnTo>
                <a:lnTo>
                  <a:pt x="514" y="24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039"/>
          <p:cNvSpPr>
            <a:spLocks noChangeArrowheads="1"/>
          </p:cNvSpPr>
          <p:nvPr/>
        </p:nvSpPr>
        <p:spPr bwMode="auto">
          <a:xfrm>
            <a:off x="5062598" y="4789487"/>
            <a:ext cx="3157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zh-TW" sz="1600">
                <a:solidFill>
                  <a:srgbClr val="000000"/>
                </a:solidFill>
                <a:ea typeface="新細明體" charset="-120"/>
              </a:rPr>
              <a:t>NET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18" name="Rectangle 1040"/>
          <p:cNvSpPr>
            <a:spLocks noChangeArrowheads="1"/>
          </p:cNvSpPr>
          <p:nvPr/>
        </p:nvSpPr>
        <p:spPr bwMode="auto">
          <a:xfrm>
            <a:off x="5406614" y="4892675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zh-TW" sz="1200">
                <a:solidFill>
                  <a:srgbClr val="000000"/>
                </a:solidFill>
                <a:ea typeface="新細明體" charset="-120"/>
              </a:rPr>
              <a:t>2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19" name="Rectangle 1041"/>
          <p:cNvSpPr>
            <a:spLocks noChangeArrowheads="1"/>
          </p:cNvSpPr>
          <p:nvPr/>
        </p:nvSpPr>
        <p:spPr bwMode="auto">
          <a:xfrm>
            <a:off x="6688198" y="4802187"/>
            <a:ext cx="3157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zh-TW" sz="1600">
                <a:solidFill>
                  <a:srgbClr val="000000"/>
                </a:solidFill>
                <a:ea typeface="新細明體" charset="-120"/>
              </a:rPr>
              <a:t>NET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20" name="Rectangle 1042"/>
          <p:cNvSpPr>
            <a:spLocks noChangeArrowheads="1"/>
          </p:cNvSpPr>
          <p:nvPr/>
        </p:nvSpPr>
        <p:spPr bwMode="auto">
          <a:xfrm>
            <a:off x="7045793" y="4899025"/>
            <a:ext cx="6732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zh-TW" sz="1200">
                <a:solidFill>
                  <a:srgbClr val="000000"/>
                </a:solidFill>
                <a:ea typeface="新細明體" charset="-120"/>
              </a:rPr>
              <a:t>n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21" name="Line 1043"/>
          <p:cNvSpPr>
            <a:spLocks noChangeShapeType="1"/>
          </p:cNvSpPr>
          <p:nvPr/>
        </p:nvSpPr>
        <p:spPr bwMode="auto">
          <a:xfrm>
            <a:off x="3846513" y="2787650"/>
            <a:ext cx="431800" cy="358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1044"/>
          <p:cNvSpPr>
            <a:spLocks noChangeShapeType="1"/>
          </p:cNvSpPr>
          <p:nvPr/>
        </p:nvSpPr>
        <p:spPr bwMode="auto">
          <a:xfrm flipH="1">
            <a:off x="4527550" y="2787650"/>
            <a:ext cx="334963" cy="3524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1045"/>
          <p:cNvSpPr>
            <a:spLocks noChangeShapeType="1"/>
          </p:cNvSpPr>
          <p:nvPr/>
        </p:nvSpPr>
        <p:spPr bwMode="auto">
          <a:xfrm>
            <a:off x="5884863" y="2787650"/>
            <a:ext cx="311150" cy="3524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1046"/>
          <p:cNvSpPr>
            <a:spLocks noChangeShapeType="1"/>
          </p:cNvSpPr>
          <p:nvPr/>
        </p:nvSpPr>
        <p:spPr bwMode="auto">
          <a:xfrm flipH="1">
            <a:off x="6426200" y="2787650"/>
            <a:ext cx="481013" cy="3524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1047"/>
          <p:cNvSpPr>
            <a:spLocks noChangeShapeType="1"/>
          </p:cNvSpPr>
          <p:nvPr/>
        </p:nvSpPr>
        <p:spPr bwMode="auto">
          <a:xfrm>
            <a:off x="4460875" y="3541712"/>
            <a:ext cx="682625" cy="358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1048"/>
          <p:cNvSpPr>
            <a:spLocks noChangeShapeType="1"/>
          </p:cNvSpPr>
          <p:nvPr/>
        </p:nvSpPr>
        <p:spPr bwMode="auto">
          <a:xfrm flipH="1">
            <a:off x="5549900" y="3541712"/>
            <a:ext cx="700088" cy="358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1049"/>
          <p:cNvSpPr>
            <a:spLocks noChangeShapeType="1"/>
          </p:cNvSpPr>
          <p:nvPr/>
        </p:nvSpPr>
        <p:spPr bwMode="auto">
          <a:xfrm flipH="1">
            <a:off x="4041775" y="4302125"/>
            <a:ext cx="1089025" cy="401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1050"/>
          <p:cNvSpPr>
            <a:spLocks noChangeShapeType="1"/>
          </p:cNvSpPr>
          <p:nvPr/>
        </p:nvSpPr>
        <p:spPr bwMode="auto">
          <a:xfrm flipH="1">
            <a:off x="5227638" y="4302125"/>
            <a:ext cx="128587" cy="401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1051"/>
          <p:cNvSpPr>
            <a:spLocks noChangeShapeType="1"/>
          </p:cNvSpPr>
          <p:nvPr/>
        </p:nvSpPr>
        <p:spPr bwMode="auto">
          <a:xfrm flipH="1" flipV="1">
            <a:off x="5580063" y="4302125"/>
            <a:ext cx="1273175" cy="401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Freeform 1052"/>
          <p:cNvSpPr>
            <a:spLocks/>
          </p:cNvSpPr>
          <p:nvPr/>
        </p:nvSpPr>
        <p:spPr bwMode="auto">
          <a:xfrm>
            <a:off x="4819650" y="4703762"/>
            <a:ext cx="815975" cy="401638"/>
          </a:xfrm>
          <a:custGeom>
            <a:avLst/>
            <a:gdLst/>
            <a:ahLst/>
            <a:cxnLst>
              <a:cxn ang="0">
                <a:pos x="514" y="250"/>
              </a:cxn>
              <a:cxn ang="0">
                <a:pos x="514" y="0"/>
              </a:cxn>
              <a:cxn ang="0">
                <a:pos x="0" y="0"/>
              </a:cxn>
              <a:cxn ang="0">
                <a:pos x="0" y="253"/>
              </a:cxn>
              <a:cxn ang="0">
                <a:pos x="514" y="253"/>
              </a:cxn>
              <a:cxn ang="0">
                <a:pos x="514" y="253"/>
              </a:cxn>
            </a:cxnLst>
            <a:rect l="0" t="0" r="r" b="b"/>
            <a:pathLst>
              <a:path w="514" h="253">
                <a:moveTo>
                  <a:pt x="514" y="250"/>
                </a:moveTo>
                <a:lnTo>
                  <a:pt x="514" y="0"/>
                </a:lnTo>
                <a:lnTo>
                  <a:pt x="0" y="0"/>
                </a:lnTo>
                <a:lnTo>
                  <a:pt x="0" y="253"/>
                </a:lnTo>
                <a:lnTo>
                  <a:pt x="514" y="253"/>
                </a:lnTo>
                <a:lnTo>
                  <a:pt x="514" y="253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Freeform 1053"/>
          <p:cNvSpPr>
            <a:spLocks/>
          </p:cNvSpPr>
          <p:nvPr/>
        </p:nvSpPr>
        <p:spPr bwMode="auto">
          <a:xfrm>
            <a:off x="6451600" y="4710112"/>
            <a:ext cx="814388" cy="395288"/>
          </a:xfrm>
          <a:custGeom>
            <a:avLst/>
            <a:gdLst/>
            <a:ahLst/>
            <a:cxnLst>
              <a:cxn ang="0">
                <a:pos x="509" y="249"/>
              </a:cxn>
              <a:cxn ang="0">
                <a:pos x="513" y="0"/>
              </a:cxn>
              <a:cxn ang="0">
                <a:pos x="0" y="0"/>
              </a:cxn>
              <a:cxn ang="0">
                <a:pos x="0" y="249"/>
              </a:cxn>
              <a:cxn ang="0">
                <a:pos x="513" y="249"/>
              </a:cxn>
              <a:cxn ang="0">
                <a:pos x="513" y="249"/>
              </a:cxn>
            </a:cxnLst>
            <a:rect l="0" t="0" r="r" b="b"/>
            <a:pathLst>
              <a:path w="513" h="249">
                <a:moveTo>
                  <a:pt x="509" y="249"/>
                </a:moveTo>
                <a:lnTo>
                  <a:pt x="513" y="0"/>
                </a:lnTo>
                <a:lnTo>
                  <a:pt x="0" y="0"/>
                </a:lnTo>
                <a:lnTo>
                  <a:pt x="0" y="249"/>
                </a:lnTo>
                <a:lnTo>
                  <a:pt x="513" y="249"/>
                </a:lnTo>
                <a:lnTo>
                  <a:pt x="513" y="24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Freeform 1054"/>
          <p:cNvSpPr>
            <a:spLocks/>
          </p:cNvSpPr>
          <p:nvPr/>
        </p:nvSpPr>
        <p:spPr bwMode="auto">
          <a:xfrm>
            <a:off x="4948238" y="3906837"/>
            <a:ext cx="814387" cy="395288"/>
          </a:xfrm>
          <a:custGeom>
            <a:avLst/>
            <a:gdLst/>
            <a:ahLst/>
            <a:cxnLst>
              <a:cxn ang="0">
                <a:pos x="510" y="249"/>
              </a:cxn>
              <a:cxn ang="0">
                <a:pos x="513" y="0"/>
              </a:cxn>
              <a:cxn ang="0">
                <a:pos x="0" y="0"/>
              </a:cxn>
              <a:cxn ang="0">
                <a:pos x="0" y="249"/>
              </a:cxn>
              <a:cxn ang="0">
                <a:pos x="513" y="249"/>
              </a:cxn>
              <a:cxn ang="0">
                <a:pos x="513" y="249"/>
              </a:cxn>
            </a:cxnLst>
            <a:rect l="0" t="0" r="r" b="b"/>
            <a:pathLst>
              <a:path w="513" h="249">
                <a:moveTo>
                  <a:pt x="510" y="249"/>
                </a:moveTo>
                <a:lnTo>
                  <a:pt x="513" y="0"/>
                </a:lnTo>
                <a:lnTo>
                  <a:pt x="0" y="0"/>
                </a:lnTo>
                <a:lnTo>
                  <a:pt x="0" y="249"/>
                </a:lnTo>
                <a:lnTo>
                  <a:pt x="513" y="249"/>
                </a:lnTo>
                <a:lnTo>
                  <a:pt x="513" y="24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Freeform 1055"/>
          <p:cNvSpPr>
            <a:spLocks/>
          </p:cNvSpPr>
          <p:nvPr/>
        </p:nvSpPr>
        <p:spPr bwMode="auto">
          <a:xfrm>
            <a:off x="4052888" y="3146425"/>
            <a:ext cx="815975" cy="395287"/>
          </a:xfrm>
          <a:custGeom>
            <a:avLst/>
            <a:gdLst/>
            <a:ahLst/>
            <a:cxnLst>
              <a:cxn ang="0">
                <a:pos x="514" y="249"/>
              </a:cxn>
              <a:cxn ang="0">
                <a:pos x="514" y="0"/>
              </a:cxn>
              <a:cxn ang="0">
                <a:pos x="0" y="0"/>
              </a:cxn>
              <a:cxn ang="0">
                <a:pos x="0" y="249"/>
              </a:cxn>
              <a:cxn ang="0">
                <a:pos x="514" y="249"/>
              </a:cxn>
              <a:cxn ang="0">
                <a:pos x="514" y="249"/>
              </a:cxn>
            </a:cxnLst>
            <a:rect l="0" t="0" r="r" b="b"/>
            <a:pathLst>
              <a:path w="514" h="249">
                <a:moveTo>
                  <a:pt x="514" y="249"/>
                </a:moveTo>
                <a:lnTo>
                  <a:pt x="514" y="0"/>
                </a:lnTo>
                <a:lnTo>
                  <a:pt x="0" y="0"/>
                </a:lnTo>
                <a:lnTo>
                  <a:pt x="0" y="249"/>
                </a:lnTo>
                <a:lnTo>
                  <a:pt x="514" y="249"/>
                </a:lnTo>
                <a:lnTo>
                  <a:pt x="514" y="24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Freeform 1056"/>
          <p:cNvSpPr>
            <a:spLocks/>
          </p:cNvSpPr>
          <p:nvPr/>
        </p:nvSpPr>
        <p:spPr bwMode="auto">
          <a:xfrm>
            <a:off x="5842000" y="3140075"/>
            <a:ext cx="822325" cy="401637"/>
          </a:xfrm>
          <a:custGeom>
            <a:avLst/>
            <a:gdLst/>
            <a:ahLst/>
            <a:cxnLst>
              <a:cxn ang="0">
                <a:pos x="514" y="253"/>
              </a:cxn>
              <a:cxn ang="0">
                <a:pos x="518" y="0"/>
              </a:cxn>
              <a:cxn ang="0">
                <a:pos x="0" y="0"/>
              </a:cxn>
              <a:cxn ang="0">
                <a:pos x="0" y="253"/>
              </a:cxn>
              <a:cxn ang="0">
                <a:pos x="518" y="253"/>
              </a:cxn>
              <a:cxn ang="0">
                <a:pos x="518" y="253"/>
              </a:cxn>
            </a:cxnLst>
            <a:rect l="0" t="0" r="r" b="b"/>
            <a:pathLst>
              <a:path w="518" h="253">
                <a:moveTo>
                  <a:pt x="514" y="253"/>
                </a:moveTo>
                <a:lnTo>
                  <a:pt x="518" y="0"/>
                </a:lnTo>
                <a:lnTo>
                  <a:pt x="0" y="0"/>
                </a:lnTo>
                <a:lnTo>
                  <a:pt x="0" y="253"/>
                </a:lnTo>
                <a:lnTo>
                  <a:pt x="518" y="253"/>
                </a:lnTo>
                <a:lnTo>
                  <a:pt x="518" y="253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Freeform 1057"/>
          <p:cNvSpPr>
            <a:spLocks/>
          </p:cNvSpPr>
          <p:nvPr/>
        </p:nvSpPr>
        <p:spPr bwMode="auto">
          <a:xfrm>
            <a:off x="6499225" y="2392362"/>
            <a:ext cx="815975" cy="395288"/>
          </a:xfrm>
          <a:custGeom>
            <a:avLst/>
            <a:gdLst/>
            <a:ahLst/>
            <a:cxnLst>
              <a:cxn ang="0">
                <a:pos x="514" y="249"/>
              </a:cxn>
              <a:cxn ang="0">
                <a:pos x="514" y="0"/>
              </a:cxn>
              <a:cxn ang="0">
                <a:pos x="0" y="0"/>
              </a:cxn>
              <a:cxn ang="0">
                <a:pos x="0" y="249"/>
              </a:cxn>
              <a:cxn ang="0">
                <a:pos x="514" y="249"/>
              </a:cxn>
              <a:cxn ang="0">
                <a:pos x="514" y="249"/>
              </a:cxn>
            </a:cxnLst>
            <a:rect l="0" t="0" r="r" b="b"/>
            <a:pathLst>
              <a:path w="514" h="249">
                <a:moveTo>
                  <a:pt x="514" y="249"/>
                </a:moveTo>
                <a:lnTo>
                  <a:pt x="514" y="0"/>
                </a:lnTo>
                <a:lnTo>
                  <a:pt x="0" y="0"/>
                </a:lnTo>
                <a:lnTo>
                  <a:pt x="0" y="249"/>
                </a:lnTo>
                <a:lnTo>
                  <a:pt x="514" y="249"/>
                </a:lnTo>
                <a:lnTo>
                  <a:pt x="514" y="24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Freeform 1058"/>
          <p:cNvSpPr>
            <a:spLocks/>
          </p:cNvSpPr>
          <p:nvPr/>
        </p:nvSpPr>
        <p:spPr bwMode="auto">
          <a:xfrm>
            <a:off x="5476875" y="2392362"/>
            <a:ext cx="815975" cy="395288"/>
          </a:xfrm>
          <a:custGeom>
            <a:avLst/>
            <a:gdLst/>
            <a:ahLst/>
            <a:cxnLst>
              <a:cxn ang="0">
                <a:pos x="514" y="249"/>
              </a:cxn>
              <a:cxn ang="0">
                <a:pos x="514" y="0"/>
              </a:cxn>
              <a:cxn ang="0">
                <a:pos x="0" y="0"/>
              </a:cxn>
              <a:cxn ang="0">
                <a:pos x="0" y="249"/>
              </a:cxn>
              <a:cxn ang="0">
                <a:pos x="514" y="249"/>
              </a:cxn>
              <a:cxn ang="0">
                <a:pos x="514" y="249"/>
              </a:cxn>
            </a:cxnLst>
            <a:rect l="0" t="0" r="r" b="b"/>
            <a:pathLst>
              <a:path w="514" h="249">
                <a:moveTo>
                  <a:pt x="514" y="249"/>
                </a:moveTo>
                <a:lnTo>
                  <a:pt x="514" y="0"/>
                </a:lnTo>
                <a:lnTo>
                  <a:pt x="0" y="0"/>
                </a:lnTo>
                <a:lnTo>
                  <a:pt x="0" y="249"/>
                </a:lnTo>
                <a:lnTo>
                  <a:pt x="514" y="249"/>
                </a:lnTo>
                <a:lnTo>
                  <a:pt x="514" y="24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Freeform 1059"/>
          <p:cNvSpPr>
            <a:spLocks/>
          </p:cNvSpPr>
          <p:nvPr/>
        </p:nvSpPr>
        <p:spPr bwMode="auto">
          <a:xfrm>
            <a:off x="4460875" y="2392362"/>
            <a:ext cx="815975" cy="395288"/>
          </a:xfrm>
          <a:custGeom>
            <a:avLst/>
            <a:gdLst/>
            <a:ahLst/>
            <a:cxnLst>
              <a:cxn ang="0">
                <a:pos x="510" y="249"/>
              </a:cxn>
              <a:cxn ang="0">
                <a:pos x="514" y="0"/>
              </a:cxn>
              <a:cxn ang="0">
                <a:pos x="0" y="0"/>
              </a:cxn>
              <a:cxn ang="0">
                <a:pos x="0" y="249"/>
              </a:cxn>
              <a:cxn ang="0">
                <a:pos x="514" y="249"/>
              </a:cxn>
              <a:cxn ang="0">
                <a:pos x="514" y="249"/>
              </a:cxn>
            </a:cxnLst>
            <a:rect l="0" t="0" r="r" b="b"/>
            <a:pathLst>
              <a:path w="514" h="249">
                <a:moveTo>
                  <a:pt x="510" y="249"/>
                </a:moveTo>
                <a:lnTo>
                  <a:pt x="514" y="0"/>
                </a:lnTo>
                <a:lnTo>
                  <a:pt x="0" y="0"/>
                </a:lnTo>
                <a:lnTo>
                  <a:pt x="0" y="249"/>
                </a:lnTo>
                <a:lnTo>
                  <a:pt x="514" y="249"/>
                </a:lnTo>
                <a:lnTo>
                  <a:pt x="514" y="24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Freeform 1060"/>
          <p:cNvSpPr>
            <a:spLocks/>
          </p:cNvSpPr>
          <p:nvPr/>
        </p:nvSpPr>
        <p:spPr bwMode="auto">
          <a:xfrm>
            <a:off x="3438525" y="2392362"/>
            <a:ext cx="815975" cy="395288"/>
          </a:xfrm>
          <a:custGeom>
            <a:avLst/>
            <a:gdLst/>
            <a:ahLst/>
            <a:cxnLst>
              <a:cxn ang="0">
                <a:pos x="514" y="249"/>
              </a:cxn>
              <a:cxn ang="0">
                <a:pos x="514" y="0"/>
              </a:cxn>
              <a:cxn ang="0">
                <a:pos x="0" y="0"/>
              </a:cxn>
              <a:cxn ang="0">
                <a:pos x="0" y="249"/>
              </a:cxn>
              <a:cxn ang="0">
                <a:pos x="514" y="249"/>
              </a:cxn>
              <a:cxn ang="0">
                <a:pos x="514" y="249"/>
              </a:cxn>
            </a:cxnLst>
            <a:rect l="0" t="0" r="r" b="b"/>
            <a:pathLst>
              <a:path w="514" h="249">
                <a:moveTo>
                  <a:pt x="514" y="249"/>
                </a:moveTo>
                <a:lnTo>
                  <a:pt x="514" y="0"/>
                </a:lnTo>
                <a:lnTo>
                  <a:pt x="0" y="0"/>
                </a:lnTo>
                <a:lnTo>
                  <a:pt x="0" y="249"/>
                </a:lnTo>
                <a:lnTo>
                  <a:pt x="514" y="249"/>
                </a:lnTo>
                <a:lnTo>
                  <a:pt x="514" y="24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1061"/>
          <p:cNvSpPr txBox="1">
            <a:spLocks noChangeArrowheads="1"/>
          </p:cNvSpPr>
          <p:nvPr/>
        </p:nvSpPr>
        <p:spPr bwMode="auto">
          <a:xfrm>
            <a:off x="1357313" y="23622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400">
                <a:ea typeface="新細明體" charset="-120"/>
              </a:rPr>
              <a:t>Application</a:t>
            </a:r>
          </a:p>
        </p:txBody>
      </p:sp>
      <p:sp>
        <p:nvSpPr>
          <p:cNvPr id="40" name="Text Box 1062"/>
          <p:cNvSpPr txBox="1">
            <a:spLocks noChangeArrowheads="1"/>
          </p:cNvSpPr>
          <p:nvPr/>
        </p:nvSpPr>
        <p:spPr bwMode="auto">
          <a:xfrm>
            <a:off x="1204913" y="31242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400">
                <a:ea typeface="新細明體" charset="-120"/>
              </a:rPr>
              <a:t>Transport</a:t>
            </a:r>
          </a:p>
        </p:txBody>
      </p:sp>
      <p:sp>
        <p:nvSpPr>
          <p:cNvPr id="41" name="Text Box 1063"/>
          <p:cNvSpPr txBox="1">
            <a:spLocks noChangeArrowheads="1"/>
          </p:cNvSpPr>
          <p:nvPr/>
        </p:nvSpPr>
        <p:spPr bwMode="auto">
          <a:xfrm>
            <a:off x="1281113" y="38862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400">
                <a:ea typeface="新細明體" charset="-120"/>
              </a:rPr>
              <a:t>Network</a:t>
            </a:r>
          </a:p>
        </p:txBody>
      </p:sp>
      <p:sp>
        <p:nvSpPr>
          <p:cNvPr id="42" name="Text Box 1064"/>
          <p:cNvSpPr txBox="1">
            <a:spLocks noChangeArrowheads="1"/>
          </p:cNvSpPr>
          <p:nvPr/>
        </p:nvSpPr>
        <p:spPr bwMode="auto">
          <a:xfrm>
            <a:off x="1433513" y="46482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400">
                <a:ea typeface="新細明體" charset="-120"/>
              </a:rPr>
              <a:t>Data-link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hour-glass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4514" name="Picture 2" descr="http://www.artofteachingscience.org/wp-content/uploads/2008/07/hourg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676400"/>
            <a:ext cx="2727960" cy="44196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133600" y="6172200"/>
            <a:ext cx="4431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http://www.artofteachingscience.org/?p=291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protocol suite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685800" y="1678863"/>
          <a:ext cx="7848600" cy="4721937"/>
        </p:xfrm>
        <a:graphic>
          <a:graphicData uri="http://schemas.openxmlformats.org/presentationml/2006/ole">
            <p:oleObj spid="_x0000_s70658" name="Visio" r:id="rId3" imgW="9984815" imgH="6025919" progId="Visio.Drawing.6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History of the Internet</a:t>
            </a:r>
          </a:p>
          <a:p>
            <a:r>
              <a:rPr lang="en-US" dirty="0" smtClean="0"/>
              <a:t>Recent developments of the Internet</a:t>
            </a:r>
          </a:p>
          <a:p>
            <a:r>
              <a:rPr lang="en-US" dirty="0" smtClean="0"/>
              <a:t>Management and engineering sides of the Internet</a:t>
            </a:r>
          </a:p>
          <a:p>
            <a:r>
              <a:rPr lang="en-US" dirty="0" smtClean="0"/>
              <a:t>The TCP/IP protocol suites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Thanks to all the sources where the </a:t>
            </a:r>
            <a:r>
              <a:rPr lang="en-US" dirty="0" smtClean="0"/>
              <a:t>diagrams </a:t>
            </a:r>
            <a:r>
              <a:rPr lang="en-US" dirty="0" smtClean="0"/>
              <a:t>were extracted from.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457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 view (</a:t>
            </a:r>
            <a:r>
              <a:rPr lang="en-US" sz="2800" dirty="0" smtClean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joaobordalo.com/files/topInternetHistory.png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6084" name="Picture 4" descr="http://joaobordalo.com/files/topInternetHistor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628650"/>
            <a:ext cx="8305800" cy="6229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8130" name="Picture 2" descr="#Timel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199"/>
            <a:ext cx="7772400" cy="410954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62600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http://www.isoc.org/internet/history/brief.shtml#Timeline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milestones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6" descr="Mileston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4289" y="1552248"/>
            <a:ext cx="6640511" cy="52803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Autofit/>
          </a:bodyPr>
          <a:lstStyle/>
          <a:p>
            <a:r>
              <a:rPr lang="en-US" sz="3200" dirty="0" smtClean="0">
                <a:hlinkClick r:id="rId2"/>
              </a:rPr>
              <a:t>http://www.computerhistory.org/internet_history/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7106" name="Picture 2" descr="History of the Internet Pos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600200"/>
            <a:ext cx="8915400" cy="52156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Fathers of the Internet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531352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Vinton Cerf</a:t>
            </a:r>
          </a:p>
          <a:p>
            <a:r>
              <a:rPr lang="en-US" dirty="0" smtClean="0"/>
              <a:t>Bob Kahn</a:t>
            </a:r>
          </a:p>
          <a:p>
            <a:r>
              <a:rPr lang="en-US" b="1" dirty="0" smtClean="0"/>
              <a:t>INTERNET </a:t>
            </a:r>
            <a:r>
              <a:rPr lang="en-US" b="1" dirty="0" smtClean="0"/>
              <a:t>PIONEERS CERF AND KAHN TO RECEIVE ACM TURING AWARD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Team Developed Architecture for Computers to </a:t>
            </a:r>
            <a:r>
              <a:rPr lang="en-US" b="1" dirty="0" smtClean="0"/>
              <a:t>Communicate</a:t>
            </a:r>
          </a:p>
          <a:p>
            <a:r>
              <a:rPr lang="en-US" b="1" dirty="0" smtClean="0"/>
              <a:t>(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campus.acm.org/public/pressroom/press_releases/2_2005/turing_2_14_2005.cfm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Leonard </a:t>
            </a:r>
            <a:r>
              <a:rPr lang="en-US" dirty="0" err="1" smtClean="0"/>
              <a:t>Kleinrock</a:t>
            </a:r>
            <a:r>
              <a:rPr lang="en-US" dirty="0" smtClean="0"/>
              <a:t>  </a:t>
            </a: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http://www.cs.ucla.edu/~</a:t>
            </a:r>
            <a:r>
              <a:rPr lang="en-US" dirty="0" smtClean="0">
                <a:hlinkClick r:id="rId3"/>
              </a:rPr>
              <a:t>lk/LK/Inet/birth.html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developments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84D3F0-5E9A-4320-A64F-9466719A5D3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out of IPv4 </a:t>
            </a:r>
            <a:r>
              <a:rPr lang="en-US" dirty="0" smtClean="0"/>
              <a:t>addresses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ScreenShot0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28950" y="1981200"/>
            <a:ext cx="2971800" cy="3962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38400" y="6019800"/>
            <a:ext cx="4474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http://www.potaroo.net/tools/ipv4/index.html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1077</TotalTime>
  <Words>382</Words>
  <Application>Microsoft Office PowerPoint</Application>
  <PresentationFormat>On-screen Show (4:3)</PresentationFormat>
  <Paragraphs>121</Paragraphs>
  <Slides>28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Median</vt:lpstr>
      <vt:lpstr>Microsoft Visio Drawing</vt:lpstr>
      <vt:lpstr>The inter-net</vt:lpstr>
      <vt:lpstr>Some history may help</vt:lpstr>
      <vt:lpstr>A view (http://joaobordalo.com/files/topInternetHistory.png)</vt:lpstr>
      <vt:lpstr>Another view</vt:lpstr>
      <vt:lpstr>Some milestones</vt:lpstr>
      <vt:lpstr>http://www.computerhistory.org/internet_history/</vt:lpstr>
      <vt:lpstr>Fathers of the Internet</vt:lpstr>
      <vt:lpstr>Recent developments</vt:lpstr>
      <vt:lpstr>Running out of IPv4 addresses</vt:lpstr>
      <vt:lpstr>Providing reliable service</vt:lpstr>
      <vt:lpstr>Providing quality service</vt:lpstr>
      <vt:lpstr>Providing secure services</vt:lpstr>
      <vt:lpstr>Ubiquitous access</vt:lpstr>
      <vt:lpstr>TCP/IP</vt:lpstr>
      <vt:lpstr>From ARPANET to Internet</vt:lpstr>
      <vt:lpstr>Slide 16</vt:lpstr>
      <vt:lpstr>The TCP/IP protocol suites</vt:lpstr>
      <vt:lpstr>Who is this?</vt:lpstr>
      <vt:lpstr>OSI vs TCP/IP</vt:lpstr>
      <vt:lpstr>ICANN - Internet Corporation for Assigned Names and Numbers</vt:lpstr>
      <vt:lpstr>Slide 21</vt:lpstr>
      <vt:lpstr>APNIC/APRICOT 2011</vt:lpstr>
      <vt:lpstr>IETF</vt:lpstr>
      <vt:lpstr>The model</vt:lpstr>
      <vt:lpstr>The hour-glass model</vt:lpstr>
      <vt:lpstr>The protocol suite</vt:lpstr>
      <vt:lpstr>Conclusions</vt:lpstr>
      <vt:lpstr>Acknowledgements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pictures of the internet</dc:title>
  <dc:creator>RockyChang</dc:creator>
  <cp:lastModifiedBy>RockyChang</cp:lastModifiedBy>
  <cp:revision>120</cp:revision>
  <dcterms:created xsi:type="dcterms:W3CDTF">2010-09-06T08:43:24Z</dcterms:created>
  <dcterms:modified xsi:type="dcterms:W3CDTF">2010-09-13T07:28:46Z</dcterms:modified>
</cp:coreProperties>
</file>