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50" r:id="rId3"/>
    <p:sldId id="351" r:id="rId4"/>
    <p:sldId id="372" r:id="rId5"/>
    <p:sldId id="352" r:id="rId6"/>
    <p:sldId id="338" r:id="rId7"/>
    <p:sldId id="371" r:id="rId8"/>
    <p:sldId id="353" r:id="rId9"/>
    <p:sldId id="354" r:id="rId10"/>
    <p:sldId id="387" r:id="rId11"/>
    <p:sldId id="355" r:id="rId12"/>
    <p:sldId id="356" r:id="rId13"/>
    <p:sldId id="358" r:id="rId14"/>
    <p:sldId id="357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8" r:id="rId24"/>
    <p:sldId id="369" r:id="rId25"/>
    <p:sldId id="346" r:id="rId26"/>
    <p:sldId id="347" r:id="rId27"/>
    <p:sldId id="377" r:id="rId28"/>
    <p:sldId id="376" r:id="rId29"/>
    <p:sldId id="378" r:id="rId30"/>
    <p:sldId id="379" r:id="rId31"/>
    <p:sldId id="381" r:id="rId32"/>
    <p:sldId id="380" r:id="rId33"/>
    <p:sldId id="382" r:id="rId34"/>
    <p:sldId id="388" r:id="rId35"/>
    <p:sldId id="348" r:id="rId36"/>
    <p:sldId id="383" r:id="rId37"/>
    <p:sldId id="349" r:id="rId38"/>
    <p:sldId id="385" r:id="rId39"/>
    <p:sldId id="384" r:id="rId40"/>
    <p:sldId id="386" r:id="rId41"/>
    <p:sldId id="318" r:id="rId42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2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fld id="{F9EF4303-3B9F-4374-BF4C-EB871DCF89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96" tIns="45098" rIns="90196" bIns="45098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fld id="{D8B31C0B-C339-4A67-AA74-34F81A412E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BEFB81-BE69-4384-B081-D9D8072DCF8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9166-AC10-4BE9-B424-E4021A520B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5EA815-F0EA-4292-AC35-23A18DBCED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25E6D4-AE04-46CF-8C6E-9DD69E3D47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0C1200-2277-4F50-ABD0-76C885FA96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91CE43-D407-42BE-AE32-D6F0D79B44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782C7-56BF-4CDF-8D10-4F982E7FF4D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B982E6-8A9E-46C1-A244-971BA4A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10833A-6912-4244-B2CC-78D160771C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37855-FA0E-4C8B-9677-67F6156FB0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B99B1DC-68F1-4A5A-BA1B-10E84799D5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F7D88D-23DE-4C23-8188-513B5F11D8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Microsoft_Office_Word_97_-_2003_Document9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>
            <a:normAutofit fontScale="90000"/>
          </a:bodyPr>
          <a:lstStyle/>
          <a:p>
            <a:r>
              <a:rPr lang="en-US" sz="5400"/>
              <a:t>Link State Routing Protocols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Dr. Rocky K. C. </a:t>
            </a:r>
            <a:r>
              <a:rPr lang="en-US" dirty="0" smtClean="0"/>
              <a:t>Chang	               22 November 2010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8D67390-B41A-4E66-B2D7-330DC288F578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 example</a:t>
            </a:r>
            <a:endParaRPr lang="en-GB" sz="4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53B2C4-0AA0-4CA8-BEC3-F6E4E52987F2}" type="slidenum">
              <a:rPr lang="en-GB"/>
              <a:pPr/>
              <a:t>10</a:t>
            </a:fld>
            <a:endParaRPr lang="en-GB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500313" y="3348038"/>
          <a:ext cx="4138612" cy="2581275"/>
        </p:xfrm>
        <a:graphic>
          <a:graphicData uri="http://schemas.openxmlformats.org/presentationml/2006/ole">
            <p:oleObj spid="_x0000_s149508" name="Visio" r:id="rId3" imgW="2446347" imgH="1525021" progId="Visio.Drawing.6">
              <p:embed/>
            </p:oleObj>
          </a:graphicData>
        </a:graphic>
      </p:graphicFrame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2840" y="1663179"/>
            <a:ext cx="8229600" cy="4502125"/>
          </a:xfrm>
        </p:spPr>
        <p:txBody>
          <a:bodyPr/>
          <a:lstStyle/>
          <a:p>
            <a:r>
              <a:rPr lang="en-US" dirty="0"/>
              <a:t>If B fails, A needs to update the link state for A-&gt;B. </a:t>
            </a:r>
          </a:p>
          <a:p>
            <a:pPr lvl="1"/>
            <a:r>
              <a:rPr lang="en-US" dirty="0"/>
              <a:t>But the spanning tree computed based on the original topology does not reach all nodes.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flooding protocol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9DB421-70B6-4F7A-9580-586E932918B8}" type="slidenum">
              <a:rPr lang="en-GB"/>
              <a:pPr/>
              <a:t>11</a:t>
            </a:fld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advertising router floods an LSA to all other interfaces.</a:t>
            </a:r>
          </a:p>
          <a:p>
            <a:pPr lvl="1"/>
            <a:r>
              <a:rPr lang="en-US"/>
              <a:t>Other routers forward the LSA to all interfaces except the one that the LSA is received.</a:t>
            </a:r>
          </a:p>
          <a:p>
            <a:r>
              <a:rPr lang="en-US"/>
              <a:t>To ensure reliability, all LSAs are positive-acknowledged.</a:t>
            </a:r>
          </a:p>
          <a:p>
            <a:pPr lvl="1"/>
            <a:r>
              <a:rPr lang="en-US"/>
              <a:t>A checksum is used to detect data corruption of an LSA, which covers the entire LSA except for some mutable fields.</a:t>
            </a:r>
          </a:p>
          <a:p>
            <a:pPr lvl="1"/>
            <a:r>
              <a:rPr lang="en-US"/>
              <a:t>The checksum is used both when the LSA is flooded and kept in the router’s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storm prevention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24AD7BF-404E-421A-A2B8-AD5293AF996A}" type="slidenum">
              <a:rPr lang="en-GB"/>
              <a:pPr/>
              <a:t>12</a:t>
            </a:fld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To prevent packet storms from occurring, use some information to differentiate new LSAs from old LSAs.</a:t>
            </a:r>
          </a:p>
          <a:p>
            <a:pPr lvl="1"/>
            <a:r>
              <a:rPr lang="en-US"/>
              <a:t>Each router must keep the latest LSAs.</a:t>
            </a:r>
          </a:p>
          <a:p>
            <a:pPr lvl="1"/>
            <a:r>
              <a:rPr lang="en-US"/>
              <a:t>LSAs that are not newer are discarded.</a:t>
            </a:r>
          </a:p>
          <a:p>
            <a:r>
              <a:rPr lang="en-US"/>
              <a:t>Differentiating between new and old LSAs</a:t>
            </a:r>
          </a:p>
          <a:p>
            <a:pPr lvl="1"/>
            <a:r>
              <a:rPr lang="en-US"/>
              <a:t>Timestamps with local and global meanings (stamped by the advertising  router).</a:t>
            </a:r>
          </a:p>
          <a:p>
            <a:pPr lvl="1"/>
            <a:r>
              <a:rPr lang="en-US"/>
              <a:t>A combination of sequence number (SN) and 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LSAs’ sequence numbers and 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21CA2E7-888E-4D38-A1E5-685EF16A0D33}" type="slidenum">
              <a:rPr lang="en-GB"/>
              <a:pPr/>
              <a:t>13</a:t>
            </a:fld>
            <a:endParaRPr lang="en-GB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new LSA is indicated by a larger SN (the advertising  router increments the SN for every LSA it sends).</a:t>
            </a:r>
          </a:p>
          <a:p>
            <a:pPr lvl="1"/>
            <a:r>
              <a:rPr lang="en-US"/>
              <a:t>The age and other information may also be used when the SNs are identical.</a:t>
            </a:r>
          </a:p>
          <a:p>
            <a:r>
              <a:rPr lang="en-US"/>
              <a:t>Design of the sequence numbering</a:t>
            </a:r>
          </a:p>
          <a:p>
            <a:pPr lvl="1"/>
            <a:r>
              <a:rPr lang="en-US"/>
              <a:t>Circular SN space (SN wraparounds)</a:t>
            </a:r>
          </a:p>
          <a:p>
            <a:pPr lvl="1"/>
            <a:r>
              <a:rPr lang="en-US"/>
              <a:t>Linear SN space (no SN wraparounds).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sequence number space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6BE377C-356F-4664-92FA-E96ED8D47FA2}" type="slidenum">
              <a:rPr lang="en-GB"/>
              <a:pPr/>
              <a:t>14</a:t>
            </a:fld>
            <a:endParaRPr lang="en-GB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SN starts from some value, say 0 (this initial value may be negative).</a:t>
            </a:r>
          </a:p>
          <a:p>
            <a:pPr lvl="1"/>
            <a:r>
              <a:rPr lang="en-US"/>
              <a:t>The SN space should be large enough, say 32-bit SN space.</a:t>
            </a:r>
          </a:p>
          <a:p>
            <a:r>
              <a:rPr lang="en-US"/>
              <a:t>When attempting to increment the SN beyond the largest SN,</a:t>
            </a:r>
          </a:p>
          <a:p>
            <a:pPr lvl="1"/>
            <a:r>
              <a:rPr lang="en-US"/>
              <a:t>Prematurely age the LSA and reflooding it.</a:t>
            </a:r>
          </a:p>
          <a:p>
            <a:pPr lvl="1"/>
            <a:r>
              <a:rPr lang="en-US"/>
              <a:t>After receiving ACKs from all neighbor routers, send the LSA with the initial SN.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 messages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F88D28-C776-4208-A036-8CF9C227D2D5}" type="slidenum">
              <a:rPr lang="en-GB"/>
              <a:pPr/>
              <a:t>15</a:t>
            </a:fld>
            <a:endParaRPr lang="en-GB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807"/>
            <a:ext cx="8229600" cy="4292005"/>
          </a:xfrm>
        </p:spPr>
        <p:txBody>
          <a:bodyPr/>
          <a:lstStyle/>
          <a:p>
            <a:r>
              <a:rPr lang="en-US" dirty="0"/>
              <a:t>To recap, an LSA message must minimally include the following information</a:t>
            </a:r>
          </a:p>
          <a:p>
            <a:pPr lvl="1"/>
            <a:r>
              <a:rPr lang="en-US" dirty="0"/>
              <a:t>Some identification information of the advertising router</a:t>
            </a:r>
          </a:p>
          <a:p>
            <a:pPr lvl="1"/>
            <a:r>
              <a:rPr lang="en-US" dirty="0"/>
              <a:t>Link state type and its value</a:t>
            </a:r>
          </a:p>
          <a:p>
            <a:pPr lvl="1"/>
            <a:r>
              <a:rPr lang="en-US" dirty="0"/>
              <a:t>Age, sequence number, and checksum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computation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6B7E538-E254-4C6D-A67C-65FF21801D04}" type="slidenum">
              <a:rPr lang="en-GB"/>
              <a:pPr/>
              <a:t>16</a:t>
            </a:fld>
            <a:endParaRPr lang="en-GB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6999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the network topology, each router computes minimum-cost paths from itself to other destinations (a spanning tree).</a:t>
            </a:r>
          </a:p>
          <a:p>
            <a:pPr lvl="1"/>
            <a:r>
              <a:rPr lang="en-US" dirty="0"/>
              <a:t>Use any efficient single-source, shortest-path algorithms, such as </a:t>
            </a:r>
            <a:r>
              <a:rPr lang="en-US" dirty="0" err="1"/>
              <a:t>Dijskstra’s</a:t>
            </a:r>
            <a:r>
              <a:rPr lang="en-US" dirty="0"/>
              <a:t> algorithm.</a:t>
            </a:r>
          </a:p>
          <a:p>
            <a:r>
              <a:rPr lang="en-US" dirty="0"/>
              <a:t>The link state can be based on any type of service (TOS), such as delay, reliability, etc.</a:t>
            </a:r>
          </a:p>
          <a:p>
            <a:r>
              <a:rPr lang="en-US" dirty="0"/>
              <a:t>Compute routes for different TOS, and equal-cost paths for load balancing.</a:t>
            </a:r>
          </a:p>
          <a:p>
            <a:r>
              <a:rPr lang="en-US" dirty="0"/>
              <a:t>The computed routes can be used in source routing or hop-by-hop routing.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57945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7000505-773D-40D0-9FC5-853DF15B00F9}" type="slidenum">
              <a:rPr lang="en-GB"/>
              <a:pPr/>
              <a:t>17</a:t>
            </a:fld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7430"/>
            <a:ext cx="8153400" cy="4495800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2819400" y="3812430"/>
          <a:ext cx="5715000" cy="2928938"/>
        </p:xfrm>
        <a:graphic>
          <a:graphicData uri="http://schemas.openxmlformats.org/presentationml/2006/ole">
            <p:oleObj spid="_x0000_s120840" name="VISIO" r:id="rId3" imgW="4356720" imgH="2233440" progId="Visio.Drawing.5">
              <p:embed/>
            </p:oleObj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609600" y="1526430"/>
          <a:ext cx="5638800" cy="2819400"/>
        </p:xfrm>
        <a:graphic>
          <a:graphicData uri="http://schemas.openxmlformats.org/presentationml/2006/ole">
            <p:oleObj spid="_x0000_s120842" name="VISIO" r:id="rId4" imgW="4393440" imgH="219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optimality principle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37D743-58E0-4A21-A11C-9DE222AD77AB}" type="slidenum">
              <a:rPr lang="en-GB"/>
              <a:pPr/>
              <a:t>18</a:t>
            </a:fld>
            <a:endParaRPr lang="en-GB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router E is on the optimal path from router A to router D, then</a:t>
            </a:r>
          </a:p>
          <a:p>
            <a:pPr lvl="1"/>
            <a:r>
              <a:rPr lang="en-US"/>
              <a:t>the optimal path from router E to router D also falls along the same path.</a:t>
            </a:r>
          </a:p>
          <a:p>
            <a:r>
              <a:rPr lang="en-US"/>
              <a:t>Given that the link state databases are identical in all routers, each </a:t>
            </a:r>
            <a:r>
              <a:rPr lang="en-US" u="sng"/>
              <a:t>local</a:t>
            </a:r>
            <a:r>
              <a:rPr lang="en-US"/>
              <a:t> forwarding decision gives a </a:t>
            </a:r>
            <a:r>
              <a:rPr lang="en-US" u="sng"/>
              <a:t>globally</a:t>
            </a:r>
            <a:r>
              <a:rPr lang="en-US"/>
              <a:t> optimal path.</a:t>
            </a:r>
          </a:p>
          <a:p>
            <a:r>
              <a:rPr lang="en-US"/>
              <a:t>If the link state databases are not identical, can the routers forward packets on an optimal path?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routing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CF7F7D3-6262-4227-AACB-924F01E7478A}" type="slidenum">
              <a:rPr lang="en-GB"/>
              <a:pPr/>
              <a:t>19</a:t>
            </a:fld>
            <a:endParaRPr lang="en-GB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800"/>
            <a:ext cx="8305800" cy="4924400"/>
          </a:xfrm>
        </p:spPr>
        <p:txBody>
          <a:bodyPr/>
          <a:lstStyle/>
          <a:p>
            <a:r>
              <a:rPr lang="en-US" dirty="0"/>
              <a:t>To make the link state routing more scalable, some routers and their networks may be grouped into the same area.</a:t>
            </a:r>
          </a:p>
          <a:p>
            <a:r>
              <a:rPr lang="en-US" dirty="0"/>
              <a:t>Intra-area routing is essentially a separate copy of the link state routing protocol.</a:t>
            </a:r>
          </a:p>
          <a:p>
            <a:r>
              <a:rPr lang="en-US" dirty="0"/>
              <a:t>Inter-area routing relies on area border routers that have routing info in more than one area.</a:t>
            </a:r>
          </a:p>
          <a:p>
            <a:pPr lvl="1"/>
            <a:r>
              <a:rPr lang="en-US" dirty="0"/>
              <a:t>E.g., Router D “summarizes” the routing information in area 2 and floods it to the area 1,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state approach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6C5C5F-0F62-4281-82A7-9B0E3B19E07D}" type="slidenum">
              <a:rPr lang="en-GB"/>
              <a:pPr/>
              <a:t>2</a:t>
            </a:fld>
            <a:endParaRPr lang="en-GB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29506"/>
            <a:ext cx="8229600" cy="4795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DV approach, each router discovers the network topology through the distance vectors received from its neighbors.</a:t>
            </a:r>
          </a:p>
          <a:p>
            <a:r>
              <a:rPr lang="en-US" dirty="0"/>
              <a:t>In the LS approach, each router discovers the network topology through link state advertisements (LSAs).</a:t>
            </a:r>
          </a:p>
          <a:p>
            <a:pPr lvl="1"/>
            <a:r>
              <a:rPr lang="en-US" dirty="0"/>
              <a:t>Each router is responsible for discovering its neighbors and the states of the links between them, and informs other routers.</a:t>
            </a:r>
          </a:p>
          <a:p>
            <a:pPr lvl="1"/>
            <a:r>
              <a:rPr lang="en-US" dirty="0"/>
              <a:t>Upon receiving all the link states, a router can form a local view of the entire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routing example (from [1])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6AA1786-49D7-49D7-80B6-8BB225D84FC9}" type="slidenum">
              <a:rPr lang="en-GB"/>
              <a:pPr/>
              <a:t>20</a:t>
            </a:fld>
            <a:endParaRPr lang="en-GB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609600" y="2300288"/>
          <a:ext cx="8077200" cy="2728912"/>
        </p:xfrm>
        <a:graphic>
          <a:graphicData uri="http://schemas.openxmlformats.org/presentationml/2006/ole">
            <p:oleObj spid="_x0000_s123908" name="VISIO" r:id="rId3" imgW="5436720" imgH="183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and router failures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76218E-D00A-4D9B-AEE0-53BDCD4A8990}" type="slidenum">
              <a:rPr lang="en-GB"/>
              <a:pPr/>
              <a:t>21</a:t>
            </a:fld>
            <a:endParaRPr lang="en-GB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When a link fails, the routers on both side send updated LSAs for this link to age the LSAs in other routers.</a:t>
            </a:r>
          </a:p>
          <a:p>
            <a:r>
              <a:rPr lang="en-US"/>
              <a:t>To cater for router failures, each LSA is associated with an age (determined by the advertising router).</a:t>
            </a:r>
          </a:p>
          <a:p>
            <a:pPr lvl="1"/>
            <a:r>
              <a:rPr lang="en-US"/>
              <a:t>Each router periodically sends out its LSAs even though they are not changed, e.g., every half-an-hour.</a:t>
            </a:r>
          </a:p>
          <a:p>
            <a:pPr lvl="1"/>
            <a:r>
              <a:rPr lang="en-US"/>
              <a:t>An aged LSA will also be sent out to other routers to age the LSAs in other routers.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sequence number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32DA540-8324-41A7-96CA-F5236E513B23}" type="slidenum">
              <a:rPr lang="en-GB"/>
              <a:pPr/>
              <a:t>22</a:t>
            </a:fld>
            <a:endParaRPr lang="en-GB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a router boots up (after failure), it needs to know the latest SNs for its LSAs.</a:t>
            </a:r>
          </a:p>
          <a:p>
            <a:r>
              <a:rPr lang="en-US"/>
              <a:t>One solution is to use a distinct initial sequence number to start with. Let N</a:t>
            </a:r>
            <a:r>
              <a:rPr lang="en-US" baseline="-25000"/>
              <a:t>O</a:t>
            </a:r>
            <a:r>
              <a:rPr lang="en-US"/>
              <a:t> be the oldest SN (-2**31 + 1 in OSPF).</a:t>
            </a:r>
          </a:p>
          <a:p>
            <a:pPr lvl="1"/>
            <a:r>
              <a:rPr lang="en-US"/>
              <a:t>When the router boots up, its sends LSAs with SN = N</a:t>
            </a:r>
            <a:r>
              <a:rPr lang="en-US" baseline="-25000"/>
              <a:t>O</a:t>
            </a:r>
            <a:r>
              <a:rPr lang="en-US"/>
              <a:t>.</a:t>
            </a:r>
          </a:p>
          <a:p>
            <a:pPr lvl="1"/>
            <a:r>
              <a:rPr lang="en-US"/>
              <a:t>When other routers received LSAs with SN = N</a:t>
            </a:r>
            <a:r>
              <a:rPr lang="en-US" baseline="-25000"/>
              <a:t>O</a:t>
            </a:r>
            <a:r>
              <a:rPr lang="en-US"/>
              <a:t>, they inform this router of the latest SNs.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partitions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0E5D2B-F0C4-4431-AA60-FBBAA10DD9DB}" type="slidenum">
              <a:rPr lang="en-GB"/>
              <a:pPr/>
              <a:t>23</a:t>
            </a:fld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/>
              <a:t>Link/router failures could partition a network.</a:t>
            </a:r>
          </a:p>
          <a:p>
            <a:r>
              <a:rPr lang="en-US" sz="2400"/>
              <a:t>After the partition is healed, the link state databases in the two previously partitioned networks may not be consistent.</a:t>
            </a:r>
          </a:p>
          <a:p>
            <a:r>
              <a:rPr lang="en-US" sz="2400"/>
              <a:t>After the network partition, router B is unaware of the failure of link E-G.</a:t>
            </a:r>
          </a:p>
          <a:p>
            <a:r>
              <a:rPr lang="en-US" sz="2400"/>
              <a:t>After the link C-F is restored, router B may forward packets to router E via router G.</a:t>
            </a:r>
          </a:p>
          <a:p>
            <a:r>
              <a:rPr lang="en-US" sz="2400"/>
              <a:t>Whenever a failed link is restored, bringing up adjacency is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Network partition example (from [1])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1437EE-F5FF-4F8D-9F4F-93D983C17230}" type="slidenum">
              <a:rPr lang="en-GB"/>
              <a:pPr/>
              <a:t>24</a:t>
            </a:fld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685800" y="1981200"/>
          <a:ext cx="7696200" cy="3243263"/>
        </p:xfrm>
        <a:graphic>
          <a:graphicData uri="http://schemas.openxmlformats.org/presentationml/2006/ole">
            <p:oleObj spid="_x0000_s129028" name="VISIO" r:id="rId3" imgW="4356720" imgH="183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shortest path first protocol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052E0B-F193-4981-9516-1B6E3274BD7F}" type="slidenum">
              <a:rPr lang="en-GB"/>
              <a:pPr/>
              <a:t>25</a:t>
            </a:fld>
            <a:endParaRPr lang="en-GB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305800" cy="4852392"/>
          </a:xfrm>
        </p:spPr>
        <p:txBody>
          <a:bodyPr/>
          <a:lstStyle/>
          <a:p>
            <a:r>
              <a:rPr lang="en-US" dirty="0"/>
              <a:t>OSPF is an implementation of the link state approach.</a:t>
            </a:r>
          </a:p>
          <a:p>
            <a:r>
              <a:rPr lang="en-US" dirty="0"/>
              <a:t>OSPF calculates separate routes for each TOS.</a:t>
            </a:r>
          </a:p>
          <a:p>
            <a:pPr lvl="1"/>
            <a:r>
              <a:rPr lang="en-US" dirty="0"/>
              <a:t>When several equal-cost routes to a destination exist, traffic is distributed equally among them.</a:t>
            </a:r>
          </a:p>
          <a:p>
            <a:pPr lvl="1"/>
            <a:r>
              <a:rPr lang="en-US" dirty="0"/>
              <a:t>The cost of a route is described by a single dimensionless metric.</a:t>
            </a:r>
          </a:p>
          <a:p>
            <a:r>
              <a:rPr lang="en-US" dirty="0"/>
              <a:t>OSPF allows sets of networks to be grouped together, i.e., areas. </a:t>
            </a:r>
          </a:p>
          <a:p>
            <a:pPr lvl="1"/>
            <a:r>
              <a:rPr lang="en-US" dirty="0"/>
              <a:t>The topology of an area is hidden from outside.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shortest path first protocol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29EC04-18F1-45BB-AAF4-670E2B8F2FD6}" type="slidenum">
              <a:rPr lang="en-GB"/>
              <a:pPr/>
              <a:t>26</a:t>
            </a:fld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72816"/>
            <a:ext cx="8382000" cy="4780384"/>
          </a:xfrm>
        </p:spPr>
        <p:txBody>
          <a:bodyPr/>
          <a:lstStyle/>
          <a:p>
            <a:r>
              <a:rPr lang="en-US" dirty="0"/>
              <a:t>OSPF enables the flexible configuration of IP subnets.  </a:t>
            </a:r>
          </a:p>
          <a:p>
            <a:pPr lvl="1"/>
            <a:r>
              <a:rPr lang="en-US" dirty="0"/>
              <a:t>Each route distributed by OSPF has a destination and mask.  </a:t>
            </a:r>
          </a:p>
          <a:p>
            <a:pPr lvl="1"/>
            <a:r>
              <a:rPr lang="en-US" dirty="0"/>
              <a:t>Two different subnets of the same IP network number may have different sizes.</a:t>
            </a:r>
          </a:p>
          <a:p>
            <a:r>
              <a:rPr lang="en-US" dirty="0"/>
              <a:t>All OSPF protocol exchanges are authenticated.</a:t>
            </a:r>
          </a:p>
          <a:p>
            <a:r>
              <a:rPr lang="en-US" dirty="0"/>
              <a:t>Externally derived routing data is passed transparently throughout the OSPF network.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OSPF network 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254B5-EFDE-409A-A253-955BAF00C8C6}" type="slidenum">
              <a:rPr lang="en-GB"/>
              <a:pPr/>
              <a:t>27</a:t>
            </a:fld>
            <a:endParaRPr lang="en-GB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cost is associated with the output side of each router interface.</a:t>
            </a:r>
          </a:p>
          <a:p>
            <a:r>
              <a:rPr lang="en-US"/>
              <a:t>Three kinds of nodes: </a:t>
            </a:r>
          </a:p>
          <a:p>
            <a:pPr lvl="1"/>
            <a:r>
              <a:rPr lang="en-US"/>
              <a:t>Router (transit)</a:t>
            </a:r>
          </a:p>
          <a:p>
            <a:pPr lvl="1"/>
            <a:r>
              <a:rPr lang="en-US"/>
              <a:t>Network (transit), e.g., N8 and N9</a:t>
            </a:r>
          </a:p>
          <a:p>
            <a:pPr lvl="1"/>
            <a:r>
              <a:rPr lang="en-US"/>
              <a:t>Stub network (nontransit), e.g., N1 and N2</a:t>
            </a:r>
          </a:p>
          <a:p>
            <a:r>
              <a:rPr lang="en-US"/>
              <a:t>N3, 6, 8, 9 are broadcast networks.</a:t>
            </a:r>
          </a:p>
          <a:p>
            <a:r>
              <a:rPr lang="en-US"/>
              <a:t>RT5 and RT7 are AS border routers.</a:t>
            </a:r>
          </a:p>
          <a:p>
            <a:r>
              <a:rPr lang="en-US"/>
              <a:t>N12-N14 are external networks, and the routes to N12 are advertised by both RT5 and RT7.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C5E356-2FBA-4FCF-88FE-AF5922E6DEEC}" type="slidenum">
              <a:rPr lang="en-GB"/>
              <a:pPr/>
              <a:t>28</a:t>
            </a:fld>
            <a:endParaRPr lang="en-GB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219200" y="0"/>
          <a:ext cx="6245225" cy="6858000"/>
        </p:xfrm>
        <a:graphic>
          <a:graphicData uri="http://schemas.openxmlformats.org/presentationml/2006/ole">
            <p:oleObj spid="_x0000_s138244" name="Document" r:id="rId3" imgW="6316920" imgH="69447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C965DE-8595-4F89-82EC-F1F5E3E9D81E}" type="slidenum">
              <a:rPr lang="en-GB"/>
              <a:pPr/>
              <a:t>29</a:t>
            </a:fld>
            <a:endParaRPr lang="en-GB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04800" y="180975"/>
          <a:ext cx="7620000" cy="6600825"/>
        </p:xfrm>
        <a:graphic>
          <a:graphicData uri="http://schemas.openxmlformats.org/presentationml/2006/ole">
            <p:oleObj spid="_x0000_s140292" name="Document" r:id="rId3" imgW="5486400" imgH="4748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[from [3])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8AD83C-4E4C-44AE-9F68-7E8A19BCF860}" type="slidenum">
              <a:rPr lang="en-GB"/>
              <a:pPr/>
              <a:t>3</a:t>
            </a:fld>
            <a:endParaRPr lang="en-GB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Routers connected by point-to-point links</a:t>
            </a:r>
          </a:p>
          <a:p>
            <a:pPr lvl="1"/>
            <a:r>
              <a:rPr lang="en-US"/>
              <a:t>Networks connected to the routers are omitted.</a:t>
            </a:r>
          </a:p>
          <a:p>
            <a:pPr lvl="1"/>
            <a:r>
              <a:rPr lang="en-US"/>
              <a:t>Link states are generally asymmetric. </a:t>
            </a:r>
          </a:p>
          <a:p>
            <a:pPr lvl="1"/>
            <a:endParaRPr lang="en-US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219200" y="2971800"/>
          <a:ext cx="6629400" cy="3341688"/>
        </p:xfrm>
        <a:graphic>
          <a:graphicData uri="http://schemas.openxmlformats.org/presentationml/2006/ole">
            <p:oleObj spid="_x0000_s110596" name="VISIO" r:id="rId3" imgW="4356720" imgH="219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Link state representations: routers and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119E2-26E8-4A1D-B285-489ADECB5105}" type="slidenum">
              <a:rPr lang="en-GB"/>
              <a:pPr/>
              <a:t>30</a:t>
            </a:fld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52400" y="1828800"/>
          <a:ext cx="8763000" cy="3632200"/>
        </p:xfrm>
        <a:graphic>
          <a:graphicData uri="http://schemas.openxmlformats.org/presentationml/2006/ole">
            <p:oleObj spid="_x0000_s141316" name="Document" r:id="rId3" imgW="4293720" imgH="1782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Shortest-path tree rooted at RT6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98277F6-E9EB-4E4A-B76B-299483F90CE0}" type="slidenum">
              <a:rPr lang="en-GB"/>
              <a:pPr/>
              <a:t>31</a:t>
            </a:fld>
            <a:endParaRPr lang="en-GB"/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Links without labels have costs of 0, e.g., N3 to R1, 2, 4.</a:t>
            </a:r>
          </a:p>
          <a:p>
            <a:r>
              <a:rPr lang="en-US"/>
              <a:t>RT6 has a link to address Ib (destination) and another link to RT10 (transit).</a:t>
            </a:r>
          </a:p>
          <a:p>
            <a:pPr lvl="1"/>
            <a:r>
              <a:rPr lang="en-US"/>
              <a:t>Numbered vs unnumbered point-to-point links</a:t>
            </a:r>
          </a:p>
          <a:p>
            <a:r>
              <a:rPr lang="en-US"/>
              <a:t>RT10 uses RT7 to reach external network N12.</a:t>
            </a:r>
          </a:p>
          <a:p>
            <a:r>
              <a:rPr lang="en-US"/>
              <a:t>RT6 to address Ia (destination)?</a:t>
            </a:r>
          </a:p>
          <a:p>
            <a:r>
              <a:rPr lang="en-US"/>
              <a:t>Only the next hop to the destination is used in the IP forwarding.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EA38FE3-5A35-4A1C-A97E-A9B8B8528CC3}" type="slidenum">
              <a:rPr lang="en-GB"/>
              <a:pPr/>
              <a:t>32</a:t>
            </a:fld>
            <a:endParaRPr lang="en-GB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28600" y="41275"/>
          <a:ext cx="7848600" cy="6791325"/>
        </p:xfrm>
        <a:graphic>
          <a:graphicData uri="http://schemas.openxmlformats.org/presentationml/2006/ole">
            <p:oleObj spid="_x0000_s142340" name="Document" r:id="rId3" imgW="5486400" imgH="4748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81000"/>
            <a:ext cx="860425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R6’s forwarding table for internal destinations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C94B49-6465-434C-A90D-DDFD12136952}" type="slidenum">
              <a:rPr lang="en-GB"/>
              <a:pPr/>
              <a:t>33</a:t>
            </a:fld>
            <a:endParaRPr lang="en-GB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990600" y="1582563"/>
          <a:ext cx="6934200" cy="5230813"/>
        </p:xfrm>
        <a:graphic>
          <a:graphicData uri="http://schemas.openxmlformats.org/presentationml/2006/ole">
            <p:oleObj spid="_x0000_s144388" name="Document" r:id="rId3" imgW="2870280" imgH="24458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sz="3600"/>
              <a:t>R6’s forwarding table for external destinations</a:t>
            </a:r>
            <a:endParaRPr lang="en-GB" sz="36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F060E4-B157-4F4A-A899-CD6A3BFCEFFE}" type="slidenum">
              <a:rPr lang="en-GB"/>
              <a:pPr/>
              <a:t>34</a:t>
            </a:fld>
            <a:endParaRPr lang="en-GB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365250" y="1839913"/>
          <a:ext cx="5903913" cy="1858962"/>
        </p:xfrm>
        <a:graphic>
          <a:graphicData uri="http://schemas.openxmlformats.org/presentationml/2006/ole">
            <p:oleObj spid="_x0000_s152580" name="Document" r:id="rId3" imgW="6659775" imgH="2096739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 areas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A16426-5353-4170-8875-E7F3F2F10F9C}" type="slidenum">
              <a:rPr lang="en-GB"/>
              <a:pPr/>
              <a:t>35</a:t>
            </a:fld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OSPF uses the concept of areas to define the routing environment.</a:t>
            </a:r>
          </a:p>
          <a:p>
            <a:pPr lvl="1"/>
            <a:r>
              <a:rPr lang="en-US"/>
              <a:t>An area is a logical collection of networks, identified by a 32-bit ID.</a:t>
            </a:r>
          </a:p>
          <a:p>
            <a:pPr lvl="1"/>
            <a:r>
              <a:rPr lang="en-US"/>
              <a:t>All routers belonging to the same area disclose complete information about all networks within that area.</a:t>
            </a:r>
          </a:p>
          <a:p>
            <a:pPr lvl="1"/>
            <a:r>
              <a:rPr lang="en-US"/>
              <a:t>There is a special area that must be defined for all OSPF domains---the backbone area (0.0.0.0).</a:t>
            </a:r>
          </a:p>
          <a:p>
            <a:r>
              <a:rPr lang="en-US"/>
              <a:t>The backbone is responsible for distributing routing information between areas.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Inter-area routing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D5CA51-054B-45AF-8CC1-D0AAD1FD1C27}" type="slidenum">
              <a:rPr lang="en-GB"/>
              <a:pPr/>
              <a:t>36</a:t>
            </a:fld>
            <a:endParaRPr lang="en-GB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Internal, area border, backbone, AS boundary routers</a:t>
            </a:r>
          </a:p>
          <a:p>
            <a:r>
              <a:rPr lang="en-US"/>
              <a:t>Inter-area routing: from source to</a:t>
            </a:r>
          </a:p>
          <a:p>
            <a:pPr lvl="1"/>
            <a:r>
              <a:rPr lang="en-US"/>
              <a:t>an area border router to</a:t>
            </a:r>
          </a:p>
          <a:p>
            <a:pPr lvl="1"/>
            <a:r>
              <a:rPr lang="en-US"/>
              <a:t>a backbone path between the source and destination areas to</a:t>
            </a:r>
          </a:p>
          <a:p>
            <a:pPr lvl="1"/>
            <a:r>
              <a:rPr lang="en-US"/>
              <a:t>another intra-area path to the destination</a:t>
            </a:r>
          </a:p>
          <a:p>
            <a:r>
              <a:rPr lang="en-US"/>
              <a:t>The correct area border to use for exiting the source area is chosen exactly the same way as how external routers are chosen (e.g., N12).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0725269-A4A6-4EE3-AE70-682773998D3B}" type="slidenum">
              <a:rPr lang="en-GB"/>
              <a:pPr/>
              <a:t>37</a:t>
            </a:fld>
            <a:endParaRPr lang="en-GB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318592" y="110951"/>
          <a:ext cx="6781800" cy="6702425"/>
        </p:xfrm>
        <a:graphic>
          <a:graphicData uri="http://schemas.openxmlformats.org/presentationml/2006/ole">
            <p:oleObj spid="_x0000_s102404" name="Document" r:id="rId3" imgW="8029440" imgH="79437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Advertising link states into Area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BA845A-7602-4E99-A6A0-9386F4623089}" type="slidenum">
              <a:rPr lang="en-GB"/>
              <a:pPr/>
              <a:t>38</a:t>
            </a:fld>
            <a:endParaRPr lang="en-GB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Internal destinations: N1-N4</a:t>
            </a:r>
          </a:p>
          <a:p>
            <a:r>
              <a:rPr lang="en-US"/>
              <a:t>Area border routers RT3 and RT4 advertise into Area 1 the distances to all destinations external to the area.</a:t>
            </a:r>
          </a:p>
          <a:p>
            <a:r>
              <a:rPr lang="en-US"/>
              <a:t>RT3 and RT4 must also advertise into Area 1 the locations of the AS boundary routers RT5 and RT7.</a:t>
            </a:r>
          </a:p>
          <a:p>
            <a:r>
              <a:rPr lang="en-US"/>
              <a:t>Finally, external advertisements from RT5 and RT7 are flooded throughout the entire AS, including Area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CA49B44-4D13-4454-AB33-95A5A1D3818A}" type="slidenum">
              <a:rPr lang="en-GB"/>
              <a:pPr/>
              <a:t>39</a:t>
            </a:fld>
            <a:endParaRPr lang="en-GB"/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22263" y="231775"/>
          <a:ext cx="4121150" cy="6342063"/>
        </p:xfrm>
        <a:graphic>
          <a:graphicData uri="http://schemas.openxmlformats.org/presentationml/2006/ole">
            <p:oleObj spid="_x0000_s146436" name="Document" r:id="rId3" imgW="2617560" imgH="4028400" progId="Word.Document.8">
              <p:embed/>
            </p:oleObj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4343400" y="228600"/>
          <a:ext cx="4364038" cy="6629400"/>
        </p:xfrm>
        <a:graphic>
          <a:graphicData uri="http://schemas.openxmlformats.org/presentationml/2006/ole">
            <p:oleObj spid="_x0000_s146437" name="Document" r:id="rId4" imgW="2957040" imgH="44917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424862" cy="609600"/>
          </a:xfrm>
        </p:spPr>
        <p:txBody>
          <a:bodyPr/>
          <a:lstStyle/>
          <a:p>
            <a:r>
              <a:rPr lang="en-US" sz="3200"/>
              <a:t>After exchanging LSAs with neighbors (from [1])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589F4F-464B-4F22-8754-8D2B52F9D0B8}" type="slidenum">
              <a:rPr lang="en-GB"/>
              <a:pPr/>
              <a:t>4</a:t>
            </a:fld>
            <a:endParaRPr lang="en-GB"/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For router A</a:t>
            </a: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371600" y="1828800"/>
          <a:ext cx="6019800" cy="4452938"/>
        </p:xfrm>
        <a:graphic>
          <a:graphicData uri="http://schemas.openxmlformats.org/presentationml/2006/ole">
            <p:oleObj spid="_x0000_s132101" name="VISIO" r:id="rId3" imgW="3456720" imgH="255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8451A3-9037-40CA-B439-685406F704B0}" type="slidenum">
              <a:rPr lang="en-GB"/>
              <a:pPr/>
              <a:t>40</a:t>
            </a:fld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LS protocols have been deployed for intra-domain routing, such as IS-IS and OSPF.</a:t>
            </a:r>
          </a:p>
          <a:p>
            <a:r>
              <a:rPr lang="en-US"/>
              <a:t>LS protocols rely on reliable mechanisms to update link states of the network in all routers.</a:t>
            </a:r>
          </a:p>
          <a:p>
            <a:r>
              <a:rPr lang="en-US"/>
              <a:t>Compared with the DV approach, LS protocols are more complex to design and also more difficult to manage.</a:t>
            </a:r>
          </a:p>
          <a:p>
            <a:r>
              <a:rPr lang="en-US"/>
              <a:t>While the LS approach scales better than the DV approach, the LS still cannot be used in interdomain routing.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8A951B-C5ED-4C26-A21D-945BA764775B}" type="slidenum">
              <a:rPr lang="en-GB"/>
              <a:pPr/>
              <a:t>41</a:t>
            </a:fld>
            <a:endParaRPr lang="en-GB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53182"/>
            <a:ext cx="8229600" cy="465613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dirty="0"/>
              <a:t>M. </a:t>
            </a:r>
            <a:r>
              <a:rPr lang="en-US" dirty="0" err="1"/>
              <a:t>Steenstrup</a:t>
            </a:r>
            <a:r>
              <a:rPr lang="en-US" dirty="0"/>
              <a:t>, </a:t>
            </a:r>
            <a:r>
              <a:rPr lang="en-US" i="1" dirty="0"/>
              <a:t>Routing in Communications Networks</a:t>
            </a:r>
            <a:r>
              <a:rPr lang="en-US" dirty="0"/>
              <a:t>, Prentice Hall, 1995.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dirty="0"/>
              <a:t>R. Perlman, </a:t>
            </a:r>
            <a:r>
              <a:rPr lang="en-US" i="1" dirty="0"/>
              <a:t>Interconnection</a:t>
            </a:r>
            <a:r>
              <a:rPr lang="en-US" dirty="0"/>
              <a:t>, Second Edition, Addison Wesley, 2000.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dirty="0"/>
              <a:t>S. </a:t>
            </a:r>
            <a:r>
              <a:rPr lang="en-US" dirty="0" err="1"/>
              <a:t>Keshav</a:t>
            </a:r>
            <a:r>
              <a:rPr lang="en-US" dirty="0"/>
              <a:t>, </a:t>
            </a:r>
            <a:r>
              <a:rPr lang="en-US" i="1" dirty="0"/>
              <a:t>An Engineering Approach to Computer Networking</a:t>
            </a:r>
            <a:r>
              <a:rPr lang="en-US" dirty="0"/>
              <a:t>, Addison Wesley, 1997.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dirty="0"/>
              <a:t>C. </a:t>
            </a:r>
            <a:r>
              <a:rPr lang="en-US" dirty="0" err="1"/>
              <a:t>Huitema</a:t>
            </a:r>
            <a:r>
              <a:rPr lang="en-US" dirty="0"/>
              <a:t>, </a:t>
            </a:r>
            <a:r>
              <a:rPr lang="en-US" i="1" dirty="0"/>
              <a:t>Routing in the Internet</a:t>
            </a:r>
            <a:r>
              <a:rPr lang="en-US" dirty="0"/>
              <a:t>, Prentice Hall PTR, Second Edition, 1999.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dirty="0"/>
              <a:t>OSPF version 2 (RFC 1583)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receiving all LSAs (from [1])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430ABC9-B3E0-411E-9B40-17E60843F695}" type="slidenum">
              <a:rPr lang="en-GB"/>
              <a:pPr/>
              <a:t>5</a:t>
            </a:fld>
            <a:endParaRPr lang="en-GB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After the protocol converges, the routers’ link state databases are identical. 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990600" y="2438400"/>
          <a:ext cx="6858000" cy="3940175"/>
        </p:xfrm>
        <a:graphic>
          <a:graphicData uri="http://schemas.openxmlformats.org/presentationml/2006/ole">
            <p:oleObj spid="_x0000_s111620" name="VISIO" r:id="rId3" imgW="5076720" imgH="291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state routing protocols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47D63B7-CA45-49DB-90E9-1672C445D918}" type="slidenum">
              <a:rPr lang="en-GB"/>
              <a:pPr/>
              <a:t>6</a:t>
            </a:fld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01514"/>
            <a:ext cx="8229600" cy="4795838"/>
          </a:xfrm>
        </p:spPr>
        <p:txBody>
          <a:bodyPr/>
          <a:lstStyle/>
          <a:p>
            <a:r>
              <a:rPr lang="en-US" dirty="0"/>
              <a:t>Therefore, there are two main parts in a link state routing protocol.</a:t>
            </a:r>
          </a:p>
          <a:p>
            <a:pPr lvl="1"/>
            <a:r>
              <a:rPr lang="en-US" dirty="0"/>
              <a:t>(Topology dissemination) Construct and maintain a consistent link state database in all routers.</a:t>
            </a:r>
          </a:p>
          <a:p>
            <a:pPr lvl="1"/>
            <a:r>
              <a:rPr lang="en-US" dirty="0"/>
              <a:t>(Route computation) Each router computes minimum-cost paths to all destinations in the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 dissemination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38D79B-1882-400A-94E3-9A309405D803}" type="slidenum">
              <a:rPr lang="en-GB"/>
              <a:pPr/>
              <a:t>7</a:t>
            </a:fld>
            <a:endParaRPr lang="en-GB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9200"/>
            <a:ext cx="8153400" cy="4978152"/>
          </a:xfrm>
        </p:spPr>
        <p:txBody>
          <a:bodyPr/>
          <a:lstStyle/>
          <a:p>
            <a:r>
              <a:rPr lang="en-US" dirty="0"/>
              <a:t>Neighbor discovery</a:t>
            </a:r>
          </a:p>
          <a:p>
            <a:pPr lvl="1"/>
            <a:r>
              <a:rPr lang="en-US" dirty="0"/>
              <a:t>Use Hello protocols to discover neighbors and to elect a designated router on a shared medium.</a:t>
            </a:r>
          </a:p>
          <a:p>
            <a:r>
              <a:rPr lang="en-US" dirty="0"/>
              <a:t>Bringing up adjacencies in a point-to-point network</a:t>
            </a:r>
          </a:p>
          <a:p>
            <a:pPr lvl="1"/>
            <a:r>
              <a:rPr lang="en-US" dirty="0"/>
              <a:t>A set of protocols (database description, link state request/update) to synchronize the link state databases of the two routers</a:t>
            </a:r>
          </a:p>
          <a:p>
            <a:r>
              <a:rPr lang="en-US" dirty="0"/>
              <a:t>On a shared medium, a designated router </a:t>
            </a:r>
          </a:p>
          <a:p>
            <a:pPr lvl="1"/>
            <a:r>
              <a:rPr lang="en-US" dirty="0"/>
              <a:t>forms adjacency with other routers, and</a:t>
            </a:r>
          </a:p>
          <a:p>
            <a:pPr lvl="1"/>
            <a:r>
              <a:rPr lang="en-US" dirty="0"/>
              <a:t>responsible for advertising the link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 dissemination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A3DA30-B98D-48BE-A539-F645A114A28D}" type="slidenum">
              <a:rPr lang="en-GB"/>
              <a:pPr/>
              <a:t>8</a:t>
            </a:fld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2209800" y="1600542"/>
          <a:ext cx="4378424" cy="5028857"/>
        </p:xfrm>
        <a:graphic>
          <a:graphicData uri="http://schemas.openxmlformats.org/presentationml/2006/ole">
            <p:oleObj spid="_x0000_s112645" name="VISIO" r:id="rId3" imgW="3636720" imgH="417672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state advertisements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D6BDEE-AA99-463C-9F8A-B12D13DB7E5D}" type="slidenum">
              <a:rPr lang="en-GB"/>
              <a:pPr/>
              <a:t>9</a:t>
            </a:fld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link-state router generates a link state advertisement (LSA) when discovering</a:t>
            </a:r>
          </a:p>
          <a:p>
            <a:pPr lvl="1"/>
            <a:r>
              <a:rPr lang="en-US"/>
              <a:t>a new neighbor router, or</a:t>
            </a:r>
          </a:p>
          <a:p>
            <a:pPr lvl="1"/>
            <a:r>
              <a:rPr lang="en-US"/>
              <a:t>the cost of the link to an existing neighbor changes (including link failure).</a:t>
            </a:r>
          </a:p>
          <a:p>
            <a:r>
              <a:rPr lang="en-US"/>
              <a:t>The LSA describes the latest changes in the network topology and must be transmitted to all other routers as soon as possible.</a:t>
            </a:r>
          </a:p>
          <a:p>
            <a:pPr lvl="1"/>
            <a:r>
              <a:rPr lang="en-US"/>
              <a:t>Dissemination cannot be based on the routing information. 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1653</TotalTime>
  <Words>1914</Words>
  <Application>Microsoft Office PowerPoint</Application>
  <PresentationFormat>On-screen Show (4:3)</PresentationFormat>
  <Paragraphs>204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Times New Roman</vt:lpstr>
      <vt:lpstr>Garamond</vt:lpstr>
      <vt:lpstr>Arial</vt:lpstr>
      <vt:lpstr>Verdana</vt:lpstr>
      <vt:lpstr>Wingdings</vt:lpstr>
      <vt:lpstr>Median</vt:lpstr>
      <vt:lpstr>Microsoft Word Document</vt:lpstr>
      <vt:lpstr>VISIO 5 Drawing</vt:lpstr>
      <vt:lpstr>Microsoft Visio Drawing</vt:lpstr>
      <vt:lpstr>Link State Routing Protocols</vt:lpstr>
      <vt:lpstr>Link state approach</vt:lpstr>
      <vt:lpstr>An example [from [3])</vt:lpstr>
      <vt:lpstr>After exchanging LSAs with neighbors (from [1])</vt:lpstr>
      <vt:lpstr>After receiving all LSAs (from [1])</vt:lpstr>
      <vt:lpstr>Link state routing protocols</vt:lpstr>
      <vt:lpstr>Topology dissemination</vt:lpstr>
      <vt:lpstr>Topology dissemination</vt:lpstr>
      <vt:lpstr>Link state advertisements</vt:lpstr>
      <vt:lpstr>An example</vt:lpstr>
      <vt:lpstr>Reliable flooding protocol</vt:lpstr>
      <vt:lpstr>Packet storm prevention</vt:lpstr>
      <vt:lpstr>LSAs’ sequence numbers and ages</vt:lpstr>
      <vt:lpstr>Linear sequence number space</vt:lpstr>
      <vt:lpstr>LSA messages</vt:lpstr>
      <vt:lpstr>Route computation</vt:lpstr>
      <vt:lpstr>An example</vt:lpstr>
      <vt:lpstr>The optimality principle</vt:lpstr>
      <vt:lpstr>Area routing</vt:lpstr>
      <vt:lpstr>Area routing example (from [1])</vt:lpstr>
      <vt:lpstr>Link and router failures</vt:lpstr>
      <vt:lpstr>Initial sequence number</vt:lpstr>
      <vt:lpstr>Network partitions</vt:lpstr>
      <vt:lpstr>Network partition example (from [1])</vt:lpstr>
      <vt:lpstr>Open shortest path first protocol</vt:lpstr>
      <vt:lpstr>Open shortest path first protocol</vt:lpstr>
      <vt:lpstr>An OSPF network example</vt:lpstr>
      <vt:lpstr>Slide 28</vt:lpstr>
      <vt:lpstr>Slide 29</vt:lpstr>
      <vt:lpstr>Link state representations: routers and LANs</vt:lpstr>
      <vt:lpstr>Shortest-path tree rooted at RT6</vt:lpstr>
      <vt:lpstr>Slide 32</vt:lpstr>
      <vt:lpstr>R6’s forwarding table for internal destinations</vt:lpstr>
      <vt:lpstr>R6’s forwarding table for external destinations</vt:lpstr>
      <vt:lpstr>OSPF areas</vt:lpstr>
      <vt:lpstr>Inter-area routing</vt:lpstr>
      <vt:lpstr>Slide 37</vt:lpstr>
      <vt:lpstr>Advertising link states into Area 1</vt:lpstr>
      <vt:lpstr>Slide 39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Topology</dc:title>
  <dc:creator>Department of Computing</dc:creator>
  <cp:lastModifiedBy>RockyChang</cp:lastModifiedBy>
  <cp:revision>358</cp:revision>
  <cp:lastPrinted>2002-11-05T06:54:12Z</cp:lastPrinted>
  <dcterms:created xsi:type="dcterms:W3CDTF">1999-11-18T07:10:45Z</dcterms:created>
  <dcterms:modified xsi:type="dcterms:W3CDTF">2010-11-22T06:57:46Z</dcterms:modified>
</cp:coreProperties>
</file>