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91" r:id="rId4"/>
    <p:sldId id="292" r:id="rId5"/>
    <p:sldId id="293" r:id="rId6"/>
    <p:sldId id="327" r:id="rId7"/>
    <p:sldId id="294" r:id="rId8"/>
    <p:sldId id="328" r:id="rId9"/>
    <p:sldId id="329" r:id="rId10"/>
    <p:sldId id="331" r:id="rId11"/>
    <p:sldId id="330" r:id="rId12"/>
    <p:sldId id="332" r:id="rId13"/>
    <p:sldId id="295" r:id="rId14"/>
    <p:sldId id="297" r:id="rId15"/>
    <p:sldId id="333" r:id="rId16"/>
    <p:sldId id="296" r:id="rId17"/>
    <p:sldId id="305" r:id="rId18"/>
    <p:sldId id="298" r:id="rId19"/>
    <p:sldId id="300" r:id="rId20"/>
    <p:sldId id="304" r:id="rId21"/>
    <p:sldId id="301" r:id="rId22"/>
    <p:sldId id="306" r:id="rId23"/>
    <p:sldId id="307" r:id="rId24"/>
    <p:sldId id="302" r:id="rId25"/>
    <p:sldId id="309" r:id="rId26"/>
    <p:sldId id="310" r:id="rId27"/>
    <p:sldId id="311" r:id="rId28"/>
    <p:sldId id="334" r:id="rId29"/>
    <p:sldId id="335" r:id="rId30"/>
    <p:sldId id="336" r:id="rId31"/>
  </p:sldIdLst>
  <p:sldSz cx="9144000" cy="6858000" type="screen4x3"/>
  <p:notesSz cx="6645275" cy="9779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66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555" y="-58"/>
      </p:cViewPr>
      <p:guideLst>
        <p:guide orient="horz" pos="3080"/>
        <p:guide pos="209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2" tIns="45722" rIns="91442" bIns="4572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2" tIns="45722" rIns="91442" bIns="45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2" tIns="45722" rIns="91442" bIns="4572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2" tIns="45722" rIns="91442" bIns="45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1C47B2DC-6B93-488E-BA8F-57CB8DE1A6F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2" tIns="45722" rIns="91442" bIns="4572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2" tIns="45722" rIns="91442" bIns="45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36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2" tIns="45722" rIns="91442" bIns="45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2" tIns="45722" rIns="91442" bIns="4572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2" tIns="45722" rIns="91442" bIns="45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069A3DF-BB57-4404-AA0B-93452E71E45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EA05B-D3C7-4300-81E5-ED510EB0C94D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DE817-4B19-41C0-BE88-27DBD76BC57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A30-9C3B-41F8-9BF4-2603A7D73D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5B025AE-B192-446A-86D1-9D1C15E72F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2742E5-BEFF-41AD-841E-9EA06596501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7339F86-4054-4B80-976A-7B28BE305BF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444D8F-1084-42ED-BD72-DB4AAA4EF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1E25C7-2B85-4E08-B9F2-6D7CA6C58F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79E885-4CC8-47D6-BA7F-C563090CA4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989E8-2F96-4775-8669-A82B80D0B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6C54-A34E-4387-BFE5-50B7ACF105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15549D2-F824-4D5F-8741-A15926B436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569FA2-0871-409F-9568-816E2733404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692696"/>
            <a:ext cx="7344816" cy="864592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ea typeface="新細明體" charset="-120"/>
              </a:rPr>
              <a:t>UDP and TCP </a:t>
            </a:r>
            <a:r>
              <a:rPr lang="en-US" altLang="zh-TW" sz="4800" dirty="0" smtClean="0">
                <a:ea typeface="新細明體" charset="-120"/>
              </a:rPr>
              <a:t>Basics</a:t>
            </a:r>
            <a:endParaRPr lang="en-US" altLang="zh-TW" sz="4800" dirty="0">
              <a:ea typeface="新細明體" charset="-12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ea typeface="新細明體" charset="-120"/>
              </a:rPr>
              <a:t>Rocky K. C. </a:t>
            </a:r>
            <a:r>
              <a:rPr lang="en-US" altLang="zh-TW" dirty="0" smtClean="0">
                <a:ea typeface="新細明體" charset="-120"/>
              </a:rPr>
              <a:t>Chang                        18 October 2010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0DEDD2E-0129-40FC-811A-4F31A04052C6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End-to-end issues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3B3E01-32B1-47B7-9A9F-CC9EAD624CEE}" type="slidenum">
              <a:rPr lang="en-GB"/>
              <a:pPr/>
              <a:t>10</a:t>
            </a:fld>
            <a:endParaRPr lang="en-GB"/>
          </a:p>
        </p:txBody>
      </p:sp>
      <p:sp>
        <p:nvSpPr>
          <p:cNvPr id="17305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en-US" altLang="zh-TW">
                <a:ea typeface="新細明體" charset="-120"/>
              </a:rPr>
              <a:t>need to accommodate different amounts of buffering, especially at the receiving nodes.</a:t>
            </a:r>
          </a:p>
          <a:p>
            <a:pPr lvl="1"/>
            <a:r>
              <a:rPr lang="en-US" altLang="zh-TW">
                <a:ea typeface="新細明體" charset="-120"/>
              </a:rPr>
              <a:t>Potentially different network capacity</a:t>
            </a:r>
          </a:p>
          <a:p>
            <a:pPr lvl="2"/>
            <a:r>
              <a:rPr lang="en-US" altLang="zh-TW">
                <a:ea typeface="新細明體" charset="-120"/>
              </a:rPr>
              <a:t>need to be prepared for network congestion</a:t>
            </a:r>
          </a:p>
          <a:p>
            <a:pPr lvl="1"/>
            <a:r>
              <a:rPr lang="en-US" altLang="zh-TW">
                <a:ea typeface="新細明體" charset="-120"/>
              </a:rPr>
              <a:t>Potentially different round trip times</a:t>
            </a:r>
          </a:p>
          <a:p>
            <a:pPr lvl="2"/>
            <a:r>
              <a:rPr lang="en-US" altLang="zh-TW">
                <a:ea typeface="新細明體" charset="-120"/>
              </a:rPr>
              <a:t>need highly adaptive timeout mechanism to cater for various round trip time.</a:t>
            </a:r>
          </a:p>
          <a:p>
            <a:pPr lvl="2"/>
            <a:r>
              <a:rPr lang="en-US" altLang="zh-TW">
                <a:ea typeface="新細明體" charset="-120"/>
              </a:rPr>
              <a:t>need to cater for the additional delay resulting from network congestion.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8" y="381000"/>
            <a:ext cx="8748712" cy="609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ea typeface="新細明體" charset="-120"/>
              </a:rPr>
              <a:t>End-to-end reliability and ordered delivery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E78DDF4-0F16-4833-A32B-9914CC178495}" type="slidenum">
              <a:rPr lang="en-GB"/>
              <a:pPr/>
              <a:t>11</a:t>
            </a:fld>
            <a:endParaRPr lang="en-GB"/>
          </a:p>
        </p:txBody>
      </p:sp>
      <p:sp>
        <p:nvSpPr>
          <p:cNvPr id="17203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68313" y="1629048"/>
            <a:ext cx="7772400" cy="504031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An hop-by-hop approach</a:t>
            </a:r>
          </a:p>
          <a:p>
            <a:pPr lvl="1"/>
            <a:r>
              <a:rPr lang="en-US" altLang="zh-TW" dirty="0">
                <a:ea typeface="新細明體" charset="-120"/>
              </a:rPr>
              <a:t>Reliable A--&gt;B and reliable B--&gt;C and reliable C--&gt;D ==&gt; reliable A--&gt;D?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An end-to-end approach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Does it mean that we don</a:t>
            </a:r>
            <a:r>
              <a:rPr lang="en-US" altLang="zh-TW" dirty="0">
                <a:latin typeface="Times New Roman"/>
                <a:ea typeface="新細明體" charset="-120"/>
              </a:rPr>
              <a:t>’</a:t>
            </a:r>
            <a:r>
              <a:rPr lang="en-US" altLang="zh-TW" dirty="0">
                <a:ea typeface="新細明體" charset="-120"/>
              </a:rPr>
              <a:t>t need the hop-by-hop ARQ?</a:t>
            </a:r>
          </a:p>
        </p:txBody>
      </p:sp>
      <p:sp>
        <p:nvSpPr>
          <p:cNvPr id="172036" name="Oval 1028"/>
          <p:cNvSpPr>
            <a:spLocks noChangeArrowheads="1"/>
          </p:cNvSpPr>
          <p:nvPr/>
        </p:nvSpPr>
        <p:spPr bwMode="auto">
          <a:xfrm>
            <a:off x="1371600" y="2971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Oval 1029"/>
          <p:cNvSpPr>
            <a:spLocks noChangeArrowheads="1"/>
          </p:cNvSpPr>
          <p:nvPr/>
        </p:nvSpPr>
        <p:spPr bwMode="auto">
          <a:xfrm>
            <a:off x="3352800" y="2971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8" name="Oval 1030"/>
          <p:cNvSpPr>
            <a:spLocks noChangeArrowheads="1"/>
          </p:cNvSpPr>
          <p:nvPr/>
        </p:nvSpPr>
        <p:spPr bwMode="auto">
          <a:xfrm>
            <a:off x="5334000" y="2971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Oval 1031"/>
          <p:cNvSpPr>
            <a:spLocks noChangeArrowheads="1"/>
          </p:cNvSpPr>
          <p:nvPr/>
        </p:nvSpPr>
        <p:spPr bwMode="auto">
          <a:xfrm>
            <a:off x="7315200" y="2971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0" name="Line 1032"/>
          <p:cNvSpPr>
            <a:spLocks noChangeShapeType="1"/>
          </p:cNvSpPr>
          <p:nvPr/>
        </p:nvSpPr>
        <p:spPr bwMode="auto">
          <a:xfrm>
            <a:off x="1905000" y="3200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1" name="Line 1033"/>
          <p:cNvSpPr>
            <a:spLocks noChangeShapeType="1"/>
          </p:cNvSpPr>
          <p:nvPr/>
        </p:nvSpPr>
        <p:spPr bwMode="auto">
          <a:xfrm>
            <a:off x="3886200" y="3200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Line 1034"/>
          <p:cNvSpPr>
            <a:spLocks noChangeShapeType="1"/>
          </p:cNvSpPr>
          <p:nvPr/>
        </p:nvSpPr>
        <p:spPr bwMode="auto">
          <a:xfrm>
            <a:off x="5867400" y="3200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3" name="Text Box 1035"/>
          <p:cNvSpPr txBox="1">
            <a:spLocks noChangeArrowheads="1"/>
          </p:cNvSpPr>
          <p:nvPr/>
        </p:nvSpPr>
        <p:spPr bwMode="auto">
          <a:xfrm>
            <a:off x="14478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A</a:t>
            </a:r>
          </a:p>
        </p:txBody>
      </p:sp>
      <p:sp>
        <p:nvSpPr>
          <p:cNvPr id="172044" name="Text Box 1036"/>
          <p:cNvSpPr txBox="1">
            <a:spLocks noChangeArrowheads="1"/>
          </p:cNvSpPr>
          <p:nvPr/>
        </p:nvSpPr>
        <p:spPr bwMode="auto">
          <a:xfrm>
            <a:off x="34290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B</a:t>
            </a:r>
          </a:p>
        </p:txBody>
      </p:sp>
      <p:sp>
        <p:nvSpPr>
          <p:cNvPr id="172045" name="Text Box 1037"/>
          <p:cNvSpPr txBox="1">
            <a:spLocks noChangeArrowheads="1"/>
          </p:cNvSpPr>
          <p:nvPr/>
        </p:nvSpPr>
        <p:spPr bwMode="auto">
          <a:xfrm>
            <a:off x="54102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C</a:t>
            </a:r>
          </a:p>
        </p:txBody>
      </p:sp>
      <p:sp>
        <p:nvSpPr>
          <p:cNvPr id="172046" name="Text Box 1038"/>
          <p:cNvSpPr txBox="1">
            <a:spLocks noChangeArrowheads="1"/>
          </p:cNvSpPr>
          <p:nvPr/>
        </p:nvSpPr>
        <p:spPr bwMode="auto">
          <a:xfrm>
            <a:off x="73914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D</a:t>
            </a:r>
          </a:p>
        </p:txBody>
      </p:sp>
      <p:sp>
        <p:nvSpPr>
          <p:cNvPr id="172048" name="Text Box 1040"/>
          <p:cNvSpPr txBox="1">
            <a:spLocks noChangeArrowheads="1"/>
          </p:cNvSpPr>
          <p:nvPr/>
        </p:nvSpPr>
        <p:spPr bwMode="auto">
          <a:xfrm>
            <a:off x="2286000" y="2819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ARQ</a:t>
            </a:r>
          </a:p>
        </p:txBody>
      </p:sp>
      <p:sp>
        <p:nvSpPr>
          <p:cNvPr id="172049" name="Text Box 1041"/>
          <p:cNvSpPr txBox="1">
            <a:spLocks noChangeArrowheads="1"/>
          </p:cNvSpPr>
          <p:nvPr/>
        </p:nvSpPr>
        <p:spPr bwMode="auto">
          <a:xfrm>
            <a:off x="4114800" y="2819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ARQ</a:t>
            </a:r>
          </a:p>
        </p:txBody>
      </p:sp>
      <p:sp>
        <p:nvSpPr>
          <p:cNvPr id="172050" name="Text Box 1042"/>
          <p:cNvSpPr txBox="1">
            <a:spLocks noChangeArrowheads="1"/>
          </p:cNvSpPr>
          <p:nvPr/>
        </p:nvSpPr>
        <p:spPr bwMode="auto">
          <a:xfrm>
            <a:off x="6172200" y="2819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ARQ</a:t>
            </a:r>
          </a:p>
        </p:txBody>
      </p:sp>
      <p:sp>
        <p:nvSpPr>
          <p:cNvPr id="172051" name="Oval 1043"/>
          <p:cNvSpPr>
            <a:spLocks noChangeArrowheads="1"/>
          </p:cNvSpPr>
          <p:nvPr/>
        </p:nvSpPr>
        <p:spPr bwMode="auto">
          <a:xfrm>
            <a:off x="1295400" y="4876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2" name="Oval 1044"/>
          <p:cNvSpPr>
            <a:spLocks noChangeArrowheads="1"/>
          </p:cNvSpPr>
          <p:nvPr/>
        </p:nvSpPr>
        <p:spPr bwMode="auto">
          <a:xfrm>
            <a:off x="3276600" y="4876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3" name="Oval 1045"/>
          <p:cNvSpPr>
            <a:spLocks noChangeArrowheads="1"/>
          </p:cNvSpPr>
          <p:nvPr/>
        </p:nvSpPr>
        <p:spPr bwMode="auto">
          <a:xfrm>
            <a:off x="5257800" y="4876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4" name="Oval 1046"/>
          <p:cNvSpPr>
            <a:spLocks noChangeArrowheads="1"/>
          </p:cNvSpPr>
          <p:nvPr/>
        </p:nvSpPr>
        <p:spPr bwMode="auto">
          <a:xfrm>
            <a:off x="7239000" y="4876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5" name="Line 1047"/>
          <p:cNvSpPr>
            <a:spLocks noChangeShapeType="1"/>
          </p:cNvSpPr>
          <p:nvPr/>
        </p:nvSpPr>
        <p:spPr bwMode="auto">
          <a:xfrm>
            <a:off x="1828800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6" name="Line 1048"/>
          <p:cNvSpPr>
            <a:spLocks noChangeShapeType="1"/>
          </p:cNvSpPr>
          <p:nvPr/>
        </p:nvSpPr>
        <p:spPr bwMode="auto">
          <a:xfrm>
            <a:off x="3810000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7" name="Line 1049"/>
          <p:cNvSpPr>
            <a:spLocks noChangeShapeType="1"/>
          </p:cNvSpPr>
          <p:nvPr/>
        </p:nvSpPr>
        <p:spPr bwMode="auto">
          <a:xfrm>
            <a:off x="5791200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58" name="Text Box 1050"/>
          <p:cNvSpPr txBox="1"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A</a:t>
            </a:r>
          </a:p>
        </p:txBody>
      </p:sp>
      <p:sp>
        <p:nvSpPr>
          <p:cNvPr id="172059" name="Text Box 1051"/>
          <p:cNvSpPr txBox="1">
            <a:spLocks noChangeArrowheads="1"/>
          </p:cNvSpPr>
          <p:nvPr/>
        </p:nvSpPr>
        <p:spPr bwMode="auto">
          <a:xfrm>
            <a:off x="3352800" y="4953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B</a:t>
            </a:r>
          </a:p>
        </p:txBody>
      </p:sp>
      <p:sp>
        <p:nvSpPr>
          <p:cNvPr id="172060" name="Text Box 1052"/>
          <p:cNvSpPr txBox="1">
            <a:spLocks noChangeArrowheads="1"/>
          </p:cNvSpPr>
          <p:nvPr/>
        </p:nvSpPr>
        <p:spPr bwMode="auto">
          <a:xfrm>
            <a:off x="5334000" y="4953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C</a:t>
            </a:r>
          </a:p>
        </p:txBody>
      </p:sp>
      <p:sp>
        <p:nvSpPr>
          <p:cNvPr id="172061" name="Text Box 1053"/>
          <p:cNvSpPr txBox="1">
            <a:spLocks noChangeArrowheads="1"/>
          </p:cNvSpPr>
          <p:nvPr/>
        </p:nvSpPr>
        <p:spPr bwMode="auto">
          <a:xfrm>
            <a:off x="7315200" y="4953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D</a:t>
            </a:r>
          </a:p>
        </p:txBody>
      </p:sp>
      <p:sp>
        <p:nvSpPr>
          <p:cNvPr id="172065" name="Line 1057"/>
          <p:cNvSpPr>
            <a:spLocks noChangeShapeType="1"/>
          </p:cNvSpPr>
          <p:nvPr/>
        </p:nvSpPr>
        <p:spPr bwMode="auto">
          <a:xfrm>
            <a:off x="1828800" y="47244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66" name="Text Box 1058"/>
          <p:cNvSpPr txBox="1">
            <a:spLocks noChangeArrowheads="1"/>
          </p:cNvSpPr>
          <p:nvPr/>
        </p:nvSpPr>
        <p:spPr bwMode="auto">
          <a:xfrm>
            <a:off x="4038600" y="4343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TCP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End-to-end argument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4028EF-6945-4D5A-A56E-02F44892BA4A}" type="slidenum">
              <a:rPr lang="en-GB"/>
              <a:pPr/>
              <a:t>12</a:t>
            </a:fld>
            <a:endParaRPr lang="en-GB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Question: which networking layer should a function (e.g., reliability and ordered delivery in our case) be implemented?</a:t>
            </a:r>
          </a:p>
          <a:p>
            <a:r>
              <a:rPr lang="en-US" altLang="zh-TW">
                <a:ea typeface="新細明體" charset="-120"/>
              </a:rPr>
              <a:t>End-to-end argument</a:t>
            </a:r>
          </a:p>
          <a:p>
            <a:pPr lvl="1"/>
            <a:r>
              <a:rPr lang="en-US" altLang="zh-TW">
                <a:ea typeface="新細明體" charset="-120"/>
              </a:rPr>
              <a:t>A function should not be provided in the lower levels of the system unless it can completely and correctly implemented at that level.</a:t>
            </a:r>
          </a:p>
          <a:p>
            <a:pPr lvl="1"/>
            <a:r>
              <a:rPr lang="en-US" altLang="zh-TW">
                <a:ea typeface="新細明體" charset="-120"/>
              </a:rPr>
              <a:t>However, the argument does not exclude providing that function at the lower levels for the purpose of performance enhancement.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(RFC 793)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844969-7EA6-4D67-AE57-7967C4A281B6}" type="slidenum">
              <a:rPr lang="en-GB"/>
              <a:pPr/>
              <a:t>13</a:t>
            </a:fld>
            <a:endParaRPr lang="en-GB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608857"/>
            <a:ext cx="7772400" cy="491648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TCP uses connection as its fundamental abstraction.</a:t>
            </a:r>
          </a:p>
          <a:p>
            <a:pPr lvl="1"/>
            <a:r>
              <a:rPr lang="en-US" altLang="zh-TW" dirty="0">
                <a:ea typeface="新細明體" charset="-120"/>
              </a:rPr>
              <a:t>A TCP connection is specified by a pair of sockets, each of which identifies an endpoint.</a:t>
            </a:r>
          </a:p>
          <a:p>
            <a:pPr lvl="1"/>
            <a:r>
              <a:rPr lang="en-US" altLang="zh-TW" dirty="0">
                <a:ea typeface="新細明體" charset="-120"/>
              </a:rPr>
              <a:t>TCP supports full-duplex connections.</a:t>
            </a:r>
          </a:p>
          <a:p>
            <a:r>
              <a:rPr lang="en-US" altLang="zh-TW" dirty="0">
                <a:ea typeface="新細明體" charset="-120"/>
              </a:rPr>
              <a:t>TCP provides a connection-oriented, reliable, ordered delivery, byte stream service to the upper layer.</a:t>
            </a:r>
          </a:p>
          <a:p>
            <a:pPr lvl="1"/>
            <a:r>
              <a:rPr lang="en-US" altLang="zh-TW" dirty="0">
                <a:ea typeface="新細明體" charset="-120"/>
              </a:rPr>
              <a:t>TCP also provides end-to-end congestion control and flow control services.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(RFC 793)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78123A2-5FDF-439B-902C-A23DBC24AECF}" type="slidenum">
              <a:rPr lang="en-GB"/>
              <a:pPr/>
              <a:t>14</a:t>
            </a:fld>
            <a:endParaRPr lang="en-GB"/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Connection-oriented </a:t>
            </a:r>
            <a:r>
              <a:rPr lang="en-US" altLang="zh-TW" u="sng" dirty="0">
                <a:ea typeface="新細明體" charset="-120"/>
              </a:rPr>
              <a:t>transport protocol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Need to obtain an explicit agreement from the other side before sending data. </a:t>
            </a:r>
          </a:p>
          <a:p>
            <a:pPr lvl="1"/>
            <a:r>
              <a:rPr lang="en-US" altLang="zh-TW" dirty="0">
                <a:ea typeface="新細明體" charset="-120"/>
              </a:rPr>
              <a:t>Don</a:t>
            </a:r>
            <a:r>
              <a:rPr lang="en-US" altLang="zh-TW" dirty="0">
                <a:latin typeface="Times New Roman"/>
                <a:ea typeface="新細明體" charset="-120"/>
              </a:rPr>
              <a:t>’</a:t>
            </a:r>
            <a:r>
              <a:rPr lang="en-US" altLang="zh-TW" dirty="0">
                <a:ea typeface="新細明體" charset="-120"/>
              </a:rPr>
              <a:t>t be confused with the connection-oriented </a:t>
            </a:r>
            <a:r>
              <a:rPr lang="en-US" altLang="zh-TW" u="sng" dirty="0">
                <a:ea typeface="新細明體" charset="-120"/>
              </a:rPr>
              <a:t>network protocol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Reliable service through a sliding window mechanism, positive acknowledgment, timing-out and retransmission</a:t>
            </a:r>
          </a:p>
          <a:p>
            <a:pPr lvl="1"/>
            <a:r>
              <a:rPr lang="en-US" altLang="zh-TW" dirty="0">
                <a:ea typeface="新細明體" charset="-120"/>
              </a:rPr>
              <a:t>Accumulative acknowledgment </a:t>
            </a:r>
            <a:r>
              <a:rPr lang="en-US" altLang="zh-TW" dirty="0" err="1">
                <a:ea typeface="新細明體" charset="-120"/>
              </a:rPr>
              <a:t>vs</a:t>
            </a:r>
            <a:r>
              <a:rPr lang="en-US" altLang="zh-TW" dirty="0">
                <a:ea typeface="新細明體" charset="-120"/>
              </a:rPr>
              <a:t> selective acknowledgment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(RFC 793)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47E3E3-A4CC-4309-BCB7-5F2A8C29CC99}" type="slidenum">
              <a:rPr lang="en-GB"/>
              <a:pPr/>
              <a:t>15</a:t>
            </a:fld>
            <a:endParaRPr lang="en-GB"/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Ordered delivery: receiver delivers ordered data to the application.</a:t>
            </a:r>
          </a:p>
          <a:p>
            <a:r>
              <a:rPr lang="en-US" altLang="zh-TW">
                <a:ea typeface="新細明體" charset="-120"/>
              </a:rPr>
              <a:t>Byte-stream service:</a:t>
            </a:r>
          </a:p>
          <a:p>
            <a:pPr lvl="1"/>
            <a:r>
              <a:rPr lang="en-US" altLang="zh-TW">
                <a:ea typeface="新細明體" charset="-120"/>
              </a:rPr>
              <a:t>Each byte is identified by a number and a TCP receiver does not understand the relationship among bytes.</a:t>
            </a:r>
          </a:p>
          <a:p>
            <a:pPr lvl="1"/>
            <a:r>
              <a:rPr lang="en-US" altLang="zh-TW">
                <a:ea typeface="新細明體" charset="-120"/>
              </a:rPr>
              <a:t>Byte-stream vs message-based</a:t>
            </a:r>
          </a:p>
          <a:p>
            <a:pPr lvl="2"/>
            <a:r>
              <a:rPr lang="en-US" altLang="zh-TW">
                <a:ea typeface="新細明體" charset="-120"/>
              </a:rPr>
              <a:t>Permit a number of messages to be sent out as a larger message.</a:t>
            </a:r>
          </a:p>
          <a:p>
            <a:pPr lvl="2"/>
            <a:r>
              <a:rPr lang="en-US" altLang="zh-TW">
                <a:ea typeface="新細明體" charset="-120"/>
              </a:rPr>
              <a:t>Flow control on the number of messages is difficult.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connection establishment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41FF50C-B897-4266-8F07-7C0556005829}" type="slidenum">
              <a:rPr lang="en-GB"/>
              <a:pPr/>
              <a:t>16</a:t>
            </a:fld>
            <a:endParaRPr lang="en-GB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81882"/>
            <a:ext cx="8458200" cy="4843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TCP connection setup is explicit and asymmetric.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The one initiates the connection does an </a:t>
            </a:r>
            <a:r>
              <a:rPr lang="en-US" altLang="zh-TW" i="1" dirty="0">
                <a:ea typeface="新細明體" charset="-120"/>
              </a:rPr>
              <a:t>active open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The other end does a </a:t>
            </a:r>
            <a:r>
              <a:rPr lang="en-US" altLang="zh-TW" i="1" dirty="0">
                <a:ea typeface="新細明體" charset="-120"/>
              </a:rPr>
              <a:t>passive open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It involves a total of three special TCP messages (SYN segments): A three-way handshaking (1.5 round-trip time).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Connection establishment timeout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TCP client and sender resend a SYN segment with exponential </a:t>
            </a:r>
            <a:r>
              <a:rPr lang="en-US" altLang="zh-TW" dirty="0" err="1">
                <a:ea typeface="新細明體" charset="-120"/>
              </a:rPr>
              <a:t>backoff</a:t>
            </a:r>
            <a:r>
              <a:rPr lang="en-US" altLang="zh-TW" dirty="0">
                <a:ea typeface="新細明體" charset="-120"/>
              </a:rPr>
              <a:t> up to a certain time.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TCP SYN flooding attacks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connection establishment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8C05B5-838B-4173-96E5-3387D6527860}" type="slidenum">
              <a:rPr lang="en-GB"/>
              <a:pPr/>
              <a:t>17</a:t>
            </a:fld>
            <a:endParaRPr lang="en-GB"/>
          </a:p>
        </p:txBody>
      </p:sp>
      <p:sp>
        <p:nvSpPr>
          <p:cNvPr id="140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700808"/>
            <a:ext cx="8077200" cy="4911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Information exchange during connection establishment: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Initial Sequence Numbers (ISN), which are the first SNs used by the two sides. Why don</a:t>
            </a:r>
            <a:r>
              <a:rPr lang="en-US" altLang="zh-TW" dirty="0">
                <a:latin typeface="Times New Roman"/>
                <a:ea typeface="新細明體" charset="-120"/>
              </a:rPr>
              <a:t>’</a:t>
            </a:r>
            <a:r>
              <a:rPr lang="en-US" altLang="zh-TW" dirty="0">
                <a:ea typeface="新細明體" charset="-120"/>
              </a:rPr>
              <a:t>t just fix them to, say, 0?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The SYN segment also advertises window size (buffer available for receiving data).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Each side may optionally announce the Maximum Segment Size (MSS) it expects to receive.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If the destination IP address is local, set MSS to the local network</a:t>
            </a:r>
            <a:r>
              <a:rPr lang="en-US" altLang="zh-TW" dirty="0">
                <a:latin typeface="Times New Roman"/>
                <a:ea typeface="新細明體" charset="-120"/>
              </a:rPr>
              <a:t>’</a:t>
            </a:r>
            <a:r>
              <a:rPr lang="en-US" altLang="zh-TW" dirty="0">
                <a:ea typeface="新細明體" charset="-120"/>
              </a:rPr>
              <a:t>s MTU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 40 bytes.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charset="-120"/>
                <a:sym typeface="Symbol" pitchFamily="18" charset="2"/>
              </a:rPr>
              <a:t>Otherwise, usually set MSS to 536 bytes.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 example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9AD80C4-D604-4A9B-BB63-6271B662B89F}" type="slidenum">
              <a:rPr lang="en-GB"/>
              <a:pPr/>
              <a:t>18</a:t>
            </a:fld>
            <a:endParaRPr lang="en-GB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2286000" y="1524000"/>
            <a:ext cx="71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>
                <a:solidFill>
                  <a:srgbClr val="000000"/>
                </a:solidFill>
                <a:latin typeface="Arial" charset="0"/>
                <a:ea typeface="新細明體" charset="-120"/>
              </a:rPr>
              <a:t>  </a:t>
            </a:r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Client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878513" y="1524000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Server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 rot="780000">
            <a:off x="3162300" y="2800350"/>
            <a:ext cx="236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SYN, SequenceNum =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 rot="780000">
            <a:off x="5491163" y="307816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x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 rot="20760000">
            <a:off x="2757488" y="3741738"/>
            <a:ext cx="29337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700">
                <a:solidFill>
                  <a:srgbClr val="000000"/>
                </a:solidFill>
                <a:latin typeface="Arial" charset="0"/>
                <a:ea typeface="新細明體" charset="-120"/>
              </a:rPr>
              <a:t>SYN + ACK, SequenceNum =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 rot="20760000">
            <a:off x="5600700" y="336708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 rot="20760000">
            <a:off x="5711825" y="3359150"/>
            <a:ext cx="603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70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 flipH="1">
            <a:off x="2667000" y="1981200"/>
            <a:ext cx="0" cy="44958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 flipH="1">
            <a:off x="6248400" y="1905000"/>
            <a:ext cx="0" cy="45720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2652713" y="2738438"/>
            <a:ext cx="3451225" cy="7699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6" name="Freeform 16"/>
          <p:cNvSpPr>
            <a:spLocks/>
          </p:cNvSpPr>
          <p:nvPr/>
        </p:nvSpPr>
        <p:spPr bwMode="auto">
          <a:xfrm>
            <a:off x="6062663" y="3468688"/>
            <a:ext cx="163512" cy="80962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103" y="51"/>
              </a:cxn>
              <a:cxn ang="0">
                <a:pos x="18" y="0"/>
              </a:cxn>
              <a:cxn ang="0">
                <a:pos x="5" y="51"/>
              </a:cxn>
              <a:cxn ang="0">
                <a:pos x="5" y="51"/>
              </a:cxn>
              <a:cxn ang="0">
                <a:pos x="0" y="47"/>
              </a:cxn>
            </a:cxnLst>
            <a:rect l="0" t="0" r="r" b="b"/>
            <a:pathLst>
              <a:path w="103" h="51">
                <a:moveTo>
                  <a:pt x="0" y="47"/>
                </a:moveTo>
                <a:lnTo>
                  <a:pt x="103" y="51"/>
                </a:lnTo>
                <a:lnTo>
                  <a:pt x="18" y="0"/>
                </a:lnTo>
                <a:lnTo>
                  <a:pt x="5" y="51"/>
                </a:lnTo>
                <a:lnTo>
                  <a:pt x="5" y="51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 rot="720000">
            <a:off x="2849563" y="4802188"/>
            <a:ext cx="259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ACK, Acknowledgment =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 rot="720000">
            <a:off x="5407025" y="5083175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y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 rot="720000">
            <a:off x="5514975" y="511810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+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 rot="720000">
            <a:off x="5768975" y="515778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1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>
            <a:off x="2659063" y="4435475"/>
            <a:ext cx="3589337" cy="822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795588" y="3549650"/>
            <a:ext cx="3438525" cy="8524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3" name="Freeform 23"/>
          <p:cNvSpPr>
            <a:spLocks/>
          </p:cNvSpPr>
          <p:nvPr/>
        </p:nvSpPr>
        <p:spPr bwMode="auto">
          <a:xfrm>
            <a:off x="2652713" y="4354513"/>
            <a:ext cx="163512" cy="80962"/>
          </a:xfrm>
          <a:custGeom>
            <a:avLst/>
            <a:gdLst/>
            <a:ahLst/>
            <a:cxnLst>
              <a:cxn ang="0">
                <a:pos x="86" y="0"/>
              </a:cxn>
              <a:cxn ang="0">
                <a:pos x="0" y="51"/>
              </a:cxn>
              <a:cxn ang="0">
                <a:pos x="103" y="51"/>
              </a:cxn>
              <a:cxn ang="0">
                <a:pos x="90" y="4"/>
              </a:cxn>
              <a:cxn ang="0">
                <a:pos x="90" y="4"/>
              </a:cxn>
              <a:cxn ang="0">
                <a:pos x="86" y="0"/>
              </a:cxn>
            </a:cxnLst>
            <a:rect l="0" t="0" r="r" b="b"/>
            <a:pathLst>
              <a:path w="103" h="51">
                <a:moveTo>
                  <a:pt x="86" y="0"/>
                </a:moveTo>
                <a:lnTo>
                  <a:pt x="0" y="51"/>
                </a:lnTo>
                <a:lnTo>
                  <a:pt x="103" y="51"/>
                </a:lnTo>
                <a:lnTo>
                  <a:pt x="90" y="4"/>
                </a:lnTo>
                <a:lnTo>
                  <a:pt x="90" y="4"/>
                </a:lnTo>
                <a:lnTo>
                  <a:pt x="8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 rot="20760000">
            <a:off x="3533775" y="4003675"/>
            <a:ext cx="2000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Acknowledgment =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 rot="20760000">
            <a:off x="5484813" y="37528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x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 rot="20760000">
            <a:off x="5599113" y="3709988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+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 rot="20760000">
            <a:off x="5846763" y="365760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1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6062663" y="5165725"/>
            <a:ext cx="163512" cy="74613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103" y="47"/>
              </a:cxn>
              <a:cxn ang="0">
                <a:pos x="18" y="0"/>
              </a:cxn>
              <a:cxn ang="0">
                <a:pos x="5" y="47"/>
              </a:cxn>
              <a:cxn ang="0">
                <a:pos x="5" y="47"/>
              </a:cxn>
              <a:cxn ang="0">
                <a:pos x="0" y="47"/>
              </a:cxn>
            </a:cxnLst>
            <a:rect l="0" t="0" r="r" b="b"/>
            <a:pathLst>
              <a:path w="103" h="47">
                <a:moveTo>
                  <a:pt x="0" y="47"/>
                </a:moveTo>
                <a:lnTo>
                  <a:pt x="103" y="47"/>
                </a:lnTo>
                <a:lnTo>
                  <a:pt x="18" y="0"/>
                </a:lnTo>
                <a:lnTo>
                  <a:pt x="5" y="47"/>
                </a:lnTo>
                <a:lnTo>
                  <a:pt x="5" y="47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49" name="Text Box 29"/>
          <p:cNvSpPr txBox="1">
            <a:spLocks noChangeArrowheads="1"/>
          </p:cNvSpPr>
          <p:nvPr/>
        </p:nvSpPr>
        <p:spPr bwMode="auto">
          <a:xfrm>
            <a:off x="6324600" y="1981200"/>
            <a:ext cx="2438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urier New" pitchFamily="49" charset="0"/>
                <a:ea typeface="新細明體" charset="-120"/>
              </a:rPr>
              <a:t>socket(), bind(), listen()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50" name="Text Box 30"/>
          <p:cNvSpPr txBox="1">
            <a:spLocks noChangeArrowheads="1"/>
          </p:cNvSpPr>
          <p:nvPr/>
        </p:nvSpPr>
        <p:spPr bwMode="auto">
          <a:xfrm>
            <a:off x="6324600" y="2667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LISTEN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52" name="Text Box 32"/>
          <p:cNvSpPr txBox="1">
            <a:spLocks noChangeArrowheads="1"/>
          </p:cNvSpPr>
          <p:nvPr/>
        </p:nvSpPr>
        <p:spPr bwMode="auto">
          <a:xfrm>
            <a:off x="6324600" y="3367088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SYN_RCVD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6324600" y="294005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urier New" pitchFamily="49" charset="0"/>
                <a:ea typeface="新細明體" charset="-120"/>
              </a:rPr>
              <a:t>accept()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ESTABLISHED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58" name="Text Box 38"/>
          <p:cNvSpPr txBox="1">
            <a:spLocks noChangeArrowheads="1"/>
          </p:cNvSpPr>
          <p:nvPr/>
        </p:nvSpPr>
        <p:spPr bwMode="auto">
          <a:xfrm>
            <a:off x="6324600" y="5043488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ESTABLISHED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59" name="Text Box 39"/>
          <p:cNvSpPr txBox="1">
            <a:spLocks noChangeArrowheads="1"/>
          </p:cNvSpPr>
          <p:nvPr/>
        </p:nvSpPr>
        <p:spPr bwMode="auto">
          <a:xfrm>
            <a:off x="6324600" y="537845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urier New" pitchFamily="49" charset="0"/>
                <a:ea typeface="新細明體" charset="-120"/>
              </a:rPr>
              <a:t>accept()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returns</a:t>
            </a:r>
          </a:p>
        </p:txBody>
      </p:sp>
      <p:sp>
        <p:nvSpPr>
          <p:cNvPr id="133160" name="Text Box 40"/>
          <p:cNvSpPr txBox="1">
            <a:spLocks noChangeArrowheads="1"/>
          </p:cNvSpPr>
          <p:nvPr/>
        </p:nvSpPr>
        <p:spPr bwMode="auto">
          <a:xfrm>
            <a:off x="762000" y="45720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urier New" pitchFamily="49" charset="0"/>
                <a:ea typeface="新細明體" charset="-120"/>
              </a:rPr>
              <a:t>connect()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returns</a:t>
            </a:r>
          </a:p>
        </p:txBody>
      </p:sp>
      <p:sp>
        <p:nvSpPr>
          <p:cNvPr id="133161" name="Text Box 41"/>
          <p:cNvSpPr txBox="1">
            <a:spLocks noChangeArrowheads="1"/>
          </p:cNvSpPr>
          <p:nvPr/>
        </p:nvSpPr>
        <p:spPr bwMode="auto">
          <a:xfrm>
            <a:off x="1371600" y="25590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urier New" pitchFamily="49" charset="0"/>
                <a:ea typeface="新細明體" charset="-120"/>
              </a:rPr>
              <a:t>connect()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62" name="Text Box 42"/>
          <p:cNvSpPr txBox="1">
            <a:spLocks noChangeArrowheads="1"/>
          </p:cNvSpPr>
          <p:nvPr/>
        </p:nvSpPr>
        <p:spPr bwMode="auto">
          <a:xfrm>
            <a:off x="1447800" y="19812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urier New" pitchFamily="49" charset="0"/>
                <a:ea typeface="新細明體" charset="-120"/>
              </a:rPr>
              <a:t>socket()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64" name="Line 44"/>
          <p:cNvSpPr>
            <a:spLocks noChangeShapeType="1"/>
          </p:cNvSpPr>
          <p:nvPr/>
        </p:nvSpPr>
        <p:spPr bwMode="auto">
          <a:xfrm>
            <a:off x="2667000" y="5349875"/>
            <a:ext cx="3589338" cy="822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65" name="Text Box 45"/>
          <p:cNvSpPr txBox="1">
            <a:spLocks noChangeArrowheads="1"/>
          </p:cNvSpPr>
          <p:nvPr/>
        </p:nvSpPr>
        <p:spPr bwMode="auto">
          <a:xfrm>
            <a:off x="1371600" y="5105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urier New" pitchFamily="49" charset="0"/>
                <a:ea typeface="新細明體" charset="-120"/>
              </a:rPr>
              <a:t>write()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69" name="Text Box 49"/>
          <p:cNvSpPr txBox="1">
            <a:spLocks noChangeArrowheads="1"/>
          </p:cNvSpPr>
          <p:nvPr/>
        </p:nvSpPr>
        <p:spPr bwMode="auto">
          <a:xfrm>
            <a:off x="6324600" y="598805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urier New" pitchFamily="49" charset="0"/>
                <a:ea typeface="新細明體" charset="-120"/>
              </a:rPr>
              <a:t>read()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returns</a:t>
            </a:r>
          </a:p>
        </p:txBody>
      </p:sp>
      <p:sp>
        <p:nvSpPr>
          <p:cNvPr id="133170" name="Rectangle 50"/>
          <p:cNvSpPr>
            <a:spLocks noChangeArrowheads="1"/>
          </p:cNvSpPr>
          <p:nvPr/>
        </p:nvSpPr>
        <p:spPr bwMode="auto">
          <a:xfrm rot="720000">
            <a:off x="4114800" y="5715000"/>
            <a:ext cx="50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data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3171" name="Text Box 51"/>
          <p:cNvSpPr txBox="1">
            <a:spLocks noChangeArrowheads="1"/>
          </p:cNvSpPr>
          <p:nvPr/>
        </p:nvSpPr>
        <p:spPr bwMode="auto">
          <a:xfrm>
            <a:off x="1143000" y="2971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SYN_SENT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8638"/>
            <a:ext cx="7772400" cy="452437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TCP connection termination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B3D161-723C-4ABB-8F2A-582FA2D0AB6C}" type="slidenum">
              <a:rPr lang="en-GB"/>
              <a:pPr/>
              <a:t>19</a:t>
            </a:fld>
            <a:endParaRPr lang="en-GB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685057"/>
            <a:ext cx="7924800" cy="4840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TCP connection termination is explicit and symmetric: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Each side has to close the connection independently.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At most four FIN segments are needed.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By closing the connection, it means that no more data will be sent, but can still receive data.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A connection in the TIME_WAIT state cannot move to the CLOSED state until it has waited for 2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Maximum Segment Lifetime (MSL).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Transport protocols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DB2443A-B1B1-4349-B668-AB429DA8C748}" type="slidenum">
              <a:rPr lang="en-GB"/>
              <a:pPr/>
              <a:t>2</a:t>
            </a:fld>
            <a:endParaRPr lang="en-GB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28775"/>
            <a:ext cx="7924800" cy="4848225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Problem: How to extend the host-to-host packet delivery service to a process-to-process communication channel?</a:t>
            </a:r>
          </a:p>
          <a:p>
            <a:r>
              <a:rPr lang="en-US" altLang="zh-TW">
                <a:ea typeface="新細明體" charset="-120"/>
              </a:rPr>
              <a:t>Best-effort service provided by IP:</a:t>
            </a:r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>
                <a:ea typeface="新細明體" charset="-120"/>
              </a:rPr>
              <a:t>drops messages</a:t>
            </a:r>
          </a:p>
          <a:p>
            <a:pPr lvl="1"/>
            <a:r>
              <a:rPr lang="en-US" altLang="zh-TW">
                <a:ea typeface="新細明體" charset="-120"/>
              </a:rPr>
              <a:t>re-orders messages</a:t>
            </a:r>
          </a:p>
          <a:p>
            <a:pPr lvl="1"/>
            <a:r>
              <a:rPr lang="en-US" altLang="zh-TW">
                <a:ea typeface="新細明體" charset="-120"/>
              </a:rPr>
              <a:t>duplicates messages</a:t>
            </a:r>
          </a:p>
          <a:p>
            <a:pPr lvl="1"/>
            <a:r>
              <a:rPr lang="en-US" altLang="zh-TW">
                <a:ea typeface="新細明體" charset="-120"/>
              </a:rPr>
              <a:t>limits message size</a:t>
            </a:r>
          </a:p>
          <a:p>
            <a:pPr lvl="1"/>
            <a:r>
              <a:rPr lang="en-US" altLang="zh-TW">
                <a:ea typeface="新細明體" charset="-120"/>
              </a:rPr>
              <a:t>delivers messages with delay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 example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B73DD3-57C5-436B-A5F7-CE05D7DD3C07}" type="slidenum">
              <a:rPr lang="en-GB"/>
              <a:pPr/>
              <a:t>20</a:t>
            </a:fld>
            <a:endParaRPr lang="en-GB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65920"/>
            <a:ext cx="8153400" cy="4495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2286000" y="1733128"/>
            <a:ext cx="71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>
                <a:solidFill>
                  <a:srgbClr val="000000"/>
                </a:solidFill>
                <a:latin typeface="Arial" charset="0"/>
                <a:ea typeface="新細明體" charset="-120"/>
              </a:rPr>
              <a:t>  </a:t>
            </a:r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Client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5878513" y="1733128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Server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 rot="780000">
            <a:off x="3163888" y="2342728"/>
            <a:ext cx="2266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FIN, SequenceNum =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 rot="780000">
            <a:off x="5491163" y="2631653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x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 rot="20760000">
            <a:off x="3124200" y="3333328"/>
            <a:ext cx="21256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TW" altLang="en-US" sz="1700">
                <a:solidFill>
                  <a:srgbClr val="000000"/>
                </a:solidFill>
                <a:latin typeface="Arial" charset="0"/>
                <a:ea typeface="新細明體" charset="-120"/>
              </a:rPr>
              <a:t>           </a:t>
            </a:r>
            <a:r>
              <a:rPr lang="en-US" altLang="zh-TW" sz="1700">
                <a:solidFill>
                  <a:srgbClr val="000000"/>
                </a:solidFill>
                <a:latin typeface="Arial" charset="0"/>
                <a:ea typeface="新細明體" charset="-120"/>
              </a:rPr>
              <a:t>ACK x + 1       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2652713" y="2026816"/>
            <a:ext cx="14287" cy="42783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6234113" y="2033166"/>
            <a:ext cx="14287" cy="43481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>
            <a:off x="2652713" y="2291928"/>
            <a:ext cx="3451225" cy="7699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7" name="Freeform 13"/>
          <p:cNvSpPr>
            <a:spLocks/>
          </p:cNvSpPr>
          <p:nvPr/>
        </p:nvSpPr>
        <p:spPr bwMode="auto">
          <a:xfrm>
            <a:off x="6062663" y="3022178"/>
            <a:ext cx="163512" cy="80963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103" y="51"/>
              </a:cxn>
              <a:cxn ang="0">
                <a:pos x="18" y="0"/>
              </a:cxn>
              <a:cxn ang="0">
                <a:pos x="5" y="51"/>
              </a:cxn>
              <a:cxn ang="0">
                <a:pos x="5" y="51"/>
              </a:cxn>
              <a:cxn ang="0">
                <a:pos x="0" y="47"/>
              </a:cxn>
            </a:cxnLst>
            <a:rect l="0" t="0" r="r" b="b"/>
            <a:pathLst>
              <a:path w="103" h="51">
                <a:moveTo>
                  <a:pt x="0" y="47"/>
                </a:moveTo>
                <a:lnTo>
                  <a:pt x="103" y="51"/>
                </a:lnTo>
                <a:lnTo>
                  <a:pt x="18" y="0"/>
                </a:lnTo>
                <a:lnTo>
                  <a:pt x="5" y="51"/>
                </a:lnTo>
                <a:lnTo>
                  <a:pt x="5" y="51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 flipH="1">
            <a:off x="2795588" y="3103141"/>
            <a:ext cx="3438525" cy="8524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9" name="Freeform 15"/>
          <p:cNvSpPr>
            <a:spLocks/>
          </p:cNvSpPr>
          <p:nvPr/>
        </p:nvSpPr>
        <p:spPr bwMode="auto">
          <a:xfrm>
            <a:off x="2652713" y="3908003"/>
            <a:ext cx="163512" cy="80963"/>
          </a:xfrm>
          <a:custGeom>
            <a:avLst/>
            <a:gdLst/>
            <a:ahLst/>
            <a:cxnLst>
              <a:cxn ang="0">
                <a:pos x="86" y="0"/>
              </a:cxn>
              <a:cxn ang="0">
                <a:pos x="0" y="51"/>
              </a:cxn>
              <a:cxn ang="0">
                <a:pos x="103" y="51"/>
              </a:cxn>
              <a:cxn ang="0">
                <a:pos x="90" y="4"/>
              </a:cxn>
              <a:cxn ang="0">
                <a:pos x="90" y="4"/>
              </a:cxn>
              <a:cxn ang="0">
                <a:pos x="86" y="0"/>
              </a:cxn>
            </a:cxnLst>
            <a:rect l="0" t="0" r="r" b="b"/>
            <a:pathLst>
              <a:path w="103" h="51">
                <a:moveTo>
                  <a:pt x="86" y="0"/>
                </a:moveTo>
                <a:lnTo>
                  <a:pt x="0" y="51"/>
                </a:lnTo>
                <a:lnTo>
                  <a:pt x="103" y="51"/>
                </a:lnTo>
                <a:lnTo>
                  <a:pt x="90" y="4"/>
                </a:lnTo>
                <a:lnTo>
                  <a:pt x="90" y="4"/>
                </a:lnTo>
                <a:lnTo>
                  <a:pt x="8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2667000" y="4857328"/>
            <a:ext cx="3505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2667000" y="3942928"/>
            <a:ext cx="3505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 rot="20760000">
            <a:off x="3200400" y="4019128"/>
            <a:ext cx="27368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700">
                <a:solidFill>
                  <a:srgbClr val="000000"/>
                </a:solidFill>
                <a:latin typeface="Arial" charset="0"/>
                <a:ea typeface="新細明體" charset="-120"/>
              </a:rPr>
              <a:t>FIN, SequenceNum = y        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 rot="780000">
            <a:off x="3886200" y="5162128"/>
            <a:ext cx="228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latin typeface="Arial" charset="0"/>
                <a:ea typeface="新細明體" charset="-120"/>
              </a:rPr>
              <a:t>ACK y + 1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1219200" y="2037928"/>
            <a:ext cx="1600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Courier New" pitchFamily="49" charset="0"/>
                <a:ea typeface="新細明體" charset="-120"/>
              </a:rPr>
              <a:t>close()</a:t>
            </a:r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FIN_WAIT_1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1219200" y="3790528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FIN_WAIT_2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1219200" y="4552528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TIME_WAIT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6324600" y="29523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CLOSE_WAIT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6324600" y="3714328"/>
            <a:ext cx="1371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Courier New" pitchFamily="49" charset="0"/>
                <a:ea typeface="新細明體" charset="-120"/>
              </a:rPr>
              <a:t>close()</a:t>
            </a:r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LAST_ACK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6324600" y="5619328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CLOSED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1295400" y="6000328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CLOSED</a:t>
            </a:r>
            <a:endParaRPr lang="en-US" altLang="zh-TW" sz="2400"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state transition diagram</a:t>
            </a:r>
          </a:p>
        </p:txBody>
      </p:sp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D12AE7B-00C5-4879-ACD3-8FCC6D912BA7}" type="slidenum">
              <a:rPr lang="en-GB"/>
              <a:pPr/>
              <a:t>21</a:t>
            </a:fld>
            <a:endParaRPr lang="en-GB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1676400" y="1336675"/>
            <a:ext cx="5770563" cy="5332413"/>
            <a:chOff x="966" y="528"/>
            <a:chExt cx="3773" cy="3455"/>
          </a:xfrm>
        </p:grpSpPr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2534" y="569"/>
              <a:ext cx="409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CLOSED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0" name="Rectangle 8"/>
            <p:cNvSpPr>
              <a:spLocks noChangeArrowheads="1"/>
            </p:cNvSpPr>
            <p:nvPr/>
          </p:nvSpPr>
          <p:spPr bwMode="auto">
            <a:xfrm>
              <a:off x="2560" y="1277"/>
              <a:ext cx="349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LISTEN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1" name="Rectangle 9"/>
            <p:cNvSpPr>
              <a:spLocks noChangeArrowheads="1"/>
            </p:cNvSpPr>
            <p:nvPr/>
          </p:nvSpPr>
          <p:spPr bwMode="auto">
            <a:xfrm>
              <a:off x="1046" y="1855"/>
              <a:ext cx="541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SYN_RCVD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2" name="Rectangle 10"/>
            <p:cNvSpPr>
              <a:spLocks noChangeArrowheads="1"/>
            </p:cNvSpPr>
            <p:nvPr/>
          </p:nvSpPr>
          <p:spPr bwMode="auto">
            <a:xfrm>
              <a:off x="3892" y="1855"/>
              <a:ext cx="525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SYN_SENT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3" name="Rectangle 11"/>
            <p:cNvSpPr>
              <a:spLocks noChangeArrowheads="1"/>
            </p:cNvSpPr>
            <p:nvPr/>
          </p:nvSpPr>
          <p:spPr bwMode="auto">
            <a:xfrm>
              <a:off x="2407" y="2427"/>
              <a:ext cx="686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ESTABLISHED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4" name="Rectangle 12"/>
            <p:cNvSpPr>
              <a:spLocks noChangeArrowheads="1"/>
            </p:cNvSpPr>
            <p:nvPr/>
          </p:nvSpPr>
          <p:spPr bwMode="auto">
            <a:xfrm>
              <a:off x="3871" y="2913"/>
              <a:ext cx="64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CLOSE_WAIT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5" name="Rectangle 13"/>
            <p:cNvSpPr>
              <a:spLocks noChangeArrowheads="1"/>
            </p:cNvSpPr>
            <p:nvPr/>
          </p:nvSpPr>
          <p:spPr bwMode="auto">
            <a:xfrm>
              <a:off x="3935" y="3397"/>
              <a:ext cx="50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LAST_ACK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6" name="Rectangle 14"/>
            <p:cNvSpPr>
              <a:spLocks noChangeArrowheads="1"/>
            </p:cNvSpPr>
            <p:nvPr/>
          </p:nvSpPr>
          <p:spPr bwMode="auto">
            <a:xfrm>
              <a:off x="2516" y="3397"/>
              <a:ext cx="44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CLOSING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7" name="Rectangle 15"/>
            <p:cNvSpPr>
              <a:spLocks noChangeArrowheads="1"/>
            </p:cNvSpPr>
            <p:nvPr/>
          </p:nvSpPr>
          <p:spPr bwMode="auto">
            <a:xfrm>
              <a:off x="2459" y="3822"/>
              <a:ext cx="543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TIME_WAIT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8" name="Rectangle 16"/>
            <p:cNvSpPr>
              <a:spLocks noChangeArrowheads="1"/>
            </p:cNvSpPr>
            <p:nvPr/>
          </p:nvSpPr>
          <p:spPr bwMode="auto">
            <a:xfrm>
              <a:off x="1006" y="3388"/>
              <a:ext cx="57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FIN_WAIT_2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09" name="Rectangle 17"/>
            <p:cNvSpPr>
              <a:spLocks noChangeArrowheads="1"/>
            </p:cNvSpPr>
            <p:nvPr/>
          </p:nvSpPr>
          <p:spPr bwMode="auto">
            <a:xfrm>
              <a:off x="1023" y="2908"/>
              <a:ext cx="576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FIN_WAIT_1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10" name="Rectangle 18"/>
            <p:cNvSpPr>
              <a:spLocks noChangeArrowheads="1"/>
            </p:cNvSpPr>
            <p:nvPr/>
          </p:nvSpPr>
          <p:spPr bwMode="auto">
            <a:xfrm>
              <a:off x="2062" y="903"/>
              <a:ext cx="596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Passive open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11" name="Rectangle 19"/>
            <p:cNvSpPr>
              <a:spLocks noChangeArrowheads="1"/>
            </p:cNvSpPr>
            <p:nvPr/>
          </p:nvSpPr>
          <p:spPr bwMode="auto">
            <a:xfrm>
              <a:off x="2902" y="903"/>
              <a:ext cx="25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Close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12" name="Line 20"/>
            <p:cNvSpPr>
              <a:spLocks noChangeShapeType="1"/>
            </p:cNvSpPr>
            <p:nvPr/>
          </p:nvSpPr>
          <p:spPr bwMode="auto">
            <a:xfrm flipH="1">
              <a:off x="1725" y="1909"/>
              <a:ext cx="206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3" name="Freeform 21"/>
            <p:cNvSpPr>
              <a:spLocks/>
            </p:cNvSpPr>
            <p:nvPr/>
          </p:nvSpPr>
          <p:spPr bwMode="auto">
            <a:xfrm>
              <a:off x="1662" y="1892"/>
              <a:ext cx="66" cy="37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20"/>
                </a:cxn>
                <a:cxn ang="0">
                  <a:pos x="66" y="37"/>
                </a:cxn>
                <a:cxn ang="0">
                  <a:pos x="66" y="3"/>
                </a:cxn>
                <a:cxn ang="0">
                  <a:pos x="66" y="3"/>
                </a:cxn>
                <a:cxn ang="0">
                  <a:pos x="66" y="0"/>
                </a:cxn>
              </a:cxnLst>
              <a:rect l="0" t="0" r="r" b="b"/>
              <a:pathLst>
                <a:path w="66" h="37">
                  <a:moveTo>
                    <a:pt x="66" y="0"/>
                  </a:moveTo>
                  <a:lnTo>
                    <a:pt x="0" y="20"/>
                  </a:lnTo>
                  <a:lnTo>
                    <a:pt x="66" y="37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4" name="Line 22"/>
            <p:cNvSpPr>
              <a:spLocks noChangeShapeType="1"/>
            </p:cNvSpPr>
            <p:nvPr/>
          </p:nvSpPr>
          <p:spPr bwMode="auto">
            <a:xfrm>
              <a:off x="1305" y="2013"/>
              <a:ext cx="1" cy="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5" name="Freeform 23"/>
            <p:cNvSpPr>
              <a:spLocks/>
            </p:cNvSpPr>
            <p:nvPr/>
          </p:nvSpPr>
          <p:spPr bwMode="auto">
            <a:xfrm>
              <a:off x="1288" y="2790"/>
              <a:ext cx="37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66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66">
                  <a:moveTo>
                    <a:pt x="0" y="0"/>
                  </a:moveTo>
                  <a:lnTo>
                    <a:pt x="17" y="66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6" name="Line 24"/>
            <p:cNvSpPr>
              <a:spLocks noChangeShapeType="1"/>
            </p:cNvSpPr>
            <p:nvPr/>
          </p:nvSpPr>
          <p:spPr bwMode="auto">
            <a:xfrm>
              <a:off x="1607" y="3063"/>
              <a:ext cx="740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7" name="Freeform 25"/>
            <p:cNvSpPr>
              <a:spLocks/>
            </p:cNvSpPr>
            <p:nvPr/>
          </p:nvSpPr>
          <p:spPr bwMode="auto">
            <a:xfrm>
              <a:off x="2327" y="3770"/>
              <a:ext cx="60" cy="5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0" y="58"/>
                </a:cxn>
                <a:cxn ang="0">
                  <a:pos x="25" y="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4"/>
                </a:cxn>
              </a:cxnLst>
              <a:rect l="0" t="0" r="r" b="b"/>
              <a:pathLst>
                <a:path w="60" h="58">
                  <a:moveTo>
                    <a:pt x="0" y="24"/>
                  </a:moveTo>
                  <a:lnTo>
                    <a:pt x="60" y="58"/>
                  </a:lnTo>
                  <a:lnTo>
                    <a:pt x="25" y="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8" name="Rectangle 26"/>
            <p:cNvSpPr>
              <a:spLocks noChangeArrowheads="1"/>
            </p:cNvSpPr>
            <p:nvPr/>
          </p:nvSpPr>
          <p:spPr bwMode="auto">
            <a:xfrm>
              <a:off x="3121" y="1665"/>
              <a:ext cx="259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Send/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19" name="Rectangle 27"/>
            <p:cNvSpPr>
              <a:spLocks noChangeArrowheads="1"/>
            </p:cNvSpPr>
            <p:nvPr/>
          </p:nvSpPr>
          <p:spPr bwMode="auto">
            <a:xfrm>
              <a:off x="3377" y="1665"/>
              <a:ext cx="205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SYN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0" name="Rectangle 28"/>
            <p:cNvSpPr>
              <a:spLocks noChangeArrowheads="1"/>
            </p:cNvSpPr>
            <p:nvPr/>
          </p:nvSpPr>
          <p:spPr bwMode="auto">
            <a:xfrm>
              <a:off x="2372" y="1786"/>
              <a:ext cx="756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SYN/SYN + 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1" name="Rectangle 29"/>
            <p:cNvSpPr>
              <a:spLocks noChangeArrowheads="1"/>
            </p:cNvSpPr>
            <p:nvPr/>
          </p:nvSpPr>
          <p:spPr bwMode="auto">
            <a:xfrm>
              <a:off x="3043" y="2021"/>
              <a:ext cx="756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SYN + ACK/ACK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2" name="Rectangle 30"/>
            <p:cNvSpPr>
              <a:spLocks noChangeArrowheads="1"/>
            </p:cNvSpPr>
            <p:nvPr/>
          </p:nvSpPr>
          <p:spPr bwMode="auto">
            <a:xfrm>
              <a:off x="1665" y="1665"/>
              <a:ext cx="755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SYN/SYN + 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3" name="Rectangle 31"/>
            <p:cNvSpPr>
              <a:spLocks noChangeArrowheads="1"/>
            </p:cNvSpPr>
            <p:nvPr/>
          </p:nvSpPr>
          <p:spPr bwMode="auto">
            <a:xfrm>
              <a:off x="2125" y="2021"/>
              <a:ext cx="20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4" name="Rectangle 32"/>
            <p:cNvSpPr>
              <a:spLocks noChangeArrowheads="1"/>
            </p:cNvSpPr>
            <p:nvPr/>
          </p:nvSpPr>
          <p:spPr bwMode="auto">
            <a:xfrm>
              <a:off x="1351" y="2427"/>
              <a:ext cx="253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Close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5" name="Rectangle 33"/>
            <p:cNvSpPr>
              <a:spLocks noChangeArrowheads="1"/>
            </p:cNvSpPr>
            <p:nvPr/>
          </p:nvSpPr>
          <p:spPr bwMode="auto">
            <a:xfrm>
              <a:off x="1596" y="2427"/>
              <a:ext cx="189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/FIN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6" name="Rectangle 34"/>
            <p:cNvSpPr>
              <a:spLocks noChangeArrowheads="1"/>
            </p:cNvSpPr>
            <p:nvPr/>
          </p:nvSpPr>
          <p:spPr bwMode="auto">
            <a:xfrm>
              <a:off x="3106" y="2770"/>
              <a:ext cx="39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FIN/ACK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7" name="Rectangle 35"/>
            <p:cNvSpPr>
              <a:spLocks noChangeArrowheads="1"/>
            </p:cNvSpPr>
            <p:nvPr/>
          </p:nvSpPr>
          <p:spPr bwMode="auto">
            <a:xfrm>
              <a:off x="1941" y="2770"/>
              <a:ext cx="25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Close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8" name="Rectangle 36"/>
            <p:cNvSpPr>
              <a:spLocks noChangeArrowheads="1"/>
            </p:cNvSpPr>
            <p:nvPr/>
          </p:nvSpPr>
          <p:spPr bwMode="auto">
            <a:xfrm>
              <a:off x="2188" y="2770"/>
              <a:ext cx="18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/FIN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29" name="Rectangle 37"/>
            <p:cNvSpPr>
              <a:spLocks noChangeArrowheads="1"/>
            </p:cNvSpPr>
            <p:nvPr/>
          </p:nvSpPr>
          <p:spPr bwMode="auto">
            <a:xfrm>
              <a:off x="1961" y="3043"/>
              <a:ext cx="39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FIN/ACK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0" name="Rectangle 38"/>
            <p:cNvSpPr>
              <a:spLocks noChangeArrowheads="1"/>
            </p:cNvSpPr>
            <p:nvPr/>
          </p:nvSpPr>
          <p:spPr bwMode="auto">
            <a:xfrm rot="2640000">
              <a:off x="1668" y="3319"/>
              <a:ext cx="712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ACK + FIN/ACK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1" name="Rectangle 39"/>
            <p:cNvSpPr>
              <a:spLocks noChangeArrowheads="1"/>
            </p:cNvSpPr>
            <p:nvPr/>
          </p:nvSpPr>
          <p:spPr bwMode="auto">
            <a:xfrm>
              <a:off x="3066" y="3558"/>
              <a:ext cx="79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Timeout after two 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2" name="Rectangle 40"/>
            <p:cNvSpPr>
              <a:spLocks noChangeArrowheads="1"/>
            </p:cNvSpPr>
            <p:nvPr/>
          </p:nvSpPr>
          <p:spPr bwMode="auto">
            <a:xfrm>
              <a:off x="3103" y="3670"/>
              <a:ext cx="77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segment lifetimes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3" name="Rectangle 41"/>
            <p:cNvSpPr>
              <a:spLocks noChangeArrowheads="1"/>
            </p:cNvSpPr>
            <p:nvPr/>
          </p:nvSpPr>
          <p:spPr bwMode="auto">
            <a:xfrm>
              <a:off x="1613" y="3742"/>
              <a:ext cx="39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FIN/ACK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4" name="Rectangle 42"/>
            <p:cNvSpPr>
              <a:spLocks noChangeArrowheads="1"/>
            </p:cNvSpPr>
            <p:nvPr/>
          </p:nvSpPr>
          <p:spPr bwMode="auto">
            <a:xfrm>
              <a:off x="2798" y="3598"/>
              <a:ext cx="20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5" name="Rectangle 43"/>
            <p:cNvSpPr>
              <a:spLocks noChangeArrowheads="1"/>
            </p:cNvSpPr>
            <p:nvPr/>
          </p:nvSpPr>
          <p:spPr bwMode="auto">
            <a:xfrm>
              <a:off x="1346" y="3141"/>
              <a:ext cx="20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6" name="Rectangle 44"/>
            <p:cNvSpPr>
              <a:spLocks noChangeArrowheads="1"/>
            </p:cNvSpPr>
            <p:nvPr/>
          </p:nvSpPr>
          <p:spPr bwMode="auto">
            <a:xfrm>
              <a:off x="4246" y="3607"/>
              <a:ext cx="20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ACK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7" name="Rectangle 45"/>
            <p:cNvSpPr>
              <a:spLocks noChangeArrowheads="1"/>
            </p:cNvSpPr>
            <p:nvPr/>
          </p:nvSpPr>
          <p:spPr bwMode="auto">
            <a:xfrm>
              <a:off x="4227" y="3141"/>
              <a:ext cx="25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Close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8" name="Rectangle 46"/>
            <p:cNvSpPr>
              <a:spLocks noChangeArrowheads="1"/>
            </p:cNvSpPr>
            <p:nvPr/>
          </p:nvSpPr>
          <p:spPr bwMode="auto">
            <a:xfrm>
              <a:off x="4472" y="3141"/>
              <a:ext cx="189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/FIN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39" name="Freeform 47"/>
            <p:cNvSpPr>
              <a:spLocks/>
            </p:cNvSpPr>
            <p:nvPr/>
          </p:nvSpPr>
          <p:spPr bwMode="auto">
            <a:xfrm>
              <a:off x="2387" y="528"/>
              <a:ext cx="690" cy="202"/>
            </a:xfrm>
            <a:custGeom>
              <a:avLst/>
              <a:gdLst/>
              <a:ahLst/>
              <a:cxnLst>
                <a:cxn ang="0">
                  <a:pos x="690" y="202"/>
                </a:cxn>
                <a:cxn ang="0">
                  <a:pos x="690" y="0"/>
                </a:cxn>
                <a:cxn ang="0">
                  <a:pos x="0" y="0"/>
                </a:cxn>
                <a:cxn ang="0">
                  <a:pos x="0" y="202"/>
                </a:cxn>
                <a:cxn ang="0">
                  <a:pos x="690" y="202"/>
                </a:cxn>
                <a:cxn ang="0">
                  <a:pos x="690" y="202"/>
                </a:cxn>
              </a:cxnLst>
              <a:rect l="0" t="0" r="r" b="b"/>
              <a:pathLst>
                <a:path w="690" h="202">
                  <a:moveTo>
                    <a:pt x="690" y="202"/>
                  </a:moveTo>
                  <a:lnTo>
                    <a:pt x="69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690" y="202"/>
                  </a:lnTo>
                  <a:lnTo>
                    <a:pt x="690" y="20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0" name="Freeform 48"/>
            <p:cNvSpPr>
              <a:spLocks/>
            </p:cNvSpPr>
            <p:nvPr/>
          </p:nvSpPr>
          <p:spPr bwMode="auto">
            <a:xfrm>
              <a:off x="2387" y="1233"/>
              <a:ext cx="696" cy="204"/>
            </a:xfrm>
            <a:custGeom>
              <a:avLst/>
              <a:gdLst/>
              <a:ahLst/>
              <a:cxnLst>
                <a:cxn ang="0">
                  <a:pos x="693" y="204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204"/>
                </a:cxn>
                <a:cxn ang="0">
                  <a:pos x="696" y="204"/>
                </a:cxn>
                <a:cxn ang="0">
                  <a:pos x="696" y="204"/>
                </a:cxn>
              </a:cxnLst>
              <a:rect l="0" t="0" r="r" b="b"/>
              <a:pathLst>
                <a:path w="696" h="204">
                  <a:moveTo>
                    <a:pt x="693" y="204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696" y="204"/>
                  </a:lnTo>
                  <a:lnTo>
                    <a:pt x="696" y="2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1" name="Freeform 49"/>
            <p:cNvSpPr>
              <a:spLocks/>
            </p:cNvSpPr>
            <p:nvPr/>
          </p:nvSpPr>
          <p:spPr bwMode="auto">
            <a:xfrm>
              <a:off x="966" y="1809"/>
              <a:ext cx="693" cy="204"/>
            </a:xfrm>
            <a:custGeom>
              <a:avLst/>
              <a:gdLst/>
              <a:ahLst/>
              <a:cxnLst>
                <a:cxn ang="0">
                  <a:pos x="693" y="204"/>
                </a:cxn>
                <a:cxn ang="0">
                  <a:pos x="693" y="0"/>
                </a:cxn>
                <a:cxn ang="0">
                  <a:pos x="0" y="0"/>
                </a:cxn>
                <a:cxn ang="0">
                  <a:pos x="0" y="204"/>
                </a:cxn>
                <a:cxn ang="0">
                  <a:pos x="693" y="204"/>
                </a:cxn>
                <a:cxn ang="0">
                  <a:pos x="693" y="204"/>
                </a:cxn>
              </a:cxnLst>
              <a:rect l="0" t="0" r="r" b="b"/>
              <a:pathLst>
                <a:path w="693" h="204">
                  <a:moveTo>
                    <a:pt x="693" y="204"/>
                  </a:moveTo>
                  <a:lnTo>
                    <a:pt x="693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693" y="204"/>
                  </a:lnTo>
                  <a:lnTo>
                    <a:pt x="693" y="2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2" name="Freeform 50"/>
            <p:cNvSpPr>
              <a:spLocks/>
            </p:cNvSpPr>
            <p:nvPr/>
          </p:nvSpPr>
          <p:spPr bwMode="auto">
            <a:xfrm>
              <a:off x="3794" y="1809"/>
              <a:ext cx="696" cy="204"/>
            </a:xfrm>
            <a:custGeom>
              <a:avLst/>
              <a:gdLst/>
              <a:ahLst/>
              <a:cxnLst>
                <a:cxn ang="0">
                  <a:pos x="693" y="204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204"/>
                </a:cxn>
                <a:cxn ang="0">
                  <a:pos x="696" y="204"/>
                </a:cxn>
                <a:cxn ang="0">
                  <a:pos x="696" y="204"/>
                </a:cxn>
              </a:cxnLst>
              <a:rect l="0" t="0" r="r" b="b"/>
              <a:pathLst>
                <a:path w="696" h="204">
                  <a:moveTo>
                    <a:pt x="693" y="204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696" y="204"/>
                  </a:lnTo>
                  <a:lnTo>
                    <a:pt x="696" y="2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3" name="Freeform 51"/>
            <p:cNvSpPr>
              <a:spLocks/>
            </p:cNvSpPr>
            <p:nvPr/>
          </p:nvSpPr>
          <p:spPr bwMode="auto">
            <a:xfrm>
              <a:off x="2387" y="2384"/>
              <a:ext cx="696" cy="204"/>
            </a:xfrm>
            <a:custGeom>
              <a:avLst/>
              <a:gdLst/>
              <a:ahLst/>
              <a:cxnLst>
                <a:cxn ang="0">
                  <a:pos x="693" y="204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204"/>
                </a:cxn>
                <a:cxn ang="0">
                  <a:pos x="696" y="204"/>
                </a:cxn>
                <a:cxn ang="0">
                  <a:pos x="696" y="204"/>
                </a:cxn>
              </a:cxnLst>
              <a:rect l="0" t="0" r="r" b="b"/>
              <a:pathLst>
                <a:path w="696" h="204">
                  <a:moveTo>
                    <a:pt x="693" y="204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696" y="204"/>
                  </a:lnTo>
                  <a:lnTo>
                    <a:pt x="696" y="2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4" name="Freeform 52"/>
            <p:cNvSpPr>
              <a:spLocks/>
            </p:cNvSpPr>
            <p:nvPr/>
          </p:nvSpPr>
          <p:spPr bwMode="auto">
            <a:xfrm>
              <a:off x="966" y="2861"/>
              <a:ext cx="693" cy="202"/>
            </a:xfrm>
            <a:custGeom>
              <a:avLst/>
              <a:gdLst/>
              <a:ahLst/>
              <a:cxnLst>
                <a:cxn ang="0">
                  <a:pos x="693" y="202"/>
                </a:cxn>
                <a:cxn ang="0">
                  <a:pos x="693" y="0"/>
                </a:cxn>
                <a:cxn ang="0">
                  <a:pos x="0" y="0"/>
                </a:cxn>
                <a:cxn ang="0">
                  <a:pos x="0" y="202"/>
                </a:cxn>
                <a:cxn ang="0">
                  <a:pos x="693" y="202"/>
                </a:cxn>
                <a:cxn ang="0">
                  <a:pos x="693" y="202"/>
                </a:cxn>
              </a:cxnLst>
              <a:rect l="0" t="0" r="r" b="b"/>
              <a:pathLst>
                <a:path w="693" h="202">
                  <a:moveTo>
                    <a:pt x="693" y="202"/>
                  </a:moveTo>
                  <a:lnTo>
                    <a:pt x="693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693" y="202"/>
                  </a:lnTo>
                  <a:lnTo>
                    <a:pt x="693" y="20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5" name="Line 53"/>
            <p:cNvSpPr>
              <a:spLocks noChangeShapeType="1"/>
            </p:cNvSpPr>
            <p:nvPr/>
          </p:nvSpPr>
          <p:spPr bwMode="auto">
            <a:xfrm>
              <a:off x="2629" y="733"/>
              <a:ext cx="1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6" name="Freeform 54"/>
            <p:cNvSpPr>
              <a:spLocks/>
            </p:cNvSpPr>
            <p:nvPr/>
          </p:nvSpPr>
          <p:spPr bwMode="auto">
            <a:xfrm>
              <a:off x="2611" y="1164"/>
              <a:ext cx="35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66"/>
                </a:cxn>
                <a:cxn ang="0">
                  <a:pos x="35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5" h="66">
                  <a:moveTo>
                    <a:pt x="0" y="0"/>
                  </a:moveTo>
                  <a:lnTo>
                    <a:pt x="18" y="66"/>
                  </a:lnTo>
                  <a:lnTo>
                    <a:pt x="35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>
              <a:off x="2844" y="776"/>
              <a:ext cx="1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8" name="Freeform 56"/>
            <p:cNvSpPr>
              <a:spLocks/>
            </p:cNvSpPr>
            <p:nvPr/>
          </p:nvSpPr>
          <p:spPr bwMode="auto">
            <a:xfrm>
              <a:off x="2827" y="733"/>
              <a:ext cx="35" cy="66"/>
            </a:xfrm>
            <a:custGeom>
              <a:avLst/>
              <a:gdLst/>
              <a:ahLst/>
              <a:cxnLst>
                <a:cxn ang="0">
                  <a:pos x="35" y="63"/>
                </a:cxn>
                <a:cxn ang="0">
                  <a:pos x="17" y="0"/>
                </a:cxn>
                <a:cxn ang="0">
                  <a:pos x="0" y="66"/>
                </a:cxn>
                <a:cxn ang="0">
                  <a:pos x="35" y="66"/>
                </a:cxn>
                <a:cxn ang="0">
                  <a:pos x="35" y="66"/>
                </a:cxn>
                <a:cxn ang="0">
                  <a:pos x="35" y="63"/>
                </a:cxn>
              </a:cxnLst>
              <a:rect l="0" t="0" r="r" b="b"/>
              <a:pathLst>
                <a:path w="35" h="66">
                  <a:moveTo>
                    <a:pt x="35" y="63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35" y="66"/>
                  </a:lnTo>
                  <a:lnTo>
                    <a:pt x="35" y="66"/>
                  </a:lnTo>
                  <a:lnTo>
                    <a:pt x="35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49" name="Rectangle 57"/>
            <p:cNvSpPr>
              <a:spLocks noChangeArrowheads="1"/>
            </p:cNvSpPr>
            <p:nvPr/>
          </p:nvSpPr>
          <p:spPr bwMode="auto">
            <a:xfrm>
              <a:off x="3535" y="1026"/>
              <a:ext cx="253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Close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50" name="Freeform 58"/>
            <p:cNvSpPr>
              <a:spLocks/>
            </p:cNvSpPr>
            <p:nvPr/>
          </p:nvSpPr>
          <p:spPr bwMode="auto">
            <a:xfrm>
              <a:off x="1711" y="1437"/>
              <a:ext cx="915" cy="429"/>
            </a:xfrm>
            <a:custGeom>
              <a:avLst/>
              <a:gdLst/>
              <a:ahLst/>
              <a:cxnLst>
                <a:cxn ang="0">
                  <a:pos x="915" y="0"/>
                </a:cxn>
                <a:cxn ang="0">
                  <a:pos x="915" y="6"/>
                </a:cxn>
                <a:cxn ang="0">
                  <a:pos x="915" y="15"/>
                </a:cxn>
                <a:cxn ang="0">
                  <a:pos x="915" y="26"/>
                </a:cxn>
                <a:cxn ang="0">
                  <a:pos x="912" y="44"/>
                </a:cxn>
                <a:cxn ang="0">
                  <a:pos x="909" y="67"/>
                </a:cxn>
                <a:cxn ang="0">
                  <a:pos x="906" y="90"/>
                </a:cxn>
                <a:cxn ang="0">
                  <a:pos x="900" y="116"/>
                </a:cxn>
                <a:cxn ang="0">
                  <a:pos x="892" y="141"/>
                </a:cxn>
                <a:cxn ang="0">
                  <a:pos x="877" y="167"/>
                </a:cxn>
                <a:cxn ang="0">
                  <a:pos x="863" y="193"/>
                </a:cxn>
                <a:cxn ang="0">
                  <a:pos x="826" y="239"/>
                </a:cxn>
                <a:cxn ang="0">
                  <a:pos x="780" y="282"/>
                </a:cxn>
                <a:cxn ang="0">
                  <a:pos x="725" y="317"/>
                </a:cxn>
                <a:cxn ang="0">
                  <a:pos x="667" y="346"/>
                </a:cxn>
                <a:cxn ang="0">
                  <a:pos x="607" y="369"/>
                </a:cxn>
                <a:cxn ang="0">
                  <a:pos x="544" y="389"/>
                </a:cxn>
                <a:cxn ang="0">
                  <a:pos x="483" y="403"/>
                </a:cxn>
                <a:cxn ang="0">
                  <a:pos x="426" y="415"/>
                </a:cxn>
                <a:cxn ang="0">
                  <a:pos x="374" y="423"/>
                </a:cxn>
                <a:cxn ang="0">
                  <a:pos x="328" y="426"/>
                </a:cxn>
                <a:cxn ang="0">
                  <a:pos x="316" y="426"/>
                </a:cxn>
                <a:cxn ang="0">
                  <a:pos x="305" y="426"/>
                </a:cxn>
                <a:cxn ang="0">
                  <a:pos x="296" y="429"/>
                </a:cxn>
                <a:cxn ang="0">
                  <a:pos x="285" y="429"/>
                </a:cxn>
                <a:cxn ang="0">
                  <a:pos x="276" y="429"/>
                </a:cxn>
                <a:cxn ang="0">
                  <a:pos x="265" y="429"/>
                </a:cxn>
                <a:cxn ang="0">
                  <a:pos x="256" y="429"/>
                </a:cxn>
                <a:cxn ang="0">
                  <a:pos x="247" y="429"/>
                </a:cxn>
                <a:cxn ang="0">
                  <a:pos x="242" y="429"/>
                </a:cxn>
                <a:cxn ang="0">
                  <a:pos x="236" y="429"/>
                </a:cxn>
                <a:cxn ang="0">
                  <a:pos x="221" y="429"/>
                </a:cxn>
                <a:cxn ang="0">
                  <a:pos x="198" y="429"/>
                </a:cxn>
                <a:cxn ang="0">
                  <a:pos x="170" y="429"/>
                </a:cxn>
                <a:cxn ang="0">
                  <a:pos x="138" y="429"/>
                </a:cxn>
                <a:cxn ang="0">
                  <a:pos x="106" y="429"/>
                </a:cxn>
                <a:cxn ang="0">
                  <a:pos x="75" y="429"/>
                </a:cxn>
                <a:cxn ang="0">
                  <a:pos x="46" y="429"/>
                </a:cxn>
                <a:cxn ang="0">
                  <a:pos x="23" y="429"/>
                </a:cxn>
                <a:cxn ang="0">
                  <a:pos x="6" y="429"/>
                </a:cxn>
                <a:cxn ang="0">
                  <a:pos x="0" y="429"/>
                </a:cxn>
              </a:cxnLst>
              <a:rect l="0" t="0" r="r" b="b"/>
              <a:pathLst>
                <a:path w="915" h="429">
                  <a:moveTo>
                    <a:pt x="915" y="0"/>
                  </a:moveTo>
                  <a:lnTo>
                    <a:pt x="915" y="6"/>
                  </a:lnTo>
                  <a:lnTo>
                    <a:pt x="915" y="15"/>
                  </a:lnTo>
                  <a:lnTo>
                    <a:pt x="915" y="26"/>
                  </a:lnTo>
                  <a:lnTo>
                    <a:pt x="912" y="44"/>
                  </a:lnTo>
                  <a:lnTo>
                    <a:pt x="909" y="67"/>
                  </a:lnTo>
                  <a:lnTo>
                    <a:pt x="906" y="90"/>
                  </a:lnTo>
                  <a:lnTo>
                    <a:pt x="900" y="116"/>
                  </a:lnTo>
                  <a:lnTo>
                    <a:pt x="892" y="141"/>
                  </a:lnTo>
                  <a:lnTo>
                    <a:pt x="877" y="167"/>
                  </a:lnTo>
                  <a:lnTo>
                    <a:pt x="863" y="193"/>
                  </a:lnTo>
                  <a:lnTo>
                    <a:pt x="826" y="239"/>
                  </a:lnTo>
                  <a:lnTo>
                    <a:pt x="780" y="282"/>
                  </a:lnTo>
                  <a:lnTo>
                    <a:pt x="725" y="317"/>
                  </a:lnTo>
                  <a:lnTo>
                    <a:pt x="667" y="346"/>
                  </a:lnTo>
                  <a:lnTo>
                    <a:pt x="607" y="369"/>
                  </a:lnTo>
                  <a:lnTo>
                    <a:pt x="544" y="389"/>
                  </a:lnTo>
                  <a:lnTo>
                    <a:pt x="483" y="403"/>
                  </a:lnTo>
                  <a:lnTo>
                    <a:pt x="426" y="415"/>
                  </a:lnTo>
                  <a:lnTo>
                    <a:pt x="374" y="423"/>
                  </a:lnTo>
                  <a:lnTo>
                    <a:pt x="328" y="426"/>
                  </a:lnTo>
                  <a:lnTo>
                    <a:pt x="316" y="426"/>
                  </a:lnTo>
                  <a:lnTo>
                    <a:pt x="305" y="426"/>
                  </a:lnTo>
                  <a:lnTo>
                    <a:pt x="296" y="429"/>
                  </a:lnTo>
                  <a:lnTo>
                    <a:pt x="285" y="429"/>
                  </a:lnTo>
                  <a:lnTo>
                    <a:pt x="276" y="429"/>
                  </a:lnTo>
                  <a:lnTo>
                    <a:pt x="265" y="429"/>
                  </a:lnTo>
                  <a:lnTo>
                    <a:pt x="256" y="429"/>
                  </a:lnTo>
                  <a:lnTo>
                    <a:pt x="247" y="429"/>
                  </a:lnTo>
                  <a:lnTo>
                    <a:pt x="242" y="429"/>
                  </a:lnTo>
                  <a:lnTo>
                    <a:pt x="236" y="429"/>
                  </a:lnTo>
                  <a:lnTo>
                    <a:pt x="221" y="429"/>
                  </a:lnTo>
                  <a:lnTo>
                    <a:pt x="198" y="429"/>
                  </a:lnTo>
                  <a:lnTo>
                    <a:pt x="170" y="429"/>
                  </a:lnTo>
                  <a:lnTo>
                    <a:pt x="138" y="429"/>
                  </a:lnTo>
                  <a:lnTo>
                    <a:pt x="106" y="429"/>
                  </a:lnTo>
                  <a:lnTo>
                    <a:pt x="75" y="429"/>
                  </a:lnTo>
                  <a:lnTo>
                    <a:pt x="46" y="429"/>
                  </a:lnTo>
                  <a:lnTo>
                    <a:pt x="23" y="429"/>
                  </a:lnTo>
                  <a:lnTo>
                    <a:pt x="6" y="429"/>
                  </a:lnTo>
                  <a:lnTo>
                    <a:pt x="0" y="4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51" name="Freeform 59"/>
            <p:cNvSpPr>
              <a:spLocks/>
            </p:cNvSpPr>
            <p:nvPr/>
          </p:nvSpPr>
          <p:spPr bwMode="auto">
            <a:xfrm>
              <a:off x="1665" y="1849"/>
              <a:ext cx="66" cy="34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0" y="20"/>
                </a:cxn>
                <a:cxn ang="0">
                  <a:pos x="66" y="0"/>
                </a:cxn>
                <a:cxn ang="0">
                  <a:pos x="66" y="34"/>
                </a:cxn>
                <a:cxn ang="0">
                  <a:pos x="66" y="34"/>
                </a:cxn>
              </a:cxnLst>
              <a:rect l="0" t="0" r="r" b="b"/>
              <a:pathLst>
                <a:path w="66" h="34">
                  <a:moveTo>
                    <a:pt x="66" y="34"/>
                  </a:moveTo>
                  <a:lnTo>
                    <a:pt x="0" y="20"/>
                  </a:lnTo>
                  <a:lnTo>
                    <a:pt x="66" y="0"/>
                  </a:lnTo>
                  <a:lnTo>
                    <a:pt x="66" y="34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52" name="Freeform 60"/>
            <p:cNvSpPr>
              <a:spLocks/>
            </p:cNvSpPr>
            <p:nvPr/>
          </p:nvSpPr>
          <p:spPr bwMode="auto">
            <a:xfrm>
              <a:off x="2830" y="1437"/>
              <a:ext cx="915" cy="4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6"/>
                </a:cxn>
                <a:cxn ang="0">
                  <a:pos x="3" y="15"/>
                </a:cxn>
                <a:cxn ang="0">
                  <a:pos x="3" y="26"/>
                </a:cxn>
                <a:cxn ang="0">
                  <a:pos x="3" y="44"/>
                </a:cxn>
                <a:cxn ang="0">
                  <a:pos x="6" y="67"/>
                </a:cxn>
                <a:cxn ang="0">
                  <a:pos x="12" y="90"/>
                </a:cxn>
                <a:cxn ang="0">
                  <a:pos x="17" y="116"/>
                </a:cxn>
                <a:cxn ang="0">
                  <a:pos x="26" y="141"/>
                </a:cxn>
                <a:cxn ang="0">
                  <a:pos x="37" y="167"/>
                </a:cxn>
                <a:cxn ang="0">
                  <a:pos x="52" y="193"/>
                </a:cxn>
                <a:cxn ang="0">
                  <a:pos x="89" y="239"/>
                </a:cxn>
                <a:cxn ang="0">
                  <a:pos x="135" y="279"/>
                </a:cxn>
                <a:cxn ang="0">
                  <a:pos x="187" y="314"/>
                </a:cxn>
                <a:cxn ang="0">
                  <a:pos x="242" y="343"/>
                </a:cxn>
                <a:cxn ang="0">
                  <a:pos x="302" y="366"/>
                </a:cxn>
                <a:cxn ang="0">
                  <a:pos x="360" y="386"/>
                </a:cxn>
                <a:cxn ang="0">
                  <a:pos x="420" y="400"/>
                </a:cxn>
                <a:cxn ang="0">
                  <a:pos x="478" y="412"/>
                </a:cxn>
                <a:cxn ang="0">
                  <a:pos x="532" y="420"/>
                </a:cxn>
                <a:cxn ang="0">
                  <a:pos x="581" y="426"/>
                </a:cxn>
                <a:cxn ang="0">
                  <a:pos x="593" y="426"/>
                </a:cxn>
                <a:cxn ang="0">
                  <a:pos x="604" y="426"/>
                </a:cxn>
                <a:cxn ang="0">
                  <a:pos x="616" y="429"/>
                </a:cxn>
                <a:cxn ang="0">
                  <a:pos x="627" y="429"/>
                </a:cxn>
                <a:cxn ang="0">
                  <a:pos x="636" y="429"/>
                </a:cxn>
                <a:cxn ang="0">
                  <a:pos x="647" y="429"/>
                </a:cxn>
                <a:cxn ang="0">
                  <a:pos x="659" y="429"/>
                </a:cxn>
                <a:cxn ang="0">
                  <a:pos x="668" y="429"/>
                </a:cxn>
                <a:cxn ang="0">
                  <a:pos x="676" y="429"/>
                </a:cxn>
                <a:cxn ang="0">
                  <a:pos x="682" y="429"/>
                </a:cxn>
                <a:cxn ang="0">
                  <a:pos x="696" y="429"/>
                </a:cxn>
                <a:cxn ang="0">
                  <a:pos x="719" y="429"/>
                </a:cxn>
                <a:cxn ang="0">
                  <a:pos x="745" y="429"/>
                </a:cxn>
                <a:cxn ang="0">
                  <a:pos x="777" y="429"/>
                </a:cxn>
                <a:cxn ang="0">
                  <a:pos x="811" y="429"/>
                </a:cxn>
                <a:cxn ang="0">
                  <a:pos x="843" y="429"/>
                </a:cxn>
                <a:cxn ang="0">
                  <a:pos x="872" y="429"/>
                </a:cxn>
                <a:cxn ang="0">
                  <a:pos x="895" y="429"/>
                </a:cxn>
                <a:cxn ang="0">
                  <a:pos x="909" y="429"/>
                </a:cxn>
                <a:cxn ang="0">
                  <a:pos x="915" y="429"/>
                </a:cxn>
              </a:cxnLst>
              <a:rect l="0" t="0" r="r" b="b"/>
              <a:pathLst>
                <a:path w="915" h="429">
                  <a:moveTo>
                    <a:pt x="0" y="0"/>
                  </a:moveTo>
                  <a:lnTo>
                    <a:pt x="3" y="6"/>
                  </a:lnTo>
                  <a:lnTo>
                    <a:pt x="3" y="15"/>
                  </a:lnTo>
                  <a:lnTo>
                    <a:pt x="3" y="26"/>
                  </a:lnTo>
                  <a:lnTo>
                    <a:pt x="3" y="44"/>
                  </a:lnTo>
                  <a:lnTo>
                    <a:pt x="6" y="67"/>
                  </a:lnTo>
                  <a:lnTo>
                    <a:pt x="12" y="90"/>
                  </a:lnTo>
                  <a:lnTo>
                    <a:pt x="17" y="116"/>
                  </a:lnTo>
                  <a:lnTo>
                    <a:pt x="26" y="141"/>
                  </a:lnTo>
                  <a:lnTo>
                    <a:pt x="37" y="167"/>
                  </a:lnTo>
                  <a:lnTo>
                    <a:pt x="52" y="193"/>
                  </a:lnTo>
                  <a:lnTo>
                    <a:pt x="89" y="239"/>
                  </a:lnTo>
                  <a:lnTo>
                    <a:pt x="135" y="279"/>
                  </a:lnTo>
                  <a:lnTo>
                    <a:pt x="187" y="314"/>
                  </a:lnTo>
                  <a:lnTo>
                    <a:pt x="242" y="343"/>
                  </a:lnTo>
                  <a:lnTo>
                    <a:pt x="302" y="366"/>
                  </a:lnTo>
                  <a:lnTo>
                    <a:pt x="360" y="386"/>
                  </a:lnTo>
                  <a:lnTo>
                    <a:pt x="420" y="400"/>
                  </a:lnTo>
                  <a:lnTo>
                    <a:pt x="478" y="412"/>
                  </a:lnTo>
                  <a:lnTo>
                    <a:pt x="532" y="420"/>
                  </a:lnTo>
                  <a:lnTo>
                    <a:pt x="581" y="426"/>
                  </a:lnTo>
                  <a:lnTo>
                    <a:pt x="593" y="426"/>
                  </a:lnTo>
                  <a:lnTo>
                    <a:pt x="604" y="426"/>
                  </a:lnTo>
                  <a:lnTo>
                    <a:pt x="616" y="429"/>
                  </a:lnTo>
                  <a:lnTo>
                    <a:pt x="627" y="429"/>
                  </a:lnTo>
                  <a:lnTo>
                    <a:pt x="636" y="429"/>
                  </a:lnTo>
                  <a:lnTo>
                    <a:pt x="647" y="429"/>
                  </a:lnTo>
                  <a:lnTo>
                    <a:pt x="659" y="429"/>
                  </a:lnTo>
                  <a:lnTo>
                    <a:pt x="668" y="429"/>
                  </a:lnTo>
                  <a:lnTo>
                    <a:pt x="676" y="429"/>
                  </a:lnTo>
                  <a:lnTo>
                    <a:pt x="682" y="429"/>
                  </a:lnTo>
                  <a:lnTo>
                    <a:pt x="696" y="429"/>
                  </a:lnTo>
                  <a:lnTo>
                    <a:pt x="719" y="429"/>
                  </a:lnTo>
                  <a:lnTo>
                    <a:pt x="745" y="429"/>
                  </a:lnTo>
                  <a:lnTo>
                    <a:pt x="777" y="429"/>
                  </a:lnTo>
                  <a:lnTo>
                    <a:pt x="811" y="429"/>
                  </a:lnTo>
                  <a:lnTo>
                    <a:pt x="843" y="429"/>
                  </a:lnTo>
                  <a:lnTo>
                    <a:pt x="872" y="429"/>
                  </a:lnTo>
                  <a:lnTo>
                    <a:pt x="895" y="429"/>
                  </a:lnTo>
                  <a:lnTo>
                    <a:pt x="909" y="429"/>
                  </a:lnTo>
                  <a:lnTo>
                    <a:pt x="915" y="4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53" name="Freeform 61"/>
            <p:cNvSpPr>
              <a:spLocks/>
            </p:cNvSpPr>
            <p:nvPr/>
          </p:nvSpPr>
          <p:spPr bwMode="auto">
            <a:xfrm>
              <a:off x="3725" y="1849"/>
              <a:ext cx="66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6" y="20"/>
                </a:cxn>
                <a:cxn ang="0">
                  <a:pos x="3" y="0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66" h="34">
                  <a:moveTo>
                    <a:pt x="0" y="34"/>
                  </a:moveTo>
                  <a:lnTo>
                    <a:pt x="66" y="20"/>
                  </a:lnTo>
                  <a:lnTo>
                    <a:pt x="3" y="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54" name="Freeform 62"/>
            <p:cNvSpPr>
              <a:spLocks/>
            </p:cNvSpPr>
            <p:nvPr/>
          </p:nvSpPr>
          <p:spPr bwMode="auto">
            <a:xfrm>
              <a:off x="2839" y="2588"/>
              <a:ext cx="952" cy="3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5"/>
                </a:cxn>
                <a:cxn ang="0">
                  <a:pos x="3" y="32"/>
                </a:cxn>
                <a:cxn ang="0">
                  <a:pos x="3" y="52"/>
                </a:cxn>
                <a:cxn ang="0">
                  <a:pos x="5" y="75"/>
                </a:cxn>
                <a:cxn ang="0">
                  <a:pos x="8" y="101"/>
                </a:cxn>
                <a:cxn ang="0">
                  <a:pos x="17" y="127"/>
                </a:cxn>
                <a:cxn ang="0">
                  <a:pos x="26" y="155"/>
                </a:cxn>
                <a:cxn ang="0">
                  <a:pos x="34" y="181"/>
                </a:cxn>
                <a:cxn ang="0">
                  <a:pos x="49" y="207"/>
                </a:cxn>
                <a:cxn ang="0">
                  <a:pos x="92" y="245"/>
                </a:cxn>
                <a:cxn ang="0">
                  <a:pos x="152" y="273"/>
                </a:cxn>
                <a:cxn ang="0">
                  <a:pos x="230" y="294"/>
                </a:cxn>
                <a:cxn ang="0">
                  <a:pos x="316" y="311"/>
                </a:cxn>
                <a:cxn ang="0">
                  <a:pos x="405" y="319"/>
                </a:cxn>
                <a:cxn ang="0">
                  <a:pos x="492" y="328"/>
                </a:cxn>
                <a:cxn ang="0">
                  <a:pos x="569" y="331"/>
                </a:cxn>
                <a:cxn ang="0">
                  <a:pos x="633" y="331"/>
                </a:cxn>
                <a:cxn ang="0">
                  <a:pos x="673" y="331"/>
                </a:cxn>
                <a:cxn ang="0">
                  <a:pos x="690" y="331"/>
                </a:cxn>
                <a:cxn ang="0">
                  <a:pos x="952" y="331"/>
                </a:cxn>
              </a:cxnLst>
              <a:rect l="0" t="0" r="r" b="b"/>
              <a:pathLst>
                <a:path w="952" h="331">
                  <a:moveTo>
                    <a:pt x="0" y="0"/>
                  </a:moveTo>
                  <a:lnTo>
                    <a:pt x="0" y="6"/>
                  </a:lnTo>
                  <a:lnTo>
                    <a:pt x="0" y="15"/>
                  </a:lnTo>
                  <a:lnTo>
                    <a:pt x="3" y="32"/>
                  </a:lnTo>
                  <a:lnTo>
                    <a:pt x="3" y="52"/>
                  </a:lnTo>
                  <a:lnTo>
                    <a:pt x="5" y="75"/>
                  </a:lnTo>
                  <a:lnTo>
                    <a:pt x="8" y="101"/>
                  </a:lnTo>
                  <a:lnTo>
                    <a:pt x="17" y="127"/>
                  </a:lnTo>
                  <a:lnTo>
                    <a:pt x="26" y="155"/>
                  </a:lnTo>
                  <a:lnTo>
                    <a:pt x="34" y="181"/>
                  </a:lnTo>
                  <a:lnTo>
                    <a:pt x="49" y="207"/>
                  </a:lnTo>
                  <a:lnTo>
                    <a:pt x="92" y="245"/>
                  </a:lnTo>
                  <a:lnTo>
                    <a:pt x="152" y="273"/>
                  </a:lnTo>
                  <a:lnTo>
                    <a:pt x="230" y="294"/>
                  </a:lnTo>
                  <a:lnTo>
                    <a:pt x="316" y="311"/>
                  </a:lnTo>
                  <a:lnTo>
                    <a:pt x="405" y="319"/>
                  </a:lnTo>
                  <a:lnTo>
                    <a:pt x="492" y="328"/>
                  </a:lnTo>
                  <a:lnTo>
                    <a:pt x="569" y="331"/>
                  </a:lnTo>
                  <a:lnTo>
                    <a:pt x="633" y="331"/>
                  </a:lnTo>
                  <a:lnTo>
                    <a:pt x="673" y="331"/>
                  </a:lnTo>
                  <a:lnTo>
                    <a:pt x="690" y="331"/>
                  </a:lnTo>
                  <a:lnTo>
                    <a:pt x="952" y="3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55" name="Freeform 63"/>
            <p:cNvSpPr>
              <a:spLocks/>
            </p:cNvSpPr>
            <p:nvPr/>
          </p:nvSpPr>
          <p:spPr bwMode="auto">
            <a:xfrm>
              <a:off x="3771" y="2902"/>
              <a:ext cx="66" cy="34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66" y="17"/>
                </a:cxn>
                <a:cxn ang="0">
                  <a:pos x="3" y="0"/>
                </a:cxn>
                <a:cxn ang="0">
                  <a:pos x="3" y="34"/>
                </a:cxn>
                <a:cxn ang="0">
                  <a:pos x="3" y="34"/>
                </a:cxn>
                <a:cxn ang="0">
                  <a:pos x="0" y="31"/>
                </a:cxn>
              </a:cxnLst>
              <a:rect l="0" t="0" r="r" b="b"/>
              <a:pathLst>
                <a:path w="66" h="34">
                  <a:moveTo>
                    <a:pt x="0" y="31"/>
                  </a:moveTo>
                  <a:lnTo>
                    <a:pt x="66" y="17"/>
                  </a:lnTo>
                  <a:lnTo>
                    <a:pt x="3" y="0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56" name="Freeform 64"/>
            <p:cNvSpPr>
              <a:spLocks/>
            </p:cNvSpPr>
            <p:nvPr/>
          </p:nvSpPr>
          <p:spPr bwMode="auto">
            <a:xfrm>
              <a:off x="1711" y="2588"/>
              <a:ext cx="915" cy="334"/>
            </a:xfrm>
            <a:custGeom>
              <a:avLst/>
              <a:gdLst/>
              <a:ahLst/>
              <a:cxnLst>
                <a:cxn ang="0">
                  <a:pos x="915" y="0"/>
                </a:cxn>
                <a:cxn ang="0">
                  <a:pos x="915" y="6"/>
                </a:cxn>
                <a:cxn ang="0">
                  <a:pos x="915" y="15"/>
                </a:cxn>
                <a:cxn ang="0">
                  <a:pos x="915" y="29"/>
                </a:cxn>
                <a:cxn ang="0">
                  <a:pos x="912" y="46"/>
                </a:cxn>
                <a:cxn ang="0">
                  <a:pos x="909" y="66"/>
                </a:cxn>
                <a:cxn ang="0">
                  <a:pos x="906" y="89"/>
                </a:cxn>
                <a:cxn ang="0">
                  <a:pos x="898" y="115"/>
                </a:cxn>
                <a:cxn ang="0">
                  <a:pos x="889" y="144"/>
                </a:cxn>
                <a:cxn ang="0">
                  <a:pos x="877" y="170"/>
                </a:cxn>
                <a:cxn ang="0">
                  <a:pos x="863" y="199"/>
                </a:cxn>
                <a:cxn ang="0">
                  <a:pos x="826" y="236"/>
                </a:cxn>
                <a:cxn ang="0">
                  <a:pos x="765" y="268"/>
                </a:cxn>
                <a:cxn ang="0">
                  <a:pos x="690" y="291"/>
                </a:cxn>
                <a:cxn ang="0">
                  <a:pos x="607" y="308"/>
                </a:cxn>
                <a:cxn ang="0">
                  <a:pos x="521" y="322"/>
                </a:cxn>
                <a:cxn ang="0">
                  <a:pos x="440" y="328"/>
                </a:cxn>
                <a:cxn ang="0">
                  <a:pos x="365" y="334"/>
                </a:cxn>
                <a:cxn ang="0">
                  <a:pos x="305" y="334"/>
                </a:cxn>
                <a:cxn ang="0">
                  <a:pos x="262" y="334"/>
                </a:cxn>
                <a:cxn ang="0">
                  <a:pos x="247" y="334"/>
                </a:cxn>
                <a:cxn ang="0">
                  <a:pos x="0" y="334"/>
                </a:cxn>
              </a:cxnLst>
              <a:rect l="0" t="0" r="r" b="b"/>
              <a:pathLst>
                <a:path w="915" h="334">
                  <a:moveTo>
                    <a:pt x="915" y="0"/>
                  </a:moveTo>
                  <a:lnTo>
                    <a:pt x="915" y="6"/>
                  </a:lnTo>
                  <a:lnTo>
                    <a:pt x="915" y="15"/>
                  </a:lnTo>
                  <a:lnTo>
                    <a:pt x="915" y="29"/>
                  </a:lnTo>
                  <a:lnTo>
                    <a:pt x="912" y="46"/>
                  </a:lnTo>
                  <a:lnTo>
                    <a:pt x="909" y="66"/>
                  </a:lnTo>
                  <a:lnTo>
                    <a:pt x="906" y="89"/>
                  </a:lnTo>
                  <a:lnTo>
                    <a:pt x="898" y="115"/>
                  </a:lnTo>
                  <a:lnTo>
                    <a:pt x="889" y="144"/>
                  </a:lnTo>
                  <a:lnTo>
                    <a:pt x="877" y="170"/>
                  </a:lnTo>
                  <a:lnTo>
                    <a:pt x="863" y="199"/>
                  </a:lnTo>
                  <a:lnTo>
                    <a:pt x="826" y="236"/>
                  </a:lnTo>
                  <a:lnTo>
                    <a:pt x="765" y="268"/>
                  </a:lnTo>
                  <a:lnTo>
                    <a:pt x="690" y="291"/>
                  </a:lnTo>
                  <a:lnTo>
                    <a:pt x="607" y="308"/>
                  </a:lnTo>
                  <a:lnTo>
                    <a:pt x="521" y="322"/>
                  </a:lnTo>
                  <a:lnTo>
                    <a:pt x="440" y="328"/>
                  </a:lnTo>
                  <a:lnTo>
                    <a:pt x="365" y="334"/>
                  </a:lnTo>
                  <a:lnTo>
                    <a:pt x="305" y="334"/>
                  </a:lnTo>
                  <a:lnTo>
                    <a:pt x="262" y="334"/>
                  </a:lnTo>
                  <a:lnTo>
                    <a:pt x="247" y="334"/>
                  </a:lnTo>
                  <a:lnTo>
                    <a:pt x="0" y="3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57" name="Freeform 65"/>
            <p:cNvSpPr>
              <a:spLocks/>
            </p:cNvSpPr>
            <p:nvPr/>
          </p:nvSpPr>
          <p:spPr bwMode="auto">
            <a:xfrm>
              <a:off x="1665" y="2905"/>
              <a:ext cx="66" cy="34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0" y="17"/>
                </a:cxn>
                <a:cxn ang="0">
                  <a:pos x="66" y="0"/>
                </a:cxn>
                <a:cxn ang="0">
                  <a:pos x="66" y="34"/>
                </a:cxn>
                <a:cxn ang="0">
                  <a:pos x="66" y="34"/>
                </a:cxn>
              </a:cxnLst>
              <a:rect l="0" t="0" r="r" b="b"/>
              <a:pathLst>
                <a:path w="66" h="34">
                  <a:moveTo>
                    <a:pt x="66" y="34"/>
                  </a:moveTo>
                  <a:lnTo>
                    <a:pt x="0" y="17"/>
                  </a:lnTo>
                  <a:lnTo>
                    <a:pt x="66" y="0"/>
                  </a:lnTo>
                  <a:lnTo>
                    <a:pt x="66" y="34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58" name="Freeform 66"/>
            <p:cNvSpPr>
              <a:spLocks/>
            </p:cNvSpPr>
            <p:nvPr/>
          </p:nvSpPr>
          <p:spPr bwMode="auto">
            <a:xfrm>
              <a:off x="2390" y="3350"/>
              <a:ext cx="696" cy="205"/>
            </a:xfrm>
            <a:custGeom>
              <a:avLst/>
              <a:gdLst/>
              <a:ahLst/>
              <a:cxnLst>
                <a:cxn ang="0">
                  <a:pos x="696" y="205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205"/>
                </a:cxn>
                <a:cxn ang="0">
                  <a:pos x="696" y="205"/>
                </a:cxn>
                <a:cxn ang="0">
                  <a:pos x="696" y="205"/>
                </a:cxn>
              </a:cxnLst>
              <a:rect l="0" t="0" r="r" b="b"/>
              <a:pathLst>
                <a:path w="696" h="205">
                  <a:moveTo>
                    <a:pt x="696" y="205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696" y="205"/>
                  </a:lnTo>
                  <a:lnTo>
                    <a:pt x="696" y="2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59" name="Freeform 67"/>
            <p:cNvSpPr>
              <a:spLocks/>
            </p:cNvSpPr>
            <p:nvPr/>
          </p:nvSpPr>
          <p:spPr bwMode="auto">
            <a:xfrm>
              <a:off x="966" y="3350"/>
              <a:ext cx="693" cy="205"/>
            </a:xfrm>
            <a:custGeom>
              <a:avLst/>
              <a:gdLst/>
              <a:ahLst/>
              <a:cxnLst>
                <a:cxn ang="0">
                  <a:pos x="693" y="205"/>
                </a:cxn>
                <a:cxn ang="0">
                  <a:pos x="693" y="0"/>
                </a:cxn>
                <a:cxn ang="0">
                  <a:pos x="0" y="0"/>
                </a:cxn>
                <a:cxn ang="0">
                  <a:pos x="0" y="205"/>
                </a:cxn>
                <a:cxn ang="0">
                  <a:pos x="693" y="205"/>
                </a:cxn>
                <a:cxn ang="0">
                  <a:pos x="693" y="205"/>
                </a:cxn>
              </a:cxnLst>
              <a:rect l="0" t="0" r="r" b="b"/>
              <a:pathLst>
                <a:path w="693" h="205">
                  <a:moveTo>
                    <a:pt x="693" y="205"/>
                  </a:moveTo>
                  <a:lnTo>
                    <a:pt x="693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693" y="205"/>
                  </a:lnTo>
                  <a:lnTo>
                    <a:pt x="693" y="2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0" name="Freeform 68"/>
            <p:cNvSpPr>
              <a:spLocks/>
            </p:cNvSpPr>
            <p:nvPr/>
          </p:nvSpPr>
          <p:spPr bwMode="auto">
            <a:xfrm>
              <a:off x="2390" y="3779"/>
              <a:ext cx="696" cy="204"/>
            </a:xfrm>
            <a:custGeom>
              <a:avLst/>
              <a:gdLst/>
              <a:ahLst/>
              <a:cxnLst>
                <a:cxn ang="0">
                  <a:pos x="696" y="201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204"/>
                </a:cxn>
                <a:cxn ang="0">
                  <a:pos x="696" y="204"/>
                </a:cxn>
                <a:cxn ang="0">
                  <a:pos x="696" y="204"/>
                </a:cxn>
              </a:cxnLst>
              <a:rect l="0" t="0" r="r" b="b"/>
              <a:pathLst>
                <a:path w="696" h="204">
                  <a:moveTo>
                    <a:pt x="696" y="201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696" y="204"/>
                  </a:lnTo>
                  <a:lnTo>
                    <a:pt x="696" y="2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1" name="Freeform 69"/>
            <p:cNvSpPr>
              <a:spLocks/>
            </p:cNvSpPr>
            <p:nvPr/>
          </p:nvSpPr>
          <p:spPr bwMode="auto">
            <a:xfrm>
              <a:off x="1668" y="3023"/>
              <a:ext cx="1064" cy="264"/>
            </a:xfrm>
            <a:custGeom>
              <a:avLst/>
              <a:gdLst/>
              <a:ahLst/>
              <a:cxnLst>
                <a:cxn ang="0">
                  <a:pos x="1061" y="264"/>
                </a:cxn>
                <a:cxn ang="0">
                  <a:pos x="1064" y="264"/>
                </a:cxn>
                <a:cxn ang="0">
                  <a:pos x="1064" y="258"/>
                </a:cxn>
                <a:cxn ang="0">
                  <a:pos x="1061" y="247"/>
                </a:cxn>
                <a:cxn ang="0">
                  <a:pos x="1058" y="233"/>
                </a:cxn>
                <a:cxn ang="0">
                  <a:pos x="1053" y="218"/>
                </a:cxn>
                <a:cxn ang="0">
                  <a:pos x="1047" y="198"/>
                </a:cxn>
                <a:cxn ang="0">
                  <a:pos x="1038" y="178"/>
                </a:cxn>
                <a:cxn ang="0">
                  <a:pos x="1027" y="155"/>
                </a:cxn>
                <a:cxn ang="0">
                  <a:pos x="1012" y="132"/>
                </a:cxn>
                <a:cxn ang="0">
                  <a:pos x="992" y="109"/>
                </a:cxn>
                <a:cxn ang="0">
                  <a:pos x="989" y="106"/>
                </a:cxn>
                <a:cxn ang="0">
                  <a:pos x="984" y="100"/>
                </a:cxn>
                <a:cxn ang="0">
                  <a:pos x="978" y="94"/>
                </a:cxn>
                <a:cxn ang="0">
                  <a:pos x="972" y="89"/>
                </a:cxn>
                <a:cxn ang="0">
                  <a:pos x="964" y="83"/>
                </a:cxn>
                <a:cxn ang="0">
                  <a:pos x="955" y="77"/>
                </a:cxn>
                <a:cxn ang="0">
                  <a:pos x="949" y="71"/>
                </a:cxn>
                <a:cxn ang="0">
                  <a:pos x="941" y="66"/>
                </a:cxn>
                <a:cxn ang="0">
                  <a:pos x="935" y="60"/>
                </a:cxn>
                <a:cxn ang="0">
                  <a:pos x="929" y="57"/>
                </a:cxn>
                <a:cxn ang="0">
                  <a:pos x="897" y="43"/>
                </a:cxn>
                <a:cxn ang="0">
                  <a:pos x="860" y="31"/>
                </a:cxn>
                <a:cxn ang="0">
                  <a:pos x="823" y="20"/>
                </a:cxn>
                <a:cxn ang="0">
                  <a:pos x="785" y="14"/>
                </a:cxn>
                <a:cxn ang="0">
                  <a:pos x="748" y="8"/>
                </a:cxn>
                <a:cxn ang="0">
                  <a:pos x="716" y="5"/>
                </a:cxn>
                <a:cxn ang="0">
                  <a:pos x="687" y="2"/>
                </a:cxn>
                <a:cxn ang="0">
                  <a:pos x="664" y="2"/>
                </a:cxn>
                <a:cxn ang="0">
                  <a:pos x="650" y="0"/>
                </a:cxn>
                <a:cxn ang="0">
                  <a:pos x="644" y="0"/>
                </a:cxn>
                <a:cxn ang="0">
                  <a:pos x="0" y="0"/>
                </a:cxn>
              </a:cxnLst>
              <a:rect l="0" t="0" r="r" b="b"/>
              <a:pathLst>
                <a:path w="1064" h="264">
                  <a:moveTo>
                    <a:pt x="1061" y="264"/>
                  </a:moveTo>
                  <a:lnTo>
                    <a:pt x="1064" y="264"/>
                  </a:lnTo>
                  <a:lnTo>
                    <a:pt x="1064" y="258"/>
                  </a:lnTo>
                  <a:lnTo>
                    <a:pt x="1061" y="247"/>
                  </a:lnTo>
                  <a:lnTo>
                    <a:pt x="1058" y="233"/>
                  </a:lnTo>
                  <a:lnTo>
                    <a:pt x="1053" y="218"/>
                  </a:lnTo>
                  <a:lnTo>
                    <a:pt x="1047" y="198"/>
                  </a:lnTo>
                  <a:lnTo>
                    <a:pt x="1038" y="178"/>
                  </a:lnTo>
                  <a:lnTo>
                    <a:pt x="1027" y="155"/>
                  </a:lnTo>
                  <a:lnTo>
                    <a:pt x="1012" y="132"/>
                  </a:lnTo>
                  <a:lnTo>
                    <a:pt x="992" y="109"/>
                  </a:lnTo>
                  <a:lnTo>
                    <a:pt x="989" y="106"/>
                  </a:lnTo>
                  <a:lnTo>
                    <a:pt x="984" y="100"/>
                  </a:lnTo>
                  <a:lnTo>
                    <a:pt x="978" y="94"/>
                  </a:lnTo>
                  <a:lnTo>
                    <a:pt x="972" y="89"/>
                  </a:lnTo>
                  <a:lnTo>
                    <a:pt x="964" y="83"/>
                  </a:lnTo>
                  <a:lnTo>
                    <a:pt x="955" y="77"/>
                  </a:lnTo>
                  <a:lnTo>
                    <a:pt x="949" y="71"/>
                  </a:lnTo>
                  <a:lnTo>
                    <a:pt x="941" y="66"/>
                  </a:lnTo>
                  <a:lnTo>
                    <a:pt x="935" y="60"/>
                  </a:lnTo>
                  <a:lnTo>
                    <a:pt x="929" y="57"/>
                  </a:lnTo>
                  <a:lnTo>
                    <a:pt x="897" y="43"/>
                  </a:lnTo>
                  <a:lnTo>
                    <a:pt x="860" y="31"/>
                  </a:lnTo>
                  <a:lnTo>
                    <a:pt x="823" y="20"/>
                  </a:lnTo>
                  <a:lnTo>
                    <a:pt x="785" y="14"/>
                  </a:lnTo>
                  <a:lnTo>
                    <a:pt x="748" y="8"/>
                  </a:lnTo>
                  <a:lnTo>
                    <a:pt x="716" y="5"/>
                  </a:lnTo>
                  <a:lnTo>
                    <a:pt x="687" y="2"/>
                  </a:lnTo>
                  <a:lnTo>
                    <a:pt x="664" y="2"/>
                  </a:lnTo>
                  <a:lnTo>
                    <a:pt x="650" y="0"/>
                  </a:lnTo>
                  <a:lnTo>
                    <a:pt x="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2" name="Freeform 70"/>
            <p:cNvSpPr>
              <a:spLocks/>
            </p:cNvSpPr>
            <p:nvPr/>
          </p:nvSpPr>
          <p:spPr bwMode="auto">
            <a:xfrm>
              <a:off x="2712" y="3284"/>
              <a:ext cx="37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66"/>
                </a:cxn>
                <a:cxn ang="0">
                  <a:pos x="37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37" h="66">
                  <a:moveTo>
                    <a:pt x="0" y="0"/>
                  </a:moveTo>
                  <a:lnTo>
                    <a:pt x="20" y="66"/>
                  </a:lnTo>
                  <a:lnTo>
                    <a:pt x="37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3" name="Freeform 71"/>
            <p:cNvSpPr>
              <a:spLocks/>
            </p:cNvSpPr>
            <p:nvPr/>
          </p:nvSpPr>
          <p:spPr bwMode="auto">
            <a:xfrm>
              <a:off x="1662" y="1970"/>
              <a:ext cx="970" cy="356"/>
            </a:xfrm>
            <a:custGeom>
              <a:avLst/>
              <a:gdLst/>
              <a:ahLst/>
              <a:cxnLst>
                <a:cxn ang="0">
                  <a:pos x="967" y="356"/>
                </a:cxn>
                <a:cxn ang="0">
                  <a:pos x="970" y="356"/>
                </a:cxn>
                <a:cxn ang="0">
                  <a:pos x="970" y="345"/>
                </a:cxn>
                <a:cxn ang="0">
                  <a:pos x="970" y="330"/>
                </a:cxn>
                <a:cxn ang="0">
                  <a:pos x="967" y="313"/>
                </a:cxn>
                <a:cxn ang="0">
                  <a:pos x="964" y="290"/>
                </a:cxn>
                <a:cxn ang="0">
                  <a:pos x="961" y="261"/>
                </a:cxn>
                <a:cxn ang="0">
                  <a:pos x="952" y="233"/>
                </a:cxn>
                <a:cxn ang="0">
                  <a:pos x="944" y="204"/>
                </a:cxn>
                <a:cxn ang="0">
                  <a:pos x="932" y="169"/>
                </a:cxn>
                <a:cxn ang="0">
                  <a:pos x="918" y="138"/>
                </a:cxn>
                <a:cxn ang="0">
                  <a:pos x="912" y="129"/>
                </a:cxn>
                <a:cxn ang="0">
                  <a:pos x="906" y="120"/>
                </a:cxn>
                <a:cxn ang="0">
                  <a:pos x="900" y="115"/>
                </a:cxn>
                <a:cxn ang="0">
                  <a:pos x="895" y="106"/>
                </a:cxn>
                <a:cxn ang="0">
                  <a:pos x="892" y="100"/>
                </a:cxn>
                <a:cxn ang="0">
                  <a:pos x="886" y="97"/>
                </a:cxn>
                <a:cxn ang="0">
                  <a:pos x="880" y="92"/>
                </a:cxn>
                <a:cxn ang="0">
                  <a:pos x="875" y="86"/>
                </a:cxn>
                <a:cxn ang="0">
                  <a:pos x="872" y="83"/>
                </a:cxn>
                <a:cxn ang="0">
                  <a:pos x="866" y="77"/>
                </a:cxn>
                <a:cxn ang="0">
                  <a:pos x="831" y="54"/>
                </a:cxn>
                <a:cxn ang="0">
                  <a:pos x="788" y="37"/>
                </a:cxn>
                <a:cxn ang="0">
                  <a:pos x="739" y="23"/>
                </a:cxn>
                <a:cxn ang="0">
                  <a:pos x="685" y="14"/>
                </a:cxn>
                <a:cxn ang="0">
                  <a:pos x="633" y="5"/>
                </a:cxn>
                <a:cxn ang="0">
                  <a:pos x="584" y="3"/>
                </a:cxn>
                <a:cxn ang="0">
                  <a:pos x="541" y="0"/>
                </a:cxn>
                <a:cxn ang="0">
                  <a:pos x="506" y="0"/>
                </a:cxn>
                <a:cxn ang="0">
                  <a:pos x="483" y="0"/>
                </a:cxn>
                <a:cxn ang="0">
                  <a:pos x="475" y="0"/>
                </a:cxn>
                <a:cxn ang="0">
                  <a:pos x="0" y="0"/>
                </a:cxn>
              </a:cxnLst>
              <a:rect l="0" t="0" r="r" b="b"/>
              <a:pathLst>
                <a:path w="970" h="356">
                  <a:moveTo>
                    <a:pt x="967" y="356"/>
                  </a:moveTo>
                  <a:lnTo>
                    <a:pt x="970" y="356"/>
                  </a:lnTo>
                  <a:lnTo>
                    <a:pt x="970" y="345"/>
                  </a:lnTo>
                  <a:lnTo>
                    <a:pt x="970" y="330"/>
                  </a:lnTo>
                  <a:lnTo>
                    <a:pt x="967" y="313"/>
                  </a:lnTo>
                  <a:lnTo>
                    <a:pt x="964" y="290"/>
                  </a:lnTo>
                  <a:lnTo>
                    <a:pt x="961" y="261"/>
                  </a:lnTo>
                  <a:lnTo>
                    <a:pt x="952" y="233"/>
                  </a:lnTo>
                  <a:lnTo>
                    <a:pt x="944" y="204"/>
                  </a:lnTo>
                  <a:lnTo>
                    <a:pt x="932" y="169"/>
                  </a:lnTo>
                  <a:lnTo>
                    <a:pt x="918" y="138"/>
                  </a:lnTo>
                  <a:lnTo>
                    <a:pt x="912" y="129"/>
                  </a:lnTo>
                  <a:lnTo>
                    <a:pt x="906" y="120"/>
                  </a:lnTo>
                  <a:lnTo>
                    <a:pt x="900" y="115"/>
                  </a:lnTo>
                  <a:lnTo>
                    <a:pt x="895" y="106"/>
                  </a:lnTo>
                  <a:lnTo>
                    <a:pt x="892" y="100"/>
                  </a:lnTo>
                  <a:lnTo>
                    <a:pt x="886" y="97"/>
                  </a:lnTo>
                  <a:lnTo>
                    <a:pt x="880" y="92"/>
                  </a:lnTo>
                  <a:lnTo>
                    <a:pt x="875" y="86"/>
                  </a:lnTo>
                  <a:lnTo>
                    <a:pt x="872" y="83"/>
                  </a:lnTo>
                  <a:lnTo>
                    <a:pt x="866" y="77"/>
                  </a:lnTo>
                  <a:lnTo>
                    <a:pt x="831" y="54"/>
                  </a:lnTo>
                  <a:lnTo>
                    <a:pt x="788" y="37"/>
                  </a:lnTo>
                  <a:lnTo>
                    <a:pt x="739" y="23"/>
                  </a:lnTo>
                  <a:lnTo>
                    <a:pt x="685" y="14"/>
                  </a:lnTo>
                  <a:lnTo>
                    <a:pt x="633" y="5"/>
                  </a:lnTo>
                  <a:lnTo>
                    <a:pt x="584" y="3"/>
                  </a:lnTo>
                  <a:lnTo>
                    <a:pt x="541" y="0"/>
                  </a:lnTo>
                  <a:lnTo>
                    <a:pt x="506" y="0"/>
                  </a:lnTo>
                  <a:lnTo>
                    <a:pt x="483" y="0"/>
                  </a:lnTo>
                  <a:lnTo>
                    <a:pt x="47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4" name="Freeform 72"/>
            <p:cNvSpPr>
              <a:spLocks/>
            </p:cNvSpPr>
            <p:nvPr/>
          </p:nvSpPr>
          <p:spPr bwMode="auto">
            <a:xfrm>
              <a:off x="2611" y="2315"/>
              <a:ext cx="35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66"/>
                </a:cxn>
                <a:cxn ang="0">
                  <a:pos x="3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6">
                  <a:moveTo>
                    <a:pt x="0" y="0"/>
                  </a:moveTo>
                  <a:lnTo>
                    <a:pt x="21" y="66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5" name="Freeform 73"/>
            <p:cNvSpPr>
              <a:spLocks/>
            </p:cNvSpPr>
            <p:nvPr/>
          </p:nvSpPr>
          <p:spPr bwMode="auto">
            <a:xfrm>
              <a:off x="2842" y="1970"/>
              <a:ext cx="952" cy="356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0" y="356"/>
                </a:cxn>
                <a:cxn ang="0">
                  <a:pos x="0" y="345"/>
                </a:cxn>
                <a:cxn ang="0">
                  <a:pos x="0" y="330"/>
                </a:cxn>
                <a:cxn ang="0">
                  <a:pos x="2" y="313"/>
                </a:cxn>
                <a:cxn ang="0">
                  <a:pos x="5" y="290"/>
                </a:cxn>
                <a:cxn ang="0">
                  <a:pos x="8" y="261"/>
                </a:cxn>
                <a:cxn ang="0">
                  <a:pos x="17" y="233"/>
                </a:cxn>
                <a:cxn ang="0">
                  <a:pos x="25" y="204"/>
                </a:cxn>
                <a:cxn ang="0">
                  <a:pos x="37" y="169"/>
                </a:cxn>
                <a:cxn ang="0">
                  <a:pos x="51" y="138"/>
                </a:cxn>
                <a:cxn ang="0">
                  <a:pos x="57" y="129"/>
                </a:cxn>
                <a:cxn ang="0">
                  <a:pos x="63" y="120"/>
                </a:cxn>
                <a:cxn ang="0">
                  <a:pos x="69" y="115"/>
                </a:cxn>
                <a:cxn ang="0">
                  <a:pos x="74" y="106"/>
                </a:cxn>
                <a:cxn ang="0">
                  <a:pos x="77" y="100"/>
                </a:cxn>
                <a:cxn ang="0">
                  <a:pos x="83" y="97"/>
                </a:cxn>
                <a:cxn ang="0">
                  <a:pos x="89" y="92"/>
                </a:cxn>
                <a:cxn ang="0">
                  <a:pos x="95" y="86"/>
                </a:cxn>
                <a:cxn ang="0">
                  <a:pos x="97" y="83"/>
                </a:cxn>
                <a:cxn ang="0">
                  <a:pos x="103" y="77"/>
                </a:cxn>
                <a:cxn ang="0">
                  <a:pos x="138" y="54"/>
                </a:cxn>
                <a:cxn ang="0">
                  <a:pos x="181" y="37"/>
                </a:cxn>
                <a:cxn ang="0">
                  <a:pos x="230" y="23"/>
                </a:cxn>
                <a:cxn ang="0">
                  <a:pos x="284" y="14"/>
                </a:cxn>
                <a:cxn ang="0">
                  <a:pos x="336" y="5"/>
                </a:cxn>
                <a:cxn ang="0">
                  <a:pos x="385" y="3"/>
                </a:cxn>
                <a:cxn ang="0">
                  <a:pos x="428" y="0"/>
                </a:cxn>
                <a:cxn ang="0">
                  <a:pos x="463" y="0"/>
                </a:cxn>
                <a:cxn ang="0">
                  <a:pos x="486" y="0"/>
                </a:cxn>
                <a:cxn ang="0">
                  <a:pos x="494" y="0"/>
                </a:cxn>
                <a:cxn ang="0">
                  <a:pos x="952" y="0"/>
                </a:cxn>
              </a:cxnLst>
              <a:rect l="0" t="0" r="r" b="b"/>
              <a:pathLst>
                <a:path w="952" h="356">
                  <a:moveTo>
                    <a:pt x="0" y="356"/>
                  </a:moveTo>
                  <a:lnTo>
                    <a:pt x="0" y="356"/>
                  </a:lnTo>
                  <a:lnTo>
                    <a:pt x="0" y="345"/>
                  </a:lnTo>
                  <a:lnTo>
                    <a:pt x="0" y="330"/>
                  </a:lnTo>
                  <a:lnTo>
                    <a:pt x="2" y="313"/>
                  </a:lnTo>
                  <a:lnTo>
                    <a:pt x="5" y="290"/>
                  </a:lnTo>
                  <a:lnTo>
                    <a:pt x="8" y="261"/>
                  </a:lnTo>
                  <a:lnTo>
                    <a:pt x="17" y="233"/>
                  </a:lnTo>
                  <a:lnTo>
                    <a:pt x="25" y="204"/>
                  </a:lnTo>
                  <a:lnTo>
                    <a:pt x="37" y="169"/>
                  </a:lnTo>
                  <a:lnTo>
                    <a:pt x="51" y="138"/>
                  </a:lnTo>
                  <a:lnTo>
                    <a:pt x="57" y="129"/>
                  </a:lnTo>
                  <a:lnTo>
                    <a:pt x="63" y="120"/>
                  </a:lnTo>
                  <a:lnTo>
                    <a:pt x="69" y="115"/>
                  </a:lnTo>
                  <a:lnTo>
                    <a:pt x="74" y="106"/>
                  </a:lnTo>
                  <a:lnTo>
                    <a:pt x="77" y="100"/>
                  </a:lnTo>
                  <a:lnTo>
                    <a:pt x="83" y="97"/>
                  </a:lnTo>
                  <a:lnTo>
                    <a:pt x="89" y="92"/>
                  </a:lnTo>
                  <a:lnTo>
                    <a:pt x="95" y="86"/>
                  </a:lnTo>
                  <a:lnTo>
                    <a:pt x="97" y="83"/>
                  </a:lnTo>
                  <a:lnTo>
                    <a:pt x="103" y="77"/>
                  </a:lnTo>
                  <a:lnTo>
                    <a:pt x="138" y="54"/>
                  </a:lnTo>
                  <a:lnTo>
                    <a:pt x="181" y="37"/>
                  </a:lnTo>
                  <a:lnTo>
                    <a:pt x="230" y="23"/>
                  </a:lnTo>
                  <a:lnTo>
                    <a:pt x="284" y="14"/>
                  </a:lnTo>
                  <a:lnTo>
                    <a:pt x="336" y="5"/>
                  </a:lnTo>
                  <a:lnTo>
                    <a:pt x="385" y="3"/>
                  </a:lnTo>
                  <a:lnTo>
                    <a:pt x="428" y="0"/>
                  </a:lnTo>
                  <a:lnTo>
                    <a:pt x="463" y="0"/>
                  </a:lnTo>
                  <a:lnTo>
                    <a:pt x="486" y="0"/>
                  </a:lnTo>
                  <a:lnTo>
                    <a:pt x="494" y="0"/>
                  </a:lnTo>
                  <a:lnTo>
                    <a:pt x="95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6" name="Freeform 74"/>
            <p:cNvSpPr>
              <a:spLocks/>
            </p:cNvSpPr>
            <p:nvPr/>
          </p:nvSpPr>
          <p:spPr bwMode="auto">
            <a:xfrm>
              <a:off x="2827" y="2315"/>
              <a:ext cx="35" cy="66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5" y="66"/>
                </a:cxn>
                <a:cxn ang="0">
                  <a:pos x="0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2" y="0"/>
                </a:cxn>
              </a:cxnLst>
              <a:rect l="0" t="0" r="r" b="b"/>
              <a:pathLst>
                <a:path w="35" h="66">
                  <a:moveTo>
                    <a:pt x="32" y="0"/>
                  </a:moveTo>
                  <a:lnTo>
                    <a:pt x="15" y="66"/>
                  </a:lnTo>
                  <a:lnTo>
                    <a:pt x="0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7" name="Freeform 75"/>
            <p:cNvSpPr>
              <a:spLocks/>
            </p:cNvSpPr>
            <p:nvPr/>
          </p:nvSpPr>
          <p:spPr bwMode="auto">
            <a:xfrm>
              <a:off x="1305" y="3555"/>
              <a:ext cx="1039" cy="3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3" y="17"/>
                </a:cxn>
                <a:cxn ang="0">
                  <a:pos x="3" y="37"/>
                </a:cxn>
                <a:cxn ang="0">
                  <a:pos x="3" y="60"/>
                </a:cxn>
                <a:cxn ang="0">
                  <a:pos x="6" y="89"/>
                </a:cxn>
                <a:cxn ang="0">
                  <a:pos x="9" y="118"/>
                </a:cxn>
                <a:cxn ang="0">
                  <a:pos x="12" y="149"/>
                </a:cxn>
                <a:cxn ang="0">
                  <a:pos x="20" y="181"/>
                </a:cxn>
                <a:cxn ang="0">
                  <a:pos x="29" y="210"/>
                </a:cxn>
                <a:cxn ang="0">
                  <a:pos x="43" y="239"/>
                </a:cxn>
                <a:cxn ang="0">
                  <a:pos x="64" y="262"/>
                </a:cxn>
                <a:cxn ang="0">
                  <a:pos x="92" y="282"/>
                </a:cxn>
                <a:cxn ang="0">
                  <a:pos x="124" y="299"/>
                </a:cxn>
                <a:cxn ang="0">
                  <a:pos x="161" y="310"/>
                </a:cxn>
                <a:cxn ang="0">
                  <a:pos x="199" y="319"/>
                </a:cxn>
                <a:cxn ang="0">
                  <a:pos x="233" y="325"/>
                </a:cxn>
                <a:cxn ang="0">
                  <a:pos x="265" y="328"/>
                </a:cxn>
                <a:cxn ang="0">
                  <a:pos x="291" y="328"/>
                </a:cxn>
                <a:cxn ang="0">
                  <a:pos x="308" y="331"/>
                </a:cxn>
                <a:cxn ang="0">
                  <a:pos x="314" y="331"/>
                </a:cxn>
                <a:cxn ang="0">
                  <a:pos x="1039" y="331"/>
                </a:cxn>
              </a:cxnLst>
              <a:rect l="0" t="0" r="r" b="b"/>
              <a:pathLst>
                <a:path w="1039" h="331">
                  <a:moveTo>
                    <a:pt x="0" y="0"/>
                  </a:moveTo>
                  <a:lnTo>
                    <a:pt x="3" y="5"/>
                  </a:lnTo>
                  <a:lnTo>
                    <a:pt x="3" y="17"/>
                  </a:lnTo>
                  <a:lnTo>
                    <a:pt x="3" y="37"/>
                  </a:lnTo>
                  <a:lnTo>
                    <a:pt x="3" y="60"/>
                  </a:lnTo>
                  <a:lnTo>
                    <a:pt x="6" y="89"/>
                  </a:lnTo>
                  <a:lnTo>
                    <a:pt x="9" y="118"/>
                  </a:lnTo>
                  <a:lnTo>
                    <a:pt x="12" y="149"/>
                  </a:lnTo>
                  <a:lnTo>
                    <a:pt x="20" y="181"/>
                  </a:lnTo>
                  <a:lnTo>
                    <a:pt x="29" y="210"/>
                  </a:lnTo>
                  <a:lnTo>
                    <a:pt x="43" y="239"/>
                  </a:lnTo>
                  <a:lnTo>
                    <a:pt x="64" y="262"/>
                  </a:lnTo>
                  <a:lnTo>
                    <a:pt x="92" y="282"/>
                  </a:lnTo>
                  <a:lnTo>
                    <a:pt x="124" y="299"/>
                  </a:lnTo>
                  <a:lnTo>
                    <a:pt x="161" y="310"/>
                  </a:lnTo>
                  <a:lnTo>
                    <a:pt x="199" y="319"/>
                  </a:lnTo>
                  <a:lnTo>
                    <a:pt x="233" y="325"/>
                  </a:lnTo>
                  <a:lnTo>
                    <a:pt x="265" y="328"/>
                  </a:lnTo>
                  <a:lnTo>
                    <a:pt x="291" y="328"/>
                  </a:lnTo>
                  <a:lnTo>
                    <a:pt x="308" y="331"/>
                  </a:lnTo>
                  <a:lnTo>
                    <a:pt x="314" y="331"/>
                  </a:lnTo>
                  <a:lnTo>
                    <a:pt x="1039" y="3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8" name="Freeform 76"/>
            <p:cNvSpPr>
              <a:spLocks/>
            </p:cNvSpPr>
            <p:nvPr/>
          </p:nvSpPr>
          <p:spPr bwMode="auto">
            <a:xfrm>
              <a:off x="2321" y="3868"/>
              <a:ext cx="66" cy="3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66" y="18"/>
                </a:cxn>
                <a:cxn ang="0">
                  <a:pos x="3" y="0"/>
                </a:cxn>
                <a:cxn ang="0">
                  <a:pos x="3" y="35"/>
                </a:cxn>
                <a:cxn ang="0">
                  <a:pos x="3" y="35"/>
                </a:cxn>
                <a:cxn ang="0">
                  <a:pos x="0" y="32"/>
                </a:cxn>
              </a:cxnLst>
              <a:rect l="0" t="0" r="r" b="b"/>
              <a:pathLst>
                <a:path w="66" h="35">
                  <a:moveTo>
                    <a:pt x="0" y="32"/>
                  </a:moveTo>
                  <a:lnTo>
                    <a:pt x="66" y="18"/>
                  </a:lnTo>
                  <a:lnTo>
                    <a:pt x="3" y="0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69" name="Line 77"/>
            <p:cNvSpPr>
              <a:spLocks noChangeShapeType="1"/>
            </p:cNvSpPr>
            <p:nvPr/>
          </p:nvSpPr>
          <p:spPr bwMode="auto">
            <a:xfrm>
              <a:off x="1308" y="3063"/>
              <a:ext cx="1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70" name="Freeform 78"/>
            <p:cNvSpPr>
              <a:spLocks/>
            </p:cNvSpPr>
            <p:nvPr/>
          </p:nvSpPr>
          <p:spPr bwMode="auto">
            <a:xfrm>
              <a:off x="1291" y="3281"/>
              <a:ext cx="34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67"/>
                </a:cxn>
                <a:cxn ang="0">
                  <a:pos x="3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7">
                  <a:moveTo>
                    <a:pt x="0" y="0"/>
                  </a:moveTo>
                  <a:lnTo>
                    <a:pt x="17" y="67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71" name="Line 79"/>
            <p:cNvSpPr>
              <a:spLocks noChangeShapeType="1"/>
            </p:cNvSpPr>
            <p:nvPr/>
          </p:nvSpPr>
          <p:spPr bwMode="auto">
            <a:xfrm>
              <a:off x="2732" y="3558"/>
              <a:ext cx="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72" name="Freeform 80"/>
            <p:cNvSpPr>
              <a:spLocks/>
            </p:cNvSpPr>
            <p:nvPr/>
          </p:nvSpPr>
          <p:spPr bwMode="auto">
            <a:xfrm>
              <a:off x="2715" y="3710"/>
              <a:ext cx="37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66"/>
                </a:cxn>
                <a:cxn ang="0">
                  <a:pos x="3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7" h="66">
                  <a:moveTo>
                    <a:pt x="0" y="0"/>
                  </a:moveTo>
                  <a:lnTo>
                    <a:pt x="20" y="66"/>
                  </a:lnTo>
                  <a:lnTo>
                    <a:pt x="3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73" name="Freeform 81"/>
            <p:cNvSpPr>
              <a:spLocks/>
            </p:cNvSpPr>
            <p:nvPr/>
          </p:nvSpPr>
          <p:spPr bwMode="auto">
            <a:xfrm>
              <a:off x="3837" y="2861"/>
              <a:ext cx="696" cy="202"/>
            </a:xfrm>
            <a:custGeom>
              <a:avLst/>
              <a:gdLst/>
              <a:ahLst/>
              <a:cxnLst>
                <a:cxn ang="0">
                  <a:pos x="696" y="202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202"/>
                </a:cxn>
                <a:cxn ang="0">
                  <a:pos x="696" y="202"/>
                </a:cxn>
                <a:cxn ang="0">
                  <a:pos x="696" y="202"/>
                </a:cxn>
              </a:cxnLst>
              <a:rect l="0" t="0" r="r" b="b"/>
              <a:pathLst>
                <a:path w="696" h="202">
                  <a:moveTo>
                    <a:pt x="696" y="202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696" y="202"/>
                  </a:lnTo>
                  <a:lnTo>
                    <a:pt x="696" y="20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74" name="Freeform 82"/>
            <p:cNvSpPr>
              <a:spLocks/>
            </p:cNvSpPr>
            <p:nvPr/>
          </p:nvSpPr>
          <p:spPr bwMode="auto">
            <a:xfrm>
              <a:off x="3837" y="3350"/>
              <a:ext cx="696" cy="205"/>
            </a:xfrm>
            <a:custGeom>
              <a:avLst/>
              <a:gdLst/>
              <a:ahLst/>
              <a:cxnLst>
                <a:cxn ang="0">
                  <a:pos x="696" y="205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205"/>
                </a:cxn>
                <a:cxn ang="0">
                  <a:pos x="696" y="205"/>
                </a:cxn>
                <a:cxn ang="0">
                  <a:pos x="696" y="205"/>
                </a:cxn>
              </a:cxnLst>
              <a:rect l="0" t="0" r="r" b="b"/>
              <a:pathLst>
                <a:path w="696" h="205">
                  <a:moveTo>
                    <a:pt x="696" y="205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696" y="205"/>
                  </a:lnTo>
                  <a:lnTo>
                    <a:pt x="696" y="2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75" name="Rectangle 83"/>
            <p:cNvSpPr>
              <a:spLocks noChangeArrowheads="1"/>
            </p:cNvSpPr>
            <p:nvPr/>
          </p:nvSpPr>
          <p:spPr bwMode="auto">
            <a:xfrm>
              <a:off x="3986" y="3822"/>
              <a:ext cx="409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CLOSED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76" name="Freeform 84"/>
            <p:cNvSpPr>
              <a:spLocks/>
            </p:cNvSpPr>
            <p:nvPr/>
          </p:nvSpPr>
          <p:spPr bwMode="auto">
            <a:xfrm>
              <a:off x="3837" y="3779"/>
              <a:ext cx="696" cy="204"/>
            </a:xfrm>
            <a:custGeom>
              <a:avLst/>
              <a:gdLst/>
              <a:ahLst/>
              <a:cxnLst>
                <a:cxn ang="0">
                  <a:pos x="696" y="201"/>
                </a:cxn>
                <a:cxn ang="0">
                  <a:pos x="696" y="0"/>
                </a:cxn>
                <a:cxn ang="0">
                  <a:pos x="0" y="0"/>
                </a:cxn>
                <a:cxn ang="0">
                  <a:pos x="0" y="204"/>
                </a:cxn>
                <a:cxn ang="0">
                  <a:pos x="696" y="204"/>
                </a:cxn>
                <a:cxn ang="0">
                  <a:pos x="696" y="204"/>
                </a:cxn>
              </a:cxnLst>
              <a:rect l="0" t="0" r="r" b="b"/>
              <a:pathLst>
                <a:path w="696" h="204">
                  <a:moveTo>
                    <a:pt x="696" y="201"/>
                  </a:moveTo>
                  <a:lnTo>
                    <a:pt x="696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696" y="204"/>
                  </a:lnTo>
                  <a:lnTo>
                    <a:pt x="696" y="2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77" name="Line 85"/>
            <p:cNvSpPr>
              <a:spLocks noChangeShapeType="1"/>
            </p:cNvSpPr>
            <p:nvPr/>
          </p:nvSpPr>
          <p:spPr bwMode="auto">
            <a:xfrm>
              <a:off x="4179" y="3558"/>
              <a:ext cx="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78" name="Freeform 86"/>
            <p:cNvSpPr>
              <a:spLocks/>
            </p:cNvSpPr>
            <p:nvPr/>
          </p:nvSpPr>
          <p:spPr bwMode="auto">
            <a:xfrm>
              <a:off x="4162" y="3710"/>
              <a:ext cx="38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66"/>
                </a:cxn>
                <a:cxn ang="0">
                  <a:pos x="38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8" h="66">
                  <a:moveTo>
                    <a:pt x="0" y="0"/>
                  </a:moveTo>
                  <a:lnTo>
                    <a:pt x="20" y="66"/>
                  </a:lnTo>
                  <a:lnTo>
                    <a:pt x="38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>
              <a:off x="4179" y="3063"/>
              <a:ext cx="3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80" name="Freeform 88"/>
            <p:cNvSpPr>
              <a:spLocks/>
            </p:cNvSpPr>
            <p:nvPr/>
          </p:nvSpPr>
          <p:spPr bwMode="auto">
            <a:xfrm>
              <a:off x="4162" y="3284"/>
              <a:ext cx="38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66"/>
                </a:cxn>
                <a:cxn ang="0">
                  <a:pos x="38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8" h="66">
                  <a:moveTo>
                    <a:pt x="0" y="0"/>
                  </a:moveTo>
                  <a:lnTo>
                    <a:pt x="20" y="66"/>
                  </a:lnTo>
                  <a:lnTo>
                    <a:pt x="38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81" name="Freeform 89"/>
            <p:cNvSpPr>
              <a:spLocks/>
            </p:cNvSpPr>
            <p:nvPr/>
          </p:nvSpPr>
          <p:spPr bwMode="auto">
            <a:xfrm>
              <a:off x="3129" y="698"/>
              <a:ext cx="855" cy="1108"/>
            </a:xfrm>
            <a:custGeom>
              <a:avLst/>
              <a:gdLst/>
              <a:ahLst/>
              <a:cxnLst>
                <a:cxn ang="0">
                  <a:pos x="855" y="1108"/>
                </a:cxn>
                <a:cxn ang="0">
                  <a:pos x="855" y="1099"/>
                </a:cxn>
                <a:cxn ang="0">
                  <a:pos x="855" y="1065"/>
                </a:cxn>
                <a:cxn ang="0">
                  <a:pos x="852" y="1013"/>
                </a:cxn>
                <a:cxn ang="0">
                  <a:pos x="846" y="947"/>
                </a:cxn>
                <a:cxn ang="0">
                  <a:pos x="837" y="866"/>
                </a:cxn>
                <a:cxn ang="0">
                  <a:pos x="820" y="777"/>
                </a:cxn>
                <a:cxn ang="0">
                  <a:pos x="797" y="679"/>
                </a:cxn>
                <a:cxn ang="0">
                  <a:pos x="766" y="578"/>
                </a:cxn>
                <a:cxn ang="0">
                  <a:pos x="722" y="475"/>
                </a:cxn>
                <a:cxn ang="0">
                  <a:pos x="668" y="374"/>
                </a:cxn>
                <a:cxn ang="0">
                  <a:pos x="596" y="279"/>
                </a:cxn>
                <a:cxn ang="0">
                  <a:pos x="518" y="204"/>
                </a:cxn>
                <a:cxn ang="0">
                  <a:pos x="432" y="141"/>
                </a:cxn>
                <a:cxn ang="0">
                  <a:pos x="343" y="95"/>
                </a:cxn>
                <a:cxn ang="0">
                  <a:pos x="259" y="58"/>
                </a:cxn>
                <a:cxn ang="0">
                  <a:pos x="179" y="32"/>
                </a:cxn>
                <a:cxn ang="0">
                  <a:pos x="110" y="14"/>
                </a:cxn>
                <a:cxn ang="0">
                  <a:pos x="55" y="6"/>
                </a:cxn>
                <a:cxn ang="0">
                  <a:pos x="2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855" h="1108">
                  <a:moveTo>
                    <a:pt x="855" y="1108"/>
                  </a:moveTo>
                  <a:lnTo>
                    <a:pt x="855" y="1099"/>
                  </a:lnTo>
                  <a:lnTo>
                    <a:pt x="855" y="1065"/>
                  </a:lnTo>
                  <a:lnTo>
                    <a:pt x="852" y="1013"/>
                  </a:lnTo>
                  <a:lnTo>
                    <a:pt x="846" y="947"/>
                  </a:lnTo>
                  <a:lnTo>
                    <a:pt x="837" y="866"/>
                  </a:lnTo>
                  <a:lnTo>
                    <a:pt x="820" y="777"/>
                  </a:lnTo>
                  <a:lnTo>
                    <a:pt x="797" y="679"/>
                  </a:lnTo>
                  <a:lnTo>
                    <a:pt x="766" y="578"/>
                  </a:lnTo>
                  <a:lnTo>
                    <a:pt x="722" y="475"/>
                  </a:lnTo>
                  <a:lnTo>
                    <a:pt x="668" y="374"/>
                  </a:lnTo>
                  <a:lnTo>
                    <a:pt x="596" y="279"/>
                  </a:lnTo>
                  <a:lnTo>
                    <a:pt x="518" y="204"/>
                  </a:lnTo>
                  <a:lnTo>
                    <a:pt x="432" y="141"/>
                  </a:lnTo>
                  <a:lnTo>
                    <a:pt x="343" y="95"/>
                  </a:lnTo>
                  <a:lnTo>
                    <a:pt x="259" y="58"/>
                  </a:lnTo>
                  <a:lnTo>
                    <a:pt x="179" y="32"/>
                  </a:lnTo>
                  <a:lnTo>
                    <a:pt x="110" y="14"/>
                  </a:lnTo>
                  <a:lnTo>
                    <a:pt x="55" y="6"/>
                  </a:lnTo>
                  <a:lnTo>
                    <a:pt x="20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82" name="Freeform 90"/>
            <p:cNvSpPr>
              <a:spLocks/>
            </p:cNvSpPr>
            <p:nvPr/>
          </p:nvSpPr>
          <p:spPr bwMode="auto">
            <a:xfrm>
              <a:off x="3080" y="569"/>
              <a:ext cx="1260" cy="118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3"/>
                </a:cxn>
                <a:cxn ang="0">
                  <a:pos x="61" y="0"/>
                </a:cxn>
                <a:cxn ang="0">
                  <a:pos x="124" y="3"/>
                </a:cxn>
                <a:cxn ang="0">
                  <a:pos x="207" y="5"/>
                </a:cxn>
                <a:cxn ang="0">
                  <a:pos x="305" y="17"/>
                </a:cxn>
                <a:cxn ang="0">
                  <a:pos x="412" y="37"/>
                </a:cxn>
                <a:cxn ang="0">
                  <a:pos x="524" y="69"/>
                </a:cxn>
                <a:cxn ang="0">
                  <a:pos x="636" y="109"/>
                </a:cxn>
                <a:cxn ang="0">
                  <a:pos x="745" y="167"/>
                </a:cxn>
                <a:cxn ang="0">
                  <a:pos x="846" y="241"/>
                </a:cxn>
                <a:cxn ang="0">
                  <a:pos x="958" y="353"/>
                </a:cxn>
                <a:cxn ang="0">
                  <a:pos x="1048" y="469"/>
                </a:cxn>
                <a:cxn ang="0">
                  <a:pos x="1117" y="584"/>
                </a:cxn>
                <a:cxn ang="0">
                  <a:pos x="1168" y="696"/>
                </a:cxn>
                <a:cxn ang="0">
                  <a:pos x="1209" y="799"/>
                </a:cxn>
                <a:cxn ang="0">
                  <a:pos x="1235" y="894"/>
                </a:cxn>
                <a:cxn ang="0">
                  <a:pos x="1249" y="975"/>
                </a:cxn>
                <a:cxn ang="0">
                  <a:pos x="1258" y="1035"/>
                </a:cxn>
                <a:cxn ang="0">
                  <a:pos x="1260" y="1076"/>
                </a:cxn>
                <a:cxn ang="0">
                  <a:pos x="1260" y="1090"/>
                </a:cxn>
                <a:cxn ang="0">
                  <a:pos x="1260" y="1188"/>
                </a:cxn>
              </a:cxnLst>
              <a:rect l="0" t="0" r="r" b="b"/>
              <a:pathLst>
                <a:path w="1260" h="1188">
                  <a:moveTo>
                    <a:pt x="0" y="3"/>
                  </a:moveTo>
                  <a:lnTo>
                    <a:pt x="18" y="3"/>
                  </a:lnTo>
                  <a:lnTo>
                    <a:pt x="61" y="0"/>
                  </a:lnTo>
                  <a:lnTo>
                    <a:pt x="124" y="3"/>
                  </a:lnTo>
                  <a:lnTo>
                    <a:pt x="207" y="5"/>
                  </a:lnTo>
                  <a:lnTo>
                    <a:pt x="305" y="17"/>
                  </a:lnTo>
                  <a:lnTo>
                    <a:pt x="412" y="37"/>
                  </a:lnTo>
                  <a:lnTo>
                    <a:pt x="524" y="69"/>
                  </a:lnTo>
                  <a:lnTo>
                    <a:pt x="636" y="109"/>
                  </a:lnTo>
                  <a:lnTo>
                    <a:pt x="745" y="167"/>
                  </a:lnTo>
                  <a:lnTo>
                    <a:pt x="846" y="241"/>
                  </a:lnTo>
                  <a:lnTo>
                    <a:pt x="958" y="353"/>
                  </a:lnTo>
                  <a:lnTo>
                    <a:pt x="1048" y="469"/>
                  </a:lnTo>
                  <a:lnTo>
                    <a:pt x="1117" y="584"/>
                  </a:lnTo>
                  <a:lnTo>
                    <a:pt x="1168" y="696"/>
                  </a:lnTo>
                  <a:lnTo>
                    <a:pt x="1209" y="799"/>
                  </a:lnTo>
                  <a:lnTo>
                    <a:pt x="1235" y="894"/>
                  </a:lnTo>
                  <a:lnTo>
                    <a:pt x="1249" y="975"/>
                  </a:lnTo>
                  <a:lnTo>
                    <a:pt x="1258" y="1035"/>
                  </a:lnTo>
                  <a:lnTo>
                    <a:pt x="1260" y="1076"/>
                  </a:lnTo>
                  <a:lnTo>
                    <a:pt x="1260" y="1090"/>
                  </a:lnTo>
                  <a:lnTo>
                    <a:pt x="1260" y="11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>
              <a:off x="3083" y="3877"/>
              <a:ext cx="69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84" name="Freeform 92"/>
            <p:cNvSpPr>
              <a:spLocks/>
            </p:cNvSpPr>
            <p:nvPr/>
          </p:nvSpPr>
          <p:spPr bwMode="auto">
            <a:xfrm>
              <a:off x="3771" y="3863"/>
              <a:ext cx="66" cy="34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66" y="17"/>
                </a:cxn>
                <a:cxn ang="0">
                  <a:pos x="3" y="0"/>
                </a:cxn>
                <a:cxn ang="0">
                  <a:pos x="3" y="34"/>
                </a:cxn>
                <a:cxn ang="0">
                  <a:pos x="3" y="34"/>
                </a:cxn>
                <a:cxn ang="0">
                  <a:pos x="0" y="31"/>
                </a:cxn>
              </a:cxnLst>
              <a:rect l="0" t="0" r="r" b="b"/>
              <a:pathLst>
                <a:path w="66" h="34">
                  <a:moveTo>
                    <a:pt x="0" y="31"/>
                  </a:moveTo>
                  <a:lnTo>
                    <a:pt x="66" y="17"/>
                  </a:lnTo>
                  <a:lnTo>
                    <a:pt x="3" y="0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85" name="Freeform 93"/>
            <p:cNvSpPr>
              <a:spLocks/>
            </p:cNvSpPr>
            <p:nvPr/>
          </p:nvSpPr>
          <p:spPr bwMode="auto">
            <a:xfrm>
              <a:off x="4323" y="1742"/>
              <a:ext cx="35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64"/>
                </a:cxn>
                <a:cxn ang="0">
                  <a:pos x="3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4">
                  <a:moveTo>
                    <a:pt x="0" y="0"/>
                  </a:moveTo>
                  <a:lnTo>
                    <a:pt x="17" y="64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86" name="Freeform 94"/>
            <p:cNvSpPr>
              <a:spLocks/>
            </p:cNvSpPr>
            <p:nvPr/>
          </p:nvSpPr>
          <p:spPr bwMode="auto">
            <a:xfrm>
              <a:off x="3083" y="678"/>
              <a:ext cx="64" cy="34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7"/>
                </a:cxn>
                <a:cxn ang="0">
                  <a:pos x="64" y="34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64" h="34">
                  <a:moveTo>
                    <a:pt x="64" y="0"/>
                  </a:moveTo>
                  <a:lnTo>
                    <a:pt x="0" y="17"/>
                  </a:lnTo>
                  <a:lnTo>
                    <a:pt x="64" y="34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87" name="Rectangle 95"/>
            <p:cNvSpPr>
              <a:spLocks noChangeArrowheads="1"/>
            </p:cNvSpPr>
            <p:nvPr/>
          </p:nvSpPr>
          <p:spPr bwMode="auto">
            <a:xfrm>
              <a:off x="4001" y="747"/>
              <a:ext cx="519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Active open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36288" name="Rectangle 96"/>
            <p:cNvSpPr>
              <a:spLocks noChangeArrowheads="1"/>
            </p:cNvSpPr>
            <p:nvPr/>
          </p:nvSpPr>
          <p:spPr bwMode="auto">
            <a:xfrm>
              <a:off x="4507" y="747"/>
              <a:ext cx="232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/SYN</a:t>
              </a:r>
              <a:endParaRPr lang="en-US" altLang="zh-TW" sz="2400">
                <a:latin typeface="Times New Roman" pitchFamily="18" charset="0"/>
                <a:ea typeface="新細明體" charset="-12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state transition diagram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D228F8-3160-42C7-89E6-DD93ABFA5D87}" type="slidenum">
              <a:rPr lang="en-GB"/>
              <a:pPr/>
              <a:t>22</a:t>
            </a:fld>
            <a:endParaRPr lang="en-GB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transition from LISTEN to SYN_SENT is legal but is not supported in practice.</a:t>
            </a:r>
          </a:p>
          <a:p>
            <a:r>
              <a:rPr lang="en-US" altLang="zh-TW">
                <a:ea typeface="新細明體" charset="-120"/>
              </a:rPr>
              <a:t>The transition from SYN_RCVD back to LISTEN is valid only of the SYN_RCVD state was entered from the LISTEN state, not from the SYN_SENT state.</a:t>
            </a:r>
          </a:p>
          <a:p>
            <a:r>
              <a:rPr lang="en-US" altLang="zh-TW">
                <a:ea typeface="新細明體" charset="-120"/>
              </a:rPr>
              <a:t>Other extraneous state transitions will be discussed in the TCP security paper.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Reset segments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7EF62D-29E1-4AED-AA38-294A46F39A9E}" type="slidenum">
              <a:rPr lang="en-GB"/>
              <a:pPr/>
              <a:t>23</a:t>
            </a:fld>
            <a:endParaRPr lang="en-GB"/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TCP reset segment (RST) is generated when a connection request for a nonactive port is received.</a:t>
            </a:r>
          </a:p>
          <a:p>
            <a:pPr lvl="1"/>
            <a:r>
              <a:rPr lang="en-US" altLang="zh-TW">
                <a:ea typeface="新細明體" charset="-120"/>
              </a:rPr>
              <a:t>For the same error, UDP sends an ICMP port unreachable message.</a:t>
            </a:r>
          </a:p>
          <a:p>
            <a:r>
              <a:rPr lang="en-US" altLang="zh-TW">
                <a:ea typeface="新細明體" charset="-120"/>
              </a:rPr>
              <a:t>An application may also send a RST segment to abort a connection.</a:t>
            </a:r>
          </a:p>
          <a:p>
            <a:pPr lvl="1"/>
            <a:r>
              <a:rPr lang="en-US" altLang="zh-TW">
                <a:ea typeface="新細明體" charset="-120"/>
              </a:rPr>
              <a:t>Any queued data is thrown away.</a:t>
            </a:r>
          </a:p>
          <a:p>
            <a:r>
              <a:rPr lang="en-US" altLang="zh-TW">
                <a:ea typeface="新細明體" charset="-120"/>
              </a:rPr>
              <a:t>The RST segment is not acknowledged.</a:t>
            </a:r>
          </a:p>
          <a:p>
            <a:pPr lvl="1"/>
            <a:r>
              <a:rPr lang="en-US" altLang="zh-TW">
                <a:ea typeface="新細明體" charset="-120"/>
              </a:rPr>
              <a:t>Why?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Simultaneous open and close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A64733D-2999-422A-844A-766168132AB9}" type="slidenum">
              <a:rPr lang="en-GB"/>
              <a:pPr/>
              <a:t>24</a:t>
            </a:fld>
            <a:endParaRPr lang="en-GB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2155825" y="171636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6880225" y="171636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2155825" y="1868760"/>
            <a:ext cx="472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 flipH="1">
            <a:off x="2155825" y="1868760"/>
            <a:ext cx="472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2155825" y="2706960"/>
            <a:ext cx="472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 flipH="1">
            <a:off x="2155825" y="2706960"/>
            <a:ext cx="472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2613025" y="164016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SYN J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5584825" y="156396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SYN K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2308225" y="270696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SYN J, ACK K+1</a:t>
            </a:r>
          </a:p>
        </p:txBody>
      </p:sp>
      <p:sp>
        <p:nvSpPr>
          <p:cNvPr id="137256" name="Text Box 40"/>
          <p:cNvSpPr txBox="1">
            <a:spLocks noChangeArrowheads="1"/>
          </p:cNvSpPr>
          <p:nvPr/>
        </p:nvSpPr>
        <p:spPr bwMode="auto">
          <a:xfrm>
            <a:off x="4746625" y="263076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SYN K, ACK J+1</a:t>
            </a:r>
          </a:p>
        </p:txBody>
      </p:sp>
      <p:sp>
        <p:nvSpPr>
          <p:cNvPr id="137257" name="Text Box 41"/>
          <p:cNvSpPr txBox="1">
            <a:spLocks noChangeArrowheads="1"/>
          </p:cNvSpPr>
          <p:nvPr/>
        </p:nvSpPr>
        <p:spPr bwMode="auto">
          <a:xfrm>
            <a:off x="631825" y="164016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SYN _SENT</a:t>
            </a:r>
          </a:p>
        </p:txBody>
      </p:sp>
      <p:sp>
        <p:nvSpPr>
          <p:cNvPr id="137258" name="Text Box 42"/>
          <p:cNvSpPr txBox="1">
            <a:spLocks noChangeArrowheads="1"/>
          </p:cNvSpPr>
          <p:nvPr/>
        </p:nvSpPr>
        <p:spPr bwMode="auto">
          <a:xfrm>
            <a:off x="555625" y="232596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SYN _RCVD</a:t>
            </a:r>
          </a:p>
        </p:txBody>
      </p:sp>
      <p:sp>
        <p:nvSpPr>
          <p:cNvPr id="137259" name="Text Box 43"/>
          <p:cNvSpPr txBox="1">
            <a:spLocks noChangeArrowheads="1"/>
          </p:cNvSpPr>
          <p:nvPr/>
        </p:nvSpPr>
        <p:spPr bwMode="auto">
          <a:xfrm>
            <a:off x="250825" y="324036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ESTABLISHED</a:t>
            </a:r>
          </a:p>
        </p:txBody>
      </p:sp>
      <p:sp>
        <p:nvSpPr>
          <p:cNvPr id="137260" name="Text Box 44"/>
          <p:cNvSpPr txBox="1">
            <a:spLocks noChangeArrowheads="1"/>
          </p:cNvSpPr>
          <p:nvPr/>
        </p:nvSpPr>
        <p:spPr bwMode="auto">
          <a:xfrm>
            <a:off x="6880225" y="324036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ESTABLISHED</a:t>
            </a:r>
          </a:p>
        </p:txBody>
      </p:sp>
      <p:sp>
        <p:nvSpPr>
          <p:cNvPr id="137261" name="Text Box 45"/>
          <p:cNvSpPr txBox="1">
            <a:spLocks noChangeArrowheads="1"/>
          </p:cNvSpPr>
          <p:nvPr/>
        </p:nvSpPr>
        <p:spPr bwMode="auto">
          <a:xfrm>
            <a:off x="6956425" y="240216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SYN _RCVD</a:t>
            </a:r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6956425" y="164016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SYN _SENT</a:t>
            </a:r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 bwMode="auto">
          <a:xfrm>
            <a:off x="2155825" y="445956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65" name="Line 49"/>
          <p:cNvSpPr>
            <a:spLocks noChangeShapeType="1"/>
          </p:cNvSpPr>
          <p:nvPr/>
        </p:nvSpPr>
        <p:spPr bwMode="auto">
          <a:xfrm>
            <a:off x="6880225" y="445956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>
            <a:off x="2155825" y="4611960"/>
            <a:ext cx="472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H="1">
            <a:off x="2155825" y="4611960"/>
            <a:ext cx="472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>
            <a:off x="2155825" y="5450160"/>
            <a:ext cx="472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H="1">
            <a:off x="2155825" y="5450160"/>
            <a:ext cx="472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70" name="Text Box 54"/>
          <p:cNvSpPr txBox="1">
            <a:spLocks noChangeArrowheads="1"/>
          </p:cNvSpPr>
          <p:nvPr/>
        </p:nvSpPr>
        <p:spPr bwMode="auto">
          <a:xfrm>
            <a:off x="2613025" y="438336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FIN J</a:t>
            </a:r>
          </a:p>
        </p:txBody>
      </p:sp>
      <p:sp>
        <p:nvSpPr>
          <p:cNvPr id="137271" name="Text Box 55"/>
          <p:cNvSpPr txBox="1">
            <a:spLocks noChangeArrowheads="1"/>
          </p:cNvSpPr>
          <p:nvPr/>
        </p:nvSpPr>
        <p:spPr bwMode="auto">
          <a:xfrm>
            <a:off x="5661025" y="436748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FIN K</a:t>
            </a:r>
          </a:p>
        </p:txBody>
      </p:sp>
      <p:sp>
        <p:nvSpPr>
          <p:cNvPr id="137272" name="Text Box 56"/>
          <p:cNvSpPr txBox="1">
            <a:spLocks noChangeArrowheads="1"/>
          </p:cNvSpPr>
          <p:nvPr/>
        </p:nvSpPr>
        <p:spPr bwMode="auto">
          <a:xfrm>
            <a:off x="2689225" y="522156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ACK K+1</a:t>
            </a:r>
          </a:p>
        </p:txBody>
      </p:sp>
      <p:sp>
        <p:nvSpPr>
          <p:cNvPr id="137273" name="Text Box 57"/>
          <p:cNvSpPr txBox="1">
            <a:spLocks noChangeArrowheads="1"/>
          </p:cNvSpPr>
          <p:nvPr/>
        </p:nvSpPr>
        <p:spPr bwMode="auto">
          <a:xfrm>
            <a:off x="5051425" y="529776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ACK J+1</a:t>
            </a:r>
          </a:p>
        </p:txBody>
      </p:sp>
      <p:sp>
        <p:nvSpPr>
          <p:cNvPr id="137274" name="Text Box 58"/>
          <p:cNvSpPr txBox="1">
            <a:spLocks noChangeArrowheads="1"/>
          </p:cNvSpPr>
          <p:nvPr/>
        </p:nvSpPr>
        <p:spPr bwMode="auto">
          <a:xfrm>
            <a:off x="6880225" y="438336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FIN_WAIT_1</a:t>
            </a:r>
          </a:p>
        </p:txBody>
      </p:sp>
      <p:sp>
        <p:nvSpPr>
          <p:cNvPr id="137275" name="Text Box 59"/>
          <p:cNvSpPr txBox="1">
            <a:spLocks noChangeArrowheads="1"/>
          </p:cNvSpPr>
          <p:nvPr/>
        </p:nvSpPr>
        <p:spPr bwMode="auto">
          <a:xfrm>
            <a:off x="860425" y="506916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CLOSING</a:t>
            </a:r>
          </a:p>
        </p:txBody>
      </p:sp>
      <p:sp>
        <p:nvSpPr>
          <p:cNvPr id="137276" name="Text Box 60"/>
          <p:cNvSpPr txBox="1">
            <a:spLocks noChangeArrowheads="1"/>
          </p:cNvSpPr>
          <p:nvPr/>
        </p:nvSpPr>
        <p:spPr bwMode="auto">
          <a:xfrm>
            <a:off x="555625" y="598356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TIME_WAIT</a:t>
            </a:r>
          </a:p>
        </p:txBody>
      </p:sp>
      <p:sp>
        <p:nvSpPr>
          <p:cNvPr id="137280" name="Text Box 64"/>
          <p:cNvSpPr txBox="1">
            <a:spLocks noChangeArrowheads="1"/>
          </p:cNvSpPr>
          <p:nvPr/>
        </p:nvSpPr>
        <p:spPr bwMode="auto">
          <a:xfrm>
            <a:off x="555625" y="438336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FIN_WAIT_1</a:t>
            </a:r>
          </a:p>
        </p:txBody>
      </p:sp>
      <p:sp>
        <p:nvSpPr>
          <p:cNvPr id="137281" name="Text Box 65"/>
          <p:cNvSpPr txBox="1">
            <a:spLocks noChangeArrowheads="1"/>
          </p:cNvSpPr>
          <p:nvPr/>
        </p:nvSpPr>
        <p:spPr bwMode="auto">
          <a:xfrm>
            <a:off x="6880225" y="514536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CLOSING</a:t>
            </a:r>
          </a:p>
        </p:txBody>
      </p:sp>
      <p:sp>
        <p:nvSpPr>
          <p:cNvPr id="137282" name="Text Box 66"/>
          <p:cNvSpPr txBox="1">
            <a:spLocks noChangeArrowheads="1"/>
          </p:cNvSpPr>
          <p:nvPr/>
        </p:nvSpPr>
        <p:spPr bwMode="auto">
          <a:xfrm>
            <a:off x="6880225" y="598356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TIME_WAIT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segments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449045E-EC85-43B2-9FFC-B178D6D6F510}" type="slidenum">
              <a:rPr lang="en-GB"/>
              <a:pPr/>
              <a:t>25</a:t>
            </a:fld>
            <a:endParaRPr lang="en-GB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28600" y="1550367"/>
            <a:ext cx="8540750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TW" altLang="en-US" sz="2400" dirty="0">
                <a:latin typeface="Times New Roman" pitchFamily="18" charset="0"/>
                <a:ea typeface="新細明體" charset="-120"/>
              </a:rPr>
              <a:t>       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0                   1                   2                   3   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 0 1 2 3 4 5 6 7 8 9 0 1 2 3 4 5 6 7 8 9 0 1 2 3 4 5 6 7 8 9 0 1 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+-+-+-+-+-+-+-+-+-+-+-+-+-+-+-+-+-+-+-+-+-+-+-+-+-+-+-+-+-+-+-+-+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|          Source Port          |       Destination Port        |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+-+-+-+-+-+-+-+-+-+-+-+-+-+-+-+-+-+-+-+-+-+-+-+-+-+-+-+-+-+-+-+-+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|                        Sequence Number                        |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+-+-+-+-+-+-+-+-+-+-+-+-+-+-+-+-+-+-+-+-+-+-+-+-+-+-+-+-+-+-+-+-+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|                    Acknowledgment Number                      |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+-+-+-+-+-+-+-+-+-+-+-+-+-+-+-+-+-+-+-+-+-+-+-+-+-+-+-+-+-+-+-+-+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|Header |           |U|A|P|R|S|F|                               |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|length | Reserved  |R|C|S|S|Y|I|       Advertised Window       |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|       |           |G|K|H|T|N|N|                               |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+-+-+-+-+-+-+-+-+-+-+-+-+-+-+-+-+-+-+-+-+-+-+-+-+-+-+-+-+-+-+-+-+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|           Checksum            |         Urgent Pointer        |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+-+-+-+-+-+-+-+-+-+-+-+-+-+-+-+-+-+-+-+-+-+-+-+-+-+-+-+-+-+-+-+-+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|                    Options                    |    Padding    |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+-+-+-+-+-+-+-+-+-+-+-+-+-+-+-+-+-+-+-+-+-+-+-+-+-+-+-+-+-+-+-+-+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|                             data                              |</a:t>
            </a:r>
          </a:p>
          <a:p>
            <a:pPr eaLnBrk="0" hangingPunct="0"/>
            <a:r>
              <a:rPr lang="en-US" altLang="zh-TW" sz="1600" dirty="0">
                <a:latin typeface="Courier New" pitchFamily="49" charset="0"/>
                <a:ea typeface="新細明體" charset="-120"/>
              </a:rPr>
              <a:t>   +-+-+-+-+-+-+-+-+-+-+-+-+-+-+-+-+-+-+-+-+-+-+-+-+-+-+-+-+-+-+-+-+</a:t>
            </a: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 eaLnBrk="0" hangingPunct="0"/>
            <a:r>
              <a:rPr lang="en-US" altLang="zh-TW" dirty="0">
                <a:latin typeface="Courier New" pitchFamily="49" charset="0"/>
                <a:ea typeface="新細明體" charset="-120"/>
              </a:rPr>
              <a:t> </a:t>
            </a:r>
          </a:p>
          <a:p>
            <a:pPr eaLnBrk="0" hangingPunct="0"/>
            <a:endParaRPr lang="en-US" altLang="zh-TW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segments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36F5EE-E7FC-49D9-920E-AC60A763B104}" type="slidenum">
              <a:rPr lang="en-GB"/>
              <a:pPr/>
              <a:t>26</a:t>
            </a:fld>
            <a:endParaRPr lang="en-GB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680865"/>
            <a:ext cx="7924800" cy="491648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Data field is optional.</a:t>
            </a:r>
          </a:p>
          <a:p>
            <a:r>
              <a:rPr lang="en-US" altLang="zh-TW" dirty="0">
                <a:ea typeface="新細明體" charset="-120"/>
              </a:rPr>
              <a:t>SN, AN, and advertised window are all involved in the sliding window algorithm.</a:t>
            </a:r>
          </a:p>
          <a:p>
            <a:pPr lvl="1"/>
            <a:r>
              <a:rPr lang="en-US" altLang="zh-TW" dirty="0">
                <a:ea typeface="新細明體" charset="-120"/>
              </a:rPr>
              <a:t>SN refers to the number of the first data byte or the special segment, e.g., SYN, FIN.</a:t>
            </a:r>
          </a:p>
          <a:p>
            <a:r>
              <a:rPr lang="en-US" altLang="zh-TW" dirty="0">
                <a:ea typeface="新細明體" charset="-120"/>
              </a:rPr>
              <a:t>Flags: special segment indication</a:t>
            </a:r>
          </a:p>
          <a:p>
            <a:pPr lvl="1"/>
            <a:r>
              <a:rPr lang="en-US" altLang="zh-TW" dirty="0">
                <a:ea typeface="新細明體" charset="-120"/>
              </a:rPr>
              <a:t>Examine the AN if the ACK flag is on.</a:t>
            </a:r>
          </a:p>
          <a:p>
            <a:r>
              <a:rPr lang="en-US" altLang="zh-TW" dirty="0">
                <a:ea typeface="新細明體" charset="-120"/>
              </a:rPr>
              <a:t>The TCP header is not of fixed length due to the options (MSS, timestamp, window scale, etc).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segments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5D2F5F3-E859-4D2F-9AB9-353C8BB291B7}" type="slidenum">
              <a:rPr lang="en-GB"/>
              <a:pPr/>
              <a:t>27</a:t>
            </a:fld>
            <a:endParaRPr lang="en-GB"/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ea typeface="新細明體" charset="-120"/>
              </a:rPr>
              <a:t>The checksum covers the header and the payload, i.e., end-to-end checksum.</a:t>
            </a:r>
          </a:p>
          <a:p>
            <a:pPr lvl="1"/>
            <a:r>
              <a:rPr lang="en-US" altLang="zh-TW">
                <a:ea typeface="新細明體" charset="-120"/>
              </a:rPr>
              <a:t>A pseudo-header is first prepended to the TCP header before computing the checksum.</a:t>
            </a:r>
          </a:p>
          <a:p>
            <a:r>
              <a:rPr lang="en-US" altLang="zh-TW">
                <a:ea typeface="新細明體" charset="-120"/>
              </a:rPr>
              <a:t>Both urgent pointer and PUSH can be used to serve as a signal to the receiver about the </a:t>
            </a:r>
            <a:r>
              <a:rPr lang="en-US" altLang="zh-TW">
                <a:latin typeface="Times New Roman"/>
                <a:ea typeface="新細明體" charset="-120"/>
              </a:rPr>
              <a:t>“</a:t>
            </a:r>
            <a:r>
              <a:rPr lang="en-US" altLang="zh-TW">
                <a:ea typeface="新細明體" charset="-120"/>
              </a:rPr>
              <a:t>record boundary.</a:t>
            </a:r>
            <a:r>
              <a:rPr lang="en-US" altLang="zh-TW">
                <a:latin typeface="Times New Roman"/>
                <a:ea typeface="新細明體" charset="-120"/>
              </a:rPr>
              <a:t>”</a:t>
            </a:r>
            <a:endParaRPr lang="en-US" altLang="zh-TW">
              <a:ea typeface="新細明體" charset="-120"/>
            </a:endParaRPr>
          </a:p>
          <a:p>
            <a:pPr lvl="1"/>
            <a:r>
              <a:rPr lang="en-US" altLang="zh-TW">
                <a:ea typeface="新細明體" charset="-120"/>
              </a:rPr>
              <a:t>The receiving process needs to be notified when the URG bit or PUSH bit is set.</a:t>
            </a:r>
          </a:p>
          <a:p>
            <a:pPr lvl="1"/>
            <a:r>
              <a:rPr lang="en-US" altLang="zh-TW">
                <a:ea typeface="新細明體" charset="-120"/>
              </a:rPr>
              <a:t>These mechanisms serve as end-of-record markers.</a:t>
            </a:r>
          </a:p>
          <a:p>
            <a:pPr lvl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TCP segments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9AC379A-18CB-4A7B-9251-85DC04A5B462}" type="slidenum">
              <a:rPr lang="en-GB"/>
              <a:pPr/>
              <a:t>28</a:t>
            </a:fld>
            <a:endParaRPr lang="en-GB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charset="-120"/>
              </a:rPr>
              <a:t>The PUSH bit can also be used to allow the sending process to send whatever bytes in the buffer (for interactive applications).</a:t>
            </a:r>
          </a:p>
          <a:p>
            <a:r>
              <a:rPr lang="en-US" altLang="zh-TW">
                <a:ea typeface="新細明體" charset="-120"/>
              </a:rPr>
              <a:t>TCP options</a:t>
            </a:r>
          </a:p>
          <a:p>
            <a:pPr lvl="1"/>
            <a:r>
              <a:rPr lang="en-US" altLang="zh-TW">
                <a:ea typeface="新細明體" charset="-120"/>
              </a:rPr>
              <a:t>Selective acknowledgement (SACK) option (RFCs 1072, 2018, and 2883)</a:t>
            </a:r>
          </a:p>
          <a:p>
            <a:pPr lvl="1"/>
            <a:r>
              <a:rPr lang="en-US" altLang="zh-TW">
                <a:ea typeface="新細明體" charset="-120"/>
              </a:rPr>
              <a:t>TCP MD5 signature option (RFC 2385)</a:t>
            </a:r>
          </a:p>
          <a:p>
            <a:pPr lvl="1"/>
            <a:r>
              <a:rPr lang="en-US" altLang="zh-TW">
                <a:ea typeface="新細明體" charset="-120"/>
              </a:rPr>
              <a:t>TCP extensions for high performance: window scaling and timestamp (RFC 1323)</a:t>
            </a:r>
          </a:p>
          <a:p>
            <a:pPr lvl="1"/>
            <a:r>
              <a:rPr lang="en-US" altLang="zh-TW">
                <a:ea typeface="新細明體" charset="-120"/>
              </a:rPr>
              <a:t>MSS announcement (RFC 793)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Summary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5B56497-DC86-45C9-9E73-0DAEEC21773E}" type="slidenum">
              <a:rPr lang="en-GB"/>
              <a:pPr/>
              <a:t>29</a:t>
            </a:fld>
            <a:endParaRPr lang="en-GB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677243"/>
            <a:ext cx="7924800" cy="50641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UDP and TCP are the two primary transport protocols provided in the Internet today.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SCTP and DCCP</a:t>
            </a:r>
          </a:p>
          <a:p>
            <a:r>
              <a:rPr lang="en-US" altLang="zh-TW" sz="2400" dirty="0">
                <a:ea typeface="新細明體" charset="-120"/>
              </a:rPr>
              <a:t>Similar to IP at the network layer, UDP provides a connectionless, transport-layer service (</a:t>
            </a:r>
            <a:r>
              <a:rPr lang="en-US" altLang="zh-TW" sz="2400" dirty="0" err="1">
                <a:ea typeface="新細明體" charset="-120"/>
              </a:rPr>
              <a:t>demultiplexing</a:t>
            </a:r>
            <a:r>
              <a:rPr lang="en-US" altLang="zh-TW" sz="2400" dirty="0">
                <a:ea typeface="新細明體" charset="-120"/>
              </a:rPr>
              <a:t> and error detection).</a:t>
            </a:r>
          </a:p>
          <a:p>
            <a:r>
              <a:rPr lang="en-US" altLang="zh-TW" sz="2400" dirty="0">
                <a:ea typeface="新細明體" charset="-120"/>
              </a:rPr>
              <a:t>TCP provides 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connection-oriented, reliable, ordered delivery, byte stream service to the upper layer, and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end-to-end congestion control and flow control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Transport protocols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4A27295-8B7F-4ACB-ADBB-96C1D280B225}" type="slidenum">
              <a:rPr lang="en-GB"/>
              <a:pPr/>
              <a:t>3</a:t>
            </a:fld>
            <a:endParaRPr lang="en-GB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Expectations from transport layer services:</a:t>
            </a:r>
          </a:p>
          <a:p>
            <a:pPr lvl="1"/>
            <a:r>
              <a:rPr lang="en-US" altLang="zh-TW">
                <a:ea typeface="新細明體" charset="-120"/>
              </a:rPr>
              <a:t>guarantees message delivery</a:t>
            </a:r>
          </a:p>
          <a:p>
            <a:pPr lvl="1"/>
            <a:r>
              <a:rPr lang="en-US" altLang="zh-TW">
                <a:ea typeface="新細明體" charset="-120"/>
              </a:rPr>
              <a:t>delivers messages in order</a:t>
            </a:r>
          </a:p>
          <a:p>
            <a:pPr lvl="1"/>
            <a:r>
              <a:rPr lang="en-US" altLang="zh-TW">
                <a:ea typeface="新細明體" charset="-120"/>
              </a:rPr>
              <a:t>delivers at most one copy of each message</a:t>
            </a:r>
          </a:p>
          <a:p>
            <a:pPr lvl="1"/>
            <a:r>
              <a:rPr lang="en-US" altLang="zh-TW">
                <a:ea typeface="新細明體" charset="-120"/>
              </a:rPr>
              <a:t>supports arbitrarily large messages</a:t>
            </a:r>
          </a:p>
          <a:p>
            <a:pPr lvl="1"/>
            <a:r>
              <a:rPr lang="en-US" altLang="zh-TW">
                <a:ea typeface="新細明體" charset="-120"/>
              </a:rPr>
              <a:t>supports synchronization between sender and receiver</a:t>
            </a:r>
          </a:p>
          <a:p>
            <a:pPr lvl="1"/>
            <a:r>
              <a:rPr lang="en-US" altLang="zh-TW">
                <a:ea typeface="新細明體" charset="-120"/>
              </a:rPr>
              <a:t>allows receiver to apply flow control</a:t>
            </a:r>
          </a:p>
          <a:p>
            <a:pPr lvl="1"/>
            <a:r>
              <a:rPr lang="en-US" altLang="zh-TW">
                <a:ea typeface="新細明體" charset="-120"/>
              </a:rPr>
              <a:t>supports multiple application processes on each host</a:t>
            </a:r>
            <a:endParaRPr lang="en-US" altLang="zh-TW" sz="2000">
              <a:ea typeface="新細明體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charset="-120"/>
              </a:rPr>
              <a:t>References</a:t>
            </a:r>
            <a:endParaRPr lang="en-GB" sz="4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967C5C-E2F0-4558-A95A-F3A0C55C65F5}" type="slidenum">
              <a:rPr lang="en-GB"/>
              <a:pPr/>
              <a:t>30</a:t>
            </a:fld>
            <a:endParaRPr lang="en-GB"/>
          </a:p>
        </p:txBody>
      </p:sp>
      <p:sp>
        <p:nvSpPr>
          <p:cNvPr id="179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J. Saltzer, D. Reed, and D. Clark, </a:t>
            </a:r>
            <a:r>
              <a:rPr lang="en-US" altLang="zh-TW">
                <a:latin typeface="Times New Roman"/>
                <a:ea typeface="新細明體" charset="-120"/>
              </a:rPr>
              <a:t>“</a:t>
            </a:r>
            <a:r>
              <a:rPr lang="en-US" altLang="zh-TW">
                <a:ea typeface="新細明體" charset="-120"/>
              </a:rPr>
              <a:t>End-to-end arguments in system design,</a:t>
            </a:r>
            <a:r>
              <a:rPr lang="en-US" altLang="zh-TW">
                <a:latin typeface="Times New Roman"/>
                <a:ea typeface="新細明體" charset="-120"/>
              </a:rPr>
              <a:t>”</a:t>
            </a:r>
            <a:r>
              <a:rPr lang="en-US" altLang="zh-TW">
                <a:ea typeface="新細明體" charset="-120"/>
              </a:rPr>
              <a:t> </a:t>
            </a:r>
            <a:r>
              <a:rPr lang="en-GB"/>
              <a:t>web.mit.edu/Saltzer/www/publications/ endtoend/ANe2ecomment.html.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D. Clark, V. Jacobson, J. Romkey, and H. Salwen, </a:t>
            </a:r>
            <a:r>
              <a:rPr lang="en-US" altLang="zh-TW">
                <a:latin typeface="Times New Roman"/>
                <a:ea typeface="新細明體" charset="-120"/>
              </a:rPr>
              <a:t>“</a:t>
            </a:r>
            <a:r>
              <a:rPr lang="en-US" altLang="zh-TW">
                <a:ea typeface="新細明體" charset="-120"/>
              </a:rPr>
              <a:t>An analysis of TCP processing overhead,</a:t>
            </a:r>
            <a:r>
              <a:rPr lang="en-US" altLang="zh-TW">
                <a:latin typeface="Times New Roman"/>
                <a:ea typeface="新細明體" charset="-120"/>
              </a:rPr>
              <a:t>”</a:t>
            </a:r>
            <a:r>
              <a:rPr lang="en-US" altLang="zh-TW">
                <a:ea typeface="新細明體" charset="-120"/>
              </a:rPr>
              <a:t> IEEE Commun. Mag., vol. 27, no. 6, June 1989.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A special issue on TCP Performance in Future Networking Environments. IEEE Commun. Mag., vol. 39, no. 4, Apr. 2001.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Transport protocols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8F449F-5540-4A41-8235-036D7449F88B}" type="slidenum">
              <a:rPr lang="en-GB"/>
              <a:pPr/>
              <a:t>4</a:t>
            </a:fld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Different transport protocols provide somewhat different sets of services:</a:t>
            </a:r>
          </a:p>
          <a:p>
            <a:pPr lvl="1"/>
            <a:r>
              <a:rPr lang="en-US" altLang="zh-TW">
                <a:ea typeface="新細明體" charset="-120"/>
              </a:rPr>
              <a:t>User Datagram Protocol (UDP): Mainly provide a demultiplexing service.</a:t>
            </a:r>
          </a:p>
          <a:p>
            <a:pPr lvl="1"/>
            <a:r>
              <a:rPr lang="en-US" altLang="zh-TW">
                <a:ea typeface="新細明體" charset="-120"/>
              </a:rPr>
              <a:t>Transmission Control Protocol (TCP): Provide a reliable byte-stream service</a:t>
            </a:r>
          </a:p>
          <a:p>
            <a:pPr lvl="1"/>
            <a:r>
              <a:rPr lang="en-US" altLang="zh-TW">
                <a:ea typeface="新細明體" charset="-120"/>
              </a:rPr>
              <a:t>Remote Procedure Call (RPC): Provide services to transaction-based applications.</a:t>
            </a:r>
          </a:p>
          <a:p>
            <a:pPr lvl="1"/>
            <a:r>
              <a:rPr lang="en-US" altLang="zh-TW">
                <a:ea typeface="新細明體" charset="-120"/>
              </a:rPr>
              <a:t>Real Time Protocol (RTP): Provide services for transporting real-time data over UDP.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UDP (RFC 768)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097EC52-49B8-412D-8CB1-FAC784EBBAE9}" type="slidenum">
              <a:rPr lang="en-GB"/>
              <a:pPr/>
              <a:t>5</a:t>
            </a:fld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844824"/>
            <a:ext cx="8305800" cy="46321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UDP adds a </a:t>
            </a:r>
            <a:r>
              <a:rPr lang="en-US" altLang="zh-TW" dirty="0" err="1">
                <a:ea typeface="新細明體" charset="-120"/>
              </a:rPr>
              <a:t>demultiplexing</a:t>
            </a:r>
            <a:r>
              <a:rPr lang="en-US" altLang="zh-TW" dirty="0">
                <a:ea typeface="新細明體" charset="-120"/>
              </a:rPr>
              <a:t> service to IP.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UDP optionally provides error detection but it becomes mandatory for UDP over IPv6.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UDP provides the </a:t>
            </a:r>
            <a:r>
              <a:rPr lang="en-US" altLang="zh-TW" dirty="0" err="1">
                <a:ea typeface="新細明體" charset="-120"/>
              </a:rPr>
              <a:t>demultiplexing</a:t>
            </a:r>
            <a:r>
              <a:rPr lang="en-US" altLang="zh-TW" dirty="0">
                <a:ea typeface="新細明體" charset="-120"/>
              </a:rPr>
              <a:t> service through UDP ports.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Process IDs can also be used if all systems run on the same OS.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A process is uniquely identified by (Port number, IP address), which is usually referred to as a </a:t>
            </a:r>
            <a:r>
              <a:rPr lang="en-US" altLang="zh-TW" i="1" dirty="0">
                <a:ea typeface="新細明體" charset="-120"/>
              </a:rPr>
              <a:t>socket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A port is usually implemented by a message queue.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UDP (RFC 768)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959F2E3-7893-472A-AC4E-2D31CD232AF3}" type="slidenum">
              <a:rPr lang="en-GB"/>
              <a:pPr/>
              <a:t>6</a:t>
            </a:fld>
            <a:endParaRPr lang="en-GB"/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does a process learn the port for the other party?</a:t>
            </a:r>
          </a:p>
          <a:p>
            <a:pPr lvl="1"/>
            <a:r>
              <a:rPr lang="en-US" altLang="zh-TW">
                <a:ea typeface="新細明體" charset="-120"/>
              </a:rPr>
              <a:t>For a server process, it will know the client</a:t>
            </a:r>
            <a:r>
              <a:rPr lang="en-US" altLang="zh-TW">
                <a:latin typeface="Times New Roman"/>
                <a:ea typeface="新細明體" charset="-120"/>
              </a:rPr>
              <a:t>’</a:t>
            </a:r>
            <a:r>
              <a:rPr lang="en-US" altLang="zh-TW">
                <a:ea typeface="新細明體" charset="-120"/>
              </a:rPr>
              <a:t>s port whenever the client gets connected.</a:t>
            </a:r>
          </a:p>
          <a:p>
            <a:pPr lvl="1"/>
            <a:r>
              <a:rPr lang="en-US" altLang="zh-TW">
                <a:ea typeface="新細明體" charset="-120"/>
              </a:rPr>
              <a:t>For a client process, one approach to learn server</a:t>
            </a:r>
            <a:r>
              <a:rPr lang="en-US" altLang="zh-TW">
                <a:latin typeface="Times New Roman"/>
                <a:ea typeface="新細明體" charset="-120"/>
              </a:rPr>
              <a:t>’</a:t>
            </a:r>
            <a:r>
              <a:rPr lang="en-US" altLang="zh-TW">
                <a:ea typeface="新細明體" charset="-120"/>
              </a:rPr>
              <a:t>s port is through the </a:t>
            </a:r>
            <a:r>
              <a:rPr lang="en-US" altLang="zh-TW" i="1">
                <a:ea typeface="新細明體" charset="-120"/>
              </a:rPr>
              <a:t>well-known port</a:t>
            </a:r>
            <a:r>
              <a:rPr lang="en-US" altLang="zh-TW">
                <a:ea typeface="新細明體" charset="-120"/>
              </a:rPr>
              <a:t>.</a:t>
            </a:r>
          </a:p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Pseudo-header for UDP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94D60E-C8F5-4DC5-AC0B-AF74C123B55D}" type="slidenum">
              <a:rPr lang="en-GB"/>
              <a:pPr/>
              <a:t>7</a:t>
            </a:fld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4213" y="1628775"/>
            <a:ext cx="7772400" cy="46863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When a sender computes the checksum, a pseudo-header is first prepended to the UDP header. Why?</a:t>
            </a:r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1403350" y="2992438"/>
          <a:ext cx="6264275" cy="3676650"/>
        </p:xfrm>
        <a:graphic>
          <a:graphicData uri="http://schemas.openxmlformats.org/presentationml/2006/ole">
            <p:oleObj spid="_x0000_s129030" name="Document" r:id="rId3" imgW="4450680" imgH="26208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End-to-end issues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3951DB-1294-4556-B038-02A33F81B28D}" type="slidenum">
              <a:rPr lang="en-GB"/>
              <a:pPr/>
              <a:t>8</a:t>
            </a:fld>
            <a:endParaRPr lang="en-GB"/>
          </a:p>
        </p:txBody>
      </p:sp>
      <p:sp>
        <p:nvSpPr>
          <p:cNvPr id="16998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As shall see later, TCP uses the same sliding window protocol as in go-back-n ARQ to provide transport services.</a:t>
            </a:r>
          </a:p>
        </p:txBody>
      </p:sp>
      <p:sp>
        <p:nvSpPr>
          <p:cNvPr id="169990" name="Line 1030"/>
          <p:cNvSpPr>
            <a:spLocks noChangeShapeType="1"/>
          </p:cNvSpPr>
          <p:nvPr/>
        </p:nvSpPr>
        <p:spPr bwMode="auto">
          <a:xfrm>
            <a:off x="1752600" y="3733800"/>
            <a:ext cx="5334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3" name="Line 1033"/>
          <p:cNvSpPr>
            <a:spLocks noChangeShapeType="1"/>
          </p:cNvSpPr>
          <p:nvPr/>
        </p:nvSpPr>
        <p:spPr bwMode="auto">
          <a:xfrm>
            <a:off x="1752600" y="5486400"/>
            <a:ext cx="5334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Oval 1034"/>
          <p:cNvSpPr>
            <a:spLocks noChangeArrowheads="1"/>
          </p:cNvSpPr>
          <p:nvPr/>
        </p:nvSpPr>
        <p:spPr bwMode="auto">
          <a:xfrm>
            <a:off x="2743200" y="4953000"/>
            <a:ext cx="35814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5" name="Line 1035"/>
          <p:cNvSpPr>
            <a:spLocks noChangeShapeType="1"/>
          </p:cNvSpPr>
          <p:nvPr/>
        </p:nvSpPr>
        <p:spPr bwMode="auto">
          <a:xfrm>
            <a:off x="2971800" y="3505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6" name="Text Box 1036"/>
          <p:cNvSpPr txBox="1">
            <a:spLocks noChangeArrowheads="1"/>
          </p:cNvSpPr>
          <p:nvPr/>
        </p:nvSpPr>
        <p:spPr bwMode="auto">
          <a:xfrm>
            <a:off x="3886200" y="3048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packets</a:t>
            </a:r>
          </a:p>
        </p:txBody>
      </p:sp>
      <p:sp>
        <p:nvSpPr>
          <p:cNvPr id="169997" name="Line 1037"/>
          <p:cNvSpPr>
            <a:spLocks noChangeShapeType="1"/>
          </p:cNvSpPr>
          <p:nvPr/>
        </p:nvSpPr>
        <p:spPr bwMode="auto">
          <a:xfrm>
            <a:off x="2971800" y="3962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8" name="Text Box 1038"/>
          <p:cNvSpPr txBox="1">
            <a:spLocks noChangeArrowheads="1"/>
          </p:cNvSpPr>
          <p:nvPr/>
        </p:nvSpPr>
        <p:spPr bwMode="auto">
          <a:xfrm>
            <a:off x="38100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+ve ACK</a:t>
            </a:r>
          </a:p>
        </p:txBody>
      </p:sp>
      <p:sp>
        <p:nvSpPr>
          <p:cNvPr id="169999" name="Line 1039"/>
          <p:cNvSpPr>
            <a:spLocks noChangeShapeType="1"/>
          </p:cNvSpPr>
          <p:nvPr/>
        </p:nvSpPr>
        <p:spPr bwMode="auto">
          <a:xfrm>
            <a:off x="3048000" y="5334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0" name="Line 1040"/>
          <p:cNvSpPr>
            <a:spLocks noChangeShapeType="1"/>
          </p:cNvSpPr>
          <p:nvPr/>
        </p:nvSpPr>
        <p:spPr bwMode="auto">
          <a:xfrm>
            <a:off x="3048000" y="5638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1" name="Text Box 1041"/>
          <p:cNvSpPr txBox="1">
            <a:spLocks noChangeArrowheads="1"/>
          </p:cNvSpPr>
          <p:nvPr/>
        </p:nvSpPr>
        <p:spPr bwMode="auto">
          <a:xfrm>
            <a:off x="3810000" y="5638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+ve ACK</a:t>
            </a:r>
          </a:p>
        </p:txBody>
      </p:sp>
      <p:sp>
        <p:nvSpPr>
          <p:cNvPr id="170002" name="Text Box 1042"/>
          <p:cNvSpPr txBox="1">
            <a:spLocks noChangeArrowheads="1"/>
          </p:cNvSpPr>
          <p:nvPr/>
        </p:nvSpPr>
        <p:spPr bwMode="auto">
          <a:xfrm>
            <a:off x="3886200" y="4876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packets</a:t>
            </a:r>
          </a:p>
        </p:txBody>
      </p:sp>
      <p:sp>
        <p:nvSpPr>
          <p:cNvPr id="169988" name="Oval 1028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3" name="Oval 1043"/>
          <p:cNvSpPr>
            <a:spLocks noChangeArrowheads="1"/>
          </p:cNvSpPr>
          <p:nvPr/>
        </p:nvSpPr>
        <p:spPr bwMode="auto">
          <a:xfrm>
            <a:off x="6477000" y="3505200"/>
            <a:ext cx="457200" cy="4572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4" name="Oval 1044"/>
          <p:cNvSpPr>
            <a:spLocks noChangeArrowheads="1"/>
          </p:cNvSpPr>
          <p:nvPr/>
        </p:nvSpPr>
        <p:spPr bwMode="auto">
          <a:xfrm>
            <a:off x="6477000" y="5257800"/>
            <a:ext cx="457200" cy="4572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5" name="Oval 1045"/>
          <p:cNvSpPr>
            <a:spLocks noChangeArrowheads="1"/>
          </p:cNvSpPr>
          <p:nvPr/>
        </p:nvSpPr>
        <p:spPr bwMode="auto">
          <a:xfrm>
            <a:off x="1981200" y="5257800"/>
            <a:ext cx="457200" cy="4572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13" name="Group 1053"/>
          <p:cNvGrpSpPr>
            <a:grpSpLocks/>
          </p:cNvGrpSpPr>
          <p:nvPr/>
        </p:nvGrpSpPr>
        <p:grpSpPr bwMode="auto">
          <a:xfrm>
            <a:off x="1066800" y="3505200"/>
            <a:ext cx="685800" cy="457200"/>
            <a:chOff x="672" y="2160"/>
            <a:chExt cx="432" cy="336"/>
          </a:xfrm>
        </p:grpSpPr>
        <p:sp>
          <p:nvSpPr>
            <p:cNvPr id="170006" name="Line 1046"/>
            <p:cNvSpPr>
              <a:spLocks noChangeShapeType="1"/>
            </p:cNvSpPr>
            <p:nvPr/>
          </p:nvSpPr>
          <p:spPr bwMode="auto">
            <a:xfrm>
              <a:off x="672" y="2160"/>
              <a:ext cx="4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7" name="Line 1047"/>
            <p:cNvSpPr>
              <a:spLocks noChangeShapeType="1"/>
            </p:cNvSpPr>
            <p:nvPr/>
          </p:nvSpPr>
          <p:spPr bwMode="auto">
            <a:xfrm>
              <a:off x="1104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Line 1048"/>
            <p:cNvSpPr>
              <a:spLocks noChangeShapeType="1"/>
            </p:cNvSpPr>
            <p:nvPr/>
          </p:nvSpPr>
          <p:spPr bwMode="auto">
            <a:xfrm flipH="1">
              <a:off x="672" y="2496"/>
              <a:ext cx="4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9" name="Line 1049"/>
            <p:cNvSpPr>
              <a:spLocks noChangeShapeType="1"/>
            </p:cNvSpPr>
            <p:nvPr/>
          </p:nvSpPr>
          <p:spPr bwMode="auto">
            <a:xfrm>
              <a:off x="1008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0" name="Line 1050"/>
            <p:cNvSpPr>
              <a:spLocks noChangeShapeType="1"/>
            </p:cNvSpPr>
            <p:nvPr/>
          </p:nvSpPr>
          <p:spPr bwMode="auto">
            <a:xfrm>
              <a:off x="912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1" name="Line 1051"/>
            <p:cNvSpPr>
              <a:spLocks noChangeShapeType="1"/>
            </p:cNvSpPr>
            <p:nvPr/>
          </p:nvSpPr>
          <p:spPr bwMode="auto">
            <a:xfrm>
              <a:off x="816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2" name="Line 1052"/>
            <p:cNvSpPr>
              <a:spLocks noChangeShapeType="1"/>
            </p:cNvSpPr>
            <p:nvPr/>
          </p:nvSpPr>
          <p:spPr bwMode="auto">
            <a:xfrm>
              <a:off x="720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14" name="Group 1054"/>
          <p:cNvGrpSpPr>
            <a:grpSpLocks/>
          </p:cNvGrpSpPr>
          <p:nvPr/>
        </p:nvGrpSpPr>
        <p:grpSpPr bwMode="auto">
          <a:xfrm>
            <a:off x="1066800" y="5257800"/>
            <a:ext cx="685800" cy="457200"/>
            <a:chOff x="672" y="2160"/>
            <a:chExt cx="432" cy="336"/>
          </a:xfrm>
        </p:grpSpPr>
        <p:sp>
          <p:nvSpPr>
            <p:cNvPr id="170015" name="Line 1055"/>
            <p:cNvSpPr>
              <a:spLocks noChangeShapeType="1"/>
            </p:cNvSpPr>
            <p:nvPr/>
          </p:nvSpPr>
          <p:spPr bwMode="auto">
            <a:xfrm>
              <a:off x="672" y="2160"/>
              <a:ext cx="4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6" name="Line 1056"/>
            <p:cNvSpPr>
              <a:spLocks noChangeShapeType="1"/>
            </p:cNvSpPr>
            <p:nvPr/>
          </p:nvSpPr>
          <p:spPr bwMode="auto">
            <a:xfrm>
              <a:off x="1104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7" name="Line 1057"/>
            <p:cNvSpPr>
              <a:spLocks noChangeShapeType="1"/>
            </p:cNvSpPr>
            <p:nvPr/>
          </p:nvSpPr>
          <p:spPr bwMode="auto">
            <a:xfrm flipH="1">
              <a:off x="672" y="2496"/>
              <a:ext cx="4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8" name="Line 1058"/>
            <p:cNvSpPr>
              <a:spLocks noChangeShapeType="1"/>
            </p:cNvSpPr>
            <p:nvPr/>
          </p:nvSpPr>
          <p:spPr bwMode="auto">
            <a:xfrm>
              <a:off x="1008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9" name="Line 1059"/>
            <p:cNvSpPr>
              <a:spLocks noChangeShapeType="1"/>
            </p:cNvSpPr>
            <p:nvPr/>
          </p:nvSpPr>
          <p:spPr bwMode="auto">
            <a:xfrm>
              <a:off x="912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0" name="Line 1060"/>
            <p:cNvSpPr>
              <a:spLocks noChangeShapeType="1"/>
            </p:cNvSpPr>
            <p:nvPr/>
          </p:nvSpPr>
          <p:spPr bwMode="auto">
            <a:xfrm>
              <a:off x="816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1" name="Line 1061"/>
            <p:cNvSpPr>
              <a:spLocks noChangeShapeType="1"/>
            </p:cNvSpPr>
            <p:nvPr/>
          </p:nvSpPr>
          <p:spPr bwMode="auto">
            <a:xfrm>
              <a:off x="720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22" name="Group 1062"/>
          <p:cNvGrpSpPr>
            <a:grpSpLocks/>
          </p:cNvGrpSpPr>
          <p:nvPr/>
        </p:nvGrpSpPr>
        <p:grpSpPr bwMode="auto">
          <a:xfrm flipH="1">
            <a:off x="7086600" y="5257800"/>
            <a:ext cx="685800" cy="457200"/>
            <a:chOff x="672" y="2160"/>
            <a:chExt cx="432" cy="336"/>
          </a:xfrm>
        </p:grpSpPr>
        <p:sp>
          <p:nvSpPr>
            <p:cNvPr id="170023" name="Line 1063"/>
            <p:cNvSpPr>
              <a:spLocks noChangeShapeType="1"/>
            </p:cNvSpPr>
            <p:nvPr/>
          </p:nvSpPr>
          <p:spPr bwMode="auto">
            <a:xfrm>
              <a:off x="672" y="2160"/>
              <a:ext cx="4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4" name="Line 1064"/>
            <p:cNvSpPr>
              <a:spLocks noChangeShapeType="1"/>
            </p:cNvSpPr>
            <p:nvPr/>
          </p:nvSpPr>
          <p:spPr bwMode="auto">
            <a:xfrm>
              <a:off x="1104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5" name="Line 1065"/>
            <p:cNvSpPr>
              <a:spLocks noChangeShapeType="1"/>
            </p:cNvSpPr>
            <p:nvPr/>
          </p:nvSpPr>
          <p:spPr bwMode="auto">
            <a:xfrm flipH="1">
              <a:off x="672" y="2496"/>
              <a:ext cx="4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6" name="Line 1066"/>
            <p:cNvSpPr>
              <a:spLocks noChangeShapeType="1"/>
            </p:cNvSpPr>
            <p:nvPr/>
          </p:nvSpPr>
          <p:spPr bwMode="auto">
            <a:xfrm>
              <a:off x="1008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7" name="Line 1067"/>
            <p:cNvSpPr>
              <a:spLocks noChangeShapeType="1"/>
            </p:cNvSpPr>
            <p:nvPr/>
          </p:nvSpPr>
          <p:spPr bwMode="auto">
            <a:xfrm>
              <a:off x="912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8" name="Line 1068"/>
            <p:cNvSpPr>
              <a:spLocks noChangeShapeType="1"/>
            </p:cNvSpPr>
            <p:nvPr/>
          </p:nvSpPr>
          <p:spPr bwMode="auto">
            <a:xfrm>
              <a:off x="816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29" name="Line 1069"/>
            <p:cNvSpPr>
              <a:spLocks noChangeShapeType="1"/>
            </p:cNvSpPr>
            <p:nvPr/>
          </p:nvSpPr>
          <p:spPr bwMode="auto">
            <a:xfrm>
              <a:off x="720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30" name="Group 1070"/>
          <p:cNvGrpSpPr>
            <a:grpSpLocks/>
          </p:cNvGrpSpPr>
          <p:nvPr/>
        </p:nvGrpSpPr>
        <p:grpSpPr bwMode="auto">
          <a:xfrm flipH="1">
            <a:off x="7086600" y="3505200"/>
            <a:ext cx="685800" cy="457200"/>
            <a:chOff x="672" y="2160"/>
            <a:chExt cx="432" cy="336"/>
          </a:xfrm>
        </p:grpSpPr>
        <p:sp>
          <p:nvSpPr>
            <p:cNvPr id="170031" name="Line 1071"/>
            <p:cNvSpPr>
              <a:spLocks noChangeShapeType="1"/>
            </p:cNvSpPr>
            <p:nvPr/>
          </p:nvSpPr>
          <p:spPr bwMode="auto">
            <a:xfrm>
              <a:off x="672" y="2160"/>
              <a:ext cx="4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2" name="Line 1072"/>
            <p:cNvSpPr>
              <a:spLocks noChangeShapeType="1"/>
            </p:cNvSpPr>
            <p:nvPr/>
          </p:nvSpPr>
          <p:spPr bwMode="auto">
            <a:xfrm>
              <a:off x="1104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3" name="Line 1073"/>
            <p:cNvSpPr>
              <a:spLocks noChangeShapeType="1"/>
            </p:cNvSpPr>
            <p:nvPr/>
          </p:nvSpPr>
          <p:spPr bwMode="auto">
            <a:xfrm flipH="1">
              <a:off x="672" y="2496"/>
              <a:ext cx="4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4" name="Line 1074"/>
            <p:cNvSpPr>
              <a:spLocks noChangeShapeType="1"/>
            </p:cNvSpPr>
            <p:nvPr/>
          </p:nvSpPr>
          <p:spPr bwMode="auto">
            <a:xfrm>
              <a:off x="1008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5" name="Line 1075"/>
            <p:cNvSpPr>
              <a:spLocks noChangeShapeType="1"/>
            </p:cNvSpPr>
            <p:nvPr/>
          </p:nvSpPr>
          <p:spPr bwMode="auto">
            <a:xfrm>
              <a:off x="912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6" name="Line 1076"/>
            <p:cNvSpPr>
              <a:spLocks noChangeShapeType="1"/>
            </p:cNvSpPr>
            <p:nvPr/>
          </p:nvSpPr>
          <p:spPr bwMode="auto">
            <a:xfrm>
              <a:off x="816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7" name="Line 1077"/>
            <p:cNvSpPr>
              <a:spLocks noChangeShapeType="1"/>
            </p:cNvSpPr>
            <p:nvPr/>
          </p:nvSpPr>
          <p:spPr bwMode="auto">
            <a:xfrm>
              <a:off x="720" y="21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End-to-end issues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19FAFA-EADF-4F69-AA50-5679E5F0985D}" type="slidenum">
              <a:rPr lang="en-GB"/>
              <a:pPr/>
              <a:t>9</a:t>
            </a:fld>
            <a:endParaRPr lang="en-GB"/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700808"/>
            <a:ext cx="7772400" cy="46237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Hop-by-hop issues </a:t>
            </a:r>
            <a:r>
              <a:rPr lang="en-US" altLang="zh-TW" dirty="0" err="1">
                <a:ea typeface="新細明體" charset="-120"/>
              </a:rPr>
              <a:t>vs</a:t>
            </a:r>
            <a:r>
              <a:rPr lang="en-US" altLang="zh-TW" dirty="0">
                <a:ea typeface="新細明體" charset="-120"/>
              </a:rPr>
              <a:t> end-to-end issues: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Potentially connects many different hosts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need explicit connection establishment and termination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Potentially long delay in network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need to be prepared for arrival of very old packets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need to limit packet</a:t>
            </a:r>
            <a:r>
              <a:rPr lang="en-US" altLang="zh-TW" dirty="0">
                <a:latin typeface="Times New Roman"/>
                <a:ea typeface="新細明體" charset="-120"/>
              </a:rPr>
              <a:t>’</a:t>
            </a:r>
            <a:r>
              <a:rPr lang="en-US" altLang="zh-TW" dirty="0">
                <a:ea typeface="新細明體" charset="-120"/>
              </a:rPr>
              <a:t>s lifetime in the network, in additional to the TTL mechanism.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Potentially different buffering capacity at end nodes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unable to always allocate enough buffers for the bandwidth-delay product of the </a:t>
            </a:r>
            <a:r>
              <a:rPr lang="en-US" altLang="zh-TW" dirty="0">
                <a:latin typeface="Times New Roman"/>
                <a:ea typeface="新細明體" charset="-120"/>
              </a:rPr>
              <a:t>“</a:t>
            </a:r>
            <a:r>
              <a:rPr lang="en-US" altLang="zh-TW" dirty="0">
                <a:ea typeface="新細明體" charset="-120"/>
              </a:rPr>
              <a:t>connection.</a:t>
            </a:r>
            <a:r>
              <a:rPr lang="en-US" altLang="zh-TW" dirty="0">
                <a:latin typeface="Times New Roman"/>
                <a:ea typeface="新細明體" charset="-120"/>
              </a:rPr>
              <a:t>”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2046</TotalTime>
  <Words>1887</Words>
  <Application>Microsoft Office PowerPoint</Application>
  <PresentationFormat>On-screen Show (4:3)</PresentationFormat>
  <Paragraphs>328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Times New Roman</vt:lpstr>
      <vt:lpstr>Garamond</vt:lpstr>
      <vt:lpstr>Arial</vt:lpstr>
      <vt:lpstr>Verdana</vt:lpstr>
      <vt:lpstr>Wingdings</vt:lpstr>
      <vt:lpstr>新細明體</vt:lpstr>
      <vt:lpstr>Symbol</vt:lpstr>
      <vt:lpstr>Courier New</vt:lpstr>
      <vt:lpstr>Median</vt:lpstr>
      <vt:lpstr>Microsoft Word Document</vt:lpstr>
      <vt:lpstr>UDP and TCP Basics</vt:lpstr>
      <vt:lpstr>Transport protocols</vt:lpstr>
      <vt:lpstr>Transport protocols</vt:lpstr>
      <vt:lpstr>Transport protocols</vt:lpstr>
      <vt:lpstr>UDP (RFC 768)</vt:lpstr>
      <vt:lpstr>UDP (RFC 768)</vt:lpstr>
      <vt:lpstr>Pseudo-header for UDP</vt:lpstr>
      <vt:lpstr>End-to-end issues</vt:lpstr>
      <vt:lpstr>End-to-end issues</vt:lpstr>
      <vt:lpstr>End-to-end issues</vt:lpstr>
      <vt:lpstr>End-to-end reliability and ordered delivery</vt:lpstr>
      <vt:lpstr>End-to-end argument</vt:lpstr>
      <vt:lpstr>TCP (RFC 793)</vt:lpstr>
      <vt:lpstr>TCP (RFC 793)</vt:lpstr>
      <vt:lpstr>TCP (RFC 793)</vt:lpstr>
      <vt:lpstr>TCP connection establishment</vt:lpstr>
      <vt:lpstr>TCP connection establishment</vt:lpstr>
      <vt:lpstr>An example</vt:lpstr>
      <vt:lpstr>TCP connection termination</vt:lpstr>
      <vt:lpstr>An example</vt:lpstr>
      <vt:lpstr>TCP state transition diagram</vt:lpstr>
      <vt:lpstr>TCP state transition diagram</vt:lpstr>
      <vt:lpstr>Reset segments</vt:lpstr>
      <vt:lpstr>Simultaneous open and close</vt:lpstr>
      <vt:lpstr>TCP segments</vt:lpstr>
      <vt:lpstr>TCP segments</vt:lpstr>
      <vt:lpstr>TCP segments</vt:lpstr>
      <vt:lpstr>TCP segments</vt:lpstr>
      <vt:lpstr>Summary</vt:lpstr>
      <vt:lpstr>References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and TCP/IP</dc:title>
  <dc:creator>Department of Computing</dc:creator>
  <cp:lastModifiedBy>RockyChang</cp:lastModifiedBy>
  <cp:revision>388</cp:revision>
  <cp:lastPrinted>2001-09-27T05:02:54Z</cp:lastPrinted>
  <dcterms:created xsi:type="dcterms:W3CDTF">2000-09-14T07:09:27Z</dcterms:created>
  <dcterms:modified xsi:type="dcterms:W3CDTF">2010-10-18T07:27:22Z</dcterms:modified>
</cp:coreProperties>
</file>