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0" r:id="rId3"/>
    <p:sldId id="313" r:id="rId4"/>
    <p:sldId id="314" r:id="rId5"/>
    <p:sldId id="315" r:id="rId6"/>
    <p:sldId id="291" r:id="rId7"/>
    <p:sldId id="293" r:id="rId8"/>
    <p:sldId id="294" r:id="rId9"/>
    <p:sldId id="292" r:id="rId10"/>
    <p:sldId id="295" r:id="rId11"/>
    <p:sldId id="335" r:id="rId12"/>
    <p:sldId id="334" r:id="rId13"/>
    <p:sldId id="301" r:id="rId14"/>
    <p:sldId id="317" r:id="rId15"/>
    <p:sldId id="318" r:id="rId16"/>
    <p:sldId id="319" r:id="rId17"/>
    <p:sldId id="306" r:id="rId18"/>
    <p:sldId id="320" r:id="rId19"/>
    <p:sldId id="326" r:id="rId20"/>
    <p:sldId id="327" r:id="rId21"/>
    <p:sldId id="328" r:id="rId22"/>
    <p:sldId id="329" r:id="rId23"/>
    <p:sldId id="330" r:id="rId24"/>
    <p:sldId id="307" r:id="rId25"/>
    <p:sldId id="321" r:id="rId26"/>
    <p:sldId id="308" r:id="rId27"/>
    <p:sldId id="322" r:id="rId28"/>
    <p:sldId id="323" r:id="rId29"/>
    <p:sldId id="324" r:id="rId30"/>
    <p:sldId id="325" r:id="rId31"/>
    <p:sldId id="300" r:id="rId32"/>
    <p:sldId id="310" r:id="rId33"/>
    <p:sldId id="311" r:id="rId34"/>
    <p:sldId id="312" r:id="rId35"/>
    <p:sldId id="331" r:id="rId36"/>
    <p:sldId id="332" r:id="rId37"/>
    <p:sldId id="333" r:id="rId38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6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953AC45A-AF11-4E07-8343-1C45D42A89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C74A75A-E4BC-40E2-A7EF-35A1D70BC2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E7109-C001-4740-875F-60A7DD2D73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9DB7-86F5-4F1E-8059-3E54EECB04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422839-C261-45A5-BB81-B473C545868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D60615-C0B3-408A-91F6-F5B3DA8A276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2A29B61-3A95-400E-85A9-7A736F415C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3A745F-143E-4E45-97E7-48031D20E9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B82892-730F-4E3D-B070-F0344E0A022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0632CF-D77E-46E4-AB53-48AADB20C2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7419C-AD1F-4CD7-B9AB-F083C9D307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3CBAB7-931B-4F46-997C-F79BDF5099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91DB9E5-7973-401B-BBEC-B8C11639BC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779A2A-2930-4BF5-A947-64CC1309C92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764208"/>
            <a:ext cx="7772400" cy="72057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Transmissions in TCP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Rocky K. C. </a:t>
            </a:r>
            <a:r>
              <a:rPr lang="en-US" dirty="0" smtClean="0"/>
              <a:t>Chang              18 October 2010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5575483-5E4D-459F-B920-4A2EB062BEDA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 sequence space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97073B2-CEB5-461F-9685-69D6169F3BA7}" type="slidenum">
              <a:rPr lang="en-GB"/>
              <a:pPr/>
              <a:t>10</a:t>
            </a:fld>
            <a:endParaRPr lang="en-GB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 ACK may be sent when </a:t>
            </a:r>
            <a:r>
              <a:rPr lang="en-US">
                <a:latin typeface="Courier New" pitchFamily="49" charset="0"/>
              </a:rPr>
              <a:t>RCV_NXT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beginning SN of a received segment.</a:t>
            </a: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57200" y="3643313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	2	3	4	5	6	7	8	9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971800" y="3414713"/>
            <a:ext cx="4495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 flipV="1">
            <a:off x="3352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2514600" y="5638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RCV_NXT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2971800" y="3124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743200" y="2590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RCV_WND </a:t>
            </a:r>
            <a:r>
              <a:rPr lang="en-US" sz="2000">
                <a:latin typeface="Times New Roman" pitchFamily="18" charset="0"/>
              </a:rPr>
              <a:t>(advertised to sender)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>
            <a:off x="609600" y="448151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7543800" y="44815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1295400" y="4572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Acked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7467600" y="45418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Future SNs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processing sequence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71DDDA-0323-475E-B8D0-965D225488CE}" type="slidenum">
              <a:rPr lang="en-GB"/>
              <a:pPr/>
              <a:t>11</a:t>
            </a:fld>
            <a:endParaRPr lang="en-GB"/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a TCP receiver is in the ESTABLISHED state, it will process a segment according to the following order: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SN.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RST bit.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security and precedence.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SYN bit.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URG bit.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 the segment text.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FIN bit.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Sequence number and max window size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685AF7-83A4-4966-BDF6-DB222ED99D76}" type="slidenum">
              <a:rPr lang="en-GB"/>
              <a:pPr/>
              <a:t>12</a:t>
            </a:fld>
            <a:endParaRPr lang="en-GB"/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Given a SN space, what is the maximum window size?</a:t>
            </a:r>
          </a:p>
          <a:p>
            <a:pPr lvl="1"/>
            <a:r>
              <a:rPr lang="en-US"/>
              <a:t>Given a maximum window size, what is the smallest SN space?</a:t>
            </a:r>
          </a:p>
          <a:p>
            <a:r>
              <a:rPr lang="en-US"/>
              <a:t>The SN wraparound problem</a:t>
            </a:r>
          </a:p>
          <a:p>
            <a:r>
              <a:rPr lang="en-US"/>
              <a:t>Take a simplest case, let the maximum window size be 1.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 strategies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2D5EF-48B4-4B18-B891-524B5B3EF0CE}" type="slidenum">
              <a:rPr lang="en-GB"/>
              <a:pPr/>
              <a:t>13</a:t>
            </a:fld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Send an ACK for every segment received (RFC 793).</a:t>
            </a:r>
          </a:p>
          <a:p>
            <a:pPr lvl="1"/>
            <a:r>
              <a:rPr lang="en-US"/>
              <a:t>Cumulative acknowledgments</a:t>
            </a:r>
          </a:p>
          <a:p>
            <a:pPr lvl="1"/>
            <a:r>
              <a:rPr lang="en-US"/>
              <a:t>When a out-of-ordered segment is received, send an ACK = </a:t>
            </a:r>
            <a:r>
              <a:rPr lang="en-US">
                <a:latin typeface="Courier New" pitchFamily="49" charset="0"/>
              </a:rPr>
              <a:t>RCV_NXT</a:t>
            </a:r>
            <a:r>
              <a:rPr lang="en-US"/>
              <a:t> (a duplicate ACK).</a:t>
            </a:r>
          </a:p>
          <a:p>
            <a:r>
              <a:rPr lang="en-US"/>
              <a:t>Delayed acknowledgment (RFC 1122)</a:t>
            </a:r>
          </a:p>
          <a:p>
            <a:pPr lvl="1"/>
            <a:r>
              <a:rPr lang="en-US"/>
              <a:t>Give the application an opportunity to update the window and perhaps to send a response.</a:t>
            </a:r>
          </a:p>
          <a:p>
            <a:pPr lvl="1"/>
            <a:r>
              <a:rPr lang="en-US"/>
              <a:t>In remote login, a delayed ACK can reduce the number of segments by a factor of 3 (ACK, window update, and echo character).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acknowledgements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ED81EC-B69B-40CB-A6A6-28A5EA3D45AB}" type="slidenum">
              <a:rPr lang="en-GB"/>
              <a:pPr/>
              <a:t>14</a:t>
            </a:fld>
            <a:endParaRPr lang="en-GB"/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44824"/>
            <a:ext cx="8001000" cy="4632176"/>
          </a:xfrm>
        </p:spPr>
        <p:txBody>
          <a:bodyPr/>
          <a:lstStyle/>
          <a:p>
            <a:pPr lvl="1"/>
            <a:r>
              <a:rPr lang="en-US" dirty="0"/>
              <a:t>However, excessive delays on ACKs can disturb the round-trip timing and packet “clocking” algorithms.</a:t>
            </a:r>
          </a:p>
          <a:p>
            <a:r>
              <a:rPr lang="en-US" dirty="0"/>
              <a:t>Guidelines in RFC 1122:</a:t>
            </a:r>
          </a:p>
          <a:p>
            <a:pPr lvl="1"/>
            <a:r>
              <a:rPr lang="en-US" u="sng" dirty="0"/>
              <a:t>In a stream of MSS-sized segments</a:t>
            </a:r>
            <a:r>
              <a:rPr lang="en-US" dirty="0"/>
              <a:t>, there should be an ACK for at least every second segment.</a:t>
            </a:r>
          </a:p>
          <a:p>
            <a:pPr lvl="1"/>
            <a:r>
              <a:rPr lang="en-US" dirty="0"/>
              <a:t>Should not delay sending acknowledgment for more than 500ms (delay acknowledgment timer).</a:t>
            </a:r>
          </a:p>
          <a:p>
            <a:pPr lvl="2"/>
            <a:r>
              <a:rPr lang="en-US" dirty="0"/>
              <a:t>Newer systems use 200ms instead (any time between 0 and 200ms).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Selective acknowledgements (SACKs)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589CCB-66FC-4664-B979-364C8A65AC2F}" type="slidenum">
              <a:rPr lang="en-GB"/>
              <a:pPr/>
              <a:t>15</a:t>
            </a:fld>
            <a:endParaRPr lang="en-GB"/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When multiple segments are lost, the sender either </a:t>
            </a:r>
          </a:p>
          <a:p>
            <a:pPr lvl="1"/>
            <a:r>
              <a:rPr lang="en-US"/>
              <a:t>wait a roundtrip time to find out about each lost segment, or </a:t>
            </a:r>
          </a:p>
          <a:p>
            <a:pPr lvl="1"/>
            <a:r>
              <a:rPr lang="en-US"/>
              <a:t>to unnecessarily retransmit segments which have been correctly received.</a:t>
            </a:r>
          </a:p>
          <a:p>
            <a:r>
              <a:rPr lang="en-US"/>
              <a:t>SACK allows a receiver to acknowledge noncontiguous blocks of segments to the sender.</a:t>
            </a:r>
          </a:p>
          <a:p>
            <a:pPr lvl="1"/>
            <a:r>
              <a:rPr lang="en-US"/>
              <a:t>The SACK option does not change the meaning of AN in the TCP header.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Selective acknowledgements (SACKs)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E5ACB95-E57F-44C2-90F2-ECFC7AADCEC8}" type="slidenum">
              <a:rPr lang="en-GB"/>
              <a:pPr/>
              <a:t>16</a:t>
            </a:fld>
            <a:endParaRPr lang="en-GB"/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800"/>
            <a:ext cx="8001000" cy="4848200"/>
          </a:xfrm>
        </p:spPr>
        <p:txBody>
          <a:bodyPr/>
          <a:lstStyle/>
          <a:p>
            <a:r>
              <a:rPr lang="en-US" dirty="0"/>
              <a:t>SACKs are implemented in two TCP options.</a:t>
            </a:r>
          </a:p>
          <a:p>
            <a:pPr lvl="1"/>
            <a:r>
              <a:rPr lang="en-US" dirty="0"/>
              <a:t>SACK-Permitted option sent in a SYN segment.</a:t>
            </a:r>
          </a:p>
          <a:p>
            <a:pPr lvl="1"/>
            <a:r>
              <a:rPr lang="en-US" dirty="0"/>
              <a:t>SACK option sent in data segments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831975" y="3462338"/>
          <a:ext cx="4972050" cy="3090862"/>
        </p:xfrm>
        <a:graphic>
          <a:graphicData uri="http://schemas.openxmlformats.org/presentationml/2006/ole">
            <p:oleObj spid="_x0000_s172036" name="Document" r:id="rId3" imgW="3524760" imgH="2589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Retransmissions and repacketization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2CBB90D-1045-4574-A4C0-8B0CCA3B8FAB}" type="slidenum">
              <a:rPr lang="en-GB"/>
              <a:pPr/>
              <a:t>17</a:t>
            </a:fld>
            <a:endParaRPr lang="en-GB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sender may retransmit the segment starting with SN = </a:t>
            </a:r>
            <a:r>
              <a:rPr lang="en-US">
                <a:latin typeface="Courier New" pitchFamily="49" charset="0"/>
              </a:rPr>
              <a:t>SND_UNA</a:t>
            </a:r>
            <a:r>
              <a:rPr lang="en-US"/>
              <a:t>:</a:t>
            </a:r>
          </a:p>
          <a:p>
            <a:pPr lvl="1"/>
            <a:r>
              <a:rPr lang="en-US"/>
              <a:t>Upon retransmission timeout or</a:t>
            </a:r>
          </a:p>
          <a:p>
            <a:pPr lvl="1"/>
            <a:r>
              <a:rPr lang="en-US"/>
              <a:t>Upon receiving the third duplicate ACK (fast retransmission).</a:t>
            </a:r>
          </a:p>
          <a:p>
            <a:r>
              <a:rPr lang="en-US"/>
              <a:t>When a retransmission takes place, the retransmitted segment may also include other segments.</a:t>
            </a:r>
          </a:p>
          <a:p>
            <a:pPr lvl="1"/>
            <a:r>
              <a:rPr lang="en-US"/>
              <a:t>Linux 2.2-12 does not repacketize old segments with new segments, but it repacketizes old segments with old segments.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Retransmissions and timeouts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DE13C75-A919-4FCA-BB65-85A870F619D1}" type="slidenum">
              <a:rPr lang="en-GB"/>
              <a:pPr/>
              <a:t>18</a:t>
            </a:fld>
            <a:endParaRPr lang="en-GB"/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2816"/>
            <a:ext cx="7924800" cy="4704184"/>
          </a:xfrm>
        </p:spPr>
        <p:txBody>
          <a:bodyPr/>
          <a:lstStyle/>
          <a:p>
            <a:r>
              <a:rPr lang="en-US" dirty="0"/>
              <a:t>BSD uses a coarse-grain timer for TCP’s six timers.</a:t>
            </a:r>
          </a:p>
          <a:p>
            <a:pPr lvl="1"/>
            <a:r>
              <a:rPr lang="en-US" dirty="0"/>
              <a:t>The coarse-grain timer ticks off every 500ms.</a:t>
            </a:r>
          </a:p>
          <a:p>
            <a:pPr lvl="1"/>
            <a:r>
              <a:rPr lang="en-US" dirty="0"/>
              <a:t>TCP timers: connection-establishment, retransmission, persist, </a:t>
            </a:r>
            <a:r>
              <a:rPr lang="en-US" dirty="0" err="1"/>
              <a:t>keepalive</a:t>
            </a:r>
            <a:r>
              <a:rPr lang="en-US" dirty="0"/>
              <a:t>, FIN_WAIT, TIME_WAIT</a:t>
            </a:r>
          </a:p>
          <a:p>
            <a:r>
              <a:rPr lang="en-US" dirty="0"/>
              <a:t>The retransmission timer is bounded between 1 and 64 seconds, and a function of the round-trip time estimate. </a:t>
            </a:r>
          </a:p>
          <a:p>
            <a:pPr lvl="1"/>
            <a:r>
              <a:rPr lang="en-US" dirty="0"/>
              <a:t>It also depends on the time of starting the timer in reference to the coarse-grain timer.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the RTT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037E6E-AEEB-43EC-90D3-F966A164EDA4}" type="slidenum">
              <a:rPr lang="en-GB"/>
              <a:pPr/>
              <a:t>19</a:t>
            </a:fld>
            <a:endParaRPr lang="en-GB"/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How does a TCP sender determine its timeout value?</a:t>
            </a:r>
          </a:p>
          <a:p>
            <a:pPr lvl="1"/>
            <a:r>
              <a:rPr lang="en-US" dirty="0"/>
              <a:t>If over-estimate the timeout value, delay the retransmission.</a:t>
            </a:r>
          </a:p>
          <a:p>
            <a:pPr lvl="1"/>
            <a:r>
              <a:rPr lang="en-US" dirty="0"/>
              <a:t>If under-estimate the timeout value, inject duplicate packets into the network.</a:t>
            </a:r>
          </a:p>
          <a:p>
            <a:r>
              <a:rPr lang="en-US" dirty="0"/>
              <a:t>TCP uses an adaptive transmission algorithm to accommodate varying delays in the Internet:</a:t>
            </a:r>
          </a:p>
          <a:p>
            <a:pPr lvl="1"/>
            <a:r>
              <a:rPr lang="en-US" dirty="0"/>
              <a:t>A TCP sender monitors the RTT, either in coarse-grain or fine-grain measurement.</a:t>
            </a:r>
          </a:p>
          <a:p>
            <a:pPr lvl="1"/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(will be discussed later)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sliding window protocol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39EF54-BBE4-468B-9478-0DA05648AC81}" type="slidenum">
              <a:rPr lang="en-GB"/>
              <a:pPr/>
              <a:t>2</a:t>
            </a:fld>
            <a:endParaRPr lang="en-GB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classical TCP employs a sliding window protocol with +ve acknowledgment and without selective repeat.</a:t>
            </a:r>
          </a:p>
          <a:p>
            <a:pPr lvl="1"/>
            <a:r>
              <a:rPr lang="en-US"/>
              <a:t>Recover lost data, and perform congestion and flow control.</a:t>
            </a:r>
          </a:p>
          <a:p>
            <a:r>
              <a:rPr lang="en-US"/>
              <a:t>Failure of receiving ACKs within a timeout period is possibly due to</a:t>
            </a:r>
          </a:p>
          <a:p>
            <a:pPr lvl="1"/>
            <a:r>
              <a:rPr lang="en-US"/>
              <a:t>Data/ACKs dropped by intermediate routers or end hosts due to errors, or</a:t>
            </a:r>
          </a:p>
          <a:p>
            <a:pPr lvl="1"/>
            <a:r>
              <a:rPr lang="en-US"/>
              <a:t>Data/ACKs dropped by intermediate routers due to congestion, 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RTT measurements and timeout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188C272-A868-46A5-B8DC-648B74AF769D}" type="slidenum">
              <a:rPr lang="en-GB"/>
              <a:pPr/>
              <a:t>20</a:t>
            </a:fld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Given a new RTT measurement </a:t>
            </a:r>
            <a:r>
              <a:rPr lang="en-US" i="1"/>
              <a:t>M</a:t>
            </a:r>
            <a:r>
              <a:rPr lang="en-US"/>
              <a:t>, TCP updates an estimate of the average RTT by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R</a:t>
            </a:r>
            <a:r>
              <a:rPr lang="en-US">
                <a:sym typeface="Symbol" pitchFamily="18" charset="2"/>
              </a:rPr>
              <a:t> + (1 </a:t>
            </a:r>
            <a:r>
              <a:rPr lang="en-US" i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>M.</a:t>
            </a:r>
          </a:p>
          <a:p>
            <a:pPr lvl="1"/>
            <a:r>
              <a:rPr lang="en-US" i="1">
                <a:sym typeface="Symbol" pitchFamily="18" charset="2"/>
              </a:rPr>
              <a:t></a:t>
            </a:r>
            <a:r>
              <a:rPr lang="en-US"/>
              <a:t> is a filter gain constant (0 &lt; </a:t>
            </a:r>
            <a:r>
              <a:rPr lang="en-US" i="1">
                <a:sym typeface="Symbol" pitchFamily="18" charset="2"/>
              </a:rPr>
              <a:t></a:t>
            </a:r>
            <a:r>
              <a:rPr lang="en-US"/>
              <a:t> &lt; 1), determining how much the new measurement contributes to the estimate.</a:t>
            </a:r>
          </a:p>
          <a:p>
            <a:pPr lvl="1"/>
            <a:r>
              <a:rPr lang="en-US" i="1">
                <a:sym typeface="Symbol" pitchFamily="18" charset="2"/>
              </a:rPr>
              <a:t></a:t>
            </a:r>
            <a:r>
              <a:rPr lang="en-US"/>
              <a:t> is usually set to 0.9.</a:t>
            </a:r>
          </a:p>
          <a:p>
            <a:r>
              <a:rPr lang="en-US"/>
              <a:t>The timeout value </a:t>
            </a:r>
            <a:r>
              <a:rPr lang="en-US" i="1"/>
              <a:t>RTO</a:t>
            </a:r>
            <a:r>
              <a:rPr lang="en-US"/>
              <a:t> is set to </a:t>
            </a:r>
            <a:r>
              <a:rPr lang="en-US" i="1">
                <a:sym typeface="Symbol" pitchFamily="18" charset="2"/>
              </a:rPr>
              <a:t>R</a:t>
            </a:r>
            <a:r>
              <a:rPr lang="en-US">
                <a:sym typeface="Symbol" pitchFamily="18" charset="2"/>
              </a:rPr>
              <a:t>.</a:t>
            </a:r>
          </a:p>
          <a:p>
            <a:pPr lvl="1"/>
            <a:r>
              <a:rPr lang="en-US" i="1">
                <a:sym typeface="Symbol" pitchFamily="18" charset="2"/>
              </a:rPr>
              <a:t></a:t>
            </a:r>
            <a:r>
              <a:rPr lang="en-US"/>
              <a:t> accounts for the variation in the RTT.</a:t>
            </a:r>
          </a:p>
          <a:p>
            <a:pPr lvl="1"/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is usually set to 2.</a:t>
            </a: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RTT measure. and timeout (from [1])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CE8292-AF7C-4D31-B70F-8830EA51B3DE}" type="slidenum">
              <a:rPr lang="en-GB"/>
              <a:pPr/>
              <a:t>21</a:t>
            </a:fld>
            <a:endParaRPr lang="en-GB"/>
          </a:p>
        </p:txBody>
      </p:sp>
      <p:sp>
        <p:nvSpPr>
          <p:cNvPr id="18125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1252" name="Picture 1028" descr="TCP_rt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0715"/>
            <a:ext cx="7924800" cy="4846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better estimator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7E10B2-E1C0-46A9-8127-EDC7C0231F97}" type="slidenum">
              <a:rPr lang="en-GB"/>
              <a:pPr/>
              <a:t>22</a:t>
            </a:fld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808"/>
            <a:ext cx="7772400" cy="4623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Estimate the variation in the RTT by 		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i="1" dirty="0">
                <a:sym typeface="Symbol" pitchFamily="18" charset="2"/>
              </a:rPr>
              <a:t>D</a:t>
            </a:r>
            <a:r>
              <a:rPr lang="en-US" dirty="0">
                <a:sym typeface="Symbol" pitchFamily="18" charset="2"/>
              </a:rPr>
              <a:t> + (1</a:t>
            </a:r>
            <a:r>
              <a:rPr lang="en-US" i="1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)|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i="1" dirty="0">
                <a:sym typeface="Symbol" pitchFamily="18" charset="2"/>
              </a:rPr>
              <a:t>M|.</a:t>
            </a:r>
          </a:p>
          <a:p>
            <a:pPr lvl="1"/>
            <a:r>
              <a:rPr lang="en-US" dirty="0">
                <a:sym typeface="Symbol" pitchFamily="18" charset="2"/>
              </a:rPr>
              <a:t>A mean deviation is used instead of standard deviation to avoid integer overflow due to multiplication.</a:t>
            </a:r>
          </a:p>
          <a:p>
            <a:pPr lvl="1"/>
            <a:r>
              <a:rPr lang="en-US" dirty="0">
                <a:sym typeface="Symbol" pitchFamily="18" charset="2"/>
              </a:rPr>
              <a:t>The mean deviation is also more conservative than the standard deviation.</a:t>
            </a:r>
          </a:p>
          <a:p>
            <a:r>
              <a:rPr lang="en-US" dirty="0">
                <a:sym typeface="Symbol" pitchFamily="18" charset="2"/>
              </a:rPr>
              <a:t>The timeout value is now given by			</a:t>
            </a:r>
            <a:r>
              <a:rPr lang="en-US" i="1" dirty="0">
                <a:sym typeface="Symbol" pitchFamily="18" charset="2"/>
              </a:rPr>
              <a:t>RTO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+ 2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 or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+ 4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.</a:t>
            </a:r>
          </a:p>
          <a:p>
            <a:r>
              <a:rPr lang="en-US" dirty="0">
                <a:sym typeface="Symbol" pitchFamily="18" charset="2"/>
              </a:rPr>
              <a:t>How does the initialization of the parameters affect the estimator?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better estimator (from [1])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6CA7F-6713-41F1-82AC-61D1A44E03D5}" type="slidenum">
              <a:rPr lang="en-GB"/>
              <a:pPr/>
              <a:t>23</a:t>
            </a:fld>
            <a:endParaRPr lang="en-GB"/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3300" name="Picture 4" descr="TCP_rt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16832"/>
            <a:ext cx="7772400" cy="431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Silly window syndrome (RFC 813)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A8E9F4-E14E-4EB6-A550-77B65666DC09}" type="slidenum">
              <a:rPr lang="en-GB"/>
              <a:pPr/>
              <a:t>24</a:t>
            </a:fld>
            <a:endParaRPr lang="en-GB"/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r>
              <a:rPr lang="en-US" dirty="0"/>
              <a:t>SWS problem: “a stable pattern of small incremental window movements.”</a:t>
            </a:r>
          </a:p>
          <a:p>
            <a:pPr lvl="1"/>
            <a:r>
              <a:rPr lang="en-US" dirty="0"/>
              <a:t>The sender window moves by a very small amount.</a:t>
            </a:r>
          </a:p>
          <a:p>
            <a:pPr lvl="1"/>
            <a:r>
              <a:rPr lang="en-US" dirty="0"/>
              <a:t>The sender is forced to send small segments (smaller than MSS).</a:t>
            </a:r>
          </a:p>
          <a:p>
            <a:pPr lvl="1"/>
            <a:r>
              <a:rPr lang="en-US" dirty="0"/>
              <a:t>SWS can only occur during the transmission of a large amount of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Sender-side SWS and Nagle algo.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B82B57-843E-4751-8916-C17CA5C3C65C}" type="slidenum">
              <a:rPr lang="en-GB"/>
              <a:pPr/>
              <a:t>25</a:t>
            </a:fld>
            <a:endParaRPr lang="en-GB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For example, the sender window size = 4*MSS.</a:t>
            </a:r>
          </a:p>
          <a:p>
            <a:pPr lvl="1"/>
            <a:r>
              <a:rPr lang="en-US"/>
              <a:t>After sending 3 MSS-sized segments, the sender only has 0.5*MSS of data to send.</a:t>
            </a:r>
          </a:p>
          <a:p>
            <a:pPr lvl="1"/>
            <a:r>
              <a:rPr lang="en-US"/>
              <a:t>Shortly after, the sender also sends another 0.5*MSS of data.</a:t>
            </a:r>
          </a:p>
          <a:p>
            <a:pPr lvl="1"/>
            <a:r>
              <a:rPr lang="en-US"/>
              <a:t>When the ACK for the first 0.5*MSS data returns, the sender can only send 0.5*MSS, instead of an MSS-sized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Sender-side SWS and Nagle algo.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D5ACB1E-2DBB-4511-ACFA-CBA201A16FF1}" type="slidenum">
              <a:rPr lang="en-GB"/>
              <a:pPr/>
              <a:t>26</a:t>
            </a:fld>
            <a:endParaRPr lang="en-GB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Nagle algorithm (RFC 896) </a:t>
            </a:r>
          </a:p>
          <a:p>
            <a:pPr lvl="1"/>
            <a:r>
              <a:rPr lang="en-US"/>
              <a:t>If a TCP sender has less than an MSS-sized segment to transmit, and if any previous segment had not yet been acknowledged, do not transmit the segment.</a:t>
            </a:r>
          </a:p>
          <a:p>
            <a:pPr lvl="1"/>
            <a:r>
              <a:rPr lang="en-US"/>
              <a:t>Open-loop congestion avoidance mechanism</a:t>
            </a:r>
          </a:p>
          <a:p>
            <a:r>
              <a:rPr lang="en-US"/>
              <a:t>Nagle’s algorithm needs to be turned off for some applications, e.g., X-window, and transaction-based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Receiver-side SWS and delayed ACK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638FBF-10DF-4564-82C8-E3DE7F830C00}" type="slidenum">
              <a:rPr lang="en-GB"/>
              <a:pPr/>
              <a:t>27</a:t>
            </a:fld>
            <a:endParaRPr lang="en-GB"/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808"/>
            <a:ext cx="7772400" cy="4699992"/>
          </a:xfrm>
        </p:spPr>
        <p:txBody>
          <a:bodyPr/>
          <a:lstStyle/>
          <a:p>
            <a:r>
              <a:rPr lang="en-US" dirty="0"/>
              <a:t>The sender window can also be advanced incrementally when the receiver</a:t>
            </a:r>
          </a:p>
          <a:p>
            <a:pPr lvl="1"/>
            <a:r>
              <a:rPr lang="en-US" dirty="0"/>
              <a:t>sends ACKs too frequent or/and</a:t>
            </a:r>
          </a:p>
          <a:p>
            <a:pPr lvl="1"/>
            <a:r>
              <a:rPr lang="en-US" dirty="0"/>
              <a:t>increase the offered window size by small amounts.</a:t>
            </a:r>
          </a:p>
          <a:p>
            <a:r>
              <a:rPr lang="en-US" dirty="0"/>
              <a:t>Receiver-side SWS solutions:</a:t>
            </a:r>
          </a:p>
          <a:p>
            <a:pPr lvl="1"/>
            <a:r>
              <a:rPr lang="en-US" dirty="0"/>
              <a:t>Delayed acknowledgment (probably with a new window update).</a:t>
            </a:r>
          </a:p>
          <a:p>
            <a:pPr lvl="1"/>
            <a:r>
              <a:rPr lang="en-US" dirty="0"/>
              <a:t>Send a window update only if it could advance by a “significant amount.”</a:t>
            </a:r>
          </a:p>
          <a:p>
            <a:pPr lvl="2"/>
            <a:r>
              <a:rPr lang="en-US" dirty="0"/>
              <a:t>E.g., 35% of the receive buffer size or 2*MSS.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Temporary deadlocks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BEDAE7-CE33-4F44-B33B-D441BC8DC43C}" type="slidenum">
              <a:rPr lang="en-GB"/>
              <a:pPr/>
              <a:t>28</a:t>
            </a:fld>
            <a:endParaRPr lang="en-GB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Temporary deadlocks as a result of an interaction between Nagle algorithm and the receiver-side SWS algorithms.</a:t>
            </a:r>
          </a:p>
          <a:p>
            <a:pPr lvl="1"/>
            <a:r>
              <a:rPr lang="en-US"/>
              <a:t>Nagle algorithm prevents the sender from sending more data.</a:t>
            </a:r>
          </a:p>
          <a:p>
            <a:pPr lvl="1"/>
            <a:r>
              <a:rPr lang="en-US"/>
              <a:t>The delayed ACK algorithm and window update algorithm prevent the receiver from sending ACK and window updates.</a:t>
            </a:r>
          </a:p>
          <a:p>
            <a:r>
              <a:rPr lang="en-US"/>
              <a:t>For example, the send window = 2*MSS and the data passed to the TCP socket buffer is slightly less than 4*MSS.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Temporary deadlocks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CDB0AA-6A6E-4F71-AA2A-84311417A804}" type="slidenum">
              <a:rPr lang="en-GB"/>
              <a:pPr/>
              <a:t>29</a:t>
            </a:fld>
            <a:endParaRPr lang="en-GB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41512"/>
            <a:ext cx="8153400" cy="4495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S--&gt;R: 2 MSS-sized segments and then stop (due to the window full).</a:t>
            </a:r>
          </a:p>
          <a:p>
            <a:pPr lvl="1"/>
            <a:r>
              <a:rPr lang="en-US" dirty="0"/>
              <a:t>R--&gt;S: 1 ACK for the 2 segments (based on ACK every other MSS-sized segment)</a:t>
            </a:r>
          </a:p>
          <a:p>
            <a:pPr lvl="1"/>
            <a:r>
              <a:rPr lang="en-US" dirty="0"/>
              <a:t>S--&gt;R: 1 MSS-sized segment and then stop (due to Nagle algorithm).</a:t>
            </a:r>
          </a:p>
          <a:p>
            <a:pPr lvl="1"/>
            <a:r>
              <a:rPr lang="en-US" dirty="0"/>
              <a:t>R--&gt;S: Do not send an ACK or window update immediately after receiving the 3rd MSS-sized segment (due to the receiver-side SWS </a:t>
            </a:r>
            <a:r>
              <a:rPr lang="en-US" dirty="0" err="1"/>
              <a:t>algms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R--&gt;S: Send an ACK after 200ms when the delayed ACK timer fires.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sliding window protocol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8295DF7-076B-407F-8D97-50083D455790}" type="slidenum">
              <a:rPr lang="en-GB"/>
              <a:pPr/>
              <a:t>3</a:t>
            </a:fld>
            <a:endParaRPr lang="en-GB"/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2816"/>
            <a:ext cx="8077200" cy="4704184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Data/ACKs dropped by end hosts due to a lack of buffer (overflow)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 reordering</a:t>
            </a:r>
          </a:p>
          <a:p>
            <a:pPr>
              <a:lnSpc>
                <a:spcPct val="90000"/>
              </a:lnSpc>
            </a:pPr>
            <a:r>
              <a:rPr lang="en-US" dirty="0"/>
              <a:t>The size of the sender’s sliding window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Determines the rate of sending segments, and 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Determined jointly by the sender and receiver.</a:t>
            </a:r>
          </a:p>
          <a:p>
            <a:pPr>
              <a:lnSpc>
                <a:spcPct val="90000"/>
              </a:lnSpc>
            </a:pPr>
            <a:r>
              <a:rPr lang="en-US" dirty="0"/>
              <a:t>Max. throughput = min{(</a:t>
            </a:r>
            <a:r>
              <a:rPr lang="en-US" dirty="0">
                <a:latin typeface="Courier New" pitchFamily="49" charset="0"/>
              </a:rPr>
              <a:t>SND_WND</a:t>
            </a:r>
            <a:r>
              <a:rPr lang="en-US" i="1" dirty="0"/>
              <a:t> </a:t>
            </a:r>
            <a:r>
              <a:rPr lang="en-US" dirty="0">
                <a:latin typeface="Times" pitchFamily="18" charset="0"/>
              </a:rPr>
              <a:t>* 8)/</a:t>
            </a:r>
            <a:r>
              <a:rPr lang="en-US" i="1" dirty="0">
                <a:latin typeface="Times" pitchFamily="18" charset="0"/>
              </a:rPr>
              <a:t>RTT</a:t>
            </a:r>
            <a:r>
              <a:rPr lang="en-US" dirty="0">
                <a:latin typeface="Times" pitchFamily="18" charset="0"/>
              </a:rPr>
              <a:t>, </a:t>
            </a:r>
            <a:r>
              <a:rPr lang="en-US" i="1" dirty="0">
                <a:latin typeface="Times" pitchFamily="18" charset="0"/>
              </a:rPr>
              <a:t>B</a:t>
            </a:r>
            <a:r>
              <a:rPr lang="en-US" dirty="0">
                <a:latin typeface="Times" pitchFamily="18" charset="0"/>
              </a:rPr>
              <a:t>}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SND_WND</a:t>
            </a:r>
            <a:r>
              <a:rPr lang="en-US" dirty="0">
                <a:latin typeface="Times" pitchFamily="18" charset="0"/>
              </a:rPr>
              <a:t> is the sender window’s size in bytes.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" pitchFamily="18" charset="0"/>
              </a:rPr>
              <a:t>B</a:t>
            </a:r>
            <a:r>
              <a:rPr lang="en-US" dirty="0">
                <a:latin typeface="Times" pitchFamily="18" charset="0"/>
              </a:rPr>
              <a:t> is the network bandwidth in bits/second.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" pitchFamily="18" charset="0"/>
              </a:rPr>
              <a:t>RTT</a:t>
            </a:r>
            <a:r>
              <a:rPr lang="en-US" dirty="0">
                <a:latin typeface="Times" pitchFamily="18" charset="0"/>
              </a:rPr>
              <a:t> is the round-trip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Temporary deadlocks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1C1B4AC-1ED4-4C26-BE25-F1EB802B8412}" type="slidenum">
              <a:rPr lang="en-GB"/>
              <a:pPr/>
              <a:t>30</a:t>
            </a:fld>
            <a:endParaRPr lang="en-GB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/>
              <a:t>S--&gt;R: After receiving the ACK, send the last nonMSS-sized segment.</a:t>
            </a:r>
          </a:p>
          <a:p>
            <a:pPr lvl="1"/>
            <a:r>
              <a:rPr lang="en-US"/>
              <a:t>The total time required is 3*RTT + 200ms, instead of 2*RTT.</a:t>
            </a:r>
          </a:p>
          <a:p>
            <a:r>
              <a:rPr lang="en-US"/>
              <a:t>Similar temporary deadlocks can occur when</a:t>
            </a:r>
          </a:p>
          <a:p>
            <a:pPr lvl="1"/>
            <a:r>
              <a:rPr lang="en-US"/>
              <a:t>there is an application buffer tearing,</a:t>
            </a:r>
          </a:p>
          <a:p>
            <a:pPr lvl="1"/>
            <a:r>
              <a:rPr lang="en-US"/>
              <a:t>the socket send buffer is not large enough, and</a:t>
            </a:r>
          </a:p>
          <a:p>
            <a:pPr lvl="1"/>
            <a:r>
              <a:rPr lang="en-US"/>
              <a:t>the MTU is too large.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 advertised window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98257D8-78F8-4168-AF85-5ADB0A7D82D8}" type="slidenum">
              <a:rPr lang="en-GB"/>
              <a:pPr/>
              <a:t>31</a:t>
            </a:fld>
            <a:endParaRPr lang="en-GB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Problem: A deadlock occurs when segment 9 is lost or corrupted.</a:t>
            </a:r>
          </a:p>
          <a:p>
            <a:pPr lvl="1"/>
            <a:r>
              <a:rPr lang="en-US"/>
              <a:t>ACKs are not reliable.  </a:t>
            </a:r>
          </a:p>
          <a:p>
            <a:endParaRPr 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2286000" y="3352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7010400" y="3352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2286000" y="350520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2286000" y="381000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2286000" y="411480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2286000" y="441960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 flipH="1">
            <a:off x="2286000" y="5410200"/>
            <a:ext cx="472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8" name="Line 24"/>
          <p:cNvSpPr>
            <a:spLocks noChangeShapeType="1"/>
          </p:cNvSpPr>
          <p:nvPr/>
        </p:nvSpPr>
        <p:spPr bwMode="auto">
          <a:xfrm flipH="1">
            <a:off x="2286000" y="5715000"/>
            <a:ext cx="472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1905000" y="3276600"/>
            <a:ext cx="30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4567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7010400" y="5241925"/>
            <a:ext cx="30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89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2819400" y="5334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win 0</a:t>
            </a: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2819400" y="562292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win 4096</a:t>
            </a: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4572000" y="3581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1024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4572000" y="3886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1024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4572000" y="42513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1024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4572000" y="45561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1024</a:t>
            </a: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1828800" y="2895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sender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6477000" y="2895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receiver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 timer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1851E7-C634-4A46-8F19-B9116EFD30E6}" type="slidenum">
              <a:rPr lang="en-GB"/>
              <a:pPr/>
              <a:t>32</a:t>
            </a:fld>
            <a:endParaRPr lang="en-GB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2816"/>
            <a:ext cx="7772400" cy="4627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Solution: A sender uses a persist timer to periodically send a window probe when the receive window closes up.</a:t>
            </a:r>
          </a:p>
          <a:p>
            <a:pPr lvl="1"/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until the period reaches a limit, say 2 minutes.</a:t>
            </a:r>
          </a:p>
          <a:p>
            <a:pPr lvl="1"/>
            <a:r>
              <a:rPr lang="en-US" dirty="0"/>
              <a:t>Then a window probe is sent every 2 minutes until the window opens up or either side of the application closes.</a:t>
            </a:r>
          </a:p>
          <a:p>
            <a:r>
              <a:rPr lang="en-US" dirty="0"/>
              <a:t>The window probe contains 1 byte of data.</a:t>
            </a:r>
          </a:p>
          <a:p>
            <a:r>
              <a:rPr lang="en-US" dirty="0"/>
              <a:t>TCP is always allowed to send 1 byte of data beyond the end of a closed window.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idle TCP connection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280BA27-C7BF-4536-BA8A-965B043DBE7D}" type="slidenum">
              <a:rPr lang="en-GB"/>
              <a:pPr/>
              <a:t>33</a:t>
            </a:fld>
            <a:endParaRPr lang="en-GB"/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If neither process at the ends of a TCP connection are sending data, nothing is exchanged between the two processes.</a:t>
            </a:r>
          </a:p>
          <a:p>
            <a:pPr lvl="1"/>
            <a:r>
              <a:rPr lang="en-US"/>
              <a:t>Assume that the application protocol that uses the TCP does not detect inactivity.</a:t>
            </a:r>
          </a:p>
          <a:p>
            <a:pPr lvl="1"/>
            <a:r>
              <a:rPr lang="en-US"/>
              <a:t>If a router or a link between them is down and is restored later on, can the two ends still use the connection?</a:t>
            </a:r>
          </a:p>
          <a:p>
            <a:r>
              <a:rPr lang="en-US"/>
              <a:t>A keepalive timer is (normally) used by a server to know whether a client is crashed and is down, or is crashed or is rebooted.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Keepalive timer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BD6AA1-ADA9-41B1-91DB-C6D63E71ADF1}" type="slidenum">
              <a:rPr lang="en-GB"/>
              <a:pPr/>
              <a:t>34</a:t>
            </a:fld>
            <a:endParaRPr lang="en-GB"/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there is no activity on a TCP connection for 2 hours, the server sends a probe segment to the client.</a:t>
            </a:r>
          </a:p>
          <a:p>
            <a:pPr lvl="1"/>
            <a:r>
              <a:rPr lang="en-US"/>
              <a:t>If the client is up, it responds to the probe.</a:t>
            </a:r>
          </a:p>
          <a:p>
            <a:pPr lvl="1"/>
            <a:r>
              <a:rPr lang="en-US"/>
              <a:t>If the client has crashed and is still down, the server times out (after 75 sec) and resends the probe again (every 75 sec) for a number of times (10).</a:t>
            </a:r>
          </a:p>
          <a:p>
            <a:pPr lvl="1"/>
            <a:r>
              <a:rPr lang="en-US"/>
              <a:t>If the client has crashed and is rebooted, the client responds by sending a RESET segment.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690EFD2-8145-4DB0-AF7C-1806E81B00EB}" type="slidenum">
              <a:rPr lang="en-GB"/>
              <a:pPr/>
              <a:t>35</a:t>
            </a:fld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2816"/>
            <a:ext cx="7924800" cy="4704184"/>
          </a:xfrm>
        </p:spPr>
        <p:txBody>
          <a:bodyPr/>
          <a:lstStyle/>
          <a:p>
            <a:r>
              <a:rPr lang="en-US" dirty="0"/>
              <a:t>When moved to the Established state, TCP uses a sliding window protocol to control the transmission rate and recover lost segments. </a:t>
            </a:r>
          </a:p>
          <a:p>
            <a:r>
              <a:rPr lang="en-US" dirty="0"/>
              <a:t>TCP employs a cumulative ACK strategy with an optional SACK scheme.</a:t>
            </a:r>
          </a:p>
          <a:p>
            <a:r>
              <a:rPr lang="en-US" dirty="0"/>
              <a:t>Retransmissions take place upon timeouts which are functions of the RTT estimates.</a:t>
            </a:r>
          </a:p>
          <a:p>
            <a:r>
              <a:rPr lang="en-US" dirty="0"/>
              <a:t>Special care was taken to ensure that the sender window does not increase on small increments.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23565E-0739-45E2-8881-0450A517AD0F}" type="slidenum">
              <a:rPr lang="en-GB"/>
              <a:pPr/>
              <a:t>36</a:t>
            </a:fld>
            <a:endParaRPr lang="en-GB"/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Temporary deadlock could occur when Nagle algorithm interacts with delayed ACK and window update algorithms.</a:t>
            </a:r>
          </a:p>
          <a:p>
            <a:r>
              <a:rPr lang="en-US"/>
              <a:t>Special care was also taken for special circumstances, such as zero window update and client crash before terminating the connection properly.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6578AB4-34E1-4F62-92D8-08B26120CBD3}" type="slidenum">
              <a:rPr lang="en-GB"/>
              <a:pPr/>
              <a:t>37</a:t>
            </a:fld>
            <a:endParaRPr lang="en-GB"/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GB"/>
              <a:t>Requirements for Internet Hosts -- Communication Layers (RFC 1122) </a:t>
            </a:r>
            <a:endParaRPr lang="en-US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/>
              <a:t>Van Jacobson, “Congestion avoidance and control,” </a:t>
            </a:r>
            <a:r>
              <a:rPr lang="en-US" i="1"/>
              <a:t>Proc. SIGCOMM</a:t>
            </a:r>
            <a:r>
              <a:rPr lang="en-US"/>
              <a:t>, vol. 18, no. 4, Aug. 1988.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/>
              <a:t>J. Mogul and G. Minshall, “Rethinking the TCP Nagle Algorithm,” ACM Computer and Commun. Review, Jan. 2001.</a:t>
            </a:r>
          </a:p>
          <a:p>
            <a:pPr marL="609600" indent="-609600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sliding window protocol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93802-433E-478A-85F4-89287E49983E}" type="slidenum">
              <a:rPr lang="en-GB"/>
              <a:pPr/>
              <a:t>4</a:t>
            </a:fld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743200" y="2346920"/>
            <a:ext cx="0" cy="396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6705600" y="2346920"/>
            <a:ext cx="0" cy="396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2575520"/>
            <a:ext cx="3962400" cy="990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 flipH="1">
            <a:off x="2743200" y="3642320"/>
            <a:ext cx="3962400" cy="9906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2514600" y="2575520"/>
            <a:ext cx="152400" cy="1143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1600200" y="2575520"/>
            <a:ext cx="152400" cy="2590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2057400" y="2575520"/>
            <a:ext cx="152400" cy="2209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2286000" y="173732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sender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6096000" y="18135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receiver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114800" y="37185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ACK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4114800" y="257552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1st byte of data</a:t>
            </a:r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>
            <a:off x="2743200" y="2804120"/>
            <a:ext cx="3962400" cy="990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 flipH="1">
            <a:off x="2743200" y="3870920"/>
            <a:ext cx="3962400" cy="9906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buffering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C15AA6-4F7E-4619-BE22-486E9DE315CB}" type="slidenum">
              <a:rPr lang="en-GB"/>
              <a:pPr/>
              <a:t>5</a:t>
            </a:fld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286000" y="29718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286000" y="42672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2667000" y="2955925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Application buffer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62200" y="42672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Socket send buffer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35052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762000" y="38100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35052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533400" y="4191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Kernel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457200" y="2438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Application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2514600" y="1905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Application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35052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685800" y="34131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Application segmentation</a:t>
            </a:r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1219200" y="4800600"/>
            <a:ext cx="2743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TCP segmentation (segments not larger than MSS)</a:t>
            </a:r>
          </a:p>
        </p:txBody>
      </p:sp>
      <p:sp>
        <p:nvSpPr>
          <p:cNvPr id="167973" name="Rectangle 37"/>
          <p:cNvSpPr>
            <a:spLocks noChangeArrowheads="1"/>
          </p:cNvSpPr>
          <p:nvPr/>
        </p:nvSpPr>
        <p:spPr bwMode="auto">
          <a:xfrm>
            <a:off x="5410200" y="29718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Text Box 38"/>
          <p:cNvSpPr txBox="1">
            <a:spLocks noChangeArrowheads="1"/>
          </p:cNvSpPr>
          <p:nvPr/>
        </p:nvSpPr>
        <p:spPr bwMode="auto">
          <a:xfrm>
            <a:off x="5791200" y="2955925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Application buffer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75" name="Text Box 39"/>
          <p:cNvSpPr txBox="1">
            <a:spLocks noChangeArrowheads="1"/>
          </p:cNvSpPr>
          <p:nvPr/>
        </p:nvSpPr>
        <p:spPr bwMode="auto">
          <a:xfrm>
            <a:off x="5638800" y="1905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Application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66294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8" name="Rectangle 42"/>
          <p:cNvSpPr>
            <a:spLocks noChangeArrowheads="1"/>
          </p:cNvSpPr>
          <p:nvPr/>
        </p:nvSpPr>
        <p:spPr bwMode="auto">
          <a:xfrm>
            <a:off x="5410200" y="4267200"/>
            <a:ext cx="2438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9" name="Text Box 43"/>
          <p:cNvSpPr txBox="1">
            <a:spLocks noChangeArrowheads="1"/>
          </p:cNvSpPr>
          <p:nvPr/>
        </p:nvSpPr>
        <p:spPr bwMode="auto">
          <a:xfrm>
            <a:off x="5486400" y="42513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Socket receive buffer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980" name="Line 44"/>
          <p:cNvSpPr>
            <a:spLocks noChangeShapeType="1"/>
          </p:cNvSpPr>
          <p:nvPr/>
        </p:nvSpPr>
        <p:spPr bwMode="auto">
          <a:xfrm>
            <a:off x="66294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82" name="Line 46"/>
          <p:cNvSpPr>
            <a:spLocks noChangeShapeType="1"/>
          </p:cNvSpPr>
          <p:nvPr/>
        </p:nvSpPr>
        <p:spPr bwMode="auto">
          <a:xfrm>
            <a:off x="66294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Send sequence space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45E5C5-0450-474F-8D08-6F9D0B49A437}" type="slidenum">
              <a:rPr lang="en-GB"/>
              <a:pPr/>
              <a:t>6</a:t>
            </a:fld>
            <a:endParaRPr lang="en-GB"/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800"/>
            <a:ext cx="7772400" cy="4824388"/>
          </a:xfrm>
        </p:spPr>
        <p:txBody>
          <a:bodyPr/>
          <a:lstStyle/>
          <a:p>
            <a:r>
              <a:rPr lang="en-US" dirty="0"/>
              <a:t>Each segment written to the socket send buffer can be in any of the following states:</a:t>
            </a:r>
          </a:p>
          <a:p>
            <a:pPr lvl="1"/>
            <a:r>
              <a:rPr lang="en-US" dirty="0"/>
              <a:t>Sent and acknowledged (removed from buffers)</a:t>
            </a:r>
          </a:p>
          <a:p>
            <a:pPr lvl="1"/>
            <a:r>
              <a:rPr lang="en-US" dirty="0"/>
              <a:t>Sent and unacknowledged</a:t>
            </a:r>
          </a:p>
          <a:p>
            <a:pPr lvl="1"/>
            <a:r>
              <a:rPr lang="en-US" dirty="0"/>
              <a:t>Can be sent immediately</a:t>
            </a:r>
          </a:p>
          <a:p>
            <a:pPr lvl="1"/>
            <a:r>
              <a:rPr lang="en-US" dirty="0"/>
              <a:t>Cannot be sent until the window moves</a:t>
            </a:r>
          </a:p>
          <a:p>
            <a:r>
              <a:rPr lang="en-US" dirty="0"/>
              <a:t>Use three variables:</a:t>
            </a:r>
          </a:p>
          <a:p>
            <a:pPr lvl="1"/>
            <a:r>
              <a:rPr lang="en-US" dirty="0">
                <a:latin typeface="Courier New" pitchFamily="49" charset="0"/>
              </a:rPr>
              <a:t>SND_WND</a:t>
            </a:r>
            <a:r>
              <a:rPr lang="en-US" dirty="0"/>
              <a:t>: size of the send window</a:t>
            </a:r>
          </a:p>
          <a:p>
            <a:pPr lvl="1"/>
            <a:r>
              <a:rPr lang="en-US" dirty="0">
                <a:latin typeface="Courier New" pitchFamily="49" charset="0"/>
              </a:rPr>
              <a:t>SND_UNA</a:t>
            </a:r>
            <a:r>
              <a:rPr lang="en-US" dirty="0"/>
              <a:t>: oldest unacknowledged SN</a:t>
            </a:r>
          </a:p>
          <a:p>
            <a:pPr lvl="1"/>
            <a:r>
              <a:rPr lang="en-US" dirty="0">
                <a:latin typeface="Courier New" pitchFamily="49" charset="0"/>
              </a:rPr>
              <a:t>SND_NXT</a:t>
            </a:r>
            <a:r>
              <a:rPr lang="en-US" dirty="0"/>
              <a:t>: SN of the next segment to be sent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sequence space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354DDB-6360-4FFF-ACA1-422EB0908E95}" type="slidenum">
              <a:rPr lang="en-GB"/>
              <a:pPr/>
              <a:t>7</a:t>
            </a:fld>
            <a:endParaRPr lang="en-GB"/>
          </a:p>
        </p:txBody>
      </p:sp>
      <p:sp>
        <p:nvSpPr>
          <p:cNvPr id="142339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81000" y="1628800"/>
            <a:ext cx="8458200" cy="4848200"/>
          </a:xfrm>
        </p:spPr>
        <p:txBody>
          <a:bodyPr/>
          <a:lstStyle/>
          <a:p>
            <a:r>
              <a:rPr lang="en-US" dirty="0"/>
              <a:t>Assume here that the sender’s window is determined only by the receiver’s offered window size.</a:t>
            </a:r>
          </a:p>
          <a:p>
            <a:r>
              <a:rPr lang="en-US" dirty="0"/>
              <a:t>An acceptable ACK is one for which </a:t>
            </a:r>
            <a:r>
              <a:rPr lang="en-US" dirty="0">
                <a:latin typeface="Courier New" pitchFamily="49" charset="0"/>
              </a:rPr>
              <a:t>SND_UNA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AN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dirty="0">
                <a:latin typeface="Courier New" pitchFamily="49" charset="0"/>
              </a:rPr>
              <a:t>SND_NXT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/>
              <a:t>AN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>
                <a:latin typeface="Courier New" pitchFamily="49" charset="0"/>
              </a:rPr>
              <a:t>SND_UNA</a:t>
            </a:r>
            <a:r>
              <a:rPr lang="en-US" dirty="0">
                <a:sym typeface="Symbol" pitchFamily="18" charset="2"/>
              </a:rPr>
              <a:t> is a duplicate ACK.</a:t>
            </a:r>
          </a:p>
          <a:p>
            <a:r>
              <a:rPr lang="en-US" dirty="0">
                <a:sym typeface="Symbol" pitchFamily="18" charset="2"/>
              </a:rPr>
              <a:t>When a segment is retransmitted, </a:t>
            </a:r>
            <a:r>
              <a:rPr lang="en-US" dirty="0">
                <a:latin typeface="Courier New" pitchFamily="49" charset="0"/>
              </a:rPr>
              <a:t>SND_NXT</a:t>
            </a:r>
            <a:r>
              <a:rPr lang="en-US" dirty="0">
                <a:sym typeface="Symbol" pitchFamily="18" charset="2"/>
              </a:rPr>
              <a:t> is set to an older value.</a:t>
            </a:r>
          </a:p>
          <a:p>
            <a:r>
              <a:rPr lang="en-US" dirty="0">
                <a:sym typeface="Symbol" pitchFamily="18" charset="2"/>
              </a:rPr>
              <a:t>What is the condition for “all segments have been acknowledged?”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sequence space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BA1F481-4462-46CE-BEFA-E1EFC0A3386A}" type="slidenum">
              <a:rPr lang="en-GB"/>
              <a:pPr/>
              <a:t>8</a:t>
            </a:fld>
            <a:endParaRPr lang="en-GB"/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	2	3	4	5	6	7	8	9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3048000" y="2667000"/>
            <a:ext cx="4495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638800" y="2667000"/>
            <a:ext cx="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34290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V="1">
            <a:off x="61722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2590800" y="5334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SND_UNA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5334000" y="5334000"/>
            <a:ext cx="1600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SND_NXT</a:t>
            </a:r>
          </a:p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3048000" y="2133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2819400" y="1600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SND_WND </a:t>
            </a:r>
            <a:r>
              <a:rPr lang="en-US" sz="2000">
                <a:latin typeface="Times New Roman" pitchFamily="18" charset="0"/>
              </a:rPr>
              <a:t>(advertised by the receiver)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>
            <a:off x="3048000" y="3733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>
            <a:off x="68580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>
            <a:off x="57150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9" name="Line 19"/>
          <p:cNvSpPr>
            <a:spLocks noChangeShapeType="1"/>
          </p:cNvSpPr>
          <p:nvPr/>
        </p:nvSpPr>
        <p:spPr bwMode="auto">
          <a:xfrm>
            <a:off x="76200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990600" y="38100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Sent and acked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3429000" y="38100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Sent and unacked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5562600" y="38100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Can sent ASAP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7543800" y="3794125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Wait for the window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 sequence space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636979-BA63-4F1E-87DD-56FACCE460F0}" type="slidenum">
              <a:rPr lang="en-GB"/>
              <a:pPr/>
              <a:t>9</a:t>
            </a:fld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2816"/>
            <a:ext cx="7772400" cy="4627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two variables:</a:t>
            </a:r>
          </a:p>
          <a:p>
            <a:pPr lvl="1"/>
            <a:r>
              <a:rPr lang="en-US" dirty="0">
                <a:latin typeface="Courier New" pitchFamily="49" charset="0"/>
              </a:rPr>
              <a:t>RCV_WND</a:t>
            </a:r>
            <a:r>
              <a:rPr lang="en-US" dirty="0"/>
              <a:t>: size of the receive window</a:t>
            </a:r>
          </a:p>
          <a:p>
            <a:pPr lvl="1"/>
            <a:r>
              <a:rPr lang="en-US" dirty="0">
                <a:latin typeface="Courier New" pitchFamily="49" charset="0"/>
              </a:rPr>
              <a:t>RCV_NXT</a:t>
            </a:r>
            <a:r>
              <a:rPr lang="en-US" dirty="0"/>
              <a:t>: SN of the next segment to be received</a:t>
            </a:r>
          </a:p>
          <a:p>
            <a:r>
              <a:rPr lang="en-US" dirty="0"/>
              <a:t>The receiver considers a received segment valid if all the data in a segment fit in the receive window:</a:t>
            </a:r>
          </a:p>
          <a:p>
            <a:pPr lvl="1"/>
            <a:r>
              <a:rPr lang="en-US" dirty="0">
                <a:latin typeface="Courier New" pitchFamily="49" charset="0"/>
              </a:rPr>
              <a:t>RCV_NXT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beginning SN of segment &lt; </a:t>
            </a:r>
            <a:r>
              <a:rPr lang="en-US" dirty="0">
                <a:latin typeface="Courier New" pitchFamily="49" charset="0"/>
              </a:rPr>
              <a:t>RCV_NXT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>
                <a:latin typeface="Courier New" pitchFamily="49" charset="0"/>
              </a:rPr>
              <a:t>RCV_WND</a:t>
            </a:r>
            <a:r>
              <a:rPr lang="en-US" dirty="0">
                <a:sym typeface="Symbol" pitchFamily="18" charset="2"/>
              </a:rPr>
              <a:t>, and</a:t>
            </a:r>
          </a:p>
          <a:p>
            <a:pPr lvl="1"/>
            <a:r>
              <a:rPr lang="en-US" dirty="0">
                <a:latin typeface="Courier New" pitchFamily="49" charset="0"/>
              </a:rPr>
              <a:t>RCV_NXT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ending SN of segment &lt; </a:t>
            </a:r>
            <a:r>
              <a:rPr lang="en-US" dirty="0">
                <a:latin typeface="Courier New" pitchFamily="49" charset="0"/>
              </a:rPr>
              <a:t>RCV_NXT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>
                <a:latin typeface="Courier New" pitchFamily="49" charset="0"/>
              </a:rPr>
              <a:t>RCV_WND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1476375" y="4797425"/>
            <a:ext cx="32400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1547813" y="5229225"/>
            <a:ext cx="14398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7092950" y="4437063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8416</TotalTime>
  <Words>2139</Words>
  <Application>Microsoft Office PowerPoint</Application>
  <PresentationFormat>On-screen Show (4:3)</PresentationFormat>
  <Paragraphs>264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Times New Roman</vt:lpstr>
      <vt:lpstr>Garamond</vt:lpstr>
      <vt:lpstr>Arial</vt:lpstr>
      <vt:lpstr>Verdana</vt:lpstr>
      <vt:lpstr>Wingdings</vt:lpstr>
      <vt:lpstr>Courier New</vt:lpstr>
      <vt:lpstr>Times</vt:lpstr>
      <vt:lpstr>Symbol</vt:lpstr>
      <vt:lpstr>Median</vt:lpstr>
      <vt:lpstr>Microsoft Word Document</vt:lpstr>
      <vt:lpstr>Data Transmissions in TCP</vt:lpstr>
      <vt:lpstr>TCP sliding window protocol</vt:lpstr>
      <vt:lpstr>TCP sliding window protocol</vt:lpstr>
      <vt:lpstr>TCP sliding window protocol</vt:lpstr>
      <vt:lpstr>TCP buffering</vt:lpstr>
      <vt:lpstr>Send sequence space</vt:lpstr>
      <vt:lpstr>Send sequence space</vt:lpstr>
      <vt:lpstr>Send sequence space</vt:lpstr>
      <vt:lpstr>Receive sequence space</vt:lpstr>
      <vt:lpstr>Receive sequence space</vt:lpstr>
      <vt:lpstr>A processing sequence</vt:lpstr>
      <vt:lpstr>Sequence number and max window size</vt:lpstr>
      <vt:lpstr>Acknowledgment strategies</vt:lpstr>
      <vt:lpstr>Delayed acknowledgements</vt:lpstr>
      <vt:lpstr>Selective acknowledgements (SACKs)</vt:lpstr>
      <vt:lpstr>Selective acknowledgements (SACKs)</vt:lpstr>
      <vt:lpstr>Retransmissions and repacketization</vt:lpstr>
      <vt:lpstr>Retransmissions and timeouts</vt:lpstr>
      <vt:lpstr>Estimating the RTT</vt:lpstr>
      <vt:lpstr>RTT measurements and timeout</vt:lpstr>
      <vt:lpstr>RTT measure. and timeout (from [1])</vt:lpstr>
      <vt:lpstr>A better estimator</vt:lpstr>
      <vt:lpstr>A better estimator (from [1])</vt:lpstr>
      <vt:lpstr>Silly window syndrome (RFC 813)</vt:lpstr>
      <vt:lpstr>Sender-side SWS and Nagle algo.</vt:lpstr>
      <vt:lpstr>Sender-side SWS and Nagle algo.</vt:lpstr>
      <vt:lpstr>Receiver-side SWS and delayed ACK</vt:lpstr>
      <vt:lpstr>Temporary deadlocks</vt:lpstr>
      <vt:lpstr>Temporary deadlocks</vt:lpstr>
      <vt:lpstr>Temporary deadlocks</vt:lpstr>
      <vt:lpstr>Zero advertised window</vt:lpstr>
      <vt:lpstr>Persist timer</vt:lpstr>
      <vt:lpstr>An idle TCP connection</vt:lpstr>
      <vt:lpstr>Keepalive timer</vt:lpstr>
      <vt:lpstr>Summary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485</cp:revision>
  <cp:lastPrinted>2002-10-04T04:26:34Z</cp:lastPrinted>
  <dcterms:created xsi:type="dcterms:W3CDTF">2000-09-14T07:09:27Z</dcterms:created>
  <dcterms:modified xsi:type="dcterms:W3CDTF">2010-10-18T07:26:40Z</dcterms:modified>
</cp:coreProperties>
</file>