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324" r:id="rId4"/>
    <p:sldId id="309" r:id="rId5"/>
    <p:sldId id="310" r:id="rId6"/>
    <p:sldId id="311" r:id="rId7"/>
    <p:sldId id="312" r:id="rId8"/>
    <p:sldId id="313" r:id="rId9"/>
    <p:sldId id="314" r:id="rId10"/>
    <p:sldId id="317" r:id="rId11"/>
    <p:sldId id="322" r:id="rId12"/>
    <p:sldId id="316" r:id="rId13"/>
    <p:sldId id="323" r:id="rId14"/>
    <p:sldId id="318" r:id="rId15"/>
    <p:sldId id="319" r:id="rId16"/>
    <p:sldId id="320" r:id="rId17"/>
    <p:sldId id="321" r:id="rId18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1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4601C77F-EC7D-4E26-9208-CD61E72753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E2469D-EF64-40BB-B62E-1869E1142C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DB1C6-6B76-4C4C-BC21-3124618B60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A113-C5D7-4194-B98C-03C1BA7923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446991-9F24-41C1-9C95-92D39BEEB0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D3798C-E028-4095-A782-68540D2514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8600D1-3DB6-4E3D-89B2-6EFBA31F2C4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E0FC5E-9998-4B77-A4DB-95D20AFC6F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2CED44-9EE6-4953-9E5B-6047B8C322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734C1-9C7F-418B-B4F8-82BE3B9D47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B3D829-653B-4D90-BBEE-703E9141A6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68D84E-1A71-465E-88E3-543EE63402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8A7C7B-BFDB-4D0C-9B0E-0B198867AD8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043324-9433-440A-A587-9A1F8F3F213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688"/>
            <a:ext cx="7772400" cy="12246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                  6 December 2010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030027D-5B2B-44CD-B2DC-DE5142FCFCBB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in terms of protocols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4CC5FB-8764-4434-8D2D-89C858ADD4A6}" type="slidenum">
              <a:rPr lang="en-GB"/>
              <a:pPr/>
              <a:t>10</a:t>
            </a:fld>
            <a:endParaRPr lang="en-GB"/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77788" y="2011833"/>
          <a:ext cx="8613775" cy="4081463"/>
        </p:xfrm>
        <a:graphic>
          <a:graphicData uri="http://schemas.openxmlformats.org/presentationml/2006/ole">
            <p:oleObj spid="_x0000_s191494" name="VISIO" r:id="rId3" imgW="9216720" imgH="433584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78EF9B1-E50B-4F07-9519-DB26E29F7276}" type="slidenum">
              <a:rPr lang="en-GB"/>
              <a:pPr/>
              <a:t>11</a:t>
            </a:fld>
            <a:endParaRPr lang="en-GB"/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/>
          <a:lstStyle/>
          <a:p>
            <a:r>
              <a:rPr lang="en-US" dirty="0"/>
              <a:t>From IPv4 to IPv6</a:t>
            </a:r>
          </a:p>
          <a:p>
            <a:r>
              <a:rPr lang="en-US" dirty="0"/>
              <a:t>From insecure to secure TCP/IP</a:t>
            </a:r>
          </a:p>
          <a:p>
            <a:r>
              <a:rPr lang="en-US" dirty="0"/>
              <a:t>From </a:t>
            </a:r>
            <a:r>
              <a:rPr lang="en-US" dirty="0" err="1"/>
              <a:t>unicast</a:t>
            </a:r>
            <a:r>
              <a:rPr lang="en-US" dirty="0"/>
              <a:t> IP to multicast IP</a:t>
            </a:r>
          </a:p>
          <a:p>
            <a:r>
              <a:rPr lang="en-US" dirty="0"/>
              <a:t>From fixed IP to mobile IP</a:t>
            </a:r>
          </a:p>
          <a:p>
            <a:r>
              <a:rPr lang="en-US" dirty="0"/>
              <a:t>From data network to multimedia network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FB72D6-C6E6-466D-935A-5A887257639C}" type="slidenum">
              <a:rPr lang="en-GB"/>
              <a:pPr/>
              <a:t>12</a:t>
            </a:fld>
            <a:endParaRPr lang="en-GB"/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824"/>
            <a:ext cx="8229600" cy="4149576"/>
          </a:xfrm>
        </p:spPr>
        <p:txBody>
          <a:bodyPr/>
          <a:lstStyle/>
          <a:p>
            <a:r>
              <a:rPr lang="en-US" dirty="0"/>
              <a:t>From IPv4 to IPv6 </a:t>
            </a:r>
            <a:endParaRPr lang="en-US" dirty="0" smtClean="0"/>
          </a:p>
          <a:p>
            <a:r>
              <a:rPr lang="en-US" dirty="0" smtClean="0"/>
              <a:t>Improvements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Plenty of IP addresses</a:t>
            </a:r>
          </a:p>
          <a:p>
            <a:pPr lvl="1"/>
            <a:r>
              <a:rPr lang="en-US" dirty="0"/>
              <a:t>Overhauled packet structures</a:t>
            </a:r>
          </a:p>
          <a:p>
            <a:pPr lvl="1"/>
            <a:r>
              <a:rPr lang="en-US" dirty="0"/>
              <a:t>Better support for real-time data and mobility</a:t>
            </a:r>
          </a:p>
          <a:p>
            <a:pPr lvl="1"/>
            <a:r>
              <a:rPr lang="en-US" dirty="0"/>
              <a:t>Better configuration schemes</a:t>
            </a:r>
          </a:p>
          <a:p>
            <a:r>
              <a:rPr lang="en-US" dirty="0"/>
              <a:t>Co-existing with IPv4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security: An after-thought?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6CB1A05-24FA-4295-8110-BED95767868E}" type="slidenum">
              <a:rPr lang="en-GB"/>
              <a:pPr/>
              <a:t>13</a:t>
            </a:fld>
            <a:endParaRPr lang="en-GB"/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Security mechanisms at each layer</a:t>
            </a:r>
          </a:p>
          <a:p>
            <a:pPr>
              <a:lnSpc>
                <a:spcPct val="90000"/>
              </a:lnSpc>
            </a:pPr>
            <a:r>
              <a:rPr lang="en-US" dirty="0"/>
              <a:t>IP packet security (IPSec)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Encryption and authentication</a:t>
            </a:r>
          </a:p>
          <a:p>
            <a:pPr>
              <a:lnSpc>
                <a:spcPct val="90000"/>
              </a:lnSpc>
            </a:pPr>
            <a:r>
              <a:rPr lang="en-US" dirty="0"/>
              <a:t>TCP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Issues that we have talked about</a:t>
            </a:r>
          </a:p>
          <a:p>
            <a:pPr>
              <a:lnSpc>
                <a:spcPct val="90000"/>
              </a:lnSpc>
            </a:pPr>
            <a:r>
              <a:rPr lang="en-US" dirty="0"/>
              <a:t>Transport-level security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SSL and TLS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Application-level security, e.g., DNS, email</a:t>
            </a:r>
          </a:p>
          <a:p>
            <a:pPr>
              <a:lnSpc>
                <a:spcPct val="90000"/>
              </a:lnSpc>
            </a:pPr>
            <a:r>
              <a:rPr lang="en-US" dirty="0"/>
              <a:t>PKI and virtual private networks</a:t>
            </a:r>
          </a:p>
          <a:p>
            <a:pPr>
              <a:lnSpc>
                <a:spcPct val="90000"/>
              </a:lnSpc>
            </a:pPr>
            <a:r>
              <a:rPr lang="en-US" dirty="0"/>
              <a:t>Denial-of-service, worms and viruses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IP unicast to IP multicast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B62BD8-B938-44F8-BF37-260C805DA8E8}" type="slidenum">
              <a:rPr lang="en-GB"/>
              <a:pPr/>
              <a:t>14</a:t>
            </a:fld>
            <a:endParaRPr lang="en-GB"/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7"/>
            <a:ext cx="8229600" cy="43618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Unicast</a:t>
            </a:r>
            <a:r>
              <a:rPr lang="en-US" dirty="0"/>
              <a:t>: Send a packet to </a:t>
            </a:r>
            <a:r>
              <a:rPr lang="en-US" u="sng" dirty="0"/>
              <a:t>an</a:t>
            </a:r>
            <a:r>
              <a:rPr lang="en-US" dirty="0"/>
              <a:t> IP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Multicast: Send a packet to </a:t>
            </a:r>
            <a:r>
              <a:rPr lang="en-US" u="sng" dirty="0"/>
              <a:t>a group of</a:t>
            </a:r>
            <a:r>
              <a:rPr lang="en-US" dirty="0"/>
              <a:t> IP addresses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Anycast</a:t>
            </a:r>
            <a:r>
              <a:rPr lang="en-US" dirty="0"/>
              <a:t>: Send a packet to </a:t>
            </a:r>
            <a:r>
              <a:rPr lang="en-US" u="sng" dirty="0"/>
              <a:t>any IP address in a group of</a:t>
            </a:r>
            <a:r>
              <a:rPr lang="en-US" dirty="0"/>
              <a:t> IP addresses.</a:t>
            </a:r>
          </a:p>
          <a:p>
            <a:pPr>
              <a:lnSpc>
                <a:spcPct val="90000"/>
              </a:lnSpc>
            </a:pPr>
            <a:r>
              <a:rPr lang="en-US" dirty="0"/>
              <a:t>Multicast routing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Intra-domain and inter-domain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Source-specific and core-specific distribution trees</a:t>
            </a:r>
          </a:p>
          <a:p>
            <a:pPr>
              <a:lnSpc>
                <a:spcPct val="90000"/>
              </a:lnSpc>
            </a:pPr>
            <a:r>
              <a:rPr lang="en-US" dirty="0"/>
              <a:t>Others: low control, congestion control, reliability, and security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fixed IP to mobile IP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2DF72E-DAB4-469F-BACA-55324655A1CC}" type="slidenum">
              <a:rPr lang="en-GB"/>
              <a:pPr/>
              <a:t>15</a:t>
            </a:fld>
            <a:endParaRPr lang="en-GB"/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From stationary IP networks to mobile hosts and mobile routers</a:t>
            </a:r>
          </a:p>
          <a:p>
            <a:r>
              <a:rPr lang="en-US"/>
              <a:t>Evolving from mobile laptops to mobile IP phones</a:t>
            </a:r>
          </a:p>
          <a:p>
            <a:r>
              <a:rPr lang="en-US"/>
              <a:t>Support IP mobility in the current IPv4 and IPv6 infrastructures.</a:t>
            </a:r>
          </a:p>
          <a:p>
            <a:pPr lvl="1"/>
            <a:r>
              <a:rPr lang="en-US"/>
              <a:t>Mobile IPv4 and Mobile IPv6</a:t>
            </a:r>
          </a:p>
          <a:p>
            <a:pPr lvl="1"/>
            <a:r>
              <a:rPr lang="en-US"/>
              <a:t>Mobile IP network security</a:t>
            </a:r>
          </a:p>
          <a:p>
            <a:pPr lvl="1"/>
            <a:r>
              <a:rPr lang="en-US"/>
              <a:t>Authentication, Authorization and Accounting (AAA)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351838" cy="744537"/>
          </a:xfrm>
        </p:spPr>
        <p:txBody>
          <a:bodyPr/>
          <a:lstStyle/>
          <a:p>
            <a:r>
              <a:rPr lang="en-US" sz="3200"/>
              <a:t>From data networking to multimedia networking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357F1-5AF1-4450-8FEF-D4E4FCD751C8}" type="slidenum">
              <a:rPr lang="en-GB"/>
              <a:pPr/>
              <a:t>16</a:t>
            </a:fld>
            <a:endParaRPr lang="en-GB"/>
          </a:p>
        </p:txBody>
      </p:sp>
      <p:sp>
        <p:nvSpPr>
          <p:cNvPr id="194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8"/>
            <a:ext cx="8229600" cy="450314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Timing requirement (synchronization)</a:t>
            </a:r>
          </a:p>
          <a:p>
            <a:pPr>
              <a:buClr>
                <a:schemeClr val="tx1"/>
              </a:buClr>
            </a:pPr>
            <a:r>
              <a:rPr lang="en-US" dirty="0"/>
              <a:t>Bandwidth and </a:t>
            </a:r>
            <a:r>
              <a:rPr lang="en-US" dirty="0" err="1"/>
              <a:t>QoS</a:t>
            </a:r>
            <a:r>
              <a:rPr lang="en-US" dirty="0"/>
              <a:t> requirements</a:t>
            </a:r>
          </a:p>
          <a:p>
            <a:pPr>
              <a:buClr>
                <a:schemeClr val="tx1"/>
              </a:buClr>
            </a:pPr>
            <a:r>
              <a:rPr lang="en-US" dirty="0"/>
              <a:t>Stored and live multimedia sessions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various audio and video encoding methods</a:t>
            </a:r>
          </a:p>
          <a:p>
            <a:pPr>
              <a:buClr>
                <a:schemeClr val="tx1"/>
              </a:buClr>
            </a:pPr>
            <a:r>
              <a:rPr lang="en-US" dirty="0"/>
              <a:t>Media </a:t>
            </a:r>
            <a:r>
              <a:rPr lang="en-US" dirty="0" err="1"/>
              <a:t>scecurity</a:t>
            </a:r>
            <a:endParaRPr lang="en-US" dirty="0"/>
          </a:p>
          <a:p>
            <a:r>
              <a:rPr lang="en-US" dirty="0"/>
              <a:t>IP telephony</a:t>
            </a:r>
          </a:p>
          <a:p>
            <a:pPr lvl="1"/>
            <a:r>
              <a:rPr lang="en-US" dirty="0"/>
              <a:t>Control and establishment of sessions (signaling).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in terms of protocols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92B690B-7D4C-4A4D-9D2A-6419E22B217D}" type="slidenum">
              <a:rPr lang="en-GB"/>
              <a:pPr/>
              <a:t>17</a:t>
            </a:fld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25425" y="1893218"/>
          <a:ext cx="8613775" cy="4056062"/>
        </p:xfrm>
        <a:graphic>
          <a:graphicData uri="http://schemas.openxmlformats.org/presentationml/2006/ole">
            <p:oleObj spid="_x0000_s195588" name="VISIO" r:id="rId3" imgW="9216720" imgH="4307040" progId="Visio.Drawing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internetworking problem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8FCC1C-0D49-4BDE-A319-2911A964BBAE}" type="slidenum">
              <a:rPr lang="en-GB"/>
              <a:pPr/>
              <a:t>2</a:t>
            </a:fld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55341"/>
            <a:ext cx="8229600" cy="4725987"/>
          </a:xfrm>
        </p:spPr>
        <p:txBody>
          <a:bodyPr/>
          <a:lstStyle/>
          <a:p>
            <a:r>
              <a:rPr lang="en-US" dirty="0"/>
              <a:t>The internetworking problem</a:t>
            </a:r>
          </a:p>
          <a:p>
            <a:pPr lvl="1"/>
            <a:r>
              <a:rPr lang="en-US" dirty="0"/>
              <a:t>Different data-link protocols</a:t>
            </a:r>
          </a:p>
          <a:p>
            <a:pPr lvl="1"/>
            <a:r>
              <a:rPr lang="en-US" dirty="0"/>
              <a:t>Different MAC address spaces</a:t>
            </a:r>
          </a:p>
          <a:p>
            <a:pPr lvl="1"/>
            <a:r>
              <a:rPr lang="en-US" dirty="0"/>
              <a:t>Different MTUs</a:t>
            </a:r>
          </a:p>
          <a:p>
            <a:r>
              <a:rPr lang="en-US" dirty="0"/>
              <a:t>An hour-glass model (end-to-end argument)</a:t>
            </a:r>
          </a:p>
          <a:p>
            <a:pPr lvl="1"/>
            <a:r>
              <a:rPr lang="en-US" dirty="0"/>
              <a:t>IP as the glue</a:t>
            </a:r>
          </a:p>
          <a:p>
            <a:pPr lvl="1"/>
            <a:r>
              <a:rPr lang="en-US" dirty="0"/>
              <a:t>IP addresses</a:t>
            </a:r>
          </a:p>
          <a:p>
            <a:pPr lvl="1"/>
            <a:r>
              <a:rPr lang="en-US" dirty="0"/>
              <a:t>IP fragmentation and reassembly</a:t>
            </a:r>
          </a:p>
          <a:p>
            <a:r>
              <a:rPr lang="en-US" dirty="0"/>
              <a:t>IP over anything and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boil down to the design goals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257C38-4158-4317-A532-A991396119E0}" type="slidenum">
              <a:rPr lang="en-GB"/>
              <a:pPr/>
              <a:t>3</a:t>
            </a:fld>
            <a:endParaRPr lang="en-GB"/>
          </a:p>
        </p:txBody>
      </p:sp>
      <p:sp>
        <p:nvSpPr>
          <p:cNvPr id="198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Best effort IP service</a:t>
            </a:r>
          </a:p>
          <a:p>
            <a:pPr lvl="1"/>
            <a:r>
              <a:rPr lang="en-US"/>
              <a:t>Reliability requirement: trusting states to the end hosts</a:t>
            </a:r>
          </a:p>
          <a:p>
            <a:pPr lvl="1"/>
            <a:r>
              <a:rPr lang="en-US"/>
              <a:t>Requirement for supporting a variety of TOS</a:t>
            </a:r>
          </a:p>
          <a:p>
            <a:pPr lvl="1"/>
            <a:r>
              <a:rPr lang="en-US"/>
              <a:t>Requirement for accommodating a variety of networks</a:t>
            </a:r>
          </a:p>
          <a:p>
            <a:r>
              <a:rPr lang="en-US"/>
              <a:t>End-to-end argument</a:t>
            </a:r>
          </a:p>
          <a:p>
            <a:pPr lvl="1"/>
            <a:r>
              <a:rPr lang="en-US"/>
              <a:t>Keep the network simple: IP packets go in and IP packets come out.</a:t>
            </a:r>
          </a:p>
          <a:p>
            <a:pPr lvl="1"/>
            <a:r>
              <a:rPr lang="en-US"/>
              <a:t>Implement applications at the network edge.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forwarding problem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FCEB2A6-A7F6-4E4A-8174-A7FA6065BA77}" type="slidenum">
              <a:rPr lang="en-GB"/>
              <a:pPr/>
              <a:t>4</a:t>
            </a:fld>
            <a:endParaRPr lang="en-GB"/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59086"/>
            <a:ext cx="8229600" cy="4794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issues of concerns</a:t>
            </a:r>
          </a:p>
          <a:p>
            <a:pPr lvl="1"/>
            <a:r>
              <a:rPr lang="en-US" dirty="0"/>
              <a:t>Who knows what</a:t>
            </a:r>
          </a:p>
          <a:p>
            <a:pPr lvl="1"/>
            <a:r>
              <a:rPr lang="en-US" dirty="0"/>
              <a:t>Speed (forwarding table size and lookup)</a:t>
            </a:r>
          </a:p>
          <a:p>
            <a:pPr lvl="1"/>
            <a:r>
              <a:rPr lang="en-US" dirty="0"/>
              <a:t>Not responsible for the correctness of the routes</a:t>
            </a:r>
          </a:p>
          <a:p>
            <a:r>
              <a:rPr lang="en-US" dirty="0"/>
              <a:t>Hop-by-hop forwarding as a result of the best-effort approach.</a:t>
            </a:r>
          </a:p>
          <a:p>
            <a:pPr lvl="1"/>
            <a:r>
              <a:rPr lang="en-US" dirty="0"/>
              <a:t>Source routing and tunnels</a:t>
            </a:r>
          </a:p>
          <a:p>
            <a:pPr lvl="1"/>
            <a:r>
              <a:rPr lang="en-US" dirty="0"/>
              <a:t>Virtual circuit switching</a:t>
            </a:r>
          </a:p>
          <a:p>
            <a:pPr lvl="1"/>
            <a:r>
              <a:rPr lang="en-US" dirty="0"/>
              <a:t>IP switching</a:t>
            </a:r>
          </a:p>
          <a:p>
            <a:r>
              <a:rPr lang="en-US" dirty="0"/>
              <a:t>From </a:t>
            </a:r>
            <a:r>
              <a:rPr lang="en-US" dirty="0" err="1"/>
              <a:t>classful</a:t>
            </a:r>
            <a:r>
              <a:rPr lang="en-US" dirty="0"/>
              <a:t> to classless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routing problem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BB5390-E799-4261-A657-6CEF14077DAE}" type="slidenum">
              <a:rPr lang="en-GB"/>
              <a:pPr/>
              <a:t>5</a:t>
            </a:fld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intelligence of the IP layer</a:t>
            </a:r>
          </a:p>
          <a:p>
            <a:r>
              <a:rPr lang="en-US"/>
              <a:t>Use a hop-by-hop protocol to deliver packets end-to-end.</a:t>
            </a:r>
          </a:p>
          <a:p>
            <a:r>
              <a:rPr lang="en-US"/>
              <a:t>Main issues of concerns</a:t>
            </a:r>
          </a:p>
          <a:p>
            <a:pPr lvl="1"/>
            <a:r>
              <a:rPr lang="en-US"/>
              <a:t>Speed of convergence</a:t>
            </a:r>
          </a:p>
          <a:p>
            <a:pPr lvl="1"/>
            <a:r>
              <a:rPr lang="en-US"/>
              <a:t>Prone to routing loops</a:t>
            </a:r>
          </a:p>
          <a:p>
            <a:pPr lvl="1"/>
            <a:r>
              <a:rPr lang="en-US"/>
              <a:t>Efficiency</a:t>
            </a:r>
          </a:p>
          <a:p>
            <a:r>
              <a:rPr lang="en-US"/>
              <a:t>Two main approaches (in midst of many other differences and variations)</a:t>
            </a:r>
          </a:p>
          <a:p>
            <a:pPr lvl="1"/>
            <a:r>
              <a:rPr lang="en-US"/>
              <a:t>Distance vector and link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tale of two routing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AB2D36-B738-4EAE-9687-FE8669298F67}" type="slidenum">
              <a:rPr lang="en-GB"/>
              <a:pPr/>
              <a:t>6</a:t>
            </a:fld>
            <a:endParaRPr lang="en-GB"/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72816"/>
            <a:ext cx="8153400" cy="4704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routing protocols concern delivering packets from one point to another.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intradomain</a:t>
            </a:r>
            <a:r>
              <a:rPr lang="en-US" dirty="0"/>
              <a:t> routing additionally concerns optimizing certain costs of a route.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interdomain</a:t>
            </a:r>
            <a:r>
              <a:rPr lang="en-US" dirty="0"/>
              <a:t> routing additionally concerns satisfying certain policies of an AS.</a:t>
            </a:r>
          </a:p>
          <a:p>
            <a:r>
              <a:rPr lang="en-US" dirty="0"/>
              <a:t>Current Internet characteristics</a:t>
            </a:r>
          </a:p>
          <a:p>
            <a:pPr lvl="1"/>
            <a:r>
              <a:rPr lang="en-US" dirty="0"/>
              <a:t>Asymmetric routes</a:t>
            </a:r>
          </a:p>
          <a:p>
            <a:pPr lvl="1"/>
            <a:r>
              <a:rPr lang="en-US" dirty="0"/>
              <a:t>Packet reordering</a:t>
            </a:r>
          </a:p>
          <a:p>
            <a:pPr lvl="1"/>
            <a:r>
              <a:rPr lang="en-US" dirty="0"/>
              <a:t>Packet losses</a:t>
            </a:r>
          </a:p>
          <a:p>
            <a:pPr lvl="1"/>
            <a:r>
              <a:rPr lang="en-US" dirty="0" err="1"/>
              <a:t>Nonfriendly</a:t>
            </a:r>
            <a:r>
              <a:rPr lang="en-US" dirty="0"/>
              <a:t> intermediaries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end-to-end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085261-807F-465B-A5F5-933C0676A4A4}" type="slidenum">
              <a:rPr lang="en-GB"/>
              <a:pPr/>
              <a:t>7</a:t>
            </a:fld>
            <a:endParaRPr lang="en-GB"/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72816"/>
            <a:ext cx="8305800" cy="4704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 adds the following services to IP:</a:t>
            </a:r>
          </a:p>
          <a:p>
            <a:pPr lvl="1"/>
            <a:r>
              <a:rPr lang="en-US" dirty="0"/>
              <a:t>Multiplexing (through the port number)</a:t>
            </a:r>
          </a:p>
          <a:p>
            <a:pPr lvl="1"/>
            <a:r>
              <a:rPr lang="en-US" dirty="0" err="1"/>
              <a:t>Inordering</a:t>
            </a:r>
            <a:r>
              <a:rPr lang="en-US" dirty="0"/>
              <a:t> (through the TCP SN)</a:t>
            </a:r>
          </a:p>
          <a:p>
            <a:pPr lvl="1"/>
            <a:r>
              <a:rPr lang="en-US" dirty="0"/>
              <a:t>At-most-one-copy (through the TCP SN)</a:t>
            </a:r>
          </a:p>
          <a:p>
            <a:pPr lvl="1"/>
            <a:r>
              <a:rPr lang="en-US" dirty="0"/>
              <a:t>Arbitrarily large application messages (through the wraparound TCP SN space)</a:t>
            </a:r>
          </a:p>
          <a:p>
            <a:pPr lvl="1"/>
            <a:r>
              <a:rPr lang="en-US" dirty="0"/>
              <a:t>Flow control (through advertised window)</a:t>
            </a:r>
          </a:p>
          <a:p>
            <a:pPr lvl="1"/>
            <a:r>
              <a:rPr lang="en-US" dirty="0"/>
              <a:t>End-to-end reliability (through the sliding window protocol and retransmission)</a:t>
            </a:r>
          </a:p>
          <a:p>
            <a:pPr lvl="1"/>
            <a:r>
              <a:rPr lang="en-US" dirty="0"/>
              <a:t>Congestion control (through ACK clocking, congestion window, slow start, etc)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congestion control problem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71B89D-136D-4604-909A-36AB08D89B08}" type="slidenum">
              <a:rPr lang="en-GB"/>
              <a:pPr/>
              <a:t>8</a:t>
            </a:fld>
            <a:endParaRPr lang="en-GB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628800"/>
            <a:ext cx="8215313" cy="4594200"/>
          </a:xfrm>
        </p:spPr>
        <p:txBody>
          <a:bodyPr/>
          <a:lstStyle/>
          <a:p>
            <a:r>
              <a:rPr lang="en-US" sz="2400" dirty="0"/>
              <a:t>Congestion control and/or resource allocation hold one of the keys to the Internet stability. </a:t>
            </a:r>
          </a:p>
          <a:p>
            <a:r>
              <a:rPr lang="en-US" sz="2400" dirty="0"/>
              <a:t>A TCP sender interprets packet losses (without receiving ACKs) as a sign of congestion.</a:t>
            </a:r>
          </a:p>
          <a:p>
            <a:pPr lvl="1"/>
            <a:r>
              <a:rPr lang="en-US" sz="2000" dirty="0"/>
              <a:t>Slow starting to trigger packet losses (reaching the network capacity)</a:t>
            </a:r>
          </a:p>
          <a:p>
            <a:pPr lvl="1"/>
            <a:r>
              <a:rPr lang="en-US" sz="2000" dirty="0"/>
              <a:t>Next time, perform congestion avoidance when approaching to the congestion point.</a:t>
            </a:r>
          </a:p>
          <a:p>
            <a:r>
              <a:rPr lang="en-US" sz="2400" dirty="0"/>
              <a:t>Other approaches do not induce packet losses.</a:t>
            </a:r>
          </a:p>
          <a:p>
            <a:pPr lvl="1"/>
            <a:r>
              <a:rPr lang="en-US" sz="2000" dirty="0"/>
              <a:t>TCP/Vegas, Explicit Congestion Notification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Internet applications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D749AE-F48A-4D68-BD02-6C4A70A0A49A}" type="slidenum">
              <a:rPr lang="en-GB"/>
              <a:pPr/>
              <a:t>9</a:t>
            </a:fld>
            <a:endParaRPr lang="en-GB"/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DNS provides </a:t>
            </a:r>
          </a:p>
          <a:p>
            <a:pPr lvl="1"/>
            <a:r>
              <a:rPr lang="en-US"/>
              <a:t>a distributed database for domain names and </a:t>
            </a:r>
          </a:p>
          <a:p>
            <a:pPr lvl="1"/>
            <a:r>
              <a:rPr lang="en-US"/>
              <a:t>protocols to obtain their resource records.</a:t>
            </a:r>
          </a:p>
          <a:p>
            <a:r>
              <a:rPr lang="en-US"/>
              <a:t>Web provides</a:t>
            </a:r>
          </a:p>
          <a:p>
            <a:pPr lvl="1"/>
            <a:r>
              <a:rPr lang="en-US"/>
              <a:t>A global naming system to identify resources</a:t>
            </a:r>
          </a:p>
          <a:p>
            <a:pPr lvl="1"/>
            <a:r>
              <a:rPr lang="en-US"/>
              <a:t>A text-based language to facilitate a navigation across various related resources, and</a:t>
            </a:r>
          </a:p>
          <a:p>
            <a:pPr lvl="1"/>
            <a:r>
              <a:rPr lang="en-US"/>
              <a:t>A protocol for requesting and responding</a:t>
            </a:r>
          </a:p>
          <a:p>
            <a:r>
              <a:rPr lang="en-US"/>
              <a:t>Interaction between TCP and HTTP</a:t>
            </a:r>
          </a:p>
          <a:p>
            <a:r>
              <a:rPr lang="en-US"/>
              <a:t>Web proxies: not longer end-to-end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1804</TotalTime>
  <Words>759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Garamond</vt:lpstr>
      <vt:lpstr>Arial</vt:lpstr>
      <vt:lpstr>Verdana</vt:lpstr>
      <vt:lpstr>Wingdings</vt:lpstr>
      <vt:lpstr>Median</vt:lpstr>
      <vt:lpstr>VISIO 5 Drawing</vt:lpstr>
      <vt:lpstr>Conclusions</vt:lpstr>
      <vt:lpstr>The internetworking problem</vt:lpstr>
      <vt:lpstr>All boil down to the design goals</vt:lpstr>
      <vt:lpstr>The forwarding problem</vt:lpstr>
      <vt:lpstr>The routing problem</vt:lpstr>
      <vt:lpstr>A tale of two routing problems</vt:lpstr>
      <vt:lpstr>The end-to-end problems</vt:lpstr>
      <vt:lpstr>The congestion control problem</vt:lpstr>
      <vt:lpstr>Two Internet applications</vt:lpstr>
      <vt:lpstr>Coverage in terms of protocols</vt:lpstr>
      <vt:lpstr>What’s next?</vt:lpstr>
      <vt:lpstr>What’s next?</vt:lpstr>
      <vt:lpstr>Internet security: An after-thought?</vt:lpstr>
      <vt:lpstr>From IP unicast to IP multicast</vt:lpstr>
      <vt:lpstr>From fixed IP to mobile IP</vt:lpstr>
      <vt:lpstr>From data networking to multimedia networking</vt:lpstr>
      <vt:lpstr>Coverage in terms of protocols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Topology</dc:title>
  <dc:creator>Department of Computing</dc:creator>
  <cp:lastModifiedBy>RockyChang</cp:lastModifiedBy>
  <cp:revision>411</cp:revision>
  <cp:lastPrinted>2002-11-19T08:51:07Z</cp:lastPrinted>
  <dcterms:created xsi:type="dcterms:W3CDTF">1999-11-18T07:10:45Z</dcterms:created>
  <dcterms:modified xsi:type="dcterms:W3CDTF">2010-12-06T08:21:04Z</dcterms:modified>
</cp:coreProperties>
</file>