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9" r:id="rId3"/>
    <p:sldId id="384" r:id="rId4"/>
    <p:sldId id="385" r:id="rId5"/>
    <p:sldId id="386" r:id="rId6"/>
    <p:sldId id="387" r:id="rId7"/>
    <p:sldId id="388" r:id="rId8"/>
    <p:sldId id="389" r:id="rId9"/>
    <p:sldId id="383" r:id="rId10"/>
    <p:sldId id="391" r:id="rId11"/>
    <p:sldId id="390" r:id="rId12"/>
    <p:sldId id="395" r:id="rId13"/>
    <p:sldId id="393" r:id="rId14"/>
    <p:sldId id="394" r:id="rId15"/>
    <p:sldId id="356" r:id="rId16"/>
    <p:sldId id="357" r:id="rId17"/>
    <p:sldId id="358" r:id="rId18"/>
    <p:sldId id="372" r:id="rId19"/>
    <p:sldId id="378" r:id="rId20"/>
    <p:sldId id="377" r:id="rId21"/>
    <p:sldId id="359" r:id="rId22"/>
    <p:sldId id="360" r:id="rId23"/>
    <p:sldId id="361" r:id="rId24"/>
    <p:sldId id="362" r:id="rId25"/>
    <p:sldId id="363" r:id="rId26"/>
    <p:sldId id="379" r:id="rId27"/>
    <p:sldId id="364" r:id="rId28"/>
    <p:sldId id="365" r:id="rId29"/>
    <p:sldId id="367" r:id="rId30"/>
    <p:sldId id="368" r:id="rId31"/>
    <p:sldId id="369" r:id="rId32"/>
    <p:sldId id="370" r:id="rId33"/>
    <p:sldId id="371" r:id="rId34"/>
    <p:sldId id="401" r:id="rId35"/>
    <p:sldId id="396" r:id="rId36"/>
    <p:sldId id="397" r:id="rId37"/>
    <p:sldId id="398" r:id="rId38"/>
    <p:sldId id="400" r:id="rId39"/>
    <p:sldId id="374" r:id="rId40"/>
    <p:sldId id="402" r:id="rId41"/>
    <p:sldId id="405" r:id="rId42"/>
    <p:sldId id="403" r:id="rId43"/>
    <p:sldId id="404" r:id="rId44"/>
    <p:sldId id="339" r:id="rId45"/>
    <p:sldId id="343" r:id="rId46"/>
    <p:sldId id="345" r:id="rId47"/>
    <p:sldId id="406" r:id="rId48"/>
    <p:sldId id="351" r:id="rId49"/>
    <p:sldId id="381" r:id="rId50"/>
    <p:sldId id="289" r:id="rId51"/>
    <p:sldId id="407" r:id="rId52"/>
  </p:sldIdLst>
  <p:sldSz cx="9144000" cy="6858000" type="screen4x3"/>
  <p:notesSz cx="6400800" cy="8686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26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991" tIns="41997" rIns="83991" bIns="41997" numCol="1" anchor="t" anchorCtr="0" compatLnSpc="1">
            <a:prstTxWarp prst="textNoShape">
              <a:avLst/>
            </a:prstTxWarp>
          </a:bodyPr>
          <a:lstStyle>
            <a:lvl1pPr defTabSz="839788" eaLnBrk="0" hangingPunct="0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27438" y="0"/>
            <a:ext cx="27733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991" tIns="41997" rIns="83991" bIns="41997" numCol="1" anchor="t" anchorCtr="0" compatLnSpc="1">
            <a:prstTxWarp prst="textNoShape">
              <a:avLst/>
            </a:prstTxWarp>
          </a:bodyPr>
          <a:lstStyle>
            <a:lvl1pPr algn="r" defTabSz="839788" eaLnBrk="0" hangingPunct="0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51825"/>
            <a:ext cx="27733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991" tIns="41997" rIns="83991" bIns="41997" numCol="1" anchor="b" anchorCtr="0" compatLnSpc="1">
            <a:prstTxWarp prst="textNoShape">
              <a:avLst/>
            </a:prstTxWarp>
          </a:bodyPr>
          <a:lstStyle>
            <a:lvl1pPr defTabSz="839788" eaLnBrk="0" hangingPunct="0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27438" y="8251825"/>
            <a:ext cx="27733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991" tIns="41997" rIns="83991" bIns="41997" numCol="1" anchor="b" anchorCtr="0" compatLnSpc="1">
            <a:prstTxWarp prst="textNoShape">
              <a:avLst/>
            </a:prstTxWarp>
          </a:bodyPr>
          <a:lstStyle>
            <a:lvl1pPr algn="r" defTabSz="839788" eaLnBrk="0" hangingPunct="0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01F4386-0191-4A50-B6DE-BAE2DC4CF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991" tIns="41997" rIns="83991" bIns="41997" numCol="1" anchor="t" anchorCtr="0" compatLnSpc="1">
            <a:prstTxWarp prst="textNoShape">
              <a:avLst/>
            </a:prstTxWarp>
          </a:bodyPr>
          <a:lstStyle>
            <a:lvl1pPr defTabSz="839788" eaLnBrk="0" hangingPunct="0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7438" y="0"/>
            <a:ext cx="27733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991" tIns="41997" rIns="83991" bIns="41997" numCol="1" anchor="t" anchorCtr="0" compatLnSpc="1">
            <a:prstTxWarp prst="textNoShape">
              <a:avLst/>
            </a:prstTxWarp>
          </a:bodyPr>
          <a:lstStyle>
            <a:lvl1pPr algn="r" defTabSz="839788" eaLnBrk="0" hangingPunct="0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28700" y="650875"/>
            <a:ext cx="4343400" cy="325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52488" y="4125913"/>
            <a:ext cx="4695825" cy="39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991" tIns="41997" rIns="83991" bIns="41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991" tIns="41997" rIns="83991" bIns="41997" numCol="1" anchor="b" anchorCtr="0" compatLnSpc="1">
            <a:prstTxWarp prst="textNoShape">
              <a:avLst/>
            </a:prstTxWarp>
          </a:bodyPr>
          <a:lstStyle>
            <a:lvl1pPr defTabSz="839788" eaLnBrk="0" hangingPunct="0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7438" y="8251825"/>
            <a:ext cx="27733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991" tIns="41997" rIns="83991" bIns="41997" numCol="1" anchor="b" anchorCtr="0" compatLnSpc="1">
            <a:prstTxWarp prst="textNoShape">
              <a:avLst/>
            </a:prstTxWarp>
          </a:bodyPr>
          <a:lstStyle>
            <a:lvl1pPr algn="r" defTabSz="839788" eaLnBrk="0" hangingPunct="0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D6001CE-8E29-4C1D-BD11-6A128BA28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E52CE72-C54C-4AEB-B99C-CC27723908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208C4-E69E-41B0-ABF9-8E85237BF5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5FBE0-765E-4927-820C-6255F9BA3C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8229600" cy="239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740150"/>
            <a:ext cx="8229600" cy="239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78024-57FA-417E-B23D-9A04358E39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4317A-9884-4CDA-B1D8-30D6E7C8E4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27F04-AA49-4D50-8A69-34994AC0F9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6880B1F-3D8C-49ED-BBCF-0F15DF46E0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F227EB4-D272-4D52-81F3-C60DF7C658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0E4A1E8-6424-4620-89EB-7582BB4644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B509C-177B-4608-B3B8-3DEBE555C3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BE60191-6913-458A-AF4B-C360CD044B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59BDD-6348-4547-A18C-589C0D9B20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F4934290-94EF-4F4A-AE4F-AB501A2CE7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D843A3E-8571-44F8-8CCB-BB943DED9F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6" r:id="rId2"/>
    <p:sldLayoutId id="2147483691" r:id="rId3"/>
    <p:sldLayoutId id="2147483692" r:id="rId4"/>
    <p:sldLayoutId id="2147483693" r:id="rId5"/>
    <p:sldLayoutId id="2147483687" r:id="rId6"/>
    <p:sldLayoutId id="2147483694" r:id="rId7"/>
    <p:sldLayoutId id="2147483688" r:id="rId8"/>
    <p:sldLayoutId id="2147483695" r:id="rId9"/>
    <p:sldLayoutId id="2147483689" r:id="rId10"/>
    <p:sldLayoutId id="2147483696" r:id="rId11"/>
    <p:sldLayoutId id="2147483697" r:id="rId12"/>
    <p:sldLayoutId id="2147483698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1225"/>
            <a:ext cx="7772400" cy="1654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800"/>
              <a:t>Congestion Control in Internet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92500"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/>
              <a:t>Dr. Rocky K. C. </a:t>
            </a:r>
            <a:r>
              <a:rPr lang="en-US" dirty="0" smtClean="0"/>
              <a:t>Chang		      October 25, 2010</a:t>
            </a:r>
            <a:endParaRPr lang="en-US" dirty="0"/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427F2740-F086-4E47-96E0-E43A44457C2A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smtClean="0"/>
              <a:t>Congestion control (the best effort service)</a:t>
            </a:r>
            <a:endParaRPr lang="en-GB" sz="36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7184527-8CC9-43F9-B51B-93AE1EFC20DD}" type="slidenum">
              <a:rPr lang="en-GB"/>
              <a:pPr>
                <a:defRPr/>
              </a:pPr>
              <a:t>10</a:t>
            </a:fld>
            <a:endParaRPr lang="en-GB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395288" y="2073275"/>
          <a:ext cx="8424862" cy="3084513"/>
        </p:xfrm>
        <a:graphic>
          <a:graphicData uri="http://schemas.openxmlformats.org/presentationml/2006/ole">
            <p:oleObj spid="_x0000_s2050" name="Visio" r:id="rId3" imgW="4969640" imgH="1819070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 smtClean="0"/>
              <a:t>Other important issues</a:t>
            </a:r>
            <a:endParaRPr lang="en-GB" sz="40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ED4C316-E6C0-4B67-A6C9-0D25C84172D0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277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/>
              <a:t>Fairness (of using the network resources)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/>
              <a:t>Between TCP flows (cooperative users) and nonTCP flows (usually noncooperative users)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/>
              <a:t>Between TCP flows (one with a longer RTT)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/>
              <a:t>Between TCP implementations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/>
              <a:t>NonTCP flows may be TCP-friendly if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/>
              <a:t>“their long-term throughput does not exceed the throughput of a conformant TCP under the same conditions.”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/>
              <a:t>Indices and algorithms for fairness, e.g., Jain’s index and max-min algorithms.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 smtClean="0"/>
              <a:t>Fairness measures</a:t>
            </a:r>
            <a:endParaRPr lang="en-GB" sz="40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89CE17C-C17F-4149-8854-EDD17389B97E}" type="slidenum">
              <a:rPr lang="en-GB"/>
              <a:pPr>
                <a:defRPr/>
              </a:pPr>
              <a:t>12</a:t>
            </a:fld>
            <a:endParaRPr lang="en-GB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539750" y="1995488"/>
          <a:ext cx="8316913" cy="3233737"/>
        </p:xfrm>
        <a:graphic>
          <a:graphicData uri="http://schemas.openxmlformats.org/presentationml/2006/ole">
            <p:oleObj spid="_x0000_s3074" name="Visio" r:id="rId3" imgW="5994490" imgH="2329693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 smtClean="0"/>
              <a:t>What are needed?</a:t>
            </a:r>
            <a:endParaRPr lang="en-GB" sz="40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9685C9F-3915-4248-B1AD-796A674BBB57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An end-to-end congestion control protocol</a:t>
            </a:r>
          </a:p>
          <a:p>
            <a:pPr>
              <a:lnSpc>
                <a:spcPct val="90000"/>
              </a:lnSpc>
            </a:pPr>
            <a:r>
              <a:rPr lang="en-US" smtClean="0"/>
              <a:t>Assistance from the routers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Indicate congestion explicitly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Scheduling discipline (e.g., FCFS, fair queuing) for controlling the bandwidth allocation for different flows.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Buffer management (e.g., shared buffer pool, per-flow allocation) for determining how the buffer space is shared between different flows.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Queue management (e.g., drop tail, RED) for controlling the length of queue by selecting which packets to drop.</a:t>
            </a:r>
            <a:endParaRPr lang="en-GB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 smtClean="0"/>
              <a:t>Resource management in routers</a:t>
            </a:r>
            <a:endParaRPr lang="en-GB" sz="40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38E348B-6170-497B-82D1-E795D7177A74}" type="slidenum">
              <a:rPr lang="en-GB"/>
              <a:pPr>
                <a:defRPr/>
              </a:pPr>
              <a:t>14</a:t>
            </a:fld>
            <a:endParaRPr lang="en-GB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2667000" y="2339975"/>
          <a:ext cx="4044950" cy="3014663"/>
        </p:xfrm>
        <a:graphic>
          <a:graphicData uri="http://schemas.openxmlformats.org/presentationml/2006/ole">
            <p:oleObj spid="_x0000_s4098" name="Visio" r:id="rId3" imgW="4044493" imgH="3014727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Congestion control in TCP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0447AF7-2776-430B-BF38-303654674733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TCP interprets packet losses as a sign of congestion rather than corrupted packets.</a:t>
            </a:r>
          </a:p>
          <a:p>
            <a:pPr lvl="1"/>
            <a:r>
              <a:rPr lang="en-US" smtClean="0"/>
              <a:t>TCP needs to create packet losses to find the available bandwidth of the connection.</a:t>
            </a:r>
          </a:p>
          <a:p>
            <a:pPr lvl="1"/>
            <a:r>
              <a:rPr lang="en-US" smtClean="0"/>
              <a:t>Signs: timing out or receiving duplicate ACKs</a:t>
            </a:r>
          </a:p>
          <a:p>
            <a:r>
              <a:rPr lang="en-US" smtClean="0"/>
              <a:t>TCP (1) recovers lost data, and (2) performs congestion and flow control.</a:t>
            </a:r>
          </a:p>
          <a:p>
            <a:pPr lvl="1"/>
            <a:r>
              <a:rPr lang="en-US" smtClean="0"/>
              <a:t>Doing (1) without (2) causes “congestion collapse.”</a:t>
            </a:r>
          </a:p>
          <a:p>
            <a:pPr lvl="1"/>
            <a:r>
              <a:rPr lang="en-US" smtClean="0"/>
              <a:t>A congestion collapse occurred in Oct., 1985.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Congestion control in TCP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524473F-E3B1-4103-BF8D-154FC5E38453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TCP uses the sliding window protocol to handle congestion control and flow control.</a:t>
            </a:r>
          </a:p>
          <a:p>
            <a:r>
              <a:rPr lang="en-US" smtClean="0"/>
              <a:t>TCP uses +ve acknowledgments to self-clock its data transmission.</a:t>
            </a:r>
          </a:p>
          <a:p>
            <a:pPr lvl="1"/>
            <a:r>
              <a:rPr lang="en-US" smtClean="0"/>
              <a:t>The rate of data transmission depends on the rate of acknowledgment received by the sender.</a:t>
            </a:r>
          </a:p>
          <a:p>
            <a:pPr lvl="1"/>
            <a:r>
              <a:rPr lang="en-US" smtClean="0"/>
              <a:t>Four algorithms (RFC 2581):</a:t>
            </a:r>
          </a:p>
          <a:p>
            <a:pPr lvl="2"/>
            <a:r>
              <a:rPr lang="en-US" smtClean="0"/>
              <a:t>Slow start and congestion avoidance</a:t>
            </a:r>
          </a:p>
          <a:p>
            <a:pPr lvl="2"/>
            <a:r>
              <a:rPr lang="en-US" smtClean="0"/>
              <a:t>Fast retransmit and fast recovery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Slow start and congestion avoidance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B730265-77B1-4AD4-A2C8-B3FAE77B29E1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242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/>
              <a:t>Slow start is used to start up the self-clocking process.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/>
              <a:t>There are no ACKs at the start up of a TCP connection.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/>
              <a:t>The connection has no information about the network congestion.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/>
              <a:t>The congestion avoidance algorithm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/>
              <a:t>This algorithm is used when the sending rate is close to the full capacity of the network.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/>
              <a:t>Some knowledge about the network congestion is assumed.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Slow start and congestion avoidance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602A7CA-E485-4E78-A99B-792771CF9B5B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257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/>
              <a:t>Sender-side congestion window and a slow start threshold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/>
              <a:t>Congestion window 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/>
              <a:t>The congestion window is imposed by the sender for congestion control purpose (size = </a:t>
            </a:r>
            <a:r>
              <a:rPr lang="en-US" i="1"/>
              <a:t>cwnd</a:t>
            </a:r>
            <a:r>
              <a:rPr lang="en-US"/>
              <a:t>).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/>
              <a:t>The receiver’s advertised window (size = </a:t>
            </a:r>
            <a:r>
              <a:rPr lang="en-US" i="1"/>
              <a:t>rwnd</a:t>
            </a:r>
            <a:r>
              <a:rPr lang="en-US"/>
              <a:t>) is imposed by the receiver for flow control purpose.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/>
              <a:t>The sender window = min{</a:t>
            </a:r>
            <a:r>
              <a:rPr lang="en-US" i="1"/>
              <a:t>cwnd</a:t>
            </a:r>
            <a:r>
              <a:rPr lang="en-US"/>
              <a:t>, </a:t>
            </a:r>
            <a:r>
              <a:rPr lang="en-US" i="1"/>
              <a:t>rwnd</a:t>
            </a:r>
            <a:r>
              <a:rPr lang="en-US"/>
              <a:t>}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/>
              <a:t>Slow start threshold (</a:t>
            </a:r>
            <a:r>
              <a:rPr lang="en-US" i="1"/>
              <a:t>ssthresh</a:t>
            </a:r>
            <a:r>
              <a:rPr lang="en-US"/>
              <a:t>)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/>
              <a:t>A cutoff point between slow start and congestion avoidance phases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/>
              <a:t>Additive increase/multiplicative decrease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Slow start and congestion avoidance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E6A8AC6-71D8-4685-B790-3D080D3E11D3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327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73238"/>
            <a:ext cx="8001000" cy="4703762"/>
          </a:xfrm>
        </p:spPr>
        <p:txBody>
          <a:bodyPr/>
          <a:lstStyle/>
          <a:p>
            <a:r>
              <a:rPr lang="en-US" smtClean="0"/>
              <a:t>Slow start algorithm is used when </a:t>
            </a:r>
            <a:r>
              <a:rPr lang="en-US" i="1" smtClean="0"/>
              <a:t>cwnd</a:t>
            </a:r>
            <a:r>
              <a:rPr lang="en-US" smtClean="0"/>
              <a:t> &lt; </a:t>
            </a:r>
            <a:r>
              <a:rPr lang="en-US" i="1" smtClean="0"/>
              <a:t>ssthresh</a:t>
            </a:r>
            <a:r>
              <a:rPr lang="en-US" smtClean="0"/>
              <a:t>.</a:t>
            </a:r>
          </a:p>
          <a:p>
            <a:r>
              <a:rPr lang="en-US" smtClean="0"/>
              <a:t>Congestion avoidance algorithm is used when </a:t>
            </a:r>
            <a:r>
              <a:rPr lang="en-US" i="1" smtClean="0"/>
              <a:t>cwnd</a:t>
            </a:r>
            <a:r>
              <a:rPr lang="en-US" smtClean="0"/>
              <a:t> &gt; </a:t>
            </a:r>
            <a:r>
              <a:rPr lang="en-US" i="1" smtClean="0"/>
              <a:t>ssthresh</a:t>
            </a:r>
            <a:r>
              <a:rPr lang="en-US" smtClean="0"/>
              <a:t>.</a:t>
            </a:r>
          </a:p>
          <a:p>
            <a:r>
              <a:rPr lang="en-US" smtClean="0"/>
              <a:t>Either can be used when </a:t>
            </a:r>
            <a:r>
              <a:rPr lang="en-US" i="1" smtClean="0"/>
              <a:t>cwnd</a:t>
            </a:r>
            <a:r>
              <a:rPr lang="en-US" smtClean="0"/>
              <a:t> = </a:t>
            </a:r>
            <a:r>
              <a:rPr lang="en-US" i="1" smtClean="0"/>
              <a:t>ssthresh</a:t>
            </a:r>
            <a:r>
              <a:rPr lang="en-US" smtClean="0"/>
              <a:t>.</a:t>
            </a:r>
          </a:p>
          <a:p>
            <a:r>
              <a:rPr lang="en-US" smtClean="0"/>
              <a:t>Initial values:</a:t>
            </a:r>
          </a:p>
          <a:p>
            <a:pPr lvl="1"/>
            <a:r>
              <a:rPr lang="en-US" i="1" smtClean="0"/>
              <a:t>cwnd</a:t>
            </a:r>
            <a:r>
              <a:rPr lang="en-US" smtClean="0"/>
              <a:t> should be set to at most 2MSS bytes.</a:t>
            </a:r>
          </a:p>
          <a:p>
            <a:pPr lvl="1"/>
            <a:r>
              <a:rPr lang="en-US" i="1" smtClean="0"/>
              <a:t>ssthresh</a:t>
            </a:r>
            <a:r>
              <a:rPr lang="en-US" smtClean="0"/>
              <a:t> is set to </a:t>
            </a:r>
            <a:r>
              <a:rPr lang="en-US" i="1" smtClean="0"/>
              <a:t>rwnd</a:t>
            </a:r>
            <a:r>
              <a:rPr lang="en-US" smtClean="0"/>
              <a:t> in some implementations.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The network congestion problem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656A06C-D1A9-4CEB-BC98-6DF195765823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00213"/>
            <a:ext cx="8153400" cy="4700587"/>
          </a:xfrm>
        </p:spPr>
        <p:txBody>
          <a:bodyPr/>
          <a:lstStyle/>
          <a:p>
            <a:r>
              <a:rPr lang="en-US" sz="2400" smtClean="0"/>
              <a:t>Problem: How to effectively and fairly allocate network resources among a collection of competing users?</a:t>
            </a:r>
          </a:p>
          <a:p>
            <a:r>
              <a:rPr lang="en-US" sz="2400" smtClean="0"/>
              <a:t>Congestion is the state of sustained network overload.</a:t>
            </a:r>
          </a:p>
          <a:p>
            <a:pPr lvl="1"/>
            <a:r>
              <a:rPr lang="en-US" sz="2000" smtClean="0"/>
              <a:t>Limited link bandwidth, buffer space at routers, and processing speed.</a:t>
            </a:r>
          </a:p>
          <a:p>
            <a:r>
              <a:rPr lang="en-US" sz="2400" smtClean="0"/>
              <a:t>Congestion collapse (or Internet meltdown)</a:t>
            </a:r>
          </a:p>
          <a:p>
            <a:pPr lvl="1"/>
            <a:r>
              <a:rPr lang="en-US" sz="2000" smtClean="0"/>
              <a:t>A state where any increase in the offered load leads to a decrease in the useful work.</a:t>
            </a:r>
          </a:p>
          <a:p>
            <a:pPr lvl="1"/>
            <a:r>
              <a:rPr lang="en-US" sz="2000" smtClean="0"/>
              <a:t>E.g., small packets and ICMP source quench (RFC 896)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EB30DC1-98CB-4DCF-B52F-77D5EFE11600}" type="slidenum">
              <a:rPr lang="en-GB"/>
              <a:pPr/>
              <a:t>20</a:t>
            </a:fld>
            <a:endParaRPr lang="en-GB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Slow start and congestion avoidance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1739900" y="62944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V="1">
            <a:off x="1739900" y="1341438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2197100" y="61420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1968500" y="61420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2425700" y="61420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2882900" y="614203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2654300" y="61420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3111500" y="61420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3568700" y="61420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3340100" y="61420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3797300" y="61420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4254500" y="61420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4025900" y="614203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4483100" y="61420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4940300" y="61420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4711700" y="61420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5168900" y="614203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5626100" y="61420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5397500" y="61420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5854700" y="61420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6311900" y="614203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6083300" y="61420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6540500" y="61420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6997700" y="61420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6769100" y="61420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7226300" y="61420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7454900" y="614203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 rot="-5384189">
            <a:off x="1725613" y="56816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 rot="-5384189">
            <a:off x="1725613" y="59102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 rot="-5384189">
            <a:off x="1727200" y="54530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 rot="-5384189">
            <a:off x="1728788" y="499586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 rot="-5384189">
            <a:off x="1728788" y="52244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Line 36"/>
          <p:cNvSpPr>
            <a:spLocks noChangeShapeType="1"/>
          </p:cNvSpPr>
          <p:nvPr/>
        </p:nvSpPr>
        <p:spPr bwMode="auto">
          <a:xfrm rot="-5384189">
            <a:off x="1730375" y="47672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 rot="-5384189">
            <a:off x="1733550" y="43116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 rot="-5384189">
            <a:off x="1733550" y="454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 rot="-5384189">
            <a:off x="1735138" y="40830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 rot="-5384189">
            <a:off x="1736725" y="36258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 rot="-5384189">
            <a:off x="1736725" y="385445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Line 42"/>
          <p:cNvSpPr>
            <a:spLocks noChangeShapeType="1"/>
          </p:cNvSpPr>
          <p:nvPr/>
        </p:nvSpPr>
        <p:spPr bwMode="auto">
          <a:xfrm rot="-5384189">
            <a:off x="1738313" y="3397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5" name="Line 43"/>
          <p:cNvSpPr>
            <a:spLocks noChangeShapeType="1"/>
          </p:cNvSpPr>
          <p:nvPr/>
        </p:nvSpPr>
        <p:spPr bwMode="auto">
          <a:xfrm rot="-5384189">
            <a:off x="1739900" y="29416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6" name="Line 44"/>
          <p:cNvSpPr>
            <a:spLocks noChangeShapeType="1"/>
          </p:cNvSpPr>
          <p:nvPr/>
        </p:nvSpPr>
        <p:spPr bwMode="auto">
          <a:xfrm rot="-5384189">
            <a:off x="1739900" y="31702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Line 45"/>
          <p:cNvSpPr>
            <a:spLocks noChangeShapeType="1"/>
          </p:cNvSpPr>
          <p:nvPr/>
        </p:nvSpPr>
        <p:spPr bwMode="auto">
          <a:xfrm rot="-5384189">
            <a:off x="1741488" y="271303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8" name="Line 46"/>
          <p:cNvSpPr>
            <a:spLocks noChangeShapeType="1"/>
          </p:cNvSpPr>
          <p:nvPr/>
        </p:nvSpPr>
        <p:spPr bwMode="auto">
          <a:xfrm rot="-5384189">
            <a:off x="1743075" y="22558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9" name="Line 47"/>
          <p:cNvSpPr>
            <a:spLocks noChangeShapeType="1"/>
          </p:cNvSpPr>
          <p:nvPr/>
        </p:nvSpPr>
        <p:spPr bwMode="auto">
          <a:xfrm rot="-5384189">
            <a:off x="1741488" y="24844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0" name="Line 48"/>
          <p:cNvSpPr>
            <a:spLocks noChangeShapeType="1"/>
          </p:cNvSpPr>
          <p:nvPr/>
        </p:nvSpPr>
        <p:spPr bwMode="auto">
          <a:xfrm rot="-5384189">
            <a:off x="1744663" y="20272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Line 49"/>
          <p:cNvSpPr>
            <a:spLocks noChangeShapeType="1"/>
          </p:cNvSpPr>
          <p:nvPr/>
        </p:nvSpPr>
        <p:spPr bwMode="auto">
          <a:xfrm rot="-5384189">
            <a:off x="1746250" y="157003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 rot="-5384189">
            <a:off x="1744663" y="17986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3" name="Text Box 51"/>
          <p:cNvSpPr txBox="1">
            <a:spLocks noChangeArrowheads="1"/>
          </p:cNvSpPr>
          <p:nvPr/>
        </p:nvSpPr>
        <p:spPr bwMode="auto">
          <a:xfrm>
            <a:off x="901700" y="14938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3844" name="Text Box 52"/>
          <p:cNvSpPr txBox="1">
            <a:spLocks noChangeArrowheads="1"/>
          </p:cNvSpPr>
          <p:nvPr/>
        </p:nvSpPr>
        <p:spPr bwMode="auto">
          <a:xfrm>
            <a:off x="1130300" y="1554163"/>
            <a:ext cx="533400" cy="426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20</a:t>
            </a:r>
          </a:p>
          <a:p>
            <a:pPr algn="ctr" eaLnBrk="0" hangingPunct="0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   15</a:t>
            </a:r>
          </a:p>
          <a:p>
            <a:pPr algn="ctr" eaLnBrk="0" hangingPunct="0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   10</a:t>
            </a:r>
          </a:p>
          <a:p>
            <a:pPr algn="ctr" eaLnBrk="0" hangingPunct="0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5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</a:t>
            </a:r>
          </a:p>
        </p:txBody>
      </p:sp>
      <p:sp>
        <p:nvSpPr>
          <p:cNvPr id="33845" name="Oval 53"/>
          <p:cNvSpPr>
            <a:spLocks noChangeArrowheads="1"/>
          </p:cNvSpPr>
          <p:nvPr/>
        </p:nvSpPr>
        <p:spPr bwMode="auto">
          <a:xfrm>
            <a:off x="1892300" y="598963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6" name="Oval 54"/>
          <p:cNvSpPr>
            <a:spLocks noChangeArrowheads="1"/>
          </p:cNvSpPr>
          <p:nvPr/>
        </p:nvSpPr>
        <p:spPr bwMode="auto">
          <a:xfrm>
            <a:off x="2120900" y="576103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Oval 55"/>
          <p:cNvSpPr>
            <a:spLocks noChangeArrowheads="1"/>
          </p:cNvSpPr>
          <p:nvPr/>
        </p:nvSpPr>
        <p:spPr bwMode="auto">
          <a:xfrm>
            <a:off x="2349500" y="530383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8" name="Oval 56"/>
          <p:cNvSpPr>
            <a:spLocks noChangeArrowheads="1"/>
          </p:cNvSpPr>
          <p:nvPr/>
        </p:nvSpPr>
        <p:spPr bwMode="auto">
          <a:xfrm>
            <a:off x="2578100" y="438943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9" name="Oval 57"/>
          <p:cNvSpPr>
            <a:spLocks noChangeArrowheads="1"/>
          </p:cNvSpPr>
          <p:nvPr/>
        </p:nvSpPr>
        <p:spPr bwMode="auto">
          <a:xfrm>
            <a:off x="2806700" y="256063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Line 58"/>
          <p:cNvSpPr>
            <a:spLocks noChangeShapeType="1"/>
          </p:cNvSpPr>
          <p:nvPr/>
        </p:nvSpPr>
        <p:spPr bwMode="auto">
          <a:xfrm flipV="1">
            <a:off x="1739900" y="606583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1" name="Line 59"/>
          <p:cNvSpPr>
            <a:spLocks noChangeShapeType="1"/>
          </p:cNvSpPr>
          <p:nvPr/>
        </p:nvSpPr>
        <p:spPr bwMode="auto">
          <a:xfrm flipV="1">
            <a:off x="1968500" y="583723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2" name="Line 60"/>
          <p:cNvSpPr>
            <a:spLocks noChangeShapeType="1"/>
          </p:cNvSpPr>
          <p:nvPr/>
        </p:nvSpPr>
        <p:spPr bwMode="auto">
          <a:xfrm flipV="1">
            <a:off x="2197100" y="5380038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Line 61"/>
          <p:cNvSpPr>
            <a:spLocks noChangeShapeType="1"/>
          </p:cNvSpPr>
          <p:nvPr/>
        </p:nvSpPr>
        <p:spPr bwMode="auto">
          <a:xfrm flipV="1">
            <a:off x="2425700" y="4465638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4" name="Line 62"/>
          <p:cNvSpPr>
            <a:spLocks noChangeShapeType="1"/>
          </p:cNvSpPr>
          <p:nvPr/>
        </p:nvSpPr>
        <p:spPr bwMode="auto">
          <a:xfrm flipV="1">
            <a:off x="2654300" y="2636838"/>
            <a:ext cx="228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5" name="Line 63"/>
          <p:cNvSpPr>
            <a:spLocks noChangeShapeType="1"/>
          </p:cNvSpPr>
          <p:nvPr/>
        </p:nvSpPr>
        <p:spPr bwMode="auto">
          <a:xfrm flipV="1">
            <a:off x="2882900" y="1722438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Line 64"/>
          <p:cNvSpPr>
            <a:spLocks noChangeShapeType="1"/>
          </p:cNvSpPr>
          <p:nvPr/>
        </p:nvSpPr>
        <p:spPr bwMode="auto">
          <a:xfrm>
            <a:off x="2959100" y="1722438"/>
            <a:ext cx="15240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7" name="Oval 65"/>
          <p:cNvSpPr>
            <a:spLocks noChangeArrowheads="1"/>
          </p:cNvSpPr>
          <p:nvPr/>
        </p:nvSpPr>
        <p:spPr bwMode="auto">
          <a:xfrm>
            <a:off x="3035300" y="598963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33858" name="Oval 66"/>
          <p:cNvSpPr>
            <a:spLocks noChangeArrowheads="1"/>
          </p:cNvSpPr>
          <p:nvPr/>
        </p:nvSpPr>
        <p:spPr bwMode="auto">
          <a:xfrm>
            <a:off x="3263900" y="576103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33859" name="Oval 67"/>
          <p:cNvSpPr>
            <a:spLocks noChangeArrowheads="1"/>
          </p:cNvSpPr>
          <p:nvPr/>
        </p:nvSpPr>
        <p:spPr bwMode="auto">
          <a:xfrm>
            <a:off x="3492500" y="530383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33860" name="Oval 68"/>
          <p:cNvSpPr>
            <a:spLocks noChangeArrowheads="1"/>
          </p:cNvSpPr>
          <p:nvPr/>
        </p:nvSpPr>
        <p:spPr bwMode="auto">
          <a:xfrm>
            <a:off x="3721100" y="438943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33861" name="Oval 69"/>
          <p:cNvSpPr>
            <a:spLocks noChangeArrowheads="1"/>
          </p:cNvSpPr>
          <p:nvPr/>
        </p:nvSpPr>
        <p:spPr bwMode="auto">
          <a:xfrm>
            <a:off x="3873500" y="393223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33862" name="Line 70"/>
          <p:cNvSpPr>
            <a:spLocks noChangeShapeType="1"/>
          </p:cNvSpPr>
          <p:nvPr/>
        </p:nvSpPr>
        <p:spPr bwMode="auto">
          <a:xfrm flipV="1">
            <a:off x="3111500" y="583723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63" name="Line 71"/>
          <p:cNvSpPr>
            <a:spLocks noChangeShapeType="1"/>
          </p:cNvSpPr>
          <p:nvPr/>
        </p:nvSpPr>
        <p:spPr bwMode="auto">
          <a:xfrm flipV="1">
            <a:off x="3340100" y="5380038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64" name="Line 72"/>
          <p:cNvSpPr>
            <a:spLocks noChangeShapeType="1"/>
          </p:cNvSpPr>
          <p:nvPr/>
        </p:nvSpPr>
        <p:spPr bwMode="auto">
          <a:xfrm flipV="1">
            <a:off x="3568700" y="4465638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Line 73"/>
          <p:cNvSpPr>
            <a:spLocks noChangeShapeType="1"/>
          </p:cNvSpPr>
          <p:nvPr/>
        </p:nvSpPr>
        <p:spPr bwMode="auto">
          <a:xfrm flipV="1">
            <a:off x="3797300" y="4008438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66" name="Oval 74"/>
          <p:cNvSpPr>
            <a:spLocks noChangeArrowheads="1"/>
          </p:cNvSpPr>
          <p:nvPr/>
        </p:nvSpPr>
        <p:spPr bwMode="auto">
          <a:xfrm>
            <a:off x="4102100" y="385603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33867" name="Oval 75"/>
          <p:cNvSpPr>
            <a:spLocks noChangeArrowheads="1"/>
          </p:cNvSpPr>
          <p:nvPr/>
        </p:nvSpPr>
        <p:spPr bwMode="auto">
          <a:xfrm>
            <a:off x="4406900" y="377983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33868" name="Oval 76"/>
          <p:cNvSpPr>
            <a:spLocks noChangeArrowheads="1"/>
          </p:cNvSpPr>
          <p:nvPr/>
        </p:nvSpPr>
        <p:spPr bwMode="auto">
          <a:xfrm>
            <a:off x="4635500" y="370363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33869" name="Oval 77"/>
          <p:cNvSpPr>
            <a:spLocks noChangeArrowheads="1"/>
          </p:cNvSpPr>
          <p:nvPr/>
        </p:nvSpPr>
        <p:spPr bwMode="auto">
          <a:xfrm>
            <a:off x="4940300" y="362743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33870" name="Line 78"/>
          <p:cNvSpPr>
            <a:spLocks noChangeShapeType="1"/>
          </p:cNvSpPr>
          <p:nvPr/>
        </p:nvSpPr>
        <p:spPr bwMode="auto">
          <a:xfrm flipV="1">
            <a:off x="3949700" y="3932238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Line 79"/>
          <p:cNvSpPr>
            <a:spLocks noChangeShapeType="1"/>
          </p:cNvSpPr>
          <p:nvPr/>
        </p:nvSpPr>
        <p:spPr bwMode="auto">
          <a:xfrm flipV="1">
            <a:off x="4178300" y="3856038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72" name="Line 80"/>
          <p:cNvSpPr>
            <a:spLocks noChangeShapeType="1"/>
          </p:cNvSpPr>
          <p:nvPr/>
        </p:nvSpPr>
        <p:spPr bwMode="auto">
          <a:xfrm flipV="1">
            <a:off x="4483100" y="3703638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73" name="Line 81"/>
          <p:cNvSpPr>
            <a:spLocks noChangeShapeType="1"/>
          </p:cNvSpPr>
          <p:nvPr/>
        </p:nvSpPr>
        <p:spPr bwMode="auto">
          <a:xfrm flipH="1" flipV="1">
            <a:off x="3035300" y="1722438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Text Box 82"/>
          <p:cNvSpPr txBox="1">
            <a:spLocks noChangeArrowheads="1"/>
          </p:cNvSpPr>
          <p:nvPr/>
        </p:nvSpPr>
        <p:spPr bwMode="auto">
          <a:xfrm>
            <a:off x="4406900" y="1951038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Congestion due to timeout</a:t>
            </a:r>
          </a:p>
        </p:txBody>
      </p: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1587500" y="6446838"/>
            <a:ext cx="617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0                  5                 10                 15               20                25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Slow start algorithm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BF1E28F-2A8A-491B-82A0-C1D5E04CAB71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844675"/>
            <a:ext cx="7924800" cy="4632325"/>
          </a:xfrm>
        </p:spPr>
        <p:txBody>
          <a:bodyPr/>
          <a:lstStyle/>
          <a:p>
            <a:r>
              <a:rPr lang="en-US" smtClean="0"/>
              <a:t>Problem: When a TCP connection just starts up, it lacks ACKs to self-clock its data transmission.</a:t>
            </a:r>
          </a:p>
          <a:p>
            <a:pPr lvl="1"/>
            <a:r>
              <a:rPr lang="en-US" smtClean="0"/>
              <a:t>Put it another way, how to start the self-clocking process?</a:t>
            </a:r>
          </a:p>
          <a:p>
            <a:pPr lvl="1"/>
            <a:r>
              <a:rPr lang="en-US" smtClean="0"/>
              <a:t>This issue also concerns a long idle TCP connection.</a:t>
            </a:r>
          </a:p>
          <a:p>
            <a:r>
              <a:rPr lang="en-US" smtClean="0"/>
              <a:t>Two approaches:</a:t>
            </a:r>
          </a:p>
          <a:p>
            <a:pPr lvl="1"/>
            <a:r>
              <a:rPr lang="en-US" smtClean="0"/>
              <a:t>Send as many segments as possible (uncooperative and selfish) or</a:t>
            </a:r>
          </a:p>
          <a:p>
            <a:pPr lvl="1"/>
            <a:r>
              <a:rPr lang="en-US" smtClean="0"/>
              <a:t>Start with one or two segments (cooperative).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0"/>
            <a:ext cx="7924800" cy="3365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Startup of TCP without slow start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7BE33FC-12F4-4DC8-AA0B-EF42E7860575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GB" smtClean="0"/>
          </a:p>
        </p:txBody>
      </p:sp>
      <p:pic>
        <p:nvPicPr>
          <p:cNvPr id="35845" name="Picture 4" descr="TCP_SS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66875"/>
            <a:ext cx="701040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Startup of TCP with slow start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780413D-0C5C-4A2C-84C6-5C6B9A991A80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368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GB" smtClean="0"/>
          </a:p>
        </p:txBody>
      </p:sp>
      <p:pic>
        <p:nvPicPr>
          <p:cNvPr id="36869" name="Picture 4" descr="TCP_SS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38313"/>
            <a:ext cx="701040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Slow start algorithm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44A21C4-2F01-47E0-AAED-053B890DD11A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378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73238"/>
            <a:ext cx="8153400" cy="4627562"/>
          </a:xfrm>
        </p:spPr>
        <p:txBody>
          <a:bodyPr/>
          <a:lstStyle/>
          <a:p>
            <a:r>
              <a:rPr lang="en-US" smtClean="0"/>
              <a:t>Multiplicative increase in </a:t>
            </a:r>
            <a:r>
              <a:rPr lang="en-US" i="1" smtClean="0"/>
              <a:t>cwnd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TCP increments </a:t>
            </a:r>
            <a:r>
              <a:rPr lang="en-US" i="1" smtClean="0"/>
              <a:t>cwnd</a:t>
            </a:r>
            <a:r>
              <a:rPr lang="en-US" smtClean="0"/>
              <a:t> by at most MSS bytes for each ACK received that acknowledged new data.</a:t>
            </a:r>
          </a:p>
          <a:p>
            <a:pPr lvl="1"/>
            <a:r>
              <a:rPr lang="en-US" smtClean="0"/>
              <a:t>It is desirable to get out of the slow start phase as soon as possible.</a:t>
            </a:r>
          </a:p>
          <a:p>
            <a:r>
              <a:rPr lang="en-US" smtClean="0"/>
              <a:t>Slow start ends when  </a:t>
            </a:r>
          </a:p>
          <a:p>
            <a:pPr lvl="1"/>
            <a:r>
              <a:rPr lang="en-US" i="1" smtClean="0"/>
              <a:t>cwnd</a:t>
            </a:r>
            <a:r>
              <a:rPr lang="en-US" smtClean="0"/>
              <a:t> exceeds </a:t>
            </a:r>
            <a:r>
              <a:rPr lang="en-US" i="1" smtClean="0"/>
              <a:t>ssthresh</a:t>
            </a:r>
            <a:r>
              <a:rPr lang="en-US" smtClean="0"/>
              <a:t> (entering congestion avoidance phase) or when</a:t>
            </a:r>
          </a:p>
          <a:p>
            <a:pPr lvl="1"/>
            <a:r>
              <a:rPr lang="en-US" smtClean="0"/>
              <a:t>congestion is observed (drop the window and start slow-start again).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Slow start algorithm</a:t>
            </a:r>
          </a:p>
        </p:txBody>
      </p:sp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957257C-A966-473A-A431-DF790E3860FE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389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GB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3581400" y="1528763"/>
            <a:ext cx="48101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Source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4786313" y="1528763"/>
            <a:ext cx="7588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Destination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>
            <a:off x="3787775" y="1763713"/>
            <a:ext cx="4763" cy="4987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5160963" y="1778000"/>
            <a:ext cx="1587" cy="4973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>
            <a:off x="3787775" y="5021263"/>
            <a:ext cx="1274763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2" name="Freeform 9"/>
          <p:cNvSpPr>
            <a:spLocks/>
          </p:cNvSpPr>
          <p:nvPr/>
        </p:nvSpPr>
        <p:spPr bwMode="auto">
          <a:xfrm>
            <a:off x="5043488" y="5429250"/>
            <a:ext cx="112712" cy="66675"/>
          </a:xfrm>
          <a:custGeom>
            <a:avLst/>
            <a:gdLst>
              <a:gd name="T0" fmla="*/ 0 w 71"/>
              <a:gd name="T1" fmla="*/ 33 h 42"/>
              <a:gd name="T2" fmla="*/ 71 w 71"/>
              <a:gd name="T3" fmla="*/ 42 h 42"/>
              <a:gd name="T4" fmla="*/ 15 w 71"/>
              <a:gd name="T5" fmla="*/ 0 h 42"/>
              <a:gd name="T6" fmla="*/ 3 w 71"/>
              <a:gd name="T7" fmla="*/ 36 h 42"/>
              <a:gd name="T8" fmla="*/ 3 w 71"/>
              <a:gd name="T9" fmla="*/ 36 h 42"/>
              <a:gd name="T10" fmla="*/ 0 w 71"/>
              <a:gd name="T11" fmla="*/ 33 h 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"/>
              <a:gd name="T19" fmla="*/ 0 h 42"/>
              <a:gd name="T20" fmla="*/ 71 w 71"/>
              <a:gd name="T21" fmla="*/ 42 h 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" h="42">
                <a:moveTo>
                  <a:pt x="0" y="33"/>
                </a:moveTo>
                <a:lnTo>
                  <a:pt x="71" y="42"/>
                </a:lnTo>
                <a:lnTo>
                  <a:pt x="15" y="0"/>
                </a:lnTo>
                <a:lnTo>
                  <a:pt x="3" y="36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>
            <a:off x="3787775" y="4913313"/>
            <a:ext cx="1274763" cy="436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4" name="Freeform 11"/>
          <p:cNvSpPr>
            <a:spLocks/>
          </p:cNvSpPr>
          <p:nvPr/>
        </p:nvSpPr>
        <p:spPr bwMode="auto">
          <a:xfrm>
            <a:off x="5043488" y="5316538"/>
            <a:ext cx="112712" cy="66675"/>
          </a:xfrm>
          <a:custGeom>
            <a:avLst/>
            <a:gdLst>
              <a:gd name="T0" fmla="*/ 0 w 71"/>
              <a:gd name="T1" fmla="*/ 33 h 42"/>
              <a:gd name="T2" fmla="*/ 71 w 71"/>
              <a:gd name="T3" fmla="*/ 42 h 42"/>
              <a:gd name="T4" fmla="*/ 15 w 71"/>
              <a:gd name="T5" fmla="*/ 0 h 42"/>
              <a:gd name="T6" fmla="*/ 3 w 71"/>
              <a:gd name="T7" fmla="*/ 33 h 42"/>
              <a:gd name="T8" fmla="*/ 3 w 71"/>
              <a:gd name="T9" fmla="*/ 33 h 42"/>
              <a:gd name="T10" fmla="*/ 0 w 71"/>
              <a:gd name="T11" fmla="*/ 33 h 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"/>
              <a:gd name="T19" fmla="*/ 0 h 42"/>
              <a:gd name="T20" fmla="*/ 71 w 71"/>
              <a:gd name="T21" fmla="*/ 42 h 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" h="42">
                <a:moveTo>
                  <a:pt x="0" y="33"/>
                </a:moveTo>
                <a:lnTo>
                  <a:pt x="71" y="42"/>
                </a:lnTo>
                <a:lnTo>
                  <a:pt x="15" y="0"/>
                </a:lnTo>
                <a:lnTo>
                  <a:pt x="3" y="33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 flipH="1">
            <a:off x="3890963" y="5387975"/>
            <a:ext cx="1270000" cy="509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6" name="Freeform 13"/>
          <p:cNvSpPr>
            <a:spLocks/>
          </p:cNvSpPr>
          <p:nvPr/>
        </p:nvSpPr>
        <p:spPr bwMode="auto">
          <a:xfrm>
            <a:off x="3797300" y="5870575"/>
            <a:ext cx="112713" cy="60325"/>
          </a:xfrm>
          <a:custGeom>
            <a:avLst/>
            <a:gdLst>
              <a:gd name="T0" fmla="*/ 56 w 71"/>
              <a:gd name="T1" fmla="*/ 0 h 38"/>
              <a:gd name="T2" fmla="*/ 0 w 71"/>
              <a:gd name="T3" fmla="*/ 38 h 38"/>
              <a:gd name="T4" fmla="*/ 71 w 71"/>
              <a:gd name="T5" fmla="*/ 35 h 38"/>
              <a:gd name="T6" fmla="*/ 59 w 71"/>
              <a:gd name="T7" fmla="*/ 3 h 38"/>
              <a:gd name="T8" fmla="*/ 59 w 71"/>
              <a:gd name="T9" fmla="*/ 3 h 38"/>
              <a:gd name="T10" fmla="*/ 56 w 71"/>
              <a:gd name="T11" fmla="*/ 0 h 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"/>
              <a:gd name="T19" fmla="*/ 0 h 38"/>
              <a:gd name="T20" fmla="*/ 71 w 71"/>
              <a:gd name="T21" fmla="*/ 38 h 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" h="38">
                <a:moveTo>
                  <a:pt x="56" y="0"/>
                </a:moveTo>
                <a:lnTo>
                  <a:pt x="0" y="38"/>
                </a:lnTo>
                <a:lnTo>
                  <a:pt x="71" y="35"/>
                </a:lnTo>
                <a:lnTo>
                  <a:pt x="59" y="3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>
            <a:off x="3787775" y="5129213"/>
            <a:ext cx="1279525" cy="446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8" name="Freeform 15"/>
          <p:cNvSpPr>
            <a:spLocks/>
          </p:cNvSpPr>
          <p:nvPr/>
        </p:nvSpPr>
        <p:spPr bwMode="auto">
          <a:xfrm>
            <a:off x="5043488" y="5537200"/>
            <a:ext cx="112712" cy="65088"/>
          </a:xfrm>
          <a:custGeom>
            <a:avLst/>
            <a:gdLst>
              <a:gd name="T0" fmla="*/ 0 w 71"/>
              <a:gd name="T1" fmla="*/ 33 h 41"/>
              <a:gd name="T2" fmla="*/ 71 w 71"/>
              <a:gd name="T3" fmla="*/ 41 h 41"/>
              <a:gd name="T4" fmla="*/ 15 w 71"/>
              <a:gd name="T5" fmla="*/ 0 h 41"/>
              <a:gd name="T6" fmla="*/ 0 w 71"/>
              <a:gd name="T7" fmla="*/ 36 h 41"/>
              <a:gd name="T8" fmla="*/ 0 w 71"/>
              <a:gd name="T9" fmla="*/ 36 h 41"/>
              <a:gd name="T10" fmla="*/ 0 w 71"/>
              <a:gd name="T11" fmla="*/ 33 h 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"/>
              <a:gd name="T19" fmla="*/ 0 h 41"/>
              <a:gd name="T20" fmla="*/ 71 w 71"/>
              <a:gd name="T21" fmla="*/ 41 h 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" h="41">
                <a:moveTo>
                  <a:pt x="0" y="33"/>
                </a:moveTo>
                <a:lnTo>
                  <a:pt x="71" y="41"/>
                </a:lnTo>
                <a:lnTo>
                  <a:pt x="15" y="0"/>
                </a:lnTo>
                <a:lnTo>
                  <a:pt x="0" y="36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>
            <a:off x="3792538" y="3990975"/>
            <a:ext cx="1265237" cy="439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0" name="Freeform 17"/>
          <p:cNvSpPr>
            <a:spLocks/>
          </p:cNvSpPr>
          <p:nvPr/>
        </p:nvSpPr>
        <p:spPr bwMode="auto">
          <a:xfrm>
            <a:off x="5043488" y="4398963"/>
            <a:ext cx="112712" cy="60325"/>
          </a:xfrm>
          <a:custGeom>
            <a:avLst/>
            <a:gdLst>
              <a:gd name="T0" fmla="*/ 0 w 71"/>
              <a:gd name="T1" fmla="*/ 32 h 38"/>
              <a:gd name="T2" fmla="*/ 71 w 71"/>
              <a:gd name="T3" fmla="*/ 38 h 38"/>
              <a:gd name="T4" fmla="*/ 15 w 71"/>
              <a:gd name="T5" fmla="*/ 0 h 38"/>
              <a:gd name="T6" fmla="*/ 0 w 71"/>
              <a:gd name="T7" fmla="*/ 32 h 38"/>
              <a:gd name="T8" fmla="*/ 0 w 71"/>
              <a:gd name="T9" fmla="*/ 32 h 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38"/>
              <a:gd name="T17" fmla="*/ 71 w 71"/>
              <a:gd name="T18" fmla="*/ 38 h 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38">
                <a:moveTo>
                  <a:pt x="0" y="32"/>
                </a:moveTo>
                <a:lnTo>
                  <a:pt x="71" y="38"/>
                </a:lnTo>
                <a:lnTo>
                  <a:pt x="15" y="0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>
            <a:off x="3787775" y="3883025"/>
            <a:ext cx="1270000" cy="436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2" name="Freeform 19"/>
          <p:cNvSpPr>
            <a:spLocks/>
          </p:cNvSpPr>
          <p:nvPr/>
        </p:nvSpPr>
        <p:spPr bwMode="auto">
          <a:xfrm>
            <a:off x="5043488" y="4291013"/>
            <a:ext cx="112712" cy="60325"/>
          </a:xfrm>
          <a:custGeom>
            <a:avLst/>
            <a:gdLst>
              <a:gd name="T0" fmla="*/ 0 w 71"/>
              <a:gd name="T1" fmla="*/ 29 h 38"/>
              <a:gd name="T2" fmla="*/ 71 w 71"/>
              <a:gd name="T3" fmla="*/ 38 h 38"/>
              <a:gd name="T4" fmla="*/ 15 w 71"/>
              <a:gd name="T5" fmla="*/ 0 h 38"/>
              <a:gd name="T6" fmla="*/ 0 w 71"/>
              <a:gd name="T7" fmla="*/ 32 h 38"/>
              <a:gd name="T8" fmla="*/ 0 w 71"/>
              <a:gd name="T9" fmla="*/ 32 h 38"/>
              <a:gd name="T10" fmla="*/ 0 w 71"/>
              <a:gd name="T11" fmla="*/ 29 h 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"/>
              <a:gd name="T19" fmla="*/ 0 h 38"/>
              <a:gd name="T20" fmla="*/ 71 w 71"/>
              <a:gd name="T21" fmla="*/ 38 h 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" h="38">
                <a:moveTo>
                  <a:pt x="0" y="29"/>
                </a:moveTo>
                <a:lnTo>
                  <a:pt x="71" y="38"/>
                </a:lnTo>
                <a:lnTo>
                  <a:pt x="15" y="0"/>
                </a:lnTo>
                <a:lnTo>
                  <a:pt x="0" y="32"/>
                </a:lnTo>
                <a:lnTo>
                  <a:pt x="0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3" name="Line 20"/>
          <p:cNvSpPr>
            <a:spLocks noChangeShapeType="1"/>
          </p:cNvSpPr>
          <p:nvPr/>
        </p:nvSpPr>
        <p:spPr bwMode="auto">
          <a:xfrm>
            <a:off x="3787775" y="2982913"/>
            <a:ext cx="1274763" cy="436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4" name="Freeform 21"/>
          <p:cNvSpPr>
            <a:spLocks/>
          </p:cNvSpPr>
          <p:nvPr/>
        </p:nvSpPr>
        <p:spPr bwMode="auto">
          <a:xfrm>
            <a:off x="5043488" y="3386138"/>
            <a:ext cx="112712" cy="65087"/>
          </a:xfrm>
          <a:custGeom>
            <a:avLst/>
            <a:gdLst>
              <a:gd name="T0" fmla="*/ 0 w 71"/>
              <a:gd name="T1" fmla="*/ 32 h 41"/>
              <a:gd name="T2" fmla="*/ 71 w 71"/>
              <a:gd name="T3" fmla="*/ 41 h 41"/>
              <a:gd name="T4" fmla="*/ 15 w 71"/>
              <a:gd name="T5" fmla="*/ 0 h 41"/>
              <a:gd name="T6" fmla="*/ 3 w 71"/>
              <a:gd name="T7" fmla="*/ 35 h 41"/>
              <a:gd name="T8" fmla="*/ 3 w 71"/>
              <a:gd name="T9" fmla="*/ 35 h 41"/>
              <a:gd name="T10" fmla="*/ 0 w 71"/>
              <a:gd name="T11" fmla="*/ 32 h 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"/>
              <a:gd name="T19" fmla="*/ 0 h 41"/>
              <a:gd name="T20" fmla="*/ 71 w 71"/>
              <a:gd name="T21" fmla="*/ 41 h 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" h="41">
                <a:moveTo>
                  <a:pt x="0" y="32"/>
                </a:moveTo>
                <a:lnTo>
                  <a:pt x="71" y="41"/>
                </a:lnTo>
                <a:lnTo>
                  <a:pt x="15" y="0"/>
                </a:lnTo>
                <a:lnTo>
                  <a:pt x="3" y="35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5" name="Line 22"/>
          <p:cNvSpPr>
            <a:spLocks noChangeShapeType="1"/>
          </p:cNvSpPr>
          <p:nvPr/>
        </p:nvSpPr>
        <p:spPr bwMode="auto">
          <a:xfrm>
            <a:off x="3787775" y="1849438"/>
            <a:ext cx="1274763" cy="439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6" name="Freeform 23"/>
          <p:cNvSpPr>
            <a:spLocks/>
          </p:cNvSpPr>
          <p:nvPr/>
        </p:nvSpPr>
        <p:spPr bwMode="auto">
          <a:xfrm>
            <a:off x="5043488" y="2255838"/>
            <a:ext cx="112712" cy="61912"/>
          </a:xfrm>
          <a:custGeom>
            <a:avLst/>
            <a:gdLst>
              <a:gd name="T0" fmla="*/ 0 w 71"/>
              <a:gd name="T1" fmla="*/ 33 h 39"/>
              <a:gd name="T2" fmla="*/ 71 w 71"/>
              <a:gd name="T3" fmla="*/ 39 h 39"/>
              <a:gd name="T4" fmla="*/ 15 w 71"/>
              <a:gd name="T5" fmla="*/ 0 h 39"/>
              <a:gd name="T6" fmla="*/ 3 w 71"/>
              <a:gd name="T7" fmla="*/ 33 h 39"/>
              <a:gd name="T8" fmla="*/ 3 w 71"/>
              <a:gd name="T9" fmla="*/ 33 h 39"/>
              <a:gd name="T10" fmla="*/ 0 w 71"/>
              <a:gd name="T11" fmla="*/ 33 h 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"/>
              <a:gd name="T19" fmla="*/ 0 h 39"/>
              <a:gd name="T20" fmla="*/ 71 w 71"/>
              <a:gd name="T21" fmla="*/ 39 h 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" h="39">
                <a:moveTo>
                  <a:pt x="0" y="33"/>
                </a:moveTo>
                <a:lnTo>
                  <a:pt x="71" y="39"/>
                </a:lnTo>
                <a:lnTo>
                  <a:pt x="15" y="0"/>
                </a:lnTo>
                <a:lnTo>
                  <a:pt x="3" y="33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7" name="Line 24"/>
          <p:cNvSpPr>
            <a:spLocks noChangeShapeType="1"/>
          </p:cNvSpPr>
          <p:nvPr/>
        </p:nvSpPr>
        <p:spPr bwMode="auto">
          <a:xfrm>
            <a:off x="3787775" y="2860675"/>
            <a:ext cx="1274763" cy="436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8" name="Freeform 25"/>
          <p:cNvSpPr>
            <a:spLocks/>
          </p:cNvSpPr>
          <p:nvPr/>
        </p:nvSpPr>
        <p:spPr bwMode="auto">
          <a:xfrm>
            <a:off x="5043488" y="3268663"/>
            <a:ext cx="112712" cy="61912"/>
          </a:xfrm>
          <a:custGeom>
            <a:avLst/>
            <a:gdLst>
              <a:gd name="T0" fmla="*/ 0 w 71"/>
              <a:gd name="T1" fmla="*/ 30 h 39"/>
              <a:gd name="T2" fmla="*/ 71 w 71"/>
              <a:gd name="T3" fmla="*/ 39 h 39"/>
              <a:gd name="T4" fmla="*/ 15 w 71"/>
              <a:gd name="T5" fmla="*/ 0 h 39"/>
              <a:gd name="T6" fmla="*/ 3 w 71"/>
              <a:gd name="T7" fmla="*/ 33 h 39"/>
              <a:gd name="T8" fmla="*/ 3 w 71"/>
              <a:gd name="T9" fmla="*/ 33 h 39"/>
              <a:gd name="T10" fmla="*/ 0 w 71"/>
              <a:gd name="T11" fmla="*/ 30 h 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"/>
              <a:gd name="T19" fmla="*/ 0 h 39"/>
              <a:gd name="T20" fmla="*/ 71 w 71"/>
              <a:gd name="T21" fmla="*/ 39 h 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" h="39">
                <a:moveTo>
                  <a:pt x="0" y="30"/>
                </a:moveTo>
                <a:lnTo>
                  <a:pt x="71" y="39"/>
                </a:lnTo>
                <a:lnTo>
                  <a:pt x="15" y="0"/>
                </a:lnTo>
                <a:lnTo>
                  <a:pt x="3" y="33"/>
                </a:lnTo>
                <a:lnTo>
                  <a:pt x="0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9" name="Line 26"/>
          <p:cNvSpPr>
            <a:spLocks noChangeShapeType="1"/>
          </p:cNvSpPr>
          <p:nvPr/>
        </p:nvSpPr>
        <p:spPr bwMode="auto">
          <a:xfrm>
            <a:off x="3792538" y="4098925"/>
            <a:ext cx="1274762" cy="444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0" name="Freeform 27"/>
          <p:cNvSpPr>
            <a:spLocks/>
          </p:cNvSpPr>
          <p:nvPr/>
        </p:nvSpPr>
        <p:spPr bwMode="auto">
          <a:xfrm>
            <a:off x="5043488" y="4511675"/>
            <a:ext cx="112712" cy="60325"/>
          </a:xfrm>
          <a:custGeom>
            <a:avLst/>
            <a:gdLst>
              <a:gd name="T0" fmla="*/ 0 w 71"/>
              <a:gd name="T1" fmla="*/ 29 h 38"/>
              <a:gd name="T2" fmla="*/ 71 w 71"/>
              <a:gd name="T3" fmla="*/ 38 h 38"/>
              <a:gd name="T4" fmla="*/ 15 w 71"/>
              <a:gd name="T5" fmla="*/ 0 h 38"/>
              <a:gd name="T6" fmla="*/ 0 w 71"/>
              <a:gd name="T7" fmla="*/ 32 h 38"/>
              <a:gd name="T8" fmla="*/ 0 w 71"/>
              <a:gd name="T9" fmla="*/ 32 h 38"/>
              <a:gd name="T10" fmla="*/ 0 w 71"/>
              <a:gd name="T11" fmla="*/ 29 h 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"/>
              <a:gd name="T19" fmla="*/ 0 h 38"/>
              <a:gd name="T20" fmla="*/ 71 w 71"/>
              <a:gd name="T21" fmla="*/ 38 h 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" h="38">
                <a:moveTo>
                  <a:pt x="0" y="29"/>
                </a:moveTo>
                <a:lnTo>
                  <a:pt x="71" y="38"/>
                </a:lnTo>
                <a:lnTo>
                  <a:pt x="15" y="0"/>
                </a:lnTo>
                <a:lnTo>
                  <a:pt x="0" y="32"/>
                </a:lnTo>
                <a:lnTo>
                  <a:pt x="0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1" name="Line 28"/>
          <p:cNvSpPr>
            <a:spLocks noChangeShapeType="1"/>
          </p:cNvSpPr>
          <p:nvPr/>
        </p:nvSpPr>
        <p:spPr bwMode="auto">
          <a:xfrm>
            <a:off x="3792538" y="4211638"/>
            <a:ext cx="1274762" cy="439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2" name="Freeform 29"/>
          <p:cNvSpPr>
            <a:spLocks/>
          </p:cNvSpPr>
          <p:nvPr/>
        </p:nvSpPr>
        <p:spPr bwMode="auto">
          <a:xfrm>
            <a:off x="5043488" y="4618038"/>
            <a:ext cx="112712" cy="61912"/>
          </a:xfrm>
          <a:custGeom>
            <a:avLst/>
            <a:gdLst>
              <a:gd name="T0" fmla="*/ 0 w 71"/>
              <a:gd name="T1" fmla="*/ 33 h 39"/>
              <a:gd name="T2" fmla="*/ 71 w 71"/>
              <a:gd name="T3" fmla="*/ 39 h 39"/>
              <a:gd name="T4" fmla="*/ 15 w 71"/>
              <a:gd name="T5" fmla="*/ 0 h 39"/>
              <a:gd name="T6" fmla="*/ 0 w 71"/>
              <a:gd name="T7" fmla="*/ 33 h 39"/>
              <a:gd name="T8" fmla="*/ 0 w 71"/>
              <a:gd name="T9" fmla="*/ 33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39"/>
              <a:gd name="T17" fmla="*/ 71 w 71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39">
                <a:moveTo>
                  <a:pt x="0" y="33"/>
                </a:moveTo>
                <a:lnTo>
                  <a:pt x="71" y="39"/>
                </a:lnTo>
                <a:lnTo>
                  <a:pt x="15" y="0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3" name="Line 30"/>
          <p:cNvSpPr>
            <a:spLocks noChangeShapeType="1"/>
          </p:cNvSpPr>
          <p:nvPr/>
        </p:nvSpPr>
        <p:spPr bwMode="auto">
          <a:xfrm flipH="1">
            <a:off x="3890963" y="5495925"/>
            <a:ext cx="127000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4" name="Freeform 31"/>
          <p:cNvSpPr>
            <a:spLocks/>
          </p:cNvSpPr>
          <p:nvPr/>
        </p:nvSpPr>
        <p:spPr bwMode="auto">
          <a:xfrm>
            <a:off x="3797300" y="5973763"/>
            <a:ext cx="107950" cy="65087"/>
          </a:xfrm>
          <a:custGeom>
            <a:avLst/>
            <a:gdLst>
              <a:gd name="T0" fmla="*/ 56 w 68"/>
              <a:gd name="T1" fmla="*/ 0 h 41"/>
              <a:gd name="T2" fmla="*/ 0 w 68"/>
              <a:gd name="T3" fmla="*/ 41 h 41"/>
              <a:gd name="T4" fmla="*/ 68 w 68"/>
              <a:gd name="T5" fmla="*/ 35 h 41"/>
              <a:gd name="T6" fmla="*/ 59 w 68"/>
              <a:gd name="T7" fmla="*/ 3 h 41"/>
              <a:gd name="T8" fmla="*/ 59 w 68"/>
              <a:gd name="T9" fmla="*/ 3 h 41"/>
              <a:gd name="T10" fmla="*/ 56 w 68"/>
              <a:gd name="T11" fmla="*/ 0 h 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"/>
              <a:gd name="T19" fmla="*/ 0 h 41"/>
              <a:gd name="T20" fmla="*/ 68 w 68"/>
              <a:gd name="T21" fmla="*/ 41 h 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" h="41">
                <a:moveTo>
                  <a:pt x="56" y="0"/>
                </a:moveTo>
                <a:lnTo>
                  <a:pt x="0" y="41"/>
                </a:lnTo>
                <a:lnTo>
                  <a:pt x="68" y="35"/>
                </a:lnTo>
                <a:lnTo>
                  <a:pt x="59" y="3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5" name="Line 32"/>
          <p:cNvSpPr>
            <a:spLocks noChangeShapeType="1"/>
          </p:cNvSpPr>
          <p:nvPr/>
        </p:nvSpPr>
        <p:spPr bwMode="auto">
          <a:xfrm flipH="1">
            <a:off x="3890963" y="3335338"/>
            <a:ext cx="1265237" cy="514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6" name="Freeform 33"/>
          <p:cNvSpPr>
            <a:spLocks/>
          </p:cNvSpPr>
          <p:nvPr/>
        </p:nvSpPr>
        <p:spPr bwMode="auto">
          <a:xfrm>
            <a:off x="3797300" y="3822700"/>
            <a:ext cx="107950" cy="60325"/>
          </a:xfrm>
          <a:custGeom>
            <a:avLst/>
            <a:gdLst>
              <a:gd name="T0" fmla="*/ 56 w 68"/>
              <a:gd name="T1" fmla="*/ 0 h 38"/>
              <a:gd name="T2" fmla="*/ 0 w 68"/>
              <a:gd name="T3" fmla="*/ 38 h 38"/>
              <a:gd name="T4" fmla="*/ 68 w 68"/>
              <a:gd name="T5" fmla="*/ 35 h 38"/>
              <a:gd name="T6" fmla="*/ 59 w 68"/>
              <a:gd name="T7" fmla="*/ 0 h 38"/>
              <a:gd name="T8" fmla="*/ 59 w 68"/>
              <a:gd name="T9" fmla="*/ 0 h 38"/>
              <a:gd name="T10" fmla="*/ 56 w 68"/>
              <a:gd name="T11" fmla="*/ 0 h 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"/>
              <a:gd name="T19" fmla="*/ 0 h 38"/>
              <a:gd name="T20" fmla="*/ 68 w 68"/>
              <a:gd name="T21" fmla="*/ 38 h 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" h="38">
                <a:moveTo>
                  <a:pt x="56" y="0"/>
                </a:moveTo>
                <a:lnTo>
                  <a:pt x="0" y="38"/>
                </a:lnTo>
                <a:lnTo>
                  <a:pt x="68" y="35"/>
                </a:lnTo>
                <a:lnTo>
                  <a:pt x="59" y="0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7" name="Line 34"/>
          <p:cNvSpPr>
            <a:spLocks noChangeShapeType="1"/>
          </p:cNvSpPr>
          <p:nvPr/>
        </p:nvSpPr>
        <p:spPr bwMode="auto">
          <a:xfrm flipH="1">
            <a:off x="3890963" y="3451225"/>
            <a:ext cx="1270000" cy="506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8" name="Freeform 35"/>
          <p:cNvSpPr>
            <a:spLocks/>
          </p:cNvSpPr>
          <p:nvPr/>
        </p:nvSpPr>
        <p:spPr bwMode="auto">
          <a:xfrm>
            <a:off x="3797300" y="3929063"/>
            <a:ext cx="107950" cy="61912"/>
          </a:xfrm>
          <a:custGeom>
            <a:avLst/>
            <a:gdLst>
              <a:gd name="T0" fmla="*/ 56 w 68"/>
              <a:gd name="T1" fmla="*/ 0 h 39"/>
              <a:gd name="T2" fmla="*/ 0 w 68"/>
              <a:gd name="T3" fmla="*/ 39 h 39"/>
              <a:gd name="T4" fmla="*/ 68 w 68"/>
              <a:gd name="T5" fmla="*/ 36 h 39"/>
              <a:gd name="T6" fmla="*/ 59 w 68"/>
              <a:gd name="T7" fmla="*/ 0 h 39"/>
              <a:gd name="T8" fmla="*/ 59 w 68"/>
              <a:gd name="T9" fmla="*/ 0 h 39"/>
              <a:gd name="T10" fmla="*/ 56 w 68"/>
              <a:gd name="T11" fmla="*/ 0 h 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"/>
              <a:gd name="T19" fmla="*/ 0 h 39"/>
              <a:gd name="T20" fmla="*/ 68 w 68"/>
              <a:gd name="T21" fmla="*/ 39 h 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" h="39">
                <a:moveTo>
                  <a:pt x="56" y="0"/>
                </a:moveTo>
                <a:lnTo>
                  <a:pt x="0" y="39"/>
                </a:lnTo>
                <a:lnTo>
                  <a:pt x="68" y="36"/>
                </a:lnTo>
                <a:lnTo>
                  <a:pt x="59" y="0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9" name="Line 36"/>
          <p:cNvSpPr>
            <a:spLocks noChangeShapeType="1"/>
          </p:cNvSpPr>
          <p:nvPr/>
        </p:nvSpPr>
        <p:spPr bwMode="auto">
          <a:xfrm flipH="1">
            <a:off x="3890963" y="2322513"/>
            <a:ext cx="1270000" cy="506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0" name="Freeform 37"/>
          <p:cNvSpPr>
            <a:spLocks/>
          </p:cNvSpPr>
          <p:nvPr/>
        </p:nvSpPr>
        <p:spPr bwMode="auto">
          <a:xfrm>
            <a:off x="3797300" y="2800350"/>
            <a:ext cx="107950" cy="60325"/>
          </a:xfrm>
          <a:custGeom>
            <a:avLst/>
            <a:gdLst>
              <a:gd name="T0" fmla="*/ 56 w 68"/>
              <a:gd name="T1" fmla="*/ 0 h 38"/>
              <a:gd name="T2" fmla="*/ 0 w 68"/>
              <a:gd name="T3" fmla="*/ 38 h 38"/>
              <a:gd name="T4" fmla="*/ 68 w 68"/>
              <a:gd name="T5" fmla="*/ 35 h 38"/>
              <a:gd name="T6" fmla="*/ 59 w 68"/>
              <a:gd name="T7" fmla="*/ 0 h 38"/>
              <a:gd name="T8" fmla="*/ 59 w 68"/>
              <a:gd name="T9" fmla="*/ 0 h 38"/>
              <a:gd name="T10" fmla="*/ 56 w 68"/>
              <a:gd name="T11" fmla="*/ 0 h 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"/>
              <a:gd name="T19" fmla="*/ 0 h 38"/>
              <a:gd name="T20" fmla="*/ 68 w 68"/>
              <a:gd name="T21" fmla="*/ 38 h 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" h="38">
                <a:moveTo>
                  <a:pt x="56" y="0"/>
                </a:moveTo>
                <a:lnTo>
                  <a:pt x="0" y="38"/>
                </a:lnTo>
                <a:lnTo>
                  <a:pt x="68" y="35"/>
                </a:lnTo>
                <a:lnTo>
                  <a:pt x="59" y="0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1" name="Line 38"/>
          <p:cNvSpPr>
            <a:spLocks noChangeShapeType="1"/>
          </p:cNvSpPr>
          <p:nvPr/>
        </p:nvSpPr>
        <p:spPr bwMode="auto">
          <a:xfrm>
            <a:off x="3787775" y="5241925"/>
            <a:ext cx="1274763" cy="436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2" name="Freeform 39"/>
          <p:cNvSpPr>
            <a:spLocks/>
          </p:cNvSpPr>
          <p:nvPr/>
        </p:nvSpPr>
        <p:spPr bwMode="auto">
          <a:xfrm>
            <a:off x="5043488" y="5645150"/>
            <a:ext cx="112712" cy="60325"/>
          </a:xfrm>
          <a:custGeom>
            <a:avLst/>
            <a:gdLst>
              <a:gd name="T0" fmla="*/ 0 w 71"/>
              <a:gd name="T1" fmla="*/ 30 h 38"/>
              <a:gd name="T2" fmla="*/ 71 w 71"/>
              <a:gd name="T3" fmla="*/ 38 h 38"/>
              <a:gd name="T4" fmla="*/ 15 w 71"/>
              <a:gd name="T5" fmla="*/ 0 h 38"/>
              <a:gd name="T6" fmla="*/ 0 w 71"/>
              <a:gd name="T7" fmla="*/ 33 h 38"/>
              <a:gd name="T8" fmla="*/ 0 w 71"/>
              <a:gd name="T9" fmla="*/ 33 h 38"/>
              <a:gd name="T10" fmla="*/ 0 w 71"/>
              <a:gd name="T11" fmla="*/ 30 h 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"/>
              <a:gd name="T19" fmla="*/ 0 h 38"/>
              <a:gd name="T20" fmla="*/ 71 w 71"/>
              <a:gd name="T21" fmla="*/ 38 h 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" h="38">
                <a:moveTo>
                  <a:pt x="0" y="30"/>
                </a:moveTo>
                <a:lnTo>
                  <a:pt x="71" y="38"/>
                </a:lnTo>
                <a:lnTo>
                  <a:pt x="15" y="0"/>
                </a:lnTo>
                <a:lnTo>
                  <a:pt x="0" y="33"/>
                </a:lnTo>
                <a:lnTo>
                  <a:pt x="0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3" name="Line 40"/>
          <p:cNvSpPr>
            <a:spLocks noChangeShapeType="1"/>
          </p:cNvSpPr>
          <p:nvPr/>
        </p:nvSpPr>
        <p:spPr bwMode="auto">
          <a:xfrm>
            <a:off x="3787775" y="5453063"/>
            <a:ext cx="1274763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4" name="Freeform 41"/>
          <p:cNvSpPr>
            <a:spLocks/>
          </p:cNvSpPr>
          <p:nvPr/>
        </p:nvSpPr>
        <p:spPr bwMode="auto">
          <a:xfrm>
            <a:off x="5043488" y="5865813"/>
            <a:ext cx="112712" cy="60325"/>
          </a:xfrm>
          <a:custGeom>
            <a:avLst/>
            <a:gdLst>
              <a:gd name="T0" fmla="*/ 0 w 71"/>
              <a:gd name="T1" fmla="*/ 29 h 38"/>
              <a:gd name="T2" fmla="*/ 71 w 71"/>
              <a:gd name="T3" fmla="*/ 38 h 38"/>
              <a:gd name="T4" fmla="*/ 15 w 71"/>
              <a:gd name="T5" fmla="*/ 0 h 38"/>
              <a:gd name="T6" fmla="*/ 0 w 71"/>
              <a:gd name="T7" fmla="*/ 32 h 38"/>
              <a:gd name="T8" fmla="*/ 0 w 71"/>
              <a:gd name="T9" fmla="*/ 32 h 38"/>
              <a:gd name="T10" fmla="*/ 0 w 71"/>
              <a:gd name="T11" fmla="*/ 29 h 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"/>
              <a:gd name="T19" fmla="*/ 0 h 38"/>
              <a:gd name="T20" fmla="*/ 71 w 71"/>
              <a:gd name="T21" fmla="*/ 38 h 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" h="38">
                <a:moveTo>
                  <a:pt x="0" y="29"/>
                </a:moveTo>
                <a:lnTo>
                  <a:pt x="71" y="38"/>
                </a:lnTo>
                <a:lnTo>
                  <a:pt x="15" y="0"/>
                </a:lnTo>
                <a:lnTo>
                  <a:pt x="0" y="32"/>
                </a:lnTo>
                <a:lnTo>
                  <a:pt x="0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5" name="Line 42"/>
          <p:cNvSpPr>
            <a:spLocks noChangeShapeType="1"/>
          </p:cNvSpPr>
          <p:nvPr/>
        </p:nvSpPr>
        <p:spPr bwMode="auto">
          <a:xfrm>
            <a:off x="3787775" y="5345113"/>
            <a:ext cx="1274763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6" name="Freeform 43"/>
          <p:cNvSpPr>
            <a:spLocks/>
          </p:cNvSpPr>
          <p:nvPr/>
        </p:nvSpPr>
        <p:spPr bwMode="auto">
          <a:xfrm>
            <a:off x="5043488" y="5753100"/>
            <a:ext cx="112712" cy="65088"/>
          </a:xfrm>
          <a:custGeom>
            <a:avLst/>
            <a:gdLst>
              <a:gd name="T0" fmla="*/ 0 w 71"/>
              <a:gd name="T1" fmla="*/ 32 h 41"/>
              <a:gd name="T2" fmla="*/ 71 w 71"/>
              <a:gd name="T3" fmla="*/ 41 h 41"/>
              <a:gd name="T4" fmla="*/ 15 w 71"/>
              <a:gd name="T5" fmla="*/ 0 h 41"/>
              <a:gd name="T6" fmla="*/ 3 w 71"/>
              <a:gd name="T7" fmla="*/ 32 h 41"/>
              <a:gd name="T8" fmla="*/ 3 w 71"/>
              <a:gd name="T9" fmla="*/ 32 h 41"/>
              <a:gd name="T10" fmla="*/ 0 w 71"/>
              <a:gd name="T11" fmla="*/ 32 h 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"/>
              <a:gd name="T19" fmla="*/ 0 h 41"/>
              <a:gd name="T20" fmla="*/ 71 w 71"/>
              <a:gd name="T21" fmla="*/ 41 h 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" h="41">
                <a:moveTo>
                  <a:pt x="0" y="32"/>
                </a:moveTo>
                <a:lnTo>
                  <a:pt x="71" y="41"/>
                </a:lnTo>
                <a:lnTo>
                  <a:pt x="15" y="0"/>
                </a:lnTo>
                <a:lnTo>
                  <a:pt x="3" y="32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7" name="Line 44"/>
          <p:cNvSpPr>
            <a:spLocks noChangeShapeType="1"/>
          </p:cNvSpPr>
          <p:nvPr/>
        </p:nvSpPr>
        <p:spPr bwMode="auto">
          <a:xfrm>
            <a:off x="3787775" y="5561013"/>
            <a:ext cx="1279525" cy="444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8" name="Freeform 45"/>
          <p:cNvSpPr>
            <a:spLocks/>
          </p:cNvSpPr>
          <p:nvPr/>
        </p:nvSpPr>
        <p:spPr bwMode="auto">
          <a:xfrm>
            <a:off x="5043488" y="5969000"/>
            <a:ext cx="112712" cy="65088"/>
          </a:xfrm>
          <a:custGeom>
            <a:avLst/>
            <a:gdLst>
              <a:gd name="T0" fmla="*/ 0 w 71"/>
              <a:gd name="T1" fmla="*/ 32 h 41"/>
              <a:gd name="T2" fmla="*/ 71 w 71"/>
              <a:gd name="T3" fmla="*/ 41 h 41"/>
              <a:gd name="T4" fmla="*/ 15 w 71"/>
              <a:gd name="T5" fmla="*/ 0 h 41"/>
              <a:gd name="T6" fmla="*/ 0 w 71"/>
              <a:gd name="T7" fmla="*/ 32 h 41"/>
              <a:gd name="T8" fmla="*/ 0 w 71"/>
              <a:gd name="T9" fmla="*/ 32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41"/>
              <a:gd name="T17" fmla="*/ 71 w 71"/>
              <a:gd name="T18" fmla="*/ 41 h 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41">
                <a:moveTo>
                  <a:pt x="0" y="32"/>
                </a:moveTo>
                <a:lnTo>
                  <a:pt x="71" y="41"/>
                </a:lnTo>
                <a:lnTo>
                  <a:pt x="15" y="0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9" name="Line 46"/>
          <p:cNvSpPr>
            <a:spLocks noChangeShapeType="1"/>
          </p:cNvSpPr>
          <p:nvPr/>
        </p:nvSpPr>
        <p:spPr bwMode="auto">
          <a:xfrm>
            <a:off x="3787775" y="5673725"/>
            <a:ext cx="1274763" cy="43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0" name="Freeform 47"/>
          <p:cNvSpPr>
            <a:spLocks/>
          </p:cNvSpPr>
          <p:nvPr/>
        </p:nvSpPr>
        <p:spPr bwMode="auto">
          <a:xfrm>
            <a:off x="5043488" y="6076950"/>
            <a:ext cx="112712" cy="60325"/>
          </a:xfrm>
          <a:custGeom>
            <a:avLst/>
            <a:gdLst>
              <a:gd name="T0" fmla="*/ 0 w 71"/>
              <a:gd name="T1" fmla="*/ 32 h 38"/>
              <a:gd name="T2" fmla="*/ 71 w 71"/>
              <a:gd name="T3" fmla="*/ 38 h 38"/>
              <a:gd name="T4" fmla="*/ 15 w 71"/>
              <a:gd name="T5" fmla="*/ 0 h 38"/>
              <a:gd name="T6" fmla="*/ 0 w 71"/>
              <a:gd name="T7" fmla="*/ 32 h 38"/>
              <a:gd name="T8" fmla="*/ 0 w 71"/>
              <a:gd name="T9" fmla="*/ 32 h 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38"/>
              <a:gd name="T17" fmla="*/ 71 w 71"/>
              <a:gd name="T18" fmla="*/ 38 h 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38">
                <a:moveTo>
                  <a:pt x="0" y="32"/>
                </a:moveTo>
                <a:lnTo>
                  <a:pt x="71" y="38"/>
                </a:lnTo>
                <a:lnTo>
                  <a:pt x="15" y="0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1" name="Line 48"/>
          <p:cNvSpPr>
            <a:spLocks noChangeShapeType="1"/>
          </p:cNvSpPr>
          <p:nvPr/>
        </p:nvSpPr>
        <p:spPr bwMode="auto">
          <a:xfrm flipH="1">
            <a:off x="3895725" y="5602288"/>
            <a:ext cx="1265238" cy="511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2" name="Freeform 49"/>
          <p:cNvSpPr>
            <a:spLocks/>
          </p:cNvSpPr>
          <p:nvPr/>
        </p:nvSpPr>
        <p:spPr bwMode="auto">
          <a:xfrm>
            <a:off x="3797300" y="6086475"/>
            <a:ext cx="107950" cy="60325"/>
          </a:xfrm>
          <a:custGeom>
            <a:avLst/>
            <a:gdLst>
              <a:gd name="T0" fmla="*/ 56 w 68"/>
              <a:gd name="T1" fmla="*/ 0 h 38"/>
              <a:gd name="T2" fmla="*/ 0 w 68"/>
              <a:gd name="T3" fmla="*/ 38 h 38"/>
              <a:gd name="T4" fmla="*/ 68 w 68"/>
              <a:gd name="T5" fmla="*/ 35 h 38"/>
              <a:gd name="T6" fmla="*/ 56 w 68"/>
              <a:gd name="T7" fmla="*/ 0 h 38"/>
              <a:gd name="T8" fmla="*/ 56 w 68"/>
              <a:gd name="T9" fmla="*/ 0 h 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38"/>
              <a:gd name="T17" fmla="*/ 68 w 68"/>
              <a:gd name="T18" fmla="*/ 38 h 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38">
                <a:moveTo>
                  <a:pt x="56" y="0"/>
                </a:moveTo>
                <a:lnTo>
                  <a:pt x="0" y="38"/>
                </a:lnTo>
                <a:lnTo>
                  <a:pt x="68" y="35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3" name="Line 50"/>
          <p:cNvSpPr>
            <a:spLocks noChangeShapeType="1"/>
          </p:cNvSpPr>
          <p:nvPr/>
        </p:nvSpPr>
        <p:spPr bwMode="auto">
          <a:xfrm flipH="1">
            <a:off x="3886200" y="4356100"/>
            <a:ext cx="1274763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4" name="Freeform 51"/>
          <p:cNvSpPr>
            <a:spLocks/>
          </p:cNvSpPr>
          <p:nvPr/>
        </p:nvSpPr>
        <p:spPr bwMode="auto">
          <a:xfrm>
            <a:off x="3797300" y="4843463"/>
            <a:ext cx="107950" cy="66675"/>
          </a:xfrm>
          <a:custGeom>
            <a:avLst/>
            <a:gdLst>
              <a:gd name="T0" fmla="*/ 56 w 68"/>
              <a:gd name="T1" fmla="*/ 0 h 42"/>
              <a:gd name="T2" fmla="*/ 0 w 68"/>
              <a:gd name="T3" fmla="*/ 42 h 42"/>
              <a:gd name="T4" fmla="*/ 68 w 68"/>
              <a:gd name="T5" fmla="*/ 36 h 42"/>
              <a:gd name="T6" fmla="*/ 56 w 68"/>
              <a:gd name="T7" fmla="*/ 3 h 42"/>
              <a:gd name="T8" fmla="*/ 56 w 68"/>
              <a:gd name="T9" fmla="*/ 3 h 42"/>
              <a:gd name="T10" fmla="*/ 56 w 68"/>
              <a:gd name="T11" fmla="*/ 0 h 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"/>
              <a:gd name="T19" fmla="*/ 0 h 42"/>
              <a:gd name="T20" fmla="*/ 68 w 68"/>
              <a:gd name="T21" fmla="*/ 42 h 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" h="42">
                <a:moveTo>
                  <a:pt x="56" y="0"/>
                </a:moveTo>
                <a:lnTo>
                  <a:pt x="0" y="42"/>
                </a:lnTo>
                <a:lnTo>
                  <a:pt x="68" y="36"/>
                </a:lnTo>
                <a:lnTo>
                  <a:pt x="56" y="3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5" name="Line 52"/>
          <p:cNvSpPr>
            <a:spLocks noChangeShapeType="1"/>
          </p:cNvSpPr>
          <p:nvPr/>
        </p:nvSpPr>
        <p:spPr bwMode="auto">
          <a:xfrm flipH="1">
            <a:off x="3890963" y="4464050"/>
            <a:ext cx="1270000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6" name="Freeform 53"/>
          <p:cNvSpPr>
            <a:spLocks/>
          </p:cNvSpPr>
          <p:nvPr/>
        </p:nvSpPr>
        <p:spPr bwMode="auto">
          <a:xfrm>
            <a:off x="3797300" y="4956175"/>
            <a:ext cx="107950" cy="65088"/>
          </a:xfrm>
          <a:custGeom>
            <a:avLst/>
            <a:gdLst>
              <a:gd name="T0" fmla="*/ 56 w 68"/>
              <a:gd name="T1" fmla="*/ 0 h 41"/>
              <a:gd name="T2" fmla="*/ 0 w 68"/>
              <a:gd name="T3" fmla="*/ 41 h 41"/>
              <a:gd name="T4" fmla="*/ 68 w 68"/>
              <a:gd name="T5" fmla="*/ 35 h 41"/>
              <a:gd name="T6" fmla="*/ 59 w 68"/>
              <a:gd name="T7" fmla="*/ 3 h 41"/>
              <a:gd name="T8" fmla="*/ 59 w 68"/>
              <a:gd name="T9" fmla="*/ 3 h 41"/>
              <a:gd name="T10" fmla="*/ 56 w 68"/>
              <a:gd name="T11" fmla="*/ 0 h 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"/>
              <a:gd name="T19" fmla="*/ 0 h 41"/>
              <a:gd name="T20" fmla="*/ 68 w 68"/>
              <a:gd name="T21" fmla="*/ 41 h 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" h="41">
                <a:moveTo>
                  <a:pt x="56" y="0"/>
                </a:moveTo>
                <a:lnTo>
                  <a:pt x="0" y="41"/>
                </a:lnTo>
                <a:lnTo>
                  <a:pt x="68" y="35"/>
                </a:lnTo>
                <a:lnTo>
                  <a:pt x="59" y="3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7" name="Line 54"/>
          <p:cNvSpPr>
            <a:spLocks noChangeShapeType="1"/>
          </p:cNvSpPr>
          <p:nvPr/>
        </p:nvSpPr>
        <p:spPr bwMode="auto">
          <a:xfrm flipH="1">
            <a:off x="3895725" y="4572000"/>
            <a:ext cx="1265238" cy="515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8" name="Freeform 55"/>
          <p:cNvSpPr>
            <a:spLocks/>
          </p:cNvSpPr>
          <p:nvPr/>
        </p:nvSpPr>
        <p:spPr bwMode="auto">
          <a:xfrm>
            <a:off x="3797300" y="5064125"/>
            <a:ext cx="107950" cy="60325"/>
          </a:xfrm>
          <a:custGeom>
            <a:avLst/>
            <a:gdLst>
              <a:gd name="T0" fmla="*/ 56 w 68"/>
              <a:gd name="T1" fmla="*/ 0 h 38"/>
              <a:gd name="T2" fmla="*/ 0 w 68"/>
              <a:gd name="T3" fmla="*/ 38 h 38"/>
              <a:gd name="T4" fmla="*/ 68 w 68"/>
              <a:gd name="T5" fmla="*/ 35 h 38"/>
              <a:gd name="T6" fmla="*/ 56 w 68"/>
              <a:gd name="T7" fmla="*/ 0 h 38"/>
              <a:gd name="T8" fmla="*/ 56 w 68"/>
              <a:gd name="T9" fmla="*/ 0 h 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38"/>
              <a:gd name="T17" fmla="*/ 68 w 68"/>
              <a:gd name="T18" fmla="*/ 38 h 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38">
                <a:moveTo>
                  <a:pt x="56" y="0"/>
                </a:moveTo>
                <a:lnTo>
                  <a:pt x="0" y="38"/>
                </a:lnTo>
                <a:lnTo>
                  <a:pt x="68" y="35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9" name="Line 56"/>
          <p:cNvSpPr>
            <a:spLocks noChangeShapeType="1"/>
          </p:cNvSpPr>
          <p:nvPr/>
        </p:nvSpPr>
        <p:spPr bwMode="auto">
          <a:xfrm flipH="1">
            <a:off x="3886200" y="4679950"/>
            <a:ext cx="1274763" cy="525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0" name="Freeform 57"/>
          <p:cNvSpPr>
            <a:spLocks/>
          </p:cNvSpPr>
          <p:nvPr/>
        </p:nvSpPr>
        <p:spPr bwMode="auto">
          <a:xfrm>
            <a:off x="3797300" y="5176838"/>
            <a:ext cx="107950" cy="60325"/>
          </a:xfrm>
          <a:custGeom>
            <a:avLst/>
            <a:gdLst>
              <a:gd name="T0" fmla="*/ 56 w 68"/>
              <a:gd name="T1" fmla="*/ 0 h 38"/>
              <a:gd name="T2" fmla="*/ 0 w 68"/>
              <a:gd name="T3" fmla="*/ 38 h 38"/>
              <a:gd name="T4" fmla="*/ 68 w 68"/>
              <a:gd name="T5" fmla="*/ 35 h 38"/>
              <a:gd name="T6" fmla="*/ 56 w 68"/>
              <a:gd name="T7" fmla="*/ 0 h 38"/>
              <a:gd name="T8" fmla="*/ 56 w 68"/>
              <a:gd name="T9" fmla="*/ 0 h 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38"/>
              <a:gd name="T17" fmla="*/ 68 w 68"/>
              <a:gd name="T18" fmla="*/ 38 h 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38">
                <a:moveTo>
                  <a:pt x="56" y="0"/>
                </a:moveTo>
                <a:lnTo>
                  <a:pt x="0" y="38"/>
                </a:lnTo>
                <a:lnTo>
                  <a:pt x="68" y="35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1" name="Line 58"/>
          <p:cNvSpPr>
            <a:spLocks noChangeShapeType="1"/>
          </p:cNvSpPr>
          <p:nvPr/>
        </p:nvSpPr>
        <p:spPr bwMode="auto">
          <a:xfrm flipH="1">
            <a:off x="3895725" y="5710238"/>
            <a:ext cx="1265238" cy="511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2" name="Freeform 59"/>
          <p:cNvSpPr>
            <a:spLocks/>
          </p:cNvSpPr>
          <p:nvPr/>
        </p:nvSpPr>
        <p:spPr bwMode="auto">
          <a:xfrm>
            <a:off x="3797300" y="6192838"/>
            <a:ext cx="107950" cy="61912"/>
          </a:xfrm>
          <a:custGeom>
            <a:avLst/>
            <a:gdLst>
              <a:gd name="T0" fmla="*/ 56 w 68"/>
              <a:gd name="T1" fmla="*/ 0 h 39"/>
              <a:gd name="T2" fmla="*/ 0 w 68"/>
              <a:gd name="T3" fmla="*/ 39 h 39"/>
              <a:gd name="T4" fmla="*/ 68 w 68"/>
              <a:gd name="T5" fmla="*/ 36 h 39"/>
              <a:gd name="T6" fmla="*/ 56 w 68"/>
              <a:gd name="T7" fmla="*/ 0 h 39"/>
              <a:gd name="T8" fmla="*/ 56 w 68"/>
              <a:gd name="T9" fmla="*/ 0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39"/>
              <a:gd name="T17" fmla="*/ 68 w 68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39">
                <a:moveTo>
                  <a:pt x="56" y="0"/>
                </a:moveTo>
                <a:lnTo>
                  <a:pt x="0" y="39"/>
                </a:lnTo>
                <a:lnTo>
                  <a:pt x="68" y="36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3" name="Line 60"/>
          <p:cNvSpPr>
            <a:spLocks noChangeShapeType="1"/>
          </p:cNvSpPr>
          <p:nvPr/>
        </p:nvSpPr>
        <p:spPr bwMode="auto">
          <a:xfrm flipH="1">
            <a:off x="3890963" y="5818188"/>
            <a:ext cx="1270000" cy="511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4" name="Freeform 61"/>
          <p:cNvSpPr>
            <a:spLocks/>
          </p:cNvSpPr>
          <p:nvPr/>
        </p:nvSpPr>
        <p:spPr bwMode="auto">
          <a:xfrm>
            <a:off x="3797300" y="6300788"/>
            <a:ext cx="112713" cy="61912"/>
          </a:xfrm>
          <a:custGeom>
            <a:avLst/>
            <a:gdLst>
              <a:gd name="T0" fmla="*/ 56 w 71"/>
              <a:gd name="T1" fmla="*/ 0 h 39"/>
              <a:gd name="T2" fmla="*/ 0 w 71"/>
              <a:gd name="T3" fmla="*/ 39 h 39"/>
              <a:gd name="T4" fmla="*/ 71 w 71"/>
              <a:gd name="T5" fmla="*/ 36 h 39"/>
              <a:gd name="T6" fmla="*/ 59 w 71"/>
              <a:gd name="T7" fmla="*/ 0 h 39"/>
              <a:gd name="T8" fmla="*/ 59 w 71"/>
              <a:gd name="T9" fmla="*/ 0 h 39"/>
              <a:gd name="T10" fmla="*/ 56 w 71"/>
              <a:gd name="T11" fmla="*/ 0 h 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"/>
              <a:gd name="T19" fmla="*/ 0 h 39"/>
              <a:gd name="T20" fmla="*/ 71 w 71"/>
              <a:gd name="T21" fmla="*/ 39 h 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" h="39">
                <a:moveTo>
                  <a:pt x="56" y="0"/>
                </a:moveTo>
                <a:lnTo>
                  <a:pt x="0" y="39"/>
                </a:lnTo>
                <a:lnTo>
                  <a:pt x="71" y="36"/>
                </a:lnTo>
                <a:lnTo>
                  <a:pt x="59" y="0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5" name="Line 62"/>
          <p:cNvSpPr>
            <a:spLocks noChangeShapeType="1"/>
          </p:cNvSpPr>
          <p:nvPr/>
        </p:nvSpPr>
        <p:spPr bwMode="auto">
          <a:xfrm flipH="1">
            <a:off x="3890963" y="5926138"/>
            <a:ext cx="1270000" cy="506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6" name="Freeform 63"/>
          <p:cNvSpPr>
            <a:spLocks/>
          </p:cNvSpPr>
          <p:nvPr/>
        </p:nvSpPr>
        <p:spPr bwMode="auto">
          <a:xfrm>
            <a:off x="3797300" y="6403975"/>
            <a:ext cx="107950" cy="61913"/>
          </a:xfrm>
          <a:custGeom>
            <a:avLst/>
            <a:gdLst>
              <a:gd name="T0" fmla="*/ 56 w 68"/>
              <a:gd name="T1" fmla="*/ 0 h 39"/>
              <a:gd name="T2" fmla="*/ 0 w 68"/>
              <a:gd name="T3" fmla="*/ 39 h 39"/>
              <a:gd name="T4" fmla="*/ 68 w 68"/>
              <a:gd name="T5" fmla="*/ 36 h 39"/>
              <a:gd name="T6" fmla="*/ 59 w 68"/>
              <a:gd name="T7" fmla="*/ 3 h 39"/>
              <a:gd name="T8" fmla="*/ 59 w 68"/>
              <a:gd name="T9" fmla="*/ 3 h 39"/>
              <a:gd name="T10" fmla="*/ 56 w 68"/>
              <a:gd name="T11" fmla="*/ 0 h 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"/>
              <a:gd name="T19" fmla="*/ 0 h 39"/>
              <a:gd name="T20" fmla="*/ 68 w 68"/>
              <a:gd name="T21" fmla="*/ 39 h 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" h="39">
                <a:moveTo>
                  <a:pt x="56" y="0"/>
                </a:moveTo>
                <a:lnTo>
                  <a:pt x="0" y="39"/>
                </a:lnTo>
                <a:lnTo>
                  <a:pt x="68" y="36"/>
                </a:lnTo>
                <a:lnTo>
                  <a:pt x="59" y="3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7" name="Line 64"/>
          <p:cNvSpPr>
            <a:spLocks noChangeShapeType="1"/>
          </p:cNvSpPr>
          <p:nvPr/>
        </p:nvSpPr>
        <p:spPr bwMode="auto">
          <a:xfrm flipH="1">
            <a:off x="3895725" y="6029325"/>
            <a:ext cx="1265238" cy="515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8" name="Freeform 65"/>
          <p:cNvSpPr>
            <a:spLocks/>
          </p:cNvSpPr>
          <p:nvPr/>
        </p:nvSpPr>
        <p:spPr bwMode="auto">
          <a:xfrm>
            <a:off x="3797300" y="6516688"/>
            <a:ext cx="112713" cy="61912"/>
          </a:xfrm>
          <a:custGeom>
            <a:avLst/>
            <a:gdLst>
              <a:gd name="T0" fmla="*/ 56 w 71"/>
              <a:gd name="T1" fmla="*/ 0 h 39"/>
              <a:gd name="T2" fmla="*/ 0 w 71"/>
              <a:gd name="T3" fmla="*/ 39 h 39"/>
              <a:gd name="T4" fmla="*/ 71 w 71"/>
              <a:gd name="T5" fmla="*/ 36 h 39"/>
              <a:gd name="T6" fmla="*/ 59 w 71"/>
              <a:gd name="T7" fmla="*/ 0 h 39"/>
              <a:gd name="T8" fmla="*/ 59 w 71"/>
              <a:gd name="T9" fmla="*/ 0 h 39"/>
              <a:gd name="T10" fmla="*/ 56 w 71"/>
              <a:gd name="T11" fmla="*/ 0 h 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"/>
              <a:gd name="T19" fmla="*/ 0 h 39"/>
              <a:gd name="T20" fmla="*/ 71 w 71"/>
              <a:gd name="T21" fmla="*/ 39 h 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" h="39">
                <a:moveTo>
                  <a:pt x="56" y="0"/>
                </a:moveTo>
                <a:lnTo>
                  <a:pt x="0" y="39"/>
                </a:lnTo>
                <a:lnTo>
                  <a:pt x="71" y="36"/>
                </a:lnTo>
                <a:lnTo>
                  <a:pt x="59" y="0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9" name="Line 66"/>
          <p:cNvSpPr>
            <a:spLocks noChangeShapeType="1"/>
          </p:cNvSpPr>
          <p:nvPr/>
        </p:nvSpPr>
        <p:spPr bwMode="auto">
          <a:xfrm flipH="1">
            <a:off x="3895725" y="6137275"/>
            <a:ext cx="1265238" cy="515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80" name="Freeform 67"/>
          <p:cNvSpPr>
            <a:spLocks/>
          </p:cNvSpPr>
          <p:nvPr/>
        </p:nvSpPr>
        <p:spPr bwMode="auto">
          <a:xfrm>
            <a:off x="3797300" y="6619875"/>
            <a:ext cx="112713" cy="65088"/>
          </a:xfrm>
          <a:custGeom>
            <a:avLst/>
            <a:gdLst>
              <a:gd name="T0" fmla="*/ 56 w 71"/>
              <a:gd name="T1" fmla="*/ 0 h 41"/>
              <a:gd name="T2" fmla="*/ 0 w 71"/>
              <a:gd name="T3" fmla="*/ 41 h 41"/>
              <a:gd name="T4" fmla="*/ 71 w 71"/>
              <a:gd name="T5" fmla="*/ 36 h 41"/>
              <a:gd name="T6" fmla="*/ 59 w 71"/>
              <a:gd name="T7" fmla="*/ 3 h 41"/>
              <a:gd name="T8" fmla="*/ 59 w 71"/>
              <a:gd name="T9" fmla="*/ 3 h 41"/>
              <a:gd name="T10" fmla="*/ 56 w 71"/>
              <a:gd name="T11" fmla="*/ 0 h 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"/>
              <a:gd name="T19" fmla="*/ 0 h 41"/>
              <a:gd name="T20" fmla="*/ 71 w 71"/>
              <a:gd name="T21" fmla="*/ 41 h 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" h="41">
                <a:moveTo>
                  <a:pt x="56" y="0"/>
                </a:moveTo>
                <a:lnTo>
                  <a:pt x="0" y="41"/>
                </a:lnTo>
                <a:lnTo>
                  <a:pt x="71" y="36"/>
                </a:lnTo>
                <a:lnTo>
                  <a:pt x="59" y="3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81" name="Rectangle 68"/>
          <p:cNvSpPr>
            <a:spLocks noChangeArrowheads="1"/>
          </p:cNvSpPr>
          <p:nvPr/>
        </p:nvSpPr>
        <p:spPr bwMode="auto">
          <a:xfrm rot="-5400000">
            <a:off x="4299744" y="6561931"/>
            <a:ext cx="228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…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8982" name="Rectangle 69"/>
          <p:cNvSpPr>
            <a:spLocks noChangeArrowheads="1"/>
          </p:cNvSpPr>
          <p:nvPr/>
        </p:nvSpPr>
        <p:spPr bwMode="auto">
          <a:xfrm rot="-5400000">
            <a:off x="4094162" y="6551613"/>
            <a:ext cx="3651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 eaLnBrk="0" hangingPunct="0"/>
            <a:endParaRPr lang="en-GB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Congestion avoidance algorithm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CFFDFDF-8B77-4A87-B7A2-55EE94C76C46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264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773238"/>
            <a:ext cx="8382000" cy="4627562"/>
          </a:xfrm>
        </p:spPr>
        <p:txBody>
          <a:bodyPr>
            <a:normAutofit fontScale="925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Additive increase in </a:t>
            </a:r>
            <a:r>
              <a:rPr lang="en-US" i="1" dirty="0" err="1"/>
              <a:t>cwnd</a:t>
            </a:r>
            <a:r>
              <a:rPr lang="en-US" dirty="0"/>
              <a:t>: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The idea is to increase the </a:t>
            </a:r>
            <a:r>
              <a:rPr lang="en-US" i="1" dirty="0" err="1"/>
              <a:t>cwnd</a:t>
            </a:r>
            <a:r>
              <a:rPr lang="en-US" dirty="0"/>
              <a:t> by one MSS-sized segment when a full window of segments is acknowledged.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In actual implementation, when a </a:t>
            </a:r>
            <a:r>
              <a:rPr lang="en-US" dirty="0" err="1"/>
              <a:t>nonduplicate</a:t>
            </a:r>
            <a:r>
              <a:rPr lang="en-US" dirty="0"/>
              <a:t> ACK arrives, </a:t>
            </a:r>
            <a:r>
              <a:rPr lang="en-US" i="1" dirty="0" err="1"/>
              <a:t>cwnd</a:t>
            </a:r>
            <a:r>
              <a:rPr lang="en-US" dirty="0"/>
              <a:t> += MSS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(MSS/</a:t>
            </a:r>
            <a:r>
              <a:rPr lang="en-US" i="1" dirty="0" err="1"/>
              <a:t>cwnd</a:t>
            </a:r>
            <a:r>
              <a:rPr lang="en-US" dirty="0"/>
              <a:t>)*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When the receiver acknowledges every segment, * proves slightly more aggressive than 1 segment per RTT. 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When the receiver acknowledges every other segment, * is less aggressive.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Congestion avoidance continues until congestion occurs.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Congestion avoidance algorithm</a:t>
            </a: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4D7AD4A-B0F2-49C3-994D-AE382B63A169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409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GB" smtClean="0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138488" y="1490663"/>
            <a:ext cx="4810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Source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5113338" y="1490663"/>
            <a:ext cx="7588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Destination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3352800" y="1733550"/>
            <a:ext cx="1588" cy="5032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5416550" y="1743075"/>
            <a:ext cx="1588" cy="5018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>
            <a:off x="3352800" y="1924050"/>
            <a:ext cx="1958975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0" name="Freeform 9"/>
          <p:cNvSpPr>
            <a:spLocks/>
          </p:cNvSpPr>
          <p:nvPr/>
        </p:nvSpPr>
        <p:spPr bwMode="auto">
          <a:xfrm>
            <a:off x="5302250" y="2336800"/>
            <a:ext cx="114300" cy="57150"/>
          </a:xfrm>
          <a:custGeom>
            <a:avLst/>
            <a:gdLst>
              <a:gd name="T0" fmla="*/ 0 w 72"/>
              <a:gd name="T1" fmla="*/ 36 h 36"/>
              <a:gd name="T2" fmla="*/ 72 w 72"/>
              <a:gd name="T3" fmla="*/ 33 h 36"/>
              <a:gd name="T4" fmla="*/ 9 w 72"/>
              <a:gd name="T5" fmla="*/ 0 h 36"/>
              <a:gd name="T6" fmla="*/ 0 w 72"/>
              <a:gd name="T7" fmla="*/ 36 h 36"/>
              <a:gd name="T8" fmla="*/ 0 w 72"/>
              <a:gd name="T9" fmla="*/ 36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36"/>
              <a:gd name="T17" fmla="*/ 72 w 72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36">
                <a:moveTo>
                  <a:pt x="0" y="36"/>
                </a:moveTo>
                <a:lnTo>
                  <a:pt x="72" y="33"/>
                </a:lnTo>
                <a:lnTo>
                  <a:pt x="9" y="0"/>
                </a:lnTo>
                <a:lnTo>
                  <a:pt x="0" y="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 flipH="1">
            <a:off x="3448050" y="2384425"/>
            <a:ext cx="19685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2" name="Freeform 11"/>
          <p:cNvSpPr>
            <a:spLocks/>
          </p:cNvSpPr>
          <p:nvPr/>
        </p:nvSpPr>
        <p:spPr bwMode="auto">
          <a:xfrm>
            <a:off x="3352800" y="2889250"/>
            <a:ext cx="114300" cy="57150"/>
          </a:xfrm>
          <a:custGeom>
            <a:avLst/>
            <a:gdLst>
              <a:gd name="T0" fmla="*/ 63 w 72"/>
              <a:gd name="T1" fmla="*/ 0 h 36"/>
              <a:gd name="T2" fmla="*/ 0 w 72"/>
              <a:gd name="T3" fmla="*/ 33 h 36"/>
              <a:gd name="T4" fmla="*/ 72 w 72"/>
              <a:gd name="T5" fmla="*/ 36 h 36"/>
              <a:gd name="T6" fmla="*/ 63 w 72"/>
              <a:gd name="T7" fmla="*/ 0 h 36"/>
              <a:gd name="T8" fmla="*/ 63 w 7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36"/>
              <a:gd name="T17" fmla="*/ 72 w 72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36">
                <a:moveTo>
                  <a:pt x="63" y="0"/>
                </a:moveTo>
                <a:lnTo>
                  <a:pt x="0" y="33"/>
                </a:lnTo>
                <a:lnTo>
                  <a:pt x="72" y="3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3" name="Line 12"/>
          <p:cNvSpPr>
            <a:spLocks noChangeShapeType="1"/>
          </p:cNvSpPr>
          <p:nvPr/>
        </p:nvSpPr>
        <p:spPr bwMode="auto">
          <a:xfrm>
            <a:off x="3352800" y="2936875"/>
            <a:ext cx="1958975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Freeform 13"/>
          <p:cNvSpPr>
            <a:spLocks/>
          </p:cNvSpPr>
          <p:nvPr/>
        </p:nvSpPr>
        <p:spPr bwMode="auto">
          <a:xfrm>
            <a:off x="5302250" y="3355975"/>
            <a:ext cx="114300" cy="57150"/>
          </a:xfrm>
          <a:custGeom>
            <a:avLst/>
            <a:gdLst>
              <a:gd name="T0" fmla="*/ 0 w 72"/>
              <a:gd name="T1" fmla="*/ 36 h 36"/>
              <a:gd name="T2" fmla="*/ 72 w 72"/>
              <a:gd name="T3" fmla="*/ 33 h 36"/>
              <a:gd name="T4" fmla="*/ 9 w 72"/>
              <a:gd name="T5" fmla="*/ 0 h 36"/>
              <a:gd name="T6" fmla="*/ 0 w 72"/>
              <a:gd name="T7" fmla="*/ 36 h 36"/>
              <a:gd name="T8" fmla="*/ 0 w 72"/>
              <a:gd name="T9" fmla="*/ 36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36"/>
              <a:gd name="T17" fmla="*/ 72 w 72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36">
                <a:moveTo>
                  <a:pt x="0" y="36"/>
                </a:moveTo>
                <a:lnTo>
                  <a:pt x="72" y="33"/>
                </a:lnTo>
                <a:lnTo>
                  <a:pt x="9" y="0"/>
                </a:lnTo>
                <a:lnTo>
                  <a:pt x="0" y="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 flipH="1">
            <a:off x="3448050" y="3403600"/>
            <a:ext cx="1968500" cy="531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6" name="Freeform 15"/>
          <p:cNvSpPr>
            <a:spLocks/>
          </p:cNvSpPr>
          <p:nvPr/>
        </p:nvSpPr>
        <p:spPr bwMode="auto">
          <a:xfrm>
            <a:off x="3352800" y="3906838"/>
            <a:ext cx="114300" cy="57150"/>
          </a:xfrm>
          <a:custGeom>
            <a:avLst/>
            <a:gdLst>
              <a:gd name="T0" fmla="*/ 63 w 72"/>
              <a:gd name="T1" fmla="*/ 0 h 36"/>
              <a:gd name="T2" fmla="*/ 0 w 72"/>
              <a:gd name="T3" fmla="*/ 33 h 36"/>
              <a:gd name="T4" fmla="*/ 72 w 72"/>
              <a:gd name="T5" fmla="*/ 36 h 36"/>
              <a:gd name="T6" fmla="*/ 63 w 72"/>
              <a:gd name="T7" fmla="*/ 0 h 36"/>
              <a:gd name="T8" fmla="*/ 63 w 7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36"/>
              <a:gd name="T17" fmla="*/ 72 w 72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36">
                <a:moveTo>
                  <a:pt x="63" y="0"/>
                </a:moveTo>
                <a:lnTo>
                  <a:pt x="0" y="33"/>
                </a:lnTo>
                <a:lnTo>
                  <a:pt x="72" y="3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3352800" y="3117850"/>
            <a:ext cx="1958975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8" name="Freeform 17"/>
          <p:cNvSpPr>
            <a:spLocks/>
          </p:cNvSpPr>
          <p:nvPr/>
        </p:nvSpPr>
        <p:spPr bwMode="auto">
          <a:xfrm>
            <a:off x="5302250" y="3535363"/>
            <a:ext cx="114300" cy="57150"/>
          </a:xfrm>
          <a:custGeom>
            <a:avLst/>
            <a:gdLst>
              <a:gd name="T0" fmla="*/ 0 w 72"/>
              <a:gd name="T1" fmla="*/ 33 h 36"/>
              <a:gd name="T2" fmla="*/ 72 w 72"/>
              <a:gd name="T3" fmla="*/ 30 h 36"/>
              <a:gd name="T4" fmla="*/ 9 w 72"/>
              <a:gd name="T5" fmla="*/ 0 h 36"/>
              <a:gd name="T6" fmla="*/ 0 w 72"/>
              <a:gd name="T7" fmla="*/ 36 h 36"/>
              <a:gd name="T8" fmla="*/ 0 w 72"/>
              <a:gd name="T9" fmla="*/ 36 h 36"/>
              <a:gd name="T10" fmla="*/ 0 w 72"/>
              <a:gd name="T11" fmla="*/ 33 h 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"/>
              <a:gd name="T19" fmla="*/ 0 h 36"/>
              <a:gd name="T20" fmla="*/ 72 w 72"/>
              <a:gd name="T21" fmla="*/ 36 h 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" h="36">
                <a:moveTo>
                  <a:pt x="0" y="33"/>
                </a:moveTo>
                <a:lnTo>
                  <a:pt x="72" y="30"/>
                </a:lnTo>
                <a:lnTo>
                  <a:pt x="9" y="0"/>
                </a:lnTo>
                <a:lnTo>
                  <a:pt x="0" y="36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9" name="Line 18"/>
          <p:cNvSpPr>
            <a:spLocks noChangeShapeType="1"/>
          </p:cNvSpPr>
          <p:nvPr/>
        </p:nvSpPr>
        <p:spPr bwMode="auto">
          <a:xfrm flipH="1">
            <a:off x="3448050" y="3582988"/>
            <a:ext cx="1968500" cy="528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0" name="Freeform 19"/>
          <p:cNvSpPr>
            <a:spLocks/>
          </p:cNvSpPr>
          <p:nvPr/>
        </p:nvSpPr>
        <p:spPr bwMode="auto">
          <a:xfrm>
            <a:off x="3352800" y="4083050"/>
            <a:ext cx="114300" cy="57150"/>
          </a:xfrm>
          <a:custGeom>
            <a:avLst/>
            <a:gdLst>
              <a:gd name="T0" fmla="*/ 63 w 72"/>
              <a:gd name="T1" fmla="*/ 0 h 36"/>
              <a:gd name="T2" fmla="*/ 0 w 72"/>
              <a:gd name="T3" fmla="*/ 33 h 36"/>
              <a:gd name="T4" fmla="*/ 72 w 72"/>
              <a:gd name="T5" fmla="*/ 36 h 36"/>
              <a:gd name="T6" fmla="*/ 63 w 72"/>
              <a:gd name="T7" fmla="*/ 0 h 36"/>
              <a:gd name="T8" fmla="*/ 63 w 7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36"/>
              <a:gd name="T17" fmla="*/ 72 w 72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36">
                <a:moveTo>
                  <a:pt x="63" y="0"/>
                </a:moveTo>
                <a:lnTo>
                  <a:pt x="0" y="33"/>
                </a:lnTo>
                <a:lnTo>
                  <a:pt x="72" y="3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1" name="Line 20"/>
          <p:cNvSpPr>
            <a:spLocks noChangeShapeType="1"/>
          </p:cNvSpPr>
          <p:nvPr/>
        </p:nvSpPr>
        <p:spPr bwMode="auto">
          <a:xfrm>
            <a:off x="3352800" y="3959225"/>
            <a:ext cx="1958975" cy="442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2" name="Freeform 21"/>
          <p:cNvSpPr>
            <a:spLocks/>
          </p:cNvSpPr>
          <p:nvPr/>
        </p:nvSpPr>
        <p:spPr bwMode="auto">
          <a:xfrm>
            <a:off x="5302250" y="4378325"/>
            <a:ext cx="114300" cy="57150"/>
          </a:xfrm>
          <a:custGeom>
            <a:avLst/>
            <a:gdLst>
              <a:gd name="T0" fmla="*/ 0 w 72"/>
              <a:gd name="T1" fmla="*/ 33 h 36"/>
              <a:gd name="T2" fmla="*/ 72 w 72"/>
              <a:gd name="T3" fmla="*/ 30 h 36"/>
              <a:gd name="T4" fmla="*/ 9 w 72"/>
              <a:gd name="T5" fmla="*/ 0 h 36"/>
              <a:gd name="T6" fmla="*/ 0 w 72"/>
              <a:gd name="T7" fmla="*/ 36 h 36"/>
              <a:gd name="T8" fmla="*/ 0 w 72"/>
              <a:gd name="T9" fmla="*/ 36 h 36"/>
              <a:gd name="T10" fmla="*/ 0 w 72"/>
              <a:gd name="T11" fmla="*/ 33 h 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"/>
              <a:gd name="T19" fmla="*/ 0 h 36"/>
              <a:gd name="T20" fmla="*/ 72 w 72"/>
              <a:gd name="T21" fmla="*/ 36 h 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" h="36">
                <a:moveTo>
                  <a:pt x="0" y="33"/>
                </a:moveTo>
                <a:lnTo>
                  <a:pt x="72" y="30"/>
                </a:lnTo>
                <a:lnTo>
                  <a:pt x="9" y="0"/>
                </a:lnTo>
                <a:lnTo>
                  <a:pt x="0" y="36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3" name="Line 22"/>
          <p:cNvSpPr>
            <a:spLocks noChangeShapeType="1"/>
          </p:cNvSpPr>
          <p:nvPr/>
        </p:nvSpPr>
        <p:spPr bwMode="auto">
          <a:xfrm flipH="1">
            <a:off x="3448050" y="4425950"/>
            <a:ext cx="1968500" cy="531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4" name="Freeform 23"/>
          <p:cNvSpPr>
            <a:spLocks/>
          </p:cNvSpPr>
          <p:nvPr/>
        </p:nvSpPr>
        <p:spPr bwMode="auto">
          <a:xfrm>
            <a:off x="3352800" y="4924425"/>
            <a:ext cx="114300" cy="57150"/>
          </a:xfrm>
          <a:custGeom>
            <a:avLst/>
            <a:gdLst>
              <a:gd name="T0" fmla="*/ 63 w 72"/>
              <a:gd name="T1" fmla="*/ 0 h 36"/>
              <a:gd name="T2" fmla="*/ 0 w 72"/>
              <a:gd name="T3" fmla="*/ 33 h 36"/>
              <a:gd name="T4" fmla="*/ 72 w 72"/>
              <a:gd name="T5" fmla="*/ 36 h 36"/>
              <a:gd name="T6" fmla="*/ 63 w 72"/>
              <a:gd name="T7" fmla="*/ 0 h 36"/>
              <a:gd name="T8" fmla="*/ 63 w 7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36"/>
              <a:gd name="T17" fmla="*/ 72 w 72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36">
                <a:moveTo>
                  <a:pt x="63" y="0"/>
                </a:moveTo>
                <a:lnTo>
                  <a:pt x="0" y="33"/>
                </a:lnTo>
                <a:lnTo>
                  <a:pt x="72" y="3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5" name="Line 24"/>
          <p:cNvSpPr>
            <a:spLocks noChangeShapeType="1"/>
          </p:cNvSpPr>
          <p:nvPr/>
        </p:nvSpPr>
        <p:spPr bwMode="auto">
          <a:xfrm>
            <a:off x="3352800" y="4135438"/>
            <a:ext cx="1958975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6" name="Freeform 25"/>
          <p:cNvSpPr>
            <a:spLocks/>
          </p:cNvSpPr>
          <p:nvPr/>
        </p:nvSpPr>
        <p:spPr bwMode="auto">
          <a:xfrm>
            <a:off x="5302250" y="4554538"/>
            <a:ext cx="114300" cy="57150"/>
          </a:xfrm>
          <a:custGeom>
            <a:avLst/>
            <a:gdLst>
              <a:gd name="T0" fmla="*/ 0 w 72"/>
              <a:gd name="T1" fmla="*/ 36 h 36"/>
              <a:gd name="T2" fmla="*/ 72 w 72"/>
              <a:gd name="T3" fmla="*/ 33 h 36"/>
              <a:gd name="T4" fmla="*/ 9 w 72"/>
              <a:gd name="T5" fmla="*/ 0 h 36"/>
              <a:gd name="T6" fmla="*/ 0 w 72"/>
              <a:gd name="T7" fmla="*/ 36 h 36"/>
              <a:gd name="T8" fmla="*/ 0 w 72"/>
              <a:gd name="T9" fmla="*/ 36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36"/>
              <a:gd name="T17" fmla="*/ 72 w 72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36">
                <a:moveTo>
                  <a:pt x="0" y="36"/>
                </a:moveTo>
                <a:lnTo>
                  <a:pt x="72" y="33"/>
                </a:lnTo>
                <a:lnTo>
                  <a:pt x="9" y="0"/>
                </a:lnTo>
                <a:lnTo>
                  <a:pt x="0" y="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7" name="Line 26"/>
          <p:cNvSpPr>
            <a:spLocks noChangeShapeType="1"/>
          </p:cNvSpPr>
          <p:nvPr/>
        </p:nvSpPr>
        <p:spPr bwMode="auto">
          <a:xfrm flipH="1">
            <a:off x="3448050" y="4602163"/>
            <a:ext cx="1968500" cy="531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8" name="Freeform 27"/>
          <p:cNvSpPr>
            <a:spLocks/>
          </p:cNvSpPr>
          <p:nvPr/>
        </p:nvSpPr>
        <p:spPr bwMode="auto">
          <a:xfrm>
            <a:off x="3352800" y="5105400"/>
            <a:ext cx="114300" cy="57150"/>
          </a:xfrm>
          <a:custGeom>
            <a:avLst/>
            <a:gdLst>
              <a:gd name="T0" fmla="*/ 63 w 72"/>
              <a:gd name="T1" fmla="*/ 0 h 36"/>
              <a:gd name="T2" fmla="*/ 0 w 72"/>
              <a:gd name="T3" fmla="*/ 33 h 36"/>
              <a:gd name="T4" fmla="*/ 72 w 72"/>
              <a:gd name="T5" fmla="*/ 36 h 36"/>
              <a:gd name="T6" fmla="*/ 63 w 72"/>
              <a:gd name="T7" fmla="*/ 0 h 36"/>
              <a:gd name="T8" fmla="*/ 63 w 7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36"/>
              <a:gd name="T17" fmla="*/ 72 w 72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36">
                <a:moveTo>
                  <a:pt x="63" y="0"/>
                </a:moveTo>
                <a:lnTo>
                  <a:pt x="0" y="33"/>
                </a:lnTo>
                <a:lnTo>
                  <a:pt x="72" y="3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9" name="Line 28"/>
          <p:cNvSpPr>
            <a:spLocks noChangeShapeType="1"/>
          </p:cNvSpPr>
          <p:nvPr/>
        </p:nvSpPr>
        <p:spPr bwMode="auto">
          <a:xfrm>
            <a:off x="3352800" y="4316413"/>
            <a:ext cx="1958975" cy="442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0" name="Freeform 29"/>
          <p:cNvSpPr>
            <a:spLocks/>
          </p:cNvSpPr>
          <p:nvPr/>
        </p:nvSpPr>
        <p:spPr bwMode="auto">
          <a:xfrm>
            <a:off x="5302250" y="4735513"/>
            <a:ext cx="114300" cy="57150"/>
          </a:xfrm>
          <a:custGeom>
            <a:avLst/>
            <a:gdLst>
              <a:gd name="T0" fmla="*/ 0 w 72"/>
              <a:gd name="T1" fmla="*/ 33 h 36"/>
              <a:gd name="T2" fmla="*/ 72 w 72"/>
              <a:gd name="T3" fmla="*/ 30 h 36"/>
              <a:gd name="T4" fmla="*/ 9 w 72"/>
              <a:gd name="T5" fmla="*/ 0 h 36"/>
              <a:gd name="T6" fmla="*/ 0 w 72"/>
              <a:gd name="T7" fmla="*/ 36 h 36"/>
              <a:gd name="T8" fmla="*/ 0 w 72"/>
              <a:gd name="T9" fmla="*/ 36 h 36"/>
              <a:gd name="T10" fmla="*/ 0 w 72"/>
              <a:gd name="T11" fmla="*/ 33 h 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"/>
              <a:gd name="T19" fmla="*/ 0 h 36"/>
              <a:gd name="T20" fmla="*/ 72 w 72"/>
              <a:gd name="T21" fmla="*/ 36 h 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" h="36">
                <a:moveTo>
                  <a:pt x="0" y="33"/>
                </a:moveTo>
                <a:lnTo>
                  <a:pt x="72" y="30"/>
                </a:lnTo>
                <a:lnTo>
                  <a:pt x="9" y="0"/>
                </a:lnTo>
                <a:lnTo>
                  <a:pt x="0" y="36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1" name="Line 30"/>
          <p:cNvSpPr>
            <a:spLocks noChangeShapeType="1"/>
          </p:cNvSpPr>
          <p:nvPr/>
        </p:nvSpPr>
        <p:spPr bwMode="auto">
          <a:xfrm flipH="1">
            <a:off x="3448050" y="4783138"/>
            <a:ext cx="1968500" cy="531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2" name="Freeform 31"/>
          <p:cNvSpPr>
            <a:spLocks/>
          </p:cNvSpPr>
          <p:nvPr/>
        </p:nvSpPr>
        <p:spPr bwMode="auto">
          <a:xfrm>
            <a:off x="3352800" y="5281613"/>
            <a:ext cx="114300" cy="57150"/>
          </a:xfrm>
          <a:custGeom>
            <a:avLst/>
            <a:gdLst>
              <a:gd name="T0" fmla="*/ 63 w 72"/>
              <a:gd name="T1" fmla="*/ 0 h 36"/>
              <a:gd name="T2" fmla="*/ 0 w 72"/>
              <a:gd name="T3" fmla="*/ 33 h 36"/>
              <a:gd name="T4" fmla="*/ 72 w 72"/>
              <a:gd name="T5" fmla="*/ 36 h 36"/>
              <a:gd name="T6" fmla="*/ 63 w 72"/>
              <a:gd name="T7" fmla="*/ 0 h 36"/>
              <a:gd name="T8" fmla="*/ 63 w 7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36"/>
              <a:gd name="T17" fmla="*/ 72 w 72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36">
                <a:moveTo>
                  <a:pt x="63" y="0"/>
                </a:moveTo>
                <a:lnTo>
                  <a:pt x="0" y="33"/>
                </a:lnTo>
                <a:lnTo>
                  <a:pt x="72" y="3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3" name="Line 32"/>
          <p:cNvSpPr>
            <a:spLocks noChangeShapeType="1"/>
          </p:cNvSpPr>
          <p:nvPr/>
        </p:nvSpPr>
        <p:spPr bwMode="auto">
          <a:xfrm>
            <a:off x="3352800" y="4981575"/>
            <a:ext cx="1958975" cy="442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4" name="Freeform 33"/>
          <p:cNvSpPr>
            <a:spLocks/>
          </p:cNvSpPr>
          <p:nvPr/>
        </p:nvSpPr>
        <p:spPr bwMode="auto">
          <a:xfrm>
            <a:off x="5302250" y="5395913"/>
            <a:ext cx="114300" cy="57150"/>
          </a:xfrm>
          <a:custGeom>
            <a:avLst/>
            <a:gdLst>
              <a:gd name="T0" fmla="*/ 0 w 72"/>
              <a:gd name="T1" fmla="*/ 36 h 36"/>
              <a:gd name="T2" fmla="*/ 72 w 72"/>
              <a:gd name="T3" fmla="*/ 33 h 36"/>
              <a:gd name="T4" fmla="*/ 9 w 72"/>
              <a:gd name="T5" fmla="*/ 0 h 36"/>
              <a:gd name="T6" fmla="*/ 0 w 72"/>
              <a:gd name="T7" fmla="*/ 36 h 36"/>
              <a:gd name="T8" fmla="*/ 0 w 72"/>
              <a:gd name="T9" fmla="*/ 36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36"/>
              <a:gd name="T17" fmla="*/ 72 w 72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36">
                <a:moveTo>
                  <a:pt x="0" y="36"/>
                </a:moveTo>
                <a:lnTo>
                  <a:pt x="72" y="33"/>
                </a:lnTo>
                <a:lnTo>
                  <a:pt x="9" y="0"/>
                </a:lnTo>
                <a:lnTo>
                  <a:pt x="0" y="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5" name="Line 34"/>
          <p:cNvSpPr>
            <a:spLocks noChangeShapeType="1"/>
          </p:cNvSpPr>
          <p:nvPr/>
        </p:nvSpPr>
        <p:spPr bwMode="auto">
          <a:xfrm flipH="1">
            <a:off x="3448050" y="5443538"/>
            <a:ext cx="19685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6" name="Freeform 35"/>
          <p:cNvSpPr>
            <a:spLocks/>
          </p:cNvSpPr>
          <p:nvPr/>
        </p:nvSpPr>
        <p:spPr bwMode="auto">
          <a:xfrm>
            <a:off x="3352800" y="5948363"/>
            <a:ext cx="114300" cy="57150"/>
          </a:xfrm>
          <a:custGeom>
            <a:avLst/>
            <a:gdLst>
              <a:gd name="T0" fmla="*/ 63 w 72"/>
              <a:gd name="T1" fmla="*/ 0 h 36"/>
              <a:gd name="T2" fmla="*/ 0 w 72"/>
              <a:gd name="T3" fmla="*/ 33 h 36"/>
              <a:gd name="T4" fmla="*/ 72 w 72"/>
              <a:gd name="T5" fmla="*/ 36 h 36"/>
              <a:gd name="T6" fmla="*/ 63 w 72"/>
              <a:gd name="T7" fmla="*/ 0 h 36"/>
              <a:gd name="T8" fmla="*/ 63 w 7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36"/>
              <a:gd name="T17" fmla="*/ 72 w 72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36">
                <a:moveTo>
                  <a:pt x="63" y="0"/>
                </a:moveTo>
                <a:lnTo>
                  <a:pt x="0" y="33"/>
                </a:lnTo>
                <a:lnTo>
                  <a:pt x="72" y="3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7" name="Line 36"/>
          <p:cNvSpPr>
            <a:spLocks noChangeShapeType="1"/>
          </p:cNvSpPr>
          <p:nvPr/>
        </p:nvSpPr>
        <p:spPr bwMode="auto">
          <a:xfrm>
            <a:off x="3352800" y="5157788"/>
            <a:ext cx="1958975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8" name="Freeform 37"/>
          <p:cNvSpPr>
            <a:spLocks/>
          </p:cNvSpPr>
          <p:nvPr/>
        </p:nvSpPr>
        <p:spPr bwMode="auto">
          <a:xfrm>
            <a:off x="5302250" y="5576888"/>
            <a:ext cx="114300" cy="57150"/>
          </a:xfrm>
          <a:custGeom>
            <a:avLst/>
            <a:gdLst>
              <a:gd name="T0" fmla="*/ 0 w 72"/>
              <a:gd name="T1" fmla="*/ 33 h 36"/>
              <a:gd name="T2" fmla="*/ 72 w 72"/>
              <a:gd name="T3" fmla="*/ 30 h 36"/>
              <a:gd name="T4" fmla="*/ 9 w 72"/>
              <a:gd name="T5" fmla="*/ 0 h 36"/>
              <a:gd name="T6" fmla="*/ 0 w 72"/>
              <a:gd name="T7" fmla="*/ 36 h 36"/>
              <a:gd name="T8" fmla="*/ 0 w 72"/>
              <a:gd name="T9" fmla="*/ 36 h 36"/>
              <a:gd name="T10" fmla="*/ 0 w 72"/>
              <a:gd name="T11" fmla="*/ 33 h 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"/>
              <a:gd name="T19" fmla="*/ 0 h 36"/>
              <a:gd name="T20" fmla="*/ 72 w 72"/>
              <a:gd name="T21" fmla="*/ 36 h 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" h="36">
                <a:moveTo>
                  <a:pt x="0" y="33"/>
                </a:moveTo>
                <a:lnTo>
                  <a:pt x="72" y="30"/>
                </a:lnTo>
                <a:lnTo>
                  <a:pt x="9" y="0"/>
                </a:lnTo>
                <a:lnTo>
                  <a:pt x="0" y="36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9" name="Line 38"/>
          <p:cNvSpPr>
            <a:spLocks noChangeShapeType="1"/>
          </p:cNvSpPr>
          <p:nvPr/>
        </p:nvSpPr>
        <p:spPr bwMode="auto">
          <a:xfrm flipH="1">
            <a:off x="3448050" y="5624513"/>
            <a:ext cx="19685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0" name="Freeform 39"/>
          <p:cNvSpPr>
            <a:spLocks/>
          </p:cNvSpPr>
          <p:nvPr/>
        </p:nvSpPr>
        <p:spPr bwMode="auto">
          <a:xfrm>
            <a:off x="3352800" y="6124575"/>
            <a:ext cx="114300" cy="55563"/>
          </a:xfrm>
          <a:custGeom>
            <a:avLst/>
            <a:gdLst>
              <a:gd name="T0" fmla="*/ 63 w 72"/>
              <a:gd name="T1" fmla="*/ 0 h 35"/>
              <a:gd name="T2" fmla="*/ 0 w 72"/>
              <a:gd name="T3" fmla="*/ 32 h 35"/>
              <a:gd name="T4" fmla="*/ 72 w 72"/>
              <a:gd name="T5" fmla="*/ 35 h 35"/>
              <a:gd name="T6" fmla="*/ 63 w 72"/>
              <a:gd name="T7" fmla="*/ 3 h 35"/>
              <a:gd name="T8" fmla="*/ 63 w 72"/>
              <a:gd name="T9" fmla="*/ 3 h 35"/>
              <a:gd name="T10" fmla="*/ 63 w 72"/>
              <a:gd name="T11" fmla="*/ 0 h 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"/>
              <a:gd name="T19" fmla="*/ 0 h 35"/>
              <a:gd name="T20" fmla="*/ 72 w 72"/>
              <a:gd name="T21" fmla="*/ 35 h 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" h="35">
                <a:moveTo>
                  <a:pt x="63" y="0"/>
                </a:moveTo>
                <a:lnTo>
                  <a:pt x="0" y="32"/>
                </a:lnTo>
                <a:lnTo>
                  <a:pt x="72" y="35"/>
                </a:lnTo>
                <a:lnTo>
                  <a:pt x="63" y="3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1" name="Line 40"/>
          <p:cNvSpPr>
            <a:spLocks noChangeShapeType="1"/>
          </p:cNvSpPr>
          <p:nvPr/>
        </p:nvSpPr>
        <p:spPr bwMode="auto">
          <a:xfrm>
            <a:off x="3352800" y="5338763"/>
            <a:ext cx="1958975" cy="442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2" name="Freeform 41"/>
          <p:cNvSpPr>
            <a:spLocks/>
          </p:cNvSpPr>
          <p:nvPr/>
        </p:nvSpPr>
        <p:spPr bwMode="auto">
          <a:xfrm>
            <a:off x="5302250" y="5753100"/>
            <a:ext cx="114300" cy="57150"/>
          </a:xfrm>
          <a:custGeom>
            <a:avLst/>
            <a:gdLst>
              <a:gd name="T0" fmla="*/ 0 w 72"/>
              <a:gd name="T1" fmla="*/ 36 h 36"/>
              <a:gd name="T2" fmla="*/ 72 w 72"/>
              <a:gd name="T3" fmla="*/ 33 h 36"/>
              <a:gd name="T4" fmla="*/ 9 w 72"/>
              <a:gd name="T5" fmla="*/ 0 h 36"/>
              <a:gd name="T6" fmla="*/ 0 w 72"/>
              <a:gd name="T7" fmla="*/ 36 h 36"/>
              <a:gd name="T8" fmla="*/ 0 w 72"/>
              <a:gd name="T9" fmla="*/ 36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36"/>
              <a:gd name="T17" fmla="*/ 72 w 72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36">
                <a:moveTo>
                  <a:pt x="0" y="36"/>
                </a:moveTo>
                <a:lnTo>
                  <a:pt x="72" y="33"/>
                </a:lnTo>
                <a:lnTo>
                  <a:pt x="9" y="0"/>
                </a:lnTo>
                <a:lnTo>
                  <a:pt x="0" y="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3" name="Line 42"/>
          <p:cNvSpPr>
            <a:spLocks noChangeShapeType="1"/>
          </p:cNvSpPr>
          <p:nvPr/>
        </p:nvSpPr>
        <p:spPr bwMode="auto">
          <a:xfrm flipH="1">
            <a:off x="3448050" y="5800725"/>
            <a:ext cx="1968500" cy="531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4" name="Freeform 43"/>
          <p:cNvSpPr>
            <a:spLocks/>
          </p:cNvSpPr>
          <p:nvPr/>
        </p:nvSpPr>
        <p:spPr bwMode="auto">
          <a:xfrm>
            <a:off x="3352800" y="6303963"/>
            <a:ext cx="114300" cy="57150"/>
          </a:xfrm>
          <a:custGeom>
            <a:avLst/>
            <a:gdLst>
              <a:gd name="T0" fmla="*/ 63 w 72"/>
              <a:gd name="T1" fmla="*/ 0 h 36"/>
              <a:gd name="T2" fmla="*/ 0 w 72"/>
              <a:gd name="T3" fmla="*/ 33 h 36"/>
              <a:gd name="T4" fmla="*/ 72 w 72"/>
              <a:gd name="T5" fmla="*/ 36 h 36"/>
              <a:gd name="T6" fmla="*/ 63 w 72"/>
              <a:gd name="T7" fmla="*/ 0 h 36"/>
              <a:gd name="T8" fmla="*/ 63 w 7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36"/>
              <a:gd name="T17" fmla="*/ 72 w 72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36">
                <a:moveTo>
                  <a:pt x="63" y="0"/>
                </a:moveTo>
                <a:lnTo>
                  <a:pt x="0" y="33"/>
                </a:lnTo>
                <a:lnTo>
                  <a:pt x="72" y="3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5" name="Line 44"/>
          <p:cNvSpPr>
            <a:spLocks noChangeShapeType="1"/>
          </p:cNvSpPr>
          <p:nvPr/>
        </p:nvSpPr>
        <p:spPr bwMode="auto">
          <a:xfrm>
            <a:off x="3352800" y="5514975"/>
            <a:ext cx="1958975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6" name="Freeform 45"/>
          <p:cNvSpPr>
            <a:spLocks/>
          </p:cNvSpPr>
          <p:nvPr/>
        </p:nvSpPr>
        <p:spPr bwMode="auto">
          <a:xfrm>
            <a:off x="5302250" y="5934075"/>
            <a:ext cx="114300" cy="57150"/>
          </a:xfrm>
          <a:custGeom>
            <a:avLst/>
            <a:gdLst>
              <a:gd name="T0" fmla="*/ 0 w 72"/>
              <a:gd name="T1" fmla="*/ 33 h 36"/>
              <a:gd name="T2" fmla="*/ 72 w 72"/>
              <a:gd name="T3" fmla="*/ 30 h 36"/>
              <a:gd name="T4" fmla="*/ 9 w 72"/>
              <a:gd name="T5" fmla="*/ 0 h 36"/>
              <a:gd name="T6" fmla="*/ 0 w 72"/>
              <a:gd name="T7" fmla="*/ 36 h 36"/>
              <a:gd name="T8" fmla="*/ 0 w 72"/>
              <a:gd name="T9" fmla="*/ 36 h 36"/>
              <a:gd name="T10" fmla="*/ 0 w 72"/>
              <a:gd name="T11" fmla="*/ 33 h 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"/>
              <a:gd name="T19" fmla="*/ 0 h 36"/>
              <a:gd name="T20" fmla="*/ 72 w 72"/>
              <a:gd name="T21" fmla="*/ 36 h 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" h="36">
                <a:moveTo>
                  <a:pt x="0" y="33"/>
                </a:moveTo>
                <a:lnTo>
                  <a:pt x="72" y="30"/>
                </a:lnTo>
                <a:lnTo>
                  <a:pt x="9" y="0"/>
                </a:lnTo>
                <a:lnTo>
                  <a:pt x="0" y="36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7" name="Line 46"/>
          <p:cNvSpPr>
            <a:spLocks noChangeShapeType="1"/>
          </p:cNvSpPr>
          <p:nvPr/>
        </p:nvSpPr>
        <p:spPr bwMode="auto">
          <a:xfrm flipH="1">
            <a:off x="3448050" y="5981700"/>
            <a:ext cx="1968500" cy="531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8" name="Freeform 47"/>
          <p:cNvSpPr>
            <a:spLocks/>
          </p:cNvSpPr>
          <p:nvPr/>
        </p:nvSpPr>
        <p:spPr bwMode="auto">
          <a:xfrm>
            <a:off x="3352800" y="6480175"/>
            <a:ext cx="114300" cy="57150"/>
          </a:xfrm>
          <a:custGeom>
            <a:avLst/>
            <a:gdLst>
              <a:gd name="T0" fmla="*/ 63 w 72"/>
              <a:gd name="T1" fmla="*/ 0 h 36"/>
              <a:gd name="T2" fmla="*/ 0 w 72"/>
              <a:gd name="T3" fmla="*/ 33 h 36"/>
              <a:gd name="T4" fmla="*/ 72 w 72"/>
              <a:gd name="T5" fmla="*/ 36 h 36"/>
              <a:gd name="T6" fmla="*/ 63 w 72"/>
              <a:gd name="T7" fmla="*/ 3 h 36"/>
              <a:gd name="T8" fmla="*/ 63 w 72"/>
              <a:gd name="T9" fmla="*/ 3 h 36"/>
              <a:gd name="T10" fmla="*/ 63 w 72"/>
              <a:gd name="T11" fmla="*/ 0 h 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"/>
              <a:gd name="T19" fmla="*/ 0 h 36"/>
              <a:gd name="T20" fmla="*/ 72 w 72"/>
              <a:gd name="T21" fmla="*/ 36 h 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" h="36">
                <a:moveTo>
                  <a:pt x="63" y="0"/>
                </a:moveTo>
                <a:lnTo>
                  <a:pt x="0" y="33"/>
                </a:lnTo>
                <a:lnTo>
                  <a:pt x="72" y="36"/>
                </a:lnTo>
                <a:lnTo>
                  <a:pt x="63" y="3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9" name="Rectangle 48"/>
          <p:cNvSpPr>
            <a:spLocks noChangeArrowheads="1"/>
          </p:cNvSpPr>
          <p:nvPr/>
        </p:nvSpPr>
        <p:spPr bwMode="auto">
          <a:xfrm rot="-5400000">
            <a:off x="4177507" y="6561931"/>
            <a:ext cx="22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…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10" name="Rectangle 49"/>
          <p:cNvSpPr>
            <a:spLocks noChangeArrowheads="1"/>
          </p:cNvSpPr>
          <p:nvPr/>
        </p:nvSpPr>
        <p:spPr bwMode="auto">
          <a:xfrm rot="-5400000">
            <a:off x="3971925" y="6553201"/>
            <a:ext cx="3651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 eaLnBrk="0" hangingPunct="0"/>
            <a:endParaRPr lang="en-GB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8475"/>
            <a:ext cx="7772400" cy="33813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When congestion occurs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5BCFE2F-5E99-4344-A7B3-53BC65C4B14A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2498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700213"/>
            <a:ext cx="7772400" cy="4968875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When a TCP sender detects congestion from </a:t>
            </a:r>
            <a:r>
              <a:rPr lang="en-US" u="sng" dirty="0"/>
              <a:t>timeout</a:t>
            </a:r>
            <a:r>
              <a:rPr lang="en-US" dirty="0"/>
              <a:t>,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The value of </a:t>
            </a:r>
            <a:r>
              <a:rPr lang="en-US" i="1" dirty="0" err="1"/>
              <a:t>ssthresh</a:t>
            </a:r>
            <a:r>
              <a:rPr lang="en-US" dirty="0"/>
              <a:t> is set to no more than 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max{</a:t>
            </a:r>
            <a:r>
              <a:rPr lang="en-US" i="1" dirty="0" err="1"/>
              <a:t>Flightsize</a:t>
            </a:r>
            <a:r>
              <a:rPr lang="en-US" dirty="0"/>
              <a:t> / 2, 2MSS}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i="1" dirty="0" err="1"/>
              <a:t>Flightsize</a:t>
            </a:r>
            <a:r>
              <a:rPr lang="en-US" dirty="0"/>
              <a:t> is the amount of data that has been sent but not yet acknowledged.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In some implementation, </a:t>
            </a:r>
            <a:r>
              <a:rPr lang="en-US" i="1" dirty="0" err="1"/>
              <a:t>cwnd</a:t>
            </a:r>
            <a:r>
              <a:rPr lang="en-US" dirty="0"/>
              <a:t> is mistakenly used instead of </a:t>
            </a:r>
            <a:r>
              <a:rPr lang="en-US" i="1" dirty="0" err="1"/>
              <a:t>Flightsize</a:t>
            </a:r>
            <a:r>
              <a:rPr lang="en-US" dirty="0"/>
              <a:t>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The value of </a:t>
            </a:r>
            <a:r>
              <a:rPr lang="en-US" i="1" dirty="0" err="1"/>
              <a:t>cwnd</a:t>
            </a:r>
            <a:r>
              <a:rPr lang="en-US" dirty="0"/>
              <a:t> is set to no more than 1 MSS bytes, regardless of the initial setting.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Retransmit the lost segment and start the slow start algorithm again.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Fast retransmit and recovery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5C0A59E-2C88-43AC-A071-77EA80A38819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430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73238"/>
            <a:ext cx="8458200" cy="4703762"/>
          </a:xfrm>
        </p:spPr>
        <p:txBody>
          <a:bodyPr/>
          <a:lstStyle/>
          <a:p>
            <a:r>
              <a:rPr lang="en-US" smtClean="0"/>
              <a:t>The main idea of quickly detecting a lost segment is to count the number of duplicate ACKs received.</a:t>
            </a:r>
          </a:p>
          <a:p>
            <a:pPr lvl="1"/>
            <a:r>
              <a:rPr lang="en-US" smtClean="0"/>
              <a:t>If only a small number of duplicate ACKs is received, the missing segment could still be in the network.</a:t>
            </a:r>
          </a:p>
          <a:p>
            <a:pPr lvl="1"/>
            <a:r>
              <a:rPr lang="en-US" smtClean="0"/>
              <a:t>If a large number of duplicate ACKs is received, the likelihood that the missing segment is lost is high.</a:t>
            </a:r>
          </a:p>
          <a:p>
            <a:pPr lvl="1"/>
            <a:r>
              <a:rPr lang="en-US" smtClean="0"/>
              <a:t>Use the 3rd duplicate ACK (a total of 4 identical ACKs) to signal that the missing segment is considered lost.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 smtClean="0"/>
              <a:t>The network congestion problem</a:t>
            </a:r>
            <a:endParaRPr lang="en-GB" sz="40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3D52CE6-74F3-4F9A-BE57-446142F54904}" type="slidenum">
              <a:rPr lang="en-GB"/>
              <a:pPr>
                <a:defRPr/>
              </a:pPr>
              <a:t>3</a:t>
            </a:fld>
            <a:endParaRPr lang="en-GB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1416050" y="1958975"/>
          <a:ext cx="6324600" cy="4349750"/>
        </p:xfrm>
        <a:graphic>
          <a:graphicData uri="http://schemas.openxmlformats.org/presentationml/2006/ole">
            <p:oleObj spid="_x0000_s1026" name="Visio" r:id="rId3" imgW="3767780" imgH="2591311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Fast retransmit and recovery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66A3F3C-2A5D-45B9-A0BA-E992CC7A0507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440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44675"/>
            <a:ext cx="8305800" cy="4632325"/>
          </a:xfrm>
        </p:spPr>
        <p:txBody>
          <a:bodyPr/>
          <a:lstStyle/>
          <a:p>
            <a:r>
              <a:rPr lang="en-US" smtClean="0"/>
              <a:t>The fast retransmit and fast recovery algorithms are usually implemented together:</a:t>
            </a:r>
          </a:p>
          <a:p>
            <a:pPr lvl="1"/>
            <a:r>
              <a:rPr lang="en-US" smtClean="0"/>
              <a:t>When the third duplicate ACK is received, </a:t>
            </a:r>
          </a:p>
          <a:p>
            <a:pPr lvl="2"/>
            <a:r>
              <a:rPr lang="en-US" smtClean="0"/>
              <a:t>Set </a:t>
            </a:r>
            <a:r>
              <a:rPr lang="en-US" i="1" smtClean="0"/>
              <a:t>ssthresh</a:t>
            </a:r>
            <a:r>
              <a:rPr lang="en-US" smtClean="0"/>
              <a:t> to no more than max{</a:t>
            </a:r>
            <a:r>
              <a:rPr lang="en-US" i="1" smtClean="0"/>
              <a:t>Flightsize</a:t>
            </a:r>
            <a:r>
              <a:rPr lang="en-US" smtClean="0"/>
              <a:t> / 2, 2MSS}.</a:t>
            </a:r>
          </a:p>
          <a:p>
            <a:pPr lvl="2"/>
            <a:r>
              <a:rPr lang="en-US" smtClean="0"/>
              <a:t>Retransmit the missing segment.</a:t>
            </a:r>
          </a:p>
          <a:p>
            <a:pPr lvl="2"/>
            <a:r>
              <a:rPr lang="en-US" smtClean="0"/>
              <a:t>Set </a:t>
            </a:r>
            <a:r>
              <a:rPr lang="en-US" i="1" smtClean="0"/>
              <a:t>cwnd</a:t>
            </a:r>
            <a:r>
              <a:rPr lang="en-US" smtClean="0"/>
              <a:t> = </a:t>
            </a:r>
            <a:r>
              <a:rPr lang="en-US" i="1" smtClean="0"/>
              <a:t>ssthresh</a:t>
            </a:r>
            <a:r>
              <a:rPr lang="en-US" smtClean="0"/>
              <a:t> + 3. The “3” accounts for the number of segments that are received (inflating the congestion window).</a:t>
            </a:r>
          </a:p>
          <a:p>
            <a:pPr lvl="1"/>
            <a:r>
              <a:rPr lang="en-US" smtClean="0"/>
              <a:t>Each time an additional duplicate ACK arrives, increment </a:t>
            </a:r>
            <a:r>
              <a:rPr lang="en-US" i="1" smtClean="0"/>
              <a:t>cwnd</a:t>
            </a:r>
            <a:r>
              <a:rPr lang="en-US" smtClean="0"/>
              <a:t> by 1 MSS (and send a new segment if possible).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Fast retransmit and recovery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4BE900-5B19-45E8-BC52-321EC2BB179C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00213"/>
            <a:ext cx="8001000" cy="4776787"/>
          </a:xfrm>
        </p:spPr>
        <p:txBody>
          <a:bodyPr/>
          <a:lstStyle/>
          <a:p>
            <a:pPr lvl="1"/>
            <a:r>
              <a:rPr lang="en-US" smtClean="0"/>
              <a:t>When receiving an ACK that acknowledges new data (cumulative acknowledgment of the missing segment and others), set </a:t>
            </a:r>
            <a:r>
              <a:rPr lang="en-US" i="1" smtClean="0"/>
              <a:t>cwnd</a:t>
            </a:r>
            <a:r>
              <a:rPr lang="en-US" smtClean="0"/>
              <a:t> = </a:t>
            </a:r>
            <a:r>
              <a:rPr lang="en-US" i="1" smtClean="0"/>
              <a:t>ssthresh</a:t>
            </a:r>
            <a:r>
              <a:rPr lang="en-US" smtClean="0"/>
              <a:t>.</a:t>
            </a:r>
          </a:p>
          <a:p>
            <a:r>
              <a:rPr lang="en-US" smtClean="0"/>
              <a:t>These two algorithms may not recover very efficiently from multiple losses in a single flight of packets.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Retransmission ambiguity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9888EF0-FCD4-40F4-9B45-B9C9D8FDF748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Problem: When retransmission occurs, how would the sender know whether the received ACK is for the original segment or the retransmitted segment?</a:t>
            </a:r>
          </a:p>
          <a:p>
            <a:pPr lvl="1"/>
            <a:r>
              <a:rPr lang="en-US" smtClean="0"/>
              <a:t>The answer to the question above affects the timeout estimate.</a:t>
            </a:r>
          </a:p>
          <a:p>
            <a:r>
              <a:rPr lang="en-US" smtClean="0"/>
              <a:t>One simple solution is to exclude the RTT measurements for retransmitted segments.</a:t>
            </a:r>
          </a:p>
          <a:p>
            <a:pPr lvl="1"/>
            <a:r>
              <a:rPr lang="en-US" smtClean="0"/>
              <a:t>Does this solution work?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Karn’s algorithm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E4AC98-A548-4F9F-A195-7147877BCE47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4710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When a timeout or retransmission occurs, </a:t>
            </a:r>
          </a:p>
          <a:p>
            <a:pPr lvl="1"/>
            <a:r>
              <a:rPr lang="en-US" smtClean="0"/>
              <a:t>Do not update the RTT estimator when the ACK for the retransmitted segment arrives.</a:t>
            </a:r>
          </a:p>
          <a:p>
            <a:pPr lvl="1"/>
            <a:r>
              <a:rPr lang="en-US" smtClean="0"/>
              <a:t>Moreover, set </a:t>
            </a:r>
            <a:r>
              <a:rPr lang="en-US" i="1" smtClean="0"/>
              <a:t>RTO</a:t>
            </a:r>
            <a:r>
              <a:rPr lang="en-US" smtClean="0"/>
              <a:t> = </a:t>
            </a:r>
            <a:r>
              <a:rPr lang="en-US" i="1" smtClean="0">
                <a:sym typeface="Symbol" pitchFamily="18" charset="2"/>
              </a:rPr>
              <a:t>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i="1" smtClean="0">
                <a:sym typeface="Symbol" pitchFamily="18" charset="2"/>
              </a:rPr>
              <a:t>RTO,  </a:t>
            </a:r>
            <a:r>
              <a:rPr lang="en-US" smtClean="0">
                <a:sym typeface="Symbol" pitchFamily="18" charset="2"/>
              </a:rPr>
              <a:t> &gt; 1 (backoff RTO).</a:t>
            </a:r>
          </a:p>
          <a:p>
            <a:pPr lvl="1"/>
            <a:r>
              <a:rPr lang="en-US" smtClean="0">
                <a:sym typeface="Symbol" pitchFamily="18" charset="2"/>
              </a:rPr>
              <a:t>Calculate a new </a:t>
            </a:r>
            <a:r>
              <a:rPr lang="en-US" i="1" smtClean="0">
                <a:sym typeface="Symbol" pitchFamily="18" charset="2"/>
              </a:rPr>
              <a:t>RTO</a:t>
            </a:r>
            <a:r>
              <a:rPr lang="en-US" smtClean="0">
                <a:sym typeface="Symbol" pitchFamily="18" charset="2"/>
              </a:rPr>
              <a:t> when an ACK is received for a segment that was not retransmitted.</a:t>
            </a: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 smtClean="0"/>
              <a:t>Buffer management</a:t>
            </a:r>
            <a:endParaRPr lang="en-GB" sz="40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5D1CBED-444A-45BC-A945-A9A3CCDA67E9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Determine how the router’s buffer space is shared between different flows, in particular for the same output interface.</a:t>
            </a:r>
          </a:p>
          <a:p>
            <a:r>
              <a:rPr lang="en-US" smtClean="0"/>
              <a:t>Determine the number of queues.</a:t>
            </a:r>
          </a:p>
          <a:p>
            <a:pPr lvl="1"/>
            <a:r>
              <a:rPr lang="en-US" smtClean="0"/>
              <a:t>One queue (shared buffer pool)</a:t>
            </a:r>
          </a:p>
          <a:p>
            <a:pPr lvl="1"/>
            <a:r>
              <a:rPr lang="en-US" smtClean="0"/>
              <a:t>Per-flow queues (per-flow allocation)</a:t>
            </a:r>
          </a:p>
          <a:p>
            <a:pPr lvl="1"/>
            <a:r>
              <a:rPr lang="en-US" smtClean="0"/>
              <a:t>Per-class queues (aggregated-flow allocation)</a:t>
            </a:r>
            <a:endParaRPr lang="en-GB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Packet scheduling</a:t>
            </a:r>
            <a:endParaRPr lang="en-GB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B7A219F-8DF7-4F7F-A2F2-CD499D8B53DD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491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Control the bandwidth allocation by serving a certain number of packets from each flow in a given time interval.</a:t>
            </a:r>
          </a:p>
          <a:p>
            <a:pPr>
              <a:lnSpc>
                <a:spcPct val="90000"/>
              </a:lnSpc>
            </a:pPr>
            <a:r>
              <a:rPr lang="en-US" smtClean="0"/>
              <a:t>First-come-first-served (FCFS)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Implemented a first-in-first-out (FIFO) queue.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Simple to implement: a multiplexer and a FIFO queue.</a:t>
            </a:r>
          </a:p>
          <a:p>
            <a:pPr>
              <a:lnSpc>
                <a:spcPct val="90000"/>
              </a:lnSpc>
            </a:pPr>
            <a:r>
              <a:rPr lang="en-US" smtClean="0"/>
              <a:t>Disadvantages: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Impact all flows equally.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Benefit UDP flows over TCP flows.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bursty flow consumes all resources.</a:t>
            </a:r>
            <a:endParaRPr lang="en-GB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Priority-based scheduling</a:t>
            </a:r>
            <a:endParaRPr lang="en-GB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73238"/>
            <a:ext cx="8229600" cy="1819275"/>
          </a:xfrm>
        </p:spPr>
        <p:txBody>
          <a:bodyPr/>
          <a:lstStyle/>
          <a:p>
            <a:r>
              <a:rPr lang="en-US" sz="2400" smtClean="0"/>
              <a:t>A possible solution: strict priority queueing</a:t>
            </a:r>
          </a:p>
          <a:p>
            <a:pPr lvl="1"/>
            <a:r>
              <a:rPr lang="en-US" sz="2000" smtClean="0"/>
              <a:t>Need a packet classifier, multiple queues, and a simple scheduler.</a:t>
            </a:r>
          </a:p>
          <a:p>
            <a:pPr lvl="1"/>
            <a:r>
              <a:rPr lang="en-US" sz="2000" smtClean="0"/>
              <a:t>Can suffocate the lower-priority classes of traffic.</a:t>
            </a:r>
          </a:p>
          <a:p>
            <a:pPr lvl="1"/>
            <a:endParaRPr lang="en-US" sz="2000" smtClean="0"/>
          </a:p>
          <a:p>
            <a:endParaRPr lang="en-GB" sz="2400" smtClean="0"/>
          </a:p>
        </p:txBody>
      </p:sp>
      <p:graphicFrame>
        <p:nvGraphicFramePr>
          <p:cNvPr id="5122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1111250" y="3025775"/>
          <a:ext cx="6994525" cy="2984500"/>
        </p:xfrm>
        <a:graphic>
          <a:graphicData uri="http://schemas.openxmlformats.org/presentationml/2006/ole">
            <p:oleObj spid="_x0000_s5122" name="Visio" r:id="rId3" imgW="4788656" imgH="2043211" progId="Visio.Drawing.6">
              <p:embed/>
            </p:oleObj>
          </a:graphicData>
        </a:graphic>
      </p:graphicFrame>
      <p:sp>
        <p:nvSpPr>
          <p:cNvPr id="512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606D1B3D-40D0-438E-AE04-05EDD98E61C3}" type="slidenum">
              <a:rPr lang="en-GB" smtClean="0"/>
              <a:pPr/>
              <a:t>36</a:t>
            </a:fld>
            <a:endParaRPr lang="en-GB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Fair queueing</a:t>
            </a:r>
            <a:endParaRPr lang="en-GB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D171978-CA8B-48E3-88B4-1877D10537DF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501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Maintain a separate queue for each class of flows and router services these queues in a round-robin manner.</a:t>
            </a:r>
          </a:p>
          <a:p>
            <a:pPr lvl="1"/>
            <a:r>
              <a:rPr lang="en-US" smtClean="0"/>
              <a:t>Need a packet classifier, multiple queues, and a scheduler.</a:t>
            </a:r>
          </a:p>
          <a:p>
            <a:pPr lvl="1"/>
            <a:r>
              <a:rPr lang="en-US" smtClean="0"/>
              <a:t>Bit-by-bit round-robin (generalized processor sharing)</a:t>
            </a:r>
          </a:p>
          <a:p>
            <a:pPr lvl="1"/>
            <a:r>
              <a:rPr lang="en-US" smtClean="0"/>
              <a:t>Packet-by-packet round-robin</a:t>
            </a:r>
          </a:p>
          <a:p>
            <a:pPr lvl="1"/>
            <a:r>
              <a:rPr lang="en-US" smtClean="0"/>
              <a:t>Schedule the next packet that should finish transmission before others.</a:t>
            </a:r>
          </a:p>
          <a:p>
            <a:pPr lvl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>
            <p:ph/>
          </p:nvPr>
        </p:nvGraphicFramePr>
        <p:xfrm>
          <a:off x="1476375" y="1641475"/>
          <a:ext cx="6289675" cy="2147888"/>
        </p:xfrm>
        <a:graphic>
          <a:graphicData uri="http://schemas.openxmlformats.org/presentationml/2006/ole">
            <p:oleObj spid="_x0000_s6146" name="Visio" r:id="rId3" imgW="4426689" imgH="1510967" progId="Visio.Drawing.6">
              <p:embed/>
            </p:oleObj>
          </a:graphicData>
        </a:graphic>
      </p:graphicFrame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3F8596A3-8106-4703-9579-D4AA14E6137B}" type="slidenum">
              <a:rPr lang="en-GB" smtClean="0"/>
              <a:pPr/>
              <a:t>38</a:t>
            </a:fld>
            <a:endParaRPr lang="en-GB" smtClean="0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69913"/>
            <a:ext cx="7772400" cy="33813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Fair queueing</a:t>
            </a:r>
            <a:endParaRPr lang="en-GB"/>
          </a:p>
        </p:txBody>
      </p:sp>
      <p:graphicFrame>
        <p:nvGraphicFramePr>
          <p:cNvPr id="6147" name="Object 28"/>
          <p:cNvGraphicFramePr>
            <a:graphicFrameLocks noChangeAspect="1"/>
          </p:cNvGraphicFramePr>
          <p:nvPr>
            <p:ph sz="half" idx="4294967295"/>
          </p:nvPr>
        </p:nvGraphicFramePr>
        <p:xfrm>
          <a:off x="3059113" y="4052888"/>
          <a:ext cx="2879725" cy="2760662"/>
        </p:xfrm>
        <a:graphic>
          <a:graphicData uri="http://schemas.openxmlformats.org/presentationml/2006/ole">
            <p:oleObj spid="_x0000_s6147" name="Visio" r:id="rId4" imgW="2374098" imgH="2275640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Queue management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BA54549-CAD3-4F18-A8D2-5D30E6234CF5}" type="slidenum">
              <a:rPr lang="en-GB"/>
              <a:pPr>
                <a:defRPr/>
              </a:pPr>
              <a:t>39</a:t>
            </a:fld>
            <a:endParaRPr lang="en-GB"/>
          </a:p>
        </p:txBody>
      </p:sp>
      <p:sp>
        <p:nvSpPr>
          <p:cNvPr id="512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Control the length of the queue by determining when to drop packets and which packets to drop.</a:t>
            </a:r>
          </a:p>
          <a:p>
            <a:r>
              <a:rPr lang="en-US" smtClean="0"/>
              <a:t>Queue management mechanisms are orthogonal and complementary to both packet scheduling and buffer management.</a:t>
            </a:r>
          </a:p>
          <a:p>
            <a:pPr lvl="1"/>
            <a:r>
              <a:rPr lang="en-US" smtClean="0"/>
              <a:t>A single FIFO queue: FCFS schedule and a drop tail queue management</a:t>
            </a:r>
          </a:p>
          <a:p>
            <a:pPr lvl="1"/>
            <a:r>
              <a:rPr lang="en-US" smtClean="0"/>
              <a:t>Dropping packet early enough spares buffer and packet scheduling.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 smtClean="0"/>
              <a:t>Myths about congestion control #1</a:t>
            </a:r>
            <a:endParaRPr lang="en-GB" sz="40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EFB11A4-34C5-4994-9091-C605AC3A6CAA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Congestion will be resolved when memory becomes cheap enough to allow infinitely large memories.</a:t>
            </a:r>
          </a:p>
          <a:p>
            <a:r>
              <a:rPr lang="en-US" smtClean="0"/>
              <a:t>Too much memory is more harmful.</a:t>
            </a:r>
          </a:p>
          <a:p>
            <a:pPr lvl="1"/>
            <a:r>
              <a:rPr lang="en-US" smtClean="0"/>
              <a:t>Create very long delay =&gt; timed out and retransmissions</a:t>
            </a:r>
          </a:p>
          <a:p>
            <a:pPr lvl="1"/>
            <a:r>
              <a:rPr lang="en-US" smtClean="0"/>
              <a:t>Packets are dropped after consuming precious network resources.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/>
              <a:t>Queue management for congestion recovery</a:t>
            </a:r>
            <a:endParaRPr lang="en-GB" sz="3600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6961DA8-F5D0-421C-91B5-2C4F192D0943}" type="slidenum">
              <a:rPr lang="en-GB"/>
              <a:pPr>
                <a:defRPr/>
              </a:pPr>
              <a:t>40</a:t>
            </a:fld>
            <a:endParaRPr lang="en-GB"/>
          </a:p>
        </p:txBody>
      </p:sp>
      <p:sp>
        <p:nvSpPr>
          <p:cNvPr id="5222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Queue management in reaction to congestion</a:t>
            </a:r>
          </a:p>
          <a:p>
            <a:r>
              <a:rPr lang="en-US" smtClean="0"/>
              <a:t>Tail drop policy</a:t>
            </a:r>
          </a:p>
          <a:p>
            <a:pPr lvl="1"/>
            <a:r>
              <a:rPr lang="en-US" smtClean="0"/>
              <a:t>Packets arriving at a full queue will be dropped.</a:t>
            </a:r>
          </a:p>
          <a:p>
            <a:r>
              <a:rPr lang="en-US" smtClean="0"/>
              <a:t>Disadvantages:</a:t>
            </a:r>
          </a:p>
          <a:p>
            <a:pPr lvl="1"/>
            <a:r>
              <a:rPr lang="en-US" smtClean="0"/>
              <a:t>Delayed reaction to congestion</a:t>
            </a:r>
          </a:p>
          <a:p>
            <a:pPr lvl="1"/>
            <a:r>
              <a:rPr lang="en-US" smtClean="0"/>
              <a:t>A global synchronization for TCP flows.</a:t>
            </a:r>
          </a:p>
          <a:p>
            <a:pPr lvl="1"/>
            <a:r>
              <a:rPr lang="en-US" smtClean="0"/>
              <a:t>Reduced link utilization</a:t>
            </a:r>
          </a:p>
          <a:p>
            <a:pPr lvl="1"/>
            <a:r>
              <a:rPr lang="en-US" smtClean="0"/>
              <a:t>Lockout (flow segregation) phenomenon</a:t>
            </a:r>
          </a:p>
          <a:p>
            <a:endParaRPr lang="en-GB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7" name="Rectangle 5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/>
              <a:t>Queue management for congestion recovery</a:t>
            </a:r>
            <a:endParaRPr lang="en-GB" sz="3600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B058FB5-C5B1-483D-B7A2-859BF8112F40}" type="slidenum">
              <a:rPr lang="en-GB"/>
              <a:pPr>
                <a:defRPr/>
              </a:pPr>
              <a:t>41</a:t>
            </a:fld>
            <a:endParaRPr lang="en-GB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1146175" y="1911350"/>
          <a:ext cx="6394450" cy="4397375"/>
        </p:xfrm>
        <a:graphic>
          <a:graphicData uri="http://schemas.openxmlformats.org/presentationml/2006/ole">
            <p:oleObj spid="_x0000_s7170" name="Visio" r:id="rId3" imgW="3767780" imgH="2591311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/>
              <a:t>Queue management for congestion recovery</a:t>
            </a:r>
            <a:endParaRPr lang="en-GB" sz="3600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997635E-EC80-4247-B7B0-1CB25AE76518}" type="slidenum">
              <a:rPr lang="en-GB"/>
              <a:pPr>
                <a:defRPr/>
              </a:pPr>
              <a:t>42</a:t>
            </a:fld>
            <a:endParaRPr lang="en-GB"/>
          </a:p>
        </p:txBody>
      </p:sp>
      <p:sp>
        <p:nvSpPr>
          <p:cNvPr id="308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741488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The global synchronization can be avoided by a random drop mechanism.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When a queue is full, randomly drop a packet from the queue.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The flow with most packets in the queue will most likely be dropped.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However, this scheme does not address the delayed reaction to congestion.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Active queue management (AQM): proactively drop packets to </a:t>
            </a:r>
            <a:r>
              <a:rPr lang="en-US" u="sng" dirty="0"/>
              <a:t>avoid</a:t>
            </a:r>
            <a:r>
              <a:rPr lang="en-US" dirty="0"/>
              <a:t> congestion</a:t>
            </a:r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/>
              <a:t>Queue </a:t>
            </a:r>
            <a:r>
              <a:rPr lang="en-US" sz="3600" b="1" dirty="0" err="1"/>
              <a:t>managem’t</a:t>
            </a:r>
            <a:r>
              <a:rPr lang="en-US" sz="3600" b="1" dirty="0"/>
              <a:t> for congestion avoidance</a:t>
            </a:r>
            <a:endParaRPr lang="en-GB" sz="3600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6FABC7A-5B3D-4AB3-B7AF-65AC46801487}" type="slidenum">
              <a:rPr lang="en-GB"/>
              <a:pPr>
                <a:defRPr/>
              </a:pPr>
              <a:t>43</a:t>
            </a:fld>
            <a:endParaRPr lang="en-GB"/>
          </a:p>
        </p:txBody>
      </p:sp>
      <p:sp>
        <p:nvSpPr>
          <p:cNvPr id="542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The AQM approach also needs not use packet loss as an indication for congestion.</a:t>
            </a:r>
          </a:p>
          <a:p>
            <a:r>
              <a:rPr lang="en-US" smtClean="0"/>
              <a:t>Instead, an AQM router may mark (instead of drop) a packet by setting a Congestion Notification bit in the IP header.</a:t>
            </a:r>
          </a:p>
          <a:p>
            <a:pPr lvl="1"/>
            <a:r>
              <a:rPr lang="en-US" smtClean="0"/>
              <a:t>It continues to forward the marked packet.</a:t>
            </a:r>
          </a:p>
          <a:p>
            <a:pPr lvl="1"/>
            <a:r>
              <a:rPr lang="en-US" smtClean="0"/>
              <a:t>The receiver will then set an ECN-Echo flag in the TCP header of the next TCP ACK to the sender.</a:t>
            </a:r>
          </a:p>
          <a:p>
            <a:pPr lvl="1"/>
            <a:r>
              <a:rPr lang="en-GB" smtClean="0"/>
              <a:t>The sender halves </a:t>
            </a:r>
            <a:r>
              <a:rPr lang="en-GB" i="1" smtClean="0"/>
              <a:t>cwnd</a:t>
            </a:r>
            <a:r>
              <a:rPr lang="en-GB" smtClean="0"/>
              <a:t> and reduces </a:t>
            </a:r>
            <a:r>
              <a:rPr lang="en-GB" i="1" smtClean="0"/>
              <a:t>ssthresh</a:t>
            </a:r>
            <a:r>
              <a:rPr lang="en-GB" smtClean="0"/>
              <a:t>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Random early drop (RED) gateway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D586B5E-09F5-48D2-9B33-9A050120E0E5}" type="slidenum">
              <a:rPr lang="en-GB"/>
              <a:pPr>
                <a:defRPr/>
              </a:pPr>
              <a:t>44</a:t>
            </a:fld>
            <a:endParaRPr lang="en-GB"/>
          </a:p>
        </p:txBody>
      </p:sp>
      <p:sp>
        <p:nvSpPr>
          <p:cNvPr id="553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44675"/>
            <a:ext cx="8229600" cy="4632325"/>
          </a:xfrm>
        </p:spPr>
        <p:txBody>
          <a:bodyPr/>
          <a:lstStyle/>
          <a:p>
            <a:r>
              <a:rPr lang="en-US" smtClean="0"/>
              <a:t>RED proactively controls the average queue length by “frequently” dropping/marking packets.</a:t>
            </a:r>
          </a:p>
          <a:p>
            <a:r>
              <a:rPr lang="en-US" smtClean="0"/>
              <a:t>The RED gateway has two separate algorithms:</a:t>
            </a:r>
          </a:p>
          <a:p>
            <a:pPr lvl="1"/>
            <a:r>
              <a:rPr lang="en-US" smtClean="0"/>
              <a:t>One for computing average queue size that determines the degree of burstiness allowed in the queue.</a:t>
            </a:r>
          </a:p>
          <a:p>
            <a:pPr lvl="1"/>
            <a:r>
              <a:rPr lang="en-US" smtClean="0"/>
              <a:t>Another for computing packet-marking probability that determines how frequently the router marks packets.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/>
              <a:t>Computing average queue size (from [7])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FEE26C-AE47-4EE2-8668-B0F289A579D0}" type="slidenum">
              <a:rPr lang="en-GB"/>
              <a:pPr>
                <a:defRPr/>
              </a:pPr>
              <a:t>45</a:t>
            </a:fld>
            <a:endParaRPr lang="en-GB"/>
          </a:p>
        </p:txBody>
      </p:sp>
      <p:pic>
        <p:nvPicPr>
          <p:cNvPr id="56324" name="Picture 3" descr="PE06F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604963"/>
            <a:ext cx="7086600" cy="47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81000"/>
            <a:ext cx="89154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/>
              <a:t>Computing packet-marking prob. (from [7])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A1C8C33-929E-465F-AC28-2F4B87B565AD}" type="slidenum">
              <a:rPr lang="en-GB"/>
              <a:pPr>
                <a:defRPr/>
              </a:pPr>
              <a:t>46</a:t>
            </a:fld>
            <a:endParaRPr lang="en-GB"/>
          </a:p>
        </p:txBody>
      </p:sp>
      <p:sp>
        <p:nvSpPr>
          <p:cNvPr id="57348" name="Freeform 3"/>
          <p:cNvSpPr>
            <a:spLocks/>
          </p:cNvSpPr>
          <p:nvPr/>
        </p:nvSpPr>
        <p:spPr bwMode="auto">
          <a:xfrm>
            <a:off x="1930400" y="3821113"/>
            <a:ext cx="5537200" cy="2243137"/>
          </a:xfrm>
          <a:custGeom>
            <a:avLst/>
            <a:gdLst>
              <a:gd name="T0" fmla="*/ 0 w 3488"/>
              <a:gd name="T1" fmla="*/ 1502 h 1507"/>
              <a:gd name="T2" fmla="*/ 885 w 3488"/>
              <a:gd name="T3" fmla="*/ 1507 h 1507"/>
              <a:gd name="T4" fmla="*/ 2121 w 3488"/>
              <a:gd name="T5" fmla="*/ 1146 h 1507"/>
              <a:gd name="T6" fmla="*/ 2121 w 3488"/>
              <a:gd name="T7" fmla="*/ 0 h 1507"/>
              <a:gd name="T8" fmla="*/ 3488 w 3488"/>
              <a:gd name="T9" fmla="*/ 0 h 15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8"/>
              <a:gd name="T16" fmla="*/ 0 h 1507"/>
              <a:gd name="T17" fmla="*/ 3488 w 3488"/>
              <a:gd name="T18" fmla="*/ 1507 h 15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8" h="1507">
                <a:moveTo>
                  <a:pt x="0" y="1502"/>
                </a:moveTo>
                <a:lnTo>
                  <a:pt x="885" y="1507"/>
                </a:lnTo>
                <a:lnTo>
                  <a:pt x="2121" y="1146"/>
                </a:lnTo>
                <a:lnTo>
                  <a:pt x="2121" y="0"/>
                </a:lnTo>
                <a:lnTo>
                  <a:pt x="3488" y="0"/>
                </a:lnTo>
              </a:path>
            </a:pathLst>
          </a:custGeom>
          <a:noFill/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 flipV="1">
            <a:off x="3335338" y="5930900"/>
            <a:ext cx="1587" cy="125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 flipV="1">
            <a:off x="1930400" y="2387600"/>
            <a:ext cx="1588" cy="36687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1" name="Freeform 6"/>
          <p:cNvSpPr>
            <a:spLocks/>
          </p:cNvSpPr>
          <p:nvPr/>
        </p:nvSpPr>
        <p:spPr bwMode="auto">
          <a:xfrm>
            <a:off x="1881188" y="2239963"/>
            <a:ext cx="100012" cy="179387"/>
          </a:xfrm>
          <a:custGeom>
            <a:avLst/>
            <a:gdLst>
              <a:gd name="T0" fmla="*/ 63 w 63"/>
              <a:gd name="T1" fmla="*/ 115 h 120"/>
              <a:gd name="T2" fmla="*/ 31 w 63"/>
              <a:gd name="T3" fmla="*/ 0 h 120"/>
              <a:gd name="T4" fmla="*/ 0 w 63"/>
              <a:gd name="T5" fmla="*/ 120 h 120"/>
              <a:gd name="T6" fmla="*/ 63 w 63"/>
              <a:gd name="T7" fmla="*/ 120 h 120"/>
              <a:gd name="T8" fmla="*/ 63 w 63"/>
              <a:gd name="T9" fmla="*/ 120 h 120"/>
              <a:gd name="T10" fmla="*/ 63 w 63"/>
              <a:gd name="T11" fmla="*/ 115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3"/>
              <a:gd name="T19" fmla="*/ 0 h 120"/>
              <a:gd name="T20" fmla="*/ 63 w 63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3" h="120">
                <a:moveTo>
                  <a:pt x="63" y="115"/>
                </a:moveTo>
                <a:lnTo>
                  <a:pt x="31" y="0"/>
                </a:lnTo>
                <a:lnTo>
                  <a:pt x="0" y="120"/>
                </a:lnTo>
                <a:lnTo>
                  <a:pt x="63" y="120"/>
                </a:lnTo>
                <a:lnTo>
                  <a:pt x="63" y="115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2" name="Freeform 7"/>
          <p:cNvSpPr>
            <a:spLocks/>
          </p:cNvSpPr>
          <p:nvPr/>
        </p:nvSpPr>
        <p:spPr bwMode="auto">
          <a:xfrm>
            <a:off x="1881188" y="2239963"/>
            <a:ext cx="100012" cy="179387"/>
          </a:xfrm>
          <a:custGeom>
            <a:avLst/>
            <a:gdLst>
              <a:gd name="T0" fmla="*/ 63 w 63"/>
              <a:gd name="T1" fmla="*/ 115 h 120"/>
              <a:gd name="T2" fmla="*/ 31 w 63"/>
              <a:gd name="T3" fmla="*/ 0 h 120"/>
              <a:gd name="T4" fmla="*/ 0 w 63"/>
              <a:gd name="T5" fmla="*/ 120 h 120"/>
              <a:gd name="T6" fmla="*/ 63 w 63"/>
              <a:gd name="T7" fmla="*/ 120 h 120"/>
              <a:gd name="T8" fmla="*/ 63 w 63"/>
              <a:gd name="T9" fmla="*/ 120 h 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"/>
              <a:gd name="T16" fmla="*/ 0 h 120"/>
              <a:gd name="T17" fmla="*/ 63 w 63"/>
              <a:gd name="T18" fmla="*/ 120 h 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" h="120">
                <a:moveTo>
                  <a:pt x="63" y="115"/>
                </a:moveTo>
                <a:lnTo>
                  <a:pt x="31" y="0"/>
                </a:lnTo>
                <a:lnTo>
                  <a:pt x="0" y="120"/>
                </a:lnTo>
                <a:lnTo>
                  <a:pt x="63" y="120"/>
                </a:lnTo>
              </a:path>
            </a:pathLst>
          </a:custGeom>
          <a:noFill/>
          <a:ln w="3333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3" name="Line 8"/>
          <p:cNvSpPr>
            <a:spLocks noChangeShapeType="1"/>
          </p:cNvSpPr>
          <p:nvPr/>
        </p:nvSpPr>
        <p:spPr bwMode="auto">
          <a:xfrm>
            <a:off x="1930400" y="6056313"/>
            <a:ext cx="5976938" cy="79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4" name="Freeform 9"/>
          <p:cNvSpPr>
            <a:spLocks/>
          </p:cNvSpPr>
          <p:nvPr/>
        </p:nvSpPr>
        <p:spPr bwMode="auto">
          <a:xfrm>
            <a:off x="7866063" y="6018213"/>
            <a:ext cx="190500" cy="93662"/>
          </a:xfrm>
          <a:custGeom>
            <a:avLst/>
            <a:gdLst>
              <a:gd name="T0" fmla="*/ 0 w 120"/>
              <a:gd name="T1" fmla="*/ 57 h 63"/>
              <a:gd name="T2" fmla="*/ 120 w 120"/>
              <a:gd name="T3" fmla="*/ 31 h 63"/>
              <a:gd name="T4" fmla="*/ 5 w 120"/>
              <a:gd name="T5" fmla="*/ 0 h 63"/>
              <a:gd name="T6" fmla="*/ 5 w 120"/>
              <a:gd name="T7" fmla="*/ 63 h 63"/>
              <a:gd name="T8" fmla="*/ 5 w 120"/>
              <a:gd name="T9" fmla="*/ 63 h 63"/>
              <a:gd name="T10" fmla="*/ 0 w 120"/>
              <a:gd name="T11" fmla="*/ 57 h 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"/>
              <a:gd name="T19" fmla="*/ 0 h 63"/>
              <a:gd name="T20" fmla="*/ 120 w 120"/>
              <a:gd name="T21" fmla="*/ 63 h 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" h="63">
                <a:moveTo>
                  <a:pt x="0" y="57"/>
                </a:moveTo>
                <a:lnTo>
                  <a:pt x="120" y="31"/>
                </a:lnTo>
                <a:lnTo>
                  <a:pt x="5" y="0"/>
                </a:lnTo>
                <a:lnTo>
                  <a:pt x="5" y="63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5" name="Freeform 10"/>
          <p:cNvSpPr>
            <a:spLocks/>
          </p:cNvSpPr>
          <p:nvPr/>
        </p:nvSpPr>
        <p:spPr bwMode="auto">
          <a:xfrm>
            <a:off x="7866063" y="6018213"/>
            <a:ext cx="190500" cy="93662"/>
          </a:xfrm>
          <a:custGeom>
            <a:avLst/>
            <a:gdLst>
              <a:gd name="T0" fmla="*/ 0 w 120"/>
              <a:gd name="T1" fmla="*/ 57 h 63"/>
              <a:gd name="T2" fmla="*/ 120 w 120"/>
              <a:gd name="T3" fmla="*/ 31 h 63"/>
              <a:gd name="T4" fmla="*/ 5 w 120"/>
              <a:gd name="T5" fmla="*/ 0 h 63"/>
              <a:gd name="T6" fmla="*/ 5 w 120"/>
              <a:gd name="T7" fmla="*/ 63 h 63"/>
              <a:gd name="T8" fmla="*/ 5 w 120"/>
              <a:gd name="T9" fmla="*/ 63 h 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63"/>
              <a:gd name="T17" fmla="*/ 120 w 120"/>
              <a:gd name="T18" fmla="*/ 63 h 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63">
                <a:moveTo>
                  <a:pt x="0" y="57"/>
                </a:moveTo>
                <a:lnTo>
                  <a:pt x="120" y="31"/>
                </a:lnTo>
                <a:lnTo>
                  <a:pt x="5" y="0"/>
                </a:lnTo>
                <a:lnTo>
                  <a:pt x="5" y="63"/>
                </a:lnTo>
              </a:path>
            </a:pathLst>
          </a:custGeom>
          <a:noFill/>
          <a:ln w="3333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>
            <a:off x="1930400" y="3821113"/>
            <a:ext cx="141288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7" name="Line 12"/>
          <p:cNvSpPr>
            <a:spLocks noChangeShapeType="1"/>
          </p:cNvSpPr>
          <p:nvPr/>
        </p:nvSpPr>
        <p:spPr bwMode="auto">
          <a:xfrm>
            <a:off x="1930400" y="5519738"/>
            <a:ext cx="141288" cy="63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8" name="Line 13"/>
          <p:cNvSpPr>
            <a:spLocks noChangeShapeType="1"/>
          </p:cNvSpPr>
          <p:nvPr/>
        </p:nvSpPr>
        <p:spPr bwMode="auto">
          <a:xfrm flipV="1">
            <a:off x="5297488" y="5930900"/>
            <a:ext cx="1587" cy="125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9" name="Rectangle 14"/>
          <p:cNvSpPr>
            <a:spLocks noChangeArrowheads="1"/>
          </p:cNvSpPr>
          <p:nvPr/>
        </p:nvSpPr>
        <p:spPr bwMode="auto">
          <a:xfrm>
            <a:off x="1498600" y="1851025"/>
            <a:ext cx="9334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0000"/>
                </a:solidFill>
                <a:latin typeface="Arial" charset="0"/>
              </a:rPr>
              <a:t>P(drop)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7360" name="Rectangle 15"/>
          <p:cNvSpPr>
            <a:spLocks noChangeArrowheads="1"/>
          </p:cNvSpPr>
          <p:nvPr/>
        </p:nvSpPr>
        <p:spPr bwMode="auto">
          <a:xfrm>
            <a:off x="1439863" y="3641725"/>
            <a:ext cx="388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0000"/>
                </a:solidFill>
                <a:latin typeface="Arial" charset="0"/>
              </a:rPr>
              <a:t>1.0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7361" name="Rectangle 16"/>
          <p:cNvSpPr>
            <a:spLocks noChangeArrowheads="1"/>
          </p:cNvSpPr>
          <p:nvPr/>
        </p:nvSpPr>
        <p:spPr bwMode="auto">
          <a:xfrm>
            <a:off x="1116013" y="5348288"/>
            <a:ext cx="7143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0000"/>
                </a:solidFill>
                <a:latin typeface="Arial" charset="0"/>
              </a:rPr>
              <a:t>MaxP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7362" name="Rectangle 17"/>
          <p:cNvSpPr>
            <a:spLocks noChangeArrowheads="1"/>
          </p:cNvSpPr>
          <p:nvPr/>
        </p:nvSpPr>
        <p:spPr bwMode="auto">
          <a:xfrm>
            <a:off x="2487613" y="6118225"/>
            <a:ext cx="16954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0000"/>
                </a:solidFill>
                <a:latin typeface="Arial" charset="0"/>
              </a:rPr>
              <a:t>MinThreshold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7363" name="Rectangle 18"/>
          <p:cNvSpPr>
            <a:spLocks noChangeArrowheads="1"/>
          </p:cNvSpPr>
          <p:nvPr/>
        </p:nvSpPr>
        <p:spPr bwMode="auto">
          <a:xfrm>
            <a:off x="4606925" y="6118225"/>
            <a:ext cx="17732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0000"/>
                </a:solidFill>
                <a:latin typeface="Arial" charset="0"/>
              </a:rPr>
              <a:t>MaxThreshold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7364" name="Rectangle 19"/>
          <p:cNvSpPr>
            <a:spLocks noChangeArrowheads="1"/>
          </p:cNvSpPr>
          <p:nvPr/>
        </p:nvSpPr>
        <p:spPr bwMode="auto">
          <a:xfrm>
            <a:off x="7483475" y="5613400"/>
            <a:ext cx="1857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0000"/>
                </a:solidFill>
                <a:latin typeface="Arial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7365" name="Rectangle 20"/>
          <p:cNvSpPr>
            <a:spLocks noChangeArrowheads="1"/>
          </p:cNvSpPr>
          <p:nvPr/>
        </p:nvSpPr>
        <p:spPr bwMode="auto">
          <a:xfrm>
            <a:off x="7658100" y="5613400"/>
            <a:ext cx="762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0000"/>
                </a:solidFill>
                <a:latin typeface="Arial" charset="0"/>
              </a:rPr>
              <a:t>vgLen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 smtClean="0"/>
              <a:t>Advantages of RED</a:t>
            </a:r>
            <a:endParaRPr lang="en-GB" sz="40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D77ED74-ED32-4344-9131-11E3B9F4E732}" type="slidenum">
              <a:rPr lang="en-GB"/>
              <a:pPr>
                <a:defRPr/>
              </a:pPr>
              <a:t>47</a:t>
            </a:fld>
            <a:endParaRPr lang="en-GB"/>
          </a:p>
        </p:txBody>
      </p:sp>
      <p:sp>
        <p:nvSpPr>
          <p:cNvPr id="583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Avoid a global synchronization.</a:t>
            </a:r>
          </a:p>
          <a:p>
            <a:r>
              <a:rPr lang="en-US" smtClean="0"/>
              <a:t>Eliminate the bias against bursty traffic (as in the tail drop policy).</a:t>
            </a:r>
          </a:p>
          <a:p>
            <a:r>
              <a:rPr lang="en-US" smtClean="0"/>
              <a:t>Maintain upper bounds on router queue size even in the presence of noncooperative flows.</a:t>
            </a:r>
          </a:p>
          <a:p>
            <a:r>
              <a:rPr lang="en-US" smtClean="0"/>
              <a:t>Penalize aggressive flows.</a:t>
            </a:r>
          </a:p>
          <a:p>
            <a:r>
              <a:rPr lang="en-US" smtClean="0"/>
              <a:t>Reduce the number of packet drops.</a:t>
            </a:r>
          </a:p>
          <a:p>
            <a:r>
              <a:rPr lang="en-US" smtClean="0"/>
              <a:t>Provide lower-delay interactive service.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Source-based congestion avoidance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D560EDB-6DB5-4543-93A8-D7F4CE63F9C5}" type="slidenum">
              <a:rPr lang="en-GB"/>
              <a:pPr>
                <a:defRPr/>
              </a:pPr>
              <a:t>48</a:t>
            </a:fld>
            <a:endParaRPr lang="en-GB"/>
          </a:p>
        </p:txBody>
      </p:sp>
      <p:sp>
        <p:nvSpPr>
          <p:cNvPr id="593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73238"/>
            <a:ext cx="8001000" cy="4703762"/>
          </a:xfrm>
        </p:spPr>
        <p:txBody>
          <a:bodyPr/>
          <a:lstStyle/>
          <a:p>
            <a:r>
              <a:rPr lang="en-US" smtClean="0"/>
              <a:t>Unlike the two earlier approaches, this approach relies on only sources to avoid congestion.</a:t>
            </a:r>
          </a:p>
          <a:p>
            <a:r>
              <a:rPr lang="en-US" smtClean="0"/>
              <a:t>The main idea is for end nodes to watch for some sign from the network for congestion,</a:t>
            </a:r>
          </a:p>
          <a:p>
            <a:pPr lvl="1"/>
            <a:r>
              <a:rPr lang="en-US" smtClean="0"/>
              <a:t>e.g., there is a measurable increase in the RTT samples or</a:t>
            </a:r>
          </a:p>
          <a:p>
            <a:pPr lvl="1"/>
            <a:r>
              <a:rPr lang="en-US" smtClean="0"/>
              <a:t>the measured sending rate is flattened.</a:t>
            </a:r>
          </a:p>
          <a:p>
            <a:r>
              <a:rPr lang="en-US" smtClean="0"/>
              <a:t>TCP Vegas belongs to this type of congestion control.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E3AE53F-7F21-49E5-BA0A-988E403E4E8F}" type="slidenum">
              <a:rPr lang="en-GB"/>
              <a:pPr>
                <a:defRPr/>
              </a:pPr>
              <a:t>49</a:t>
            </a:fld>
            <a:endParaRPr lang="en-GB"/>
          </a:p>
        </p:txBody>
      </p:sp>
      <p:sp>
        <p:nvSpPr>
          <p:cNvPr id="60420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400" smtClean="0"/>
              <a:t>Controlling network congestion is crucial to the stability and usability of the Internet.</a:t>
            </a:r>
          </a:p>
          <a:p>
            <a:r>
              <a:rPr lang="en-US" sz="2400" smtClean="0"/>
              <a:t>The congestion control problem will not go away when there are more resources in the network.</a:t>
            </a:r>
          </a:p>
          <a:p>
            <a:r>
              <a:rPr lang="en-US" sz="2400" smtClean="0"/>
              <a:t>Due to the best-effort model, Internet congestion control is traditionally performed end-to-end.</a:t>
            </a:r>
          </a:p>
          <a:p>
            <a:r>
              <a:rPr lang="en-US" sz="2400" smtClean="0"/>
              <a:t>With noncooperative flows, routers adopt fair queueing and other queue management schemes to ensure fairness.</a:t>
            </a:r>
          </a:p>
          <a:p>
            <a:r>
              <a:rPr lang="en-US" sz="2400" smtClean="0"/>
              <a:t>Routers today also employ AQM to improve the end-to-end congestion control, fairness, and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 smtClean="0"/>
              <a:t>Myths about congestion control #2</a:t>
            </a:r>
            <a:endParaRPr lang="en-GB" sz="4000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A37FA49-5222-4BC2-B0F0-2B2431BE278C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Congestion will be resolved when high-speed links become available.</a:t>
            </a:r>
          </a:p>
          <a:p>
            <a:r>
              <a:rPr lang="en-US" smtClean="0"/>
              <a:t>Introducing high-speed links without proper congestion control can lead to reduced performance.</a:t>
            </a:r>
          </a:p>
          <a:p>
            <a:pPr lvl="1"/>
            <a:r>
              <a:rPr lang="en-US" smtClean="0"/>
              <a:t>Took 7 hours instead of 5 minutes</a:t>
            </a:r>
          </a:p>
          <a:p>
            <a:pPr lvl="1">
              <a:buFont typeface="Wingdings" pitchFamily="2" charset="2"/>
              <a:buNone/>
            </a:pPr>
            <a:endParaRPr lang="en-GB" smtClean="0"/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1403350" y="5373688"/>
            <a:ext cx="6192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1258888" y="5013325"/>
            <a:ext cx="72072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7164388" y="5013325"/>
            <a:ext cx="72072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3276600" y="5013325"/>
            <a:ext cx="72072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5219700" y="5013325"/>
            <a:ext cx="72072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 flipV="1">
            <a:off x="2627313" y="55165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547813" y="6021388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Upgrade from 19.2 kb/s to 1 Mb/s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1474788" y="5084763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7308850" y="5157788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</a:t>
            </a:r>
            <a:endParaRPr lang="en-GB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71BDAFA-5CAB-4F5B-9E22-50B51F33B481}" type="slidenum">
              <a:rPr lang="en-GB"/>
              <a:pPr>
                <a:defRPr/>
              </a:pPr>
              <a:t>50</a:t>
            </a:fld>
            <a:endParaRPr lang="en-GB"/>
          </a:p>
        </p:txBody>
      </p:sp>
      <p:sp>
        <p:nvSpPr>
          <p:cNvPr id="614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73238"/>
            <a:ext cx="8001000" cy="4703762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GB" sz="2400" smtClean="0"/>
              <a:t>John Nagle, “Congestion control in IP/TCP Internetworks,”  </a:t>
            </a:r>
            <a:r>
              <a:rPr lang="en-GB" sz="2400" i="1" smtClean="0"/>
              <a:t>RFC 896</a:t>
            </a:r>
            <a:r>
              <a:rPr lang="en-GB" sz="2400" smtClean="0"/>
              <a:t>, 1984.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sz="2400" smtClean="0"/>
              <a:t>Van Jacobson, “Congestion avoidance and control,” </a:t>
            </a:r>
            <a:r>
              <a:rPr lang="en-US" sz="2400" i="1" smtClean="0"/>
              <a:t>Proc. SIGCOMM</a:t>
            </a:r>
            <a:r>
              <a:rPr lang="en-US" sz="2400" smtClean="0"/>
              <a:t>, vol. 18, no. 4, Aug. 1988.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sz="2400" smtClean="0"/>
              <a:t>Raj Jain, “Congestion control in computer networks: issues and trends,” </a:t>
            </a:r>
            <a:r>
              <a:rPr lang="en-US" sz="2400" i="1" smtClean="0"/>
              <a:t>IEEE Network</a:t>
            </a:r>
            <a:r>
              <a:rPr lang="en-US" sz="2400" smtClean="0"/>
              <a:t>, pp. 24-30, May 1990.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sz="2400" smtClean="0"/>
              <a:t>P. Gevros et al, “Congestion control mechanisms and the best effort service model,” </a:t>
            </a:r>
            <a:r>
              <a:rPr lang="en-US" sz="2400" i="1" smtClean="0"/>
              <a:t>IEEE Network</a:t>
            </a:r>
            <a:r>
              <a:rPr lang="en-US" sz="2400" smtClean="0"/>
              <a:t>, pp. 16-26, May/June 2001.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 b="1" smtClean="0"/>
              <a:t>References</a:t>
            </a:r>
            <a:endParaRPr lang="en-GB" sz="4000" b="1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501A02E-A9CF-4DA2-8037-8E14CBFDBB15}" type="slidenum">
              <a:rPr lang="en-GB"/>
              <a:pPr>
                <a:defRPr/>
              </a:pPr>
              <a:t>51</a:t>
            </a:fld>
            <a:endParaRPr lang="en-GB"/>
          </a:p>
        </p:txBody>
      </p:sp>
      <p:sp>
        <p:nvSpPr>
          <p:cNvPr id="624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eriod" startAt="5"/>
            </a:pPr>
            <a:r>
              <a:rPr lang="en-US" smtClean="0"/>
              <a:t>S. Floyd, “A report on recent developments in TCP control congestion control,” </a:t>
            </a:r>
            <a:r>
              <a:rPr lang="en-US" i="1" smtClean="0"/>
              <a:t>IEEE Commun. Mag</a:t>
            </a:r>
            <a:r>
              <a:rPr lang="en-US" smtClean="0"/>
              <a:t>., Apr. 2001.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eriod" startAt="5"/>
            </a:pPr>
            <a:r>
              <a:rPr lang="en-US" smtClean="0"/>
              <a:t>C. Semeria, “Supporting differentiated service classes: queue scheduling disciplines,” </a:t>
            </a:r>
            <a:r>
              <a:rPr lang="en-GB" sz="2000" smtClean="0"/>
              <a:t>http://www.juniper.net/solutions/literature/white_papers/200019.pdf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eriod" startAt="5"/>
            </a:pPr>
            <a:r>
              <a:rPr lang="en-US" smtClean="0"/>
              <a:t>Larry Peterson and Bruce Davie, </a:t>
            </a:r>
            <a:r>
              <a:rPr lang="en-US" i="1" smtClean="0"/>
              <a:t>Computer Networks: A Systems Approach</a:t>
            </a:r>
            <a:r>
              <a:rPr lang="en-US" smtClean="0"/>
              <a:t>, Second Edition, Morgan Kaufmann, 2000.</a:t>
            </a:r>
            <a:endParaRPr lang="en-GB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 smtClean="0"/>
              <a:t>Myths about congestion control #3</a:t>
            </a:r>
            <a:endParaRPr lang="en-GB" sz="400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648F33B-684F-4154-8BC1-01A370BF7E2F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Congestion will be resolved when the speed of processor is improved.</a:t>
            </a:r>
          </a:p>
          <a:p>
            <a:pPr lvl="1"/>
            <a:r>
              <a:rPr lang="en-US" smtClean="0"/>
              <a:t>Similar to myth #2 that introducing a high-speed processor may increase a mismatch.</a:t>
            </a:r>
          </a:p>
          <a:p>
            <a:r>
              <a:rPr lang="en-US" smtClean="0"/>
              <a:t>Even if all links are upgraded to the same speed, mismatch still occurs.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140200" y="5084763"/>
            <a:ext cx="72072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2411413" y="4508500"/>
            <a:ext cx="72072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2411413" y="5734050"/>
            <a:ext cx="72072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>
            <a:off x="3132138" y="4868863"/>
            <a:ext cx="10080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3132138" y="5589588"/>
            <a:ext cx="10080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>
            <a:off x="4859338" y="5445125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 smtClean="0"/>
              <a:t>Congestion ctl vs resource allocation</a:t>
            </a:r>
            <a:endParaRPr lang="en-GB" sz="40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76FB2BB-5303-4321-8C37-1280B9ED579E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Congestion control and resource allocation are two sides of the same coin.</a:t>
            </a:r>
          </a:p>
          <a:p>
            <a:pPr lvl="1"/>
            <a:r>
              <a:rPr lang="en-US" smtClean="0"/>
              <a:t>If actively allocate resources, then congestion can be avoided.</a:t>
            </a:r>
          </a:p>
          <a:p>
            <a:pPr lvl="1"/>
            <a:r>
              <a:rPr lang="en-US" smtClean="0"/>
              <a:t>If no resource allocation, then congestion control is needed to allocate resources when congestion occurs.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 smtClean="0"/>
              <a:t>Resource allocation</a:t>
            </a:r>
            <a:endParaRPr lang="en-GB" sz="40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945B055-4AC6-4675-85FC-895BBE676F23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276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/>
              <a:t>Imply some form of resource reservation and states in the routers.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/>
              <a:t>Reservation-based: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/>
              <a:t>The end host asks the network for a certain amount of capacity at the time a flow is established.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/>
              <a:t>The flow would not be admitted if the request cannot be entertained (admission control).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/>
              <a:t>A reservation-based system always implies a router-centric resource allocation mechanism.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/>
              <a:t>E.g., ATM, RSVP for IP networks (Intserv)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smtClean="0"/>
              <a:t>Congestion control (the best effort service)</a:t>
            </a:r>
            <a:endParaRPr lang="en-GB" sz="36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5EF5B74-FA5B-4C3B-8AE7-7FA62987A756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Since the states are kept in the end hosts, congestion control mechanism are implemented there.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End-to-end congestion control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Need indicators for congestion: explicit (ECN bit) or implicit (packet losses)</a:t>
            </a:r>
          </a:p>
          <a:p>
            <a:pPr>
              <a:lnSpc>
                <a:spcPct val="90000"/>
              </a:lnSpc>
            </a:pPr>
            <a:r>
              <a:rPr lang="en-US" smtClean="0"/>
              <a:t>Feedback-based: Sending rate depends on the feedback signal (ACKs).</a:t>
            </a:r>
          </a:p>
          <a:p>
            <a:pPr>
              <a:lnSpc>
                <a:spcPct val="90000"/>
              </a:lnSpc>
            </a:pPr>
            <a:r>
              <a:rPr lang="en-US" smtClean="0"/>
              <a:t>Assistance from routers, who know better?</a:t>
            </a:r>
          </a:p>
          <a:p>
            <a:pPr>
              <a:lnSpc>
                <a:spcPct val="90000"/>
              </a:lnSpc>
            </a:pPr>
            <a:r>
              <a:rPr lang="en-US" smtClean="0"/>
              <a:t>Window-based (or credit-based) vs rate-based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6890</TotalTime>
  <Words>2582</Words>
  <Application>Microsoft Office PowerPoint</Application>
  <PresentationFormat>On-screen Show (4:3)</PresentationFormat>
  <Paragraphs>321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Verdana</vt:lpstr>
      <vt:lpstr>Arial</vt:lpstr>
      <vt:lpstr>Tw Cen MT</vt:lpstr>
      <vt:lpstr>Wingdings</vt:lpstr>
      <vt:lpstr>Wingdings 2</vt:lpstr>
      <vt:lpstr>Times New Roman</vt:lpstr>
      <vt:lpstr>Symbol</vt:lpstr>
      <vt:lpstr>Median</vt:lpstr>
      <vt:lpstr>Microsoft Visio Drawing</vt:lpstr>
      <vt:lpstr>Congestion Control in Internet</vt:lpstr>
      <vt:lpstr>The network congestion problem</vt:lpstr>
      <vt:lpstr>The network congestion problem</vt:lpstr>
      <vt:lpstr>Myths about congestion control #1</vt:lpstr>
      <vt:lpstr>Myths about congestion control #2</vt:lpstr>
      <vt:lpstr>Myths about congestion control #3</vt:lpstr>
      <vt:lpstr>Congestion ctl vs resource allocation</vt:lpstr>
      <vt:lpstr>Resource allocation</vt:lpstr>
      <vt:lpstr>Congestion control (the best effort service)</vt:lpstr>
      <vt:lpstr>Congestion control (the best effort service)</vt:lpstr>
      <vt:lpstr>Other important issues</vt:lpstr>
      <vt:lpstr>Fairness measures</vt:lpstr>
      <vt:lpstr>What are needed?</vt:lpstr>
      <vt:lpstr>Resource management in routers</vt:lpstr>
      <vt:lpstr>Congestion control in TCP</vt:lpstr>
      <vt:lpstr>Congestion control in TCP</vt:lpstr>
      <vt:lpstr>Slow start and congestion avoidance</vt:lpstr>
      <vt:lpstr>Slow start and congestion avoidance</vt:lpstr>
      <vt:lpstr>Slow start and congestion avoidance</vt:lpstr>
      <vt:lpstr>Slow start and congestion avoidance</vt:lpstr>
      <vt:lpstr>Slow start algorithm</vt:lpstr>
      <vt:lpstr>Startup of TCP without slow start</vt:lpstr>
      <vt:lpstr>Startup of TCP with slow start</vt:lpstr>
      <vt:lpstr>Slow start algorithm</vt:lpstr>
      <vt:lpstr>Slow start algorithm</vt:lpstr>
      <vt:lpstr>Congestion avoidance algorithm</vt:lpstr>
      <vt:lpstr>Congestion avoidance algorithm</vt:lpstr>
      <vt:lpstr>When congestion occurs</vt:lpstr>
      <vt:lpstr>Fast retransmit and recovery</vt:lpstr>
      <vt:lpstr>Fast retransmit and recovery</vt:lpstr>
      <vt:lpstr>Fast retransmit and recovery</vt:lpstr>
      <vt:lpstr>Retransmission ambiguity</vt:lpstr>
      <vt:lpstr>Karn’s algorithm </vt:lpstr>
      <vt:lpstr>Buffer management</vt:lpstr>
      <vt:lpstr>Packet scheduling</vt:lpstr>
      <vt:lpstr>Priority-based scheduling</vt:lpstr>
      <vt:lpstr>Fair queueing</vt:lpstr>
      <vt:lpstr>Fair queueing</vt:lpstr>
      <vt:lpstr>Queue management</vt:lpstr>
      <vt:lpstr>Queue management for congestion recovery</vt:lpstr>
      <vt:lpstr>Queue management for congestion recovery</vt:lpstr>
      <vt:lpstr>Queue management for congestion recovery</vt:lpstr>
      <vt:lpstr>Queue managem’t for congestion avoidance</vt:lpstr>
      <vt:lpstr>Random early drop (RED) gateway</vt:lpstr>
      <vt:lpstr>Computing average queue size (from [7])</vt:lpstr>
      <vt:lpstr>Computing packet-marking prob. (from [7])</vt:lpstr>
      <vt:lpstr>Advantages of RED</vt:lpstr>
      <vt:lpstr>Source-based congestion avoidance</vt:lpstr>
      <vt:lpstr>Summary</vt:lpstr>
      <vt:lpstr>References</vt:lpstr>
      <vt:lpstr>References</vt:lpstr>
    </vt:vector>
  </TitlesOfParts>
  <Company>Hong Kong Polytechnic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Internet and TCP/IP</dc:title>
  <dc:creator>Department of Computing</dc:creator>
  <cp:lastModifiedBy>RockyChang</cp:lastModifiedBy>
  <cp:revision>559</cp:revision>
  <cp:lastPrinted>2002-10-07T15:14:14Z</cp:lastPrinted>
  <dcterms:created xsi:type="dcterms:W3CDTF">2000-09-14T07:09:27Z</dcterms:created>
  <dcterms:modified xsi:type="dcterms:W3CDTF">2010-10-25T05:20:49Z</dcterms:modified>
</cp:coreProperties>
</file>