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303" r:id="rId2"/>
    <p:sldId id="308" r:id="rId3"/>
    <p:sldId id="365" r:id="rId4"/>
    <p:sldId id="366" r:id="rId5"/>
    <p:sldId id="367" r:id="rId6"/>
    <p:sldId id="368" r:id="rId7"/>
    <p:sldId id="310" r:id="rId8"/>
    <p:sldId id="349" r:id="rId9"/>
    <p:sldId id="312" r:id="rId10"/>
    <p:sldId id="350" r:id="rId11"/>
    <p:sldId id="371" r:id="rId12"/>
    <p:sldId id="345" r:id="rId13"/>
    <p:sldId id="316" r:id="rId14"/>
    <p:sldId id="321" r:id="rId15"/>
    <p:sldId id="323" r:id="rId16"/>
    <p:sldId id="369" r:id="rId17"/>
    <p:sldId id="329" r:id="rId18"/>
    <p:sldId id="334" r:id="rId19"/>
    <p:sldId id="351" r:id="rId20"/>
    <p:sldId id="352" r:id="rId21"/>
    <p:sldId id="353" r:id="rId22"/>
    <p:sldId id="355" r:id="rId23"/>
    <p:sldId id="362" r:id="rId24"/>
    <p:sldId id="356" r:id="rId25"/>
    <p:sldId id="360" r:id="rId26"/>
    <p:sldId id="370" r:id="rId27"/>
    <p:sldId id="361" r:id="rId28"/>
    <p:sldId id="363" r:id="rId29"/>
    <p:sldId id="364" r:id="rId30"/>
  </p:sldIdLst>
  <p:sldSz cx="9144000" cy="6858000" type="screen4x3"/>
  <p:notesSz cx="67437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555" y="-58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060D73-885A-48B8-8C64-1A8C3C990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A655BC1-5D40-4A7A-A9B8-72565D00C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655BC1-5D40-4A7A-A9B8-72565D00C8B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0C1A4-AF38-4920-A936-6F881C8B90EB}" type="slidenum">
              <a:rPr lang="en-US"/>
              <a:pPr/>
              <a:t>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BF00CA-0671-47DC-9697-3E51E8CAF15F}" type="slidenum">
              <a:rPr lang="en-US"/>
              <a:pPr/>
              <a:t>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Chapter 2, Figure 1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C29D6CE-E6AC-4E6F-95B6-94D298D160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2, Figure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35B5E-74FC-4CBE-8C95-4327ABE1D2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Chapter 2, Figure 1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27D91318-796D-41B3-B5EB-9392B8B2B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2, Figure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F52CE4-D052-474F-8867-3B20AEAB80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C603BA-4AE2-4D4B-AAE6-8D34E64723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2, Figure 1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64E9474-DCAA-4CC9-88F9-476B34277F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 smtClean="0"/>
              <a:t>Chapter 2, Figure 1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B4C2ADB-AEEA-4699-A72E-CA15DA2537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 smtClean="0"/>
              <a:t>Chapter 2, Figure 1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2, Figure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29C24C2-AE96-4005-BEE0-E3884AB4B8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2, Figure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1E24D2-9A5B-401D-9217-7F7B3B86BD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2, Figure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CD07DD7-AB90-4B69-A7E8-E194BBD41C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4571CE1-B788-4552-A087-ADD7DF72F1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r>
              <a:rPr lang="en-US" smtClean="0"/>
              <a:t>Chapter 2, Figure 1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Chapter 2, Figure 1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5DDBD4-37DA-456C-915C-BF01FB890D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e.udel.edu/~mills/dartnet.html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en/US/docs/switches/lan/catalyst2900xl_3500xl/release12.0_5_xp/swcfg/kiintro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jitsu.com/global/services/telecom/solution/photonics/mlc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/>
          </a:bodyPr>
          <a:lstStyle/>
          <a:p>
            <a:r>
              <a:rPr lang="en-US" sz="4800" b="0" dirty="0" smtClean="0"/>
              <a:t>Layer two and below</a:t>
            </a:r>
            <a:endParaRPr lang="en-US" sz="4800" dirty="0" smtClean="0"/>
          </a:p>
        </p:txBody>
      </p:sp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339CBB-128F-406C-A23A-31CED343FA6C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Rocky K. C. Chang	            13 September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EF52CE4-D052-474F-8867-3B20AEAB80A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7346" name="Picture 2" descr="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500" y="692696"/>
            <a:ext cx="7417932" cy="518457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-36512" y="599167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http://www.ece.udel.edu/~mills/dartnet.html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EF52CE4-D052-474F-8867-3B20AEAB80A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530" y="764704"/>
            <a:ext cx="7713902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7532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five problems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4D4F15E4-1B05-46F5-B952-A285A4410CEC}" type="slidenum">
              <a:rPr lang="en-US"/>
              <a:pPr/>
              <a:t>12</a:t>
            </a:fld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555576"/>
            <a:ext cx="85344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Bit synchronization (need additional encoding data, such as from Manchester encoding, to delineate bits)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Frame synchronization (need additional protocols to delineate frames)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Error detection (need additional algorithms to detect errors, if occurred)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Reliable link service (need additional schemes to recover from errors)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Multiple access control problem (for shared media only; need additional protocols to share the medium)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1: Bit synchronization (BS)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AD838A5-351C-48F9-8F6F-8C15B48F90B1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 How does a receiver synchronize with a sender, so that bits can be decoded correctly from the signals?</a:t>
            </a:r>
          </a:p>
          <a:p>
            <a:r>
              <a:rPr lang="en-US" dirty="0" smtClean="0"/>
              <a:t>Solution: requires encoding (e.g., Solutions: NRZ, NRZI, Manchester, and 4B/5B).</a:t>
            </a:r>
          </a:p>
        </p:txBody>
      </p:sp>
      <p:sp>
        <p:nvSpPr>
          <p:cNvPr id="14341" name="Freeform 4"/>
          <p:cNvSpPr>
            <a:spLocks/>
          </p:cNvSpPr>
          <p:nvPr/>
        </p:nvSpPr>
        <p:spPr bwMode="auto">
          <a:xfrm>
            <a:off x="838200" y="4409976"/>
            <a:ext cx="1911350" cy="1611312"/>
          </a:xfrm>
          <a:custGeom>
            <a:avLst/>
            <a:gdLst>
              <a:gd name="T0" fmla="*/ 0 w 1204"/>
              <a:gd name="T1" fmla="*/ 0 h 1015"/>
              <a:gd name="T2" fmla="*/ 1204 w 1204"/>
              <a:gd name="T3" fmla="*/ 0 h 1015"/>
              <a:gd name="T4" fmla="*/ 1204 w 1204"/>
              <a:gd name="T5" fmla="*/ 1015 h 1015"/>
              <a:gd name="T6" fmla="*/ 0 w 1204"/>
              <a:gd name="T7" fmla="*/ 1015 h 1015"/>
              <a:gd name="T8" fmla="*/ 0 w 1204"/>
              <a:gd name="T9" fmla="*/ 0 h 1015"/>
              <a:gd name="T10" fmla="*/ 0 w 1204"/>
              <a:gd name="T11" fmla="*/ 0 h 10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4"/>
              <a:gd name="T19" fmla="*/ 0 h 1015"/>
              <a:gd name="T20" fmla="*/ 1204 w 1204"/>
              <a:gd name="T21" fmla="*/ 1015 h 10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4" h="1015">
                <a:moveTo>
                  <a:pt x="0" y="0"/>
                </a:moveTo>
                <a:lnTo>
                  <a:pt x="1204" y="0"/>
                </a:lnTo>
                <a:lnTo>
                  <a:pt x="1204" y="1015"/>
                </a:lnTo>
                <a:lnTo>
                  <a:pt x="0" y="1015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Freeform 5"/>
          <p:cNvSpPr>
            <a:spLocks/>
          </p:cNvSpPr>
          <p:nvPr/>
        </p:nvSpPr>
        <p:spPr bwMode="auto">
          <a:xfrm>
            <a:off x="2093913" y="4890988"/>
            <a:ext cx="1236662" cy="647700"/>
          </a:xfrm>
          <a:custGeom>
            <a:avLst/>
            <a:gdLst>
              <a:gd name="T0" fmla="*/ 0 w 779"/>
              <a:gd name="T1" fmla="*/ 0 h 408"/>
              <a:gd name="T2" fmla="*/ 779 w 779"/>
              <a:gd name="T3" fmla="*/ 4 h 408"/>
              <a:gd name="T4" fmla="*/ 779 w 779"/>
              <a:gd name="T5" fmla="*/ 408 h 408"/>
              <a:gd name="T6" fmla="*/ 0 w 779"/>
              <a:gd name="T7" fmla="*/ 408 h 408"/>
              <a:gd name="T8" fmla="*/ 0 w 779"/>
              <a:gd name="T9" fmla="*/ 4 h 408"/>
              <a:gd name="T10" fmla="*/ 0 w 779"/>
              <a:gd name="T11" fmla="*/ 4 h 408"/>
              <a:gd name="T12" fmla="*/ 0 w 779"/>
              <a:gd name="T13" fmla="*/ 0 h 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9"/>
              <a:gd name="T22" fmla="*/ 0 h 408"/>
              <a:gd name="T23" fmla="*/ 779 w 779"/>
              <a:gd name="T24" fmla="*/ 408 h 4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79" h="408">
                <a:moveTo>
                  <a:pt x="0" y="0"/>
                </a:moveTo>
                <a:lnTo>
                  <a:pt x="779" y="4"/>
                </a:lnTo>
                <a:lnTo>
                  <a:pt x="779" y="408"/>
                </a:lnTo>
                <a:lnTo>
                  <a:pt x="0" y="408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Freeform 6"/>
          <p:cNvSpPr>
            <a:spLocks/>
          </p:cNvSpPr>
          <p:nvPr/>
        </p:nvSpPr>
        <p:spPr bwMode="auto">
          <a:xfrm>
            <a:off x="3136900" y="5118001"/>
            <a:ext cx="193675" cy="193675"/>
          </a:xfrm>
          <a:custGeom>
            <a:avLst/>
            <a:gdLst>
              <a:gd name="T0" fmla="*/ 0 w 122"/>
              <a:gd name="T1" fmla="*/ 0 h 122"/>
              <a:gd name="T2" fmla="*/ 122 w 122"/>
              <a:gd name="T3" fmla="*/ 0 h 122"/>
              <a:gd name="T4" fmla="*/ 122 w 122"/>
              <a:gd name="T5" fmla="*/ 122 h 122"/>
              <a:gd name="T6" fmla="*/ 0 w 122"/>
              <a:gd name="T7" fmla="*/ 122 h 122"/>
              <a:gd name="T8" fmla="*/ 0 w 122"/>
              <a:gd name="T9" fmla="*/ 0 h 122"/>
              <a:gd name="T10" fmla="*/ 0 w 122"/>
              <a:gd name="T11" fmla="*/ 0 h 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"/>
              <a:gd name="T19" fmla="*/ 0 h 122"/>
              <a:gd name="T20" fmla="*/ 122 w 122"/>
              <a:gd name="T21" fmla="*/ 122 h 1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" h="122">
                <a:moveTo>
                  <a:pt x="0" y="0"/>
                </a:moveTo>
                <a:lnTo>
                  <a:pt x="122" y="0"/>
                </a:lnTo>
                <a:lnTo>
                  <a:pt x="122" y="122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Freeform 7"/>
          <p:cNvSpPr>
            <a:spLocks/>
          </p:cNvSpPr>
          <p:nvPr/>
        </p:nvSpPr>
        <p:spPr bwMode="auto">
          <a:xfrm>
            <a:off x="6340475" y="4409976"/>
            <a:ext cx="1911350" cy="1611312"/>
          </a:xfrm>
          <a:custGeom>
            <a:avLst/>
            <a:gdLst>
              <a:gd name="T0" fmla="*/ 1204 w 1204"/>
              <a:gd name="T1" fmla="*/ 0 h 1015"/>
              <a:gd name="T2" fmla="*/ 0 w 1204"/>
              <a:gd name="T3" fmla="*/ 0 h 1015"/>
              <a:gd name="T4" fmla="*/ 0 w 1204"/>
              <a:gd name="T5" fmla="*/ 1015 h 1015"/>
              <a:gd name="T6" fmla="*/ 1204 w 1204"/>
              <a:gd name="T7" fmla="*/ 1015 h 1015"/>
              <a:gd name="T8" fmla="*/ 1204 w 1204"/>
              <a:gd name="T9" fmla="*/ 0 h 1015"/>
              <a:gd name="T10" fmla="*/ 1204 w 1204"/>
              <a:gd name="T11" fmla="*/ 0 h 10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4"/>
              <a:gd name="T19" fmla="*/ 0 h 1015"/>
              <a:gd name="T20" fmla="*/ 1204 w 1204"/>
              <a:gd name="T21" fmla="*/ 1015 h 10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4" h="1015">
                <a:moveTo>
                  <a:pt x="1204" y="0"/>
                </a:moveTo>
                <a:lnTo>
                  <a:pt x="0" y="0"/>
                </a:lnTo>
                <a:lnTo>
                  <a:pt x="0" y="1015"/>
                </a:lnTo>
                <a:lnTo>
                  <a:pt x="1204" y="1015"/>
                </a:lnTo>
                <a:lnTo>
                  <a:pt x="1204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Freeform 8"/>
          <p:cNvSpPr>
            <a:spLocks/>
          </p:cNvSpPr>
          <p:nvPr/>
        </p:nvSpPr>
        <p:spPr bwMode="auto">
          <a:xfrm>
            <a:off x="5697538" y="4890988"/>
            <a:ext cx="1230312" cy="647700"/>
          </a:xfrm>
          <a:custGeom>
            <a:avLst/>
            <a:gdLst>
              <a:gd name="T0" fmla="*/ 0 w 775"/>
              <a:gd name="T1" fmla="*/ 0 h 408"/>
              <a:gd name="T2" fmla="*/ 775 w 775"/>
              <a:gd name="T3" fmla="*/ 4 h 408"/>
              <a:gd name="T4" fmla="*/ 775 w 775"/>
              <a:gd name="T5" fmla="*/ 408 h 408"/>
              <a:gd name="T6" fmla="*/ 0 w 775"/>
              <a:gd name="T7" fmla="*/ 408 h 408"/>
              <a:gd name="T8" fmla="*/ 0 w 775"/>
              <a:gd name="T9" fmla="*/ 4 h 408"/>
              <a:gd name="T10" fmla="*/ 0 w 775"/>
              <a:gd name="T11" fmla="*/ 4 h 408"/>
              <a:gd name="T12" fmla="*/ 0 w 775"/>
              <a:gd name="T13" fmla="*/ 0 h 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5"/>
              <a:gd name="T22" fmla="*/ 0 h 408"/>
              <a:gd name="T23" fmla="*/ 775 w 775"/>
              <a:gd name="T24" fmla="*/ 408 h 4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75" h="408">
                <a:moveTo>
                  <a:pt x="0" y="0"/>
                </a:moveTo>
                <a:lnTo>
                  <a:pt x="775" y="4"/>
                </a:lnTo>
                <a:lnTo>
                  <a:pt x="775" y="408"/>
                </a:lnTo>
                <a:lnTo>
                  <a:pt x="0" y="408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Freeform 9"/>
          <p:cNvSpPr>
            <a:spLocks/>
          </p:cNvSpPr>
          <p:nvPr/>
        </p:nvSpPr>
        <p:spPr bwMode="auto">
          <a:xfrm>
            <a:off x="5697538" y="5118001"/>
            <a:ext cx="193675" cy="193675"/>
          </a:xfrm>
          <a:custGeom>
            <a:avLst/>
            <a:gdLst>
              <a:gd name="T0" fmla="*/ 0 w 122"/>
              <a:gd name="T1" fmla="*/ 0 h 122"/>
              <a:gd name="T2" fmla="*/ 122 w 122"/>
              <a:gd name="T3" fmla="*/ 0 h 122"/>
              <a:gd name="T4" fmla="*/ 122 w 122"/>
              <a:gd name="T5" fmla="*/ 122 h 122"/>
              <a:gd name="T6" fmla="*/ 0 w 122"/>
              <a:gd name="T7" fmla="*/ 122 h 122"/>
              <a:gd name="T8" fmla="*/ 0 w 122"/>
              <a:gd name="T9" fmla="*/ 0 h 122"/>
              <a:gd name="T10" fmla="*/ 0 w 122"/>
              <a:gd name="T11" fmla="*/ 0 h 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"/>
              <a:gd name="T19" fmla="*/ 0 h 122"/>
              <a:gd name="T20" fmla="*/ 122 w 122"/>
              <a:gd name="T21" fmla="*/ 122 h 1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" h="122">
                <a:moveTo>
                  <a:pt x="0" y="0"/>
                </a:moveTo>
                <a:lnTo>
                  <a:pt x="122" y="0"/>
                </a:lnTo>
                <a:lnTo>
                  <a:pt x="122" y="122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3324225" y="5211663"/>
            <a:ext cx="2433638" cy="6350"/>
          </a:xfrm>
          <a:prstGeom prst="line">
            <a:avLst/>
          </a:prstGeom>
          <a:noFill/>
          <a:ln w="27051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Freeform 13"/>
          <p:cNvSpPr>
            <a:spLocks/>
          </p:cNvSpPr>
          <p:nvPr/>
        </p:nvSpPr>
        <p:spPr bwMode="auto">
          <a:xfrm>
            <a:off x="3136900" y="5610126"/>
            <a:ext cx="153988" cy="87312"/>
          </a:xfrm>
          <a:custGeom>
            <a:avLst/>
            <a:gdLst>
              <a:gd name="T0" fmla="*/ 97 w 97"/>
              <a:gd name="T1" fmla="*/ 0 h 55"/>
              <a:gd name="T2" fmla="*/ 0 w 97"/>
              <a:gd name="T3" fmla="*/ 30 h 55"/>
              <a:gd name="T4" fmla="*/ 97 w 97"/>
              <a:gd name="T5" fmla="*/ 55 h 55"/>
              <a:gd name="T6" fmla="*/ 97 w 97"/>
              <a:gd name="T7" fmla="*/ 5 h 55"/>
              <a:gd name="T8" fmla="*/ 97 w 97"/>
              <a:gd name="T9" fmla="*/ 5 h 55"/>
              <a:gd name="T10" fmla="*/ 97 w 97"/>
              <a:gd name="T11" fmla="*/ 0 h 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"/>
              <a:gd name="T19" fmla="*/ 0 h 55"/>
              <a:gd name="T20" fmla="*/ 97 w 97"/>
              <a:gd name="T21" fmla="*/ 55 h 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" h="55">
                <a:moveTo>
                  <a:pt x="97" y="0"/>
                </a:moveTo>
                <a:lnTo>
                  <a:pt x="0" y="30"/>
                </a:lnTo>
                <a:lnTo>
                  <a:pt x="97" y="55"/>
                </a:lnTo>
                <a:lnTo>
                  <a:pt x="97" y="5"/>
                </a:lnTo>
                <a:lnTo>
                  <a:pt x="9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Freeform 14"/>
          <p:cNvSpPr>
            <a:spLocks/>
          </p:cNvSpPr>
          <p:nvPr/>
        </p:nvSpPr>
        <p:spPr bwMode="auto">
          <a:xfrm>
            <a:off x="5711825" y="5610126"/>
            <a:ext cx="153988" cy="87312"/>
          </a:xfrm>
          <a:custGeom>
            <a:avLst/>
            <a:gdLst>
              <a:gd name="T0" fmla="*/ 0 w 97"/>
              <a:gd name="T1" fmla="*/ 51 h 55"/>
              <a:gd name="T2" fmla="*/ 97 w 97"/>
              <a:gd name="T3" fmla="*/ 30 h 55"/>
              <a:gd name="T4" fmla="*/ 0 w 97"/>
              <a:gd name="T5" fmla="*/ 0 h 55"/>
              <a:gd name="T6" fmla="*/ 0 w 97"/>
              <a:gd name="T7" fmla="*/ 55 h 55"/>
              <a:gd name="T8" fmla="*/ 0 w 97"/>
              <a:gd name="T9" fmla="*/ 55 h 55"/>
              <a:gd name="T10" fmla="*/ 0 w 97"/>
              <a:gd name="T11" fmla="*/ 51 h 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"/>
              <a:gd name="T19" fmla="*/ 0 h 55"/>
              <a:gd name="T20" fmla="*/ 97 w 97"/>
              <a:gd name="T21" fmla="*/ 55 h 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" h="55">
                <a:moveTo>
                  <a:pt x="0" y="51"/>
                </a:moveTo>
                <a:lnTo>
                  <a:pt x="97" y="30"/>
                </a:lnTo>
                <a:lnTo>
                  <a:pt x="0" y="0"/>
                </a:lnTo>
                <a:lnTo>
                  <a:pt x="0" y="55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auto">
          <a:xfrm>
            <a:off x="3236913" y="5651401"/>
            <a:ext cx="2527300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Freeform 16"/>
          <p:cNvSpPr>
            <a:spLocks/>
          </p:cNvSpPr>
          <p:nvPr/>
        </p:nvSpPr>
        <p:spPr bwMode="auto">
          <a:xfrm>
            <a:off x="3330575" y="5091013"/>
            <a:ext cx="161925" cy="107950"/>
          </a:xfrm>
          <a:custGeom>
            <a:avLst/>
            <a:gdLst>
              <a:gd name="T0" fmla="*/ 76 w 102"/>
              <a:gd name="T1" fmla="*/ 0 h 68"/>
              <a:gd name="T2" fmla="*/ 0 w 102"/>
              <a:gd name="T3" fmla="*/ 68 h 68"/>
              <a:gd name="T4" fmla="*/ 102 w 102"/>
              <a:gd name="T5" fmla="*/ 47 h 68"/>
              <a:gd name="T6" fmla="*/ 76 w 102"/>
              <a:gd name="T7" fmla="*/ 0 h 68"/>
              <a:gd name="T8" fmla="*/ 76 w 102"/>
              <a:gd name="T9" fmla="*/ 0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"/>
              <a:gd name="T16" fmla="*/ 0 h 68"/>
              <a:gd name="T17" fmla="*/ 102 w 102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" h="68">
                <a:moveTo>
                  <a:pt x="76" y="0"/>
                </a:moveTo>
                <a:lnTo>
                  <a:pt x="0" y="68"/>
                </a:lnTo>
                <a:lnTo>
                  <a:pt x="102" y="47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Freeform 17"/>
          <p:cNvSpPr>
            <a:spLocks/>
          </p:cNvSpPr>
          <p:nvPr/>
        </p:nvSpPr>
        <p:spPr bwMode="auto">
          <a:xfrm>
            <a:off x="5537200" y="5084663"/>
            <a:ext cx="153988" cy="106363"/>
          </a:xfrm>
          <a:custGeom>
            <a:avLst/>
            <a:gdLst>
              <a:gd name="T0" fmla="*/ 0 w 97"/>
              <a:gd name="T1" fmla="*/ 46 h 67"/>
              <a:gd name="T2" fmla="*/ 97 w 97"/>
              <a:gd name="T3" fmla="*/ 67 h 67"/>
              <a:gd name="T4" fmla="*/ 25 w 97"/>
              <a:gd name="T5" fmla="*/ 0 h 67"/>
              <a:gd name="T6" fmla="*/ 0 w 97"/>
              <a:gd name="T7" fmla="*/ 46 h 67"/>
              <a:gd name="T8" fmla="*/ 0 w 97"/>
              <a:gd name="T9" fmla="*/ 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67"/>
              <a:gd name="T17" fmla="*/ 97 w 97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67">
                <a:moveTo>
                  <a:pt x="0" y="46"/>
                </a:moveTo>
                <a:lnTo>
                  <a:pt x="97" y="67"/>
                </a:lnTo>
                <a:lnTo>
                  <a:pt x="25" y="0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3" name="Freeform 18"/>
          <p:cNvSpPr>
            <a:spLocks/>
          </p:cNvSpPr>
          <p:nvPr/>
        </p:nvSpPr>
        <p:spPr bwMode="auto">
          <a:xfrm>
            <a:off x="3457575" y="4597301"/>
            <a:ext cx="2127250" cy="541337"/>
          </a:xfrm>
          <a:custGeom>
            <a:avLst/>
            <a:gdLst>
              <a:gd name="T0" fmla="*/ 0 w 1340"/>
              <a:gd name="T1" fmla="*/ 337 h 341"/>
              <a:gd name="T2" fmla="*/ 683 w 1340"/>
              <a:gd name="T3" fmla="*/ 0 h 341"/>
              <a:gd name="T4" fmla="*/ 1340 w 1340"/>
              <a:gd name="T5" fmla="*/ 341 h 341"/>
              <a:gd name="T6" fmla="*/ 0 60000 65536"/>
              <a:gd name="T7" fmla="*/ 0 60000 65536"/>
              <a:gd name="T8" fmla="*/ 0 60000 65536"/>
              <a:gd name="T9" fmla="*/ 0 w 1340"/>
              <a:gd name="T10" fmla="*/ 0 h 341"/>
              <a:gd name="T11" fmla="*/ 1340 w 1340"/>
              <a:gd name="T12" fmla="*/ 341 h 3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0" h="341">
                <a:moveTo>
                  <a:pt x="0" y="337"/>
                </a:moveTo>
                <a:lnTo>
                  <a:pt x="683" y="0"/>
                </a:lnTo>
                <a:lnTo>
                  <a:pt x="1340" y="3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4" name="Rectangle 19"/>
          <p:cNvSpPr>
            <a:spLocks noChangeArrowheads="1"/>
          </p:cNvSpPr>
          <p:nvPr/>
        </p:nvSpPr>
        <p:spPr bwMode="auto">
          <a:xfrm>
            <a:off x="3498850" y="4221063"/>
            <a:ext cx="20701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Signalling component</a:t>
            </a:r>
            <a:endParaRPr lang="en-US"/>
          </a:p>
        </p:txBody>
      </p:sp>
      <p:sp>
        <p:nvSpPr>
          <p:cNvPr id="14355" name="Rectangle 20"/>
          <p:cNvSpPr>
            <a:spLocks noChangeArrowheads="1"/>
          </p:cNvSpPr>
          <p:nvPr/>
        </p:nvSpPr>
        <p:spPr bwMode="auto">
          <a:xfrm>
            <a:off x="4246563" y="4837013"/>
            <a:ext cx="6016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Signal</a:t>
            </a:r>
            <a:endParaRPr lang="en-US"/>
          </a:p>
        </p:txBody>
      </p:sp>
      <p:sp>
        <p:nvSpPr>
          <p:cNvPr id="14356" name="Rectangle 21"/>
          <p:cNvSpPr>
            <a:spLocks noChangeArrowheads="1"/>
          </p:cNvSpPr>
          <p:nvPr/>
        </p:nvSpPr>
        <p:spPr bwMode="auto">
          <a:xfrm>
            <a:off x="4321175" y="5335488"/>
            <a:ext cx="3603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Bits</a:t>
            </a:r>
            <a:endParaRPr lang="en-US"/>
          </a:p>
        </p:txBody>
      </p:sp>
      <p:sp>
        <p:nvSpPr>
          <p:cNvPr id="14357" name="Rectangle 22"/>
          <p:cNvSpPr>
            <a:spLocks noChangeArrowheads="1"/>
          </p:cNvSpPr>
          <p:nvPr/>
        </p:nvSpPr>
        <p:spPr bwMode="auto">
          <a:xfrm>
            <a:off x="944563" y="5064026"/>
            <a:ext cx="5175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Node</a:t>
            </a:r>
            <a:endParaRPr lang="en-US"/>
          </a:p>
        </p:txBody>
      </p:sp>
      <p:sp>
        <p:nvSpPr>
          <p:cNvPr id="14358" name="Rectangle 23"/>
          <p:cNvSpPr>
            <a:spLocks noChangeArrowheads="1"/>
          </p:cNvSpPr>
          <p:nvPr/>
        </p:nvSpPr>
        <p:spPr bwMode="auto">
          <a:xfrm>
            <a:off x="7616825" y="5064026"/>
            <a:ext cx="5175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Node</a:t>
            </a:r>
            <a:endParaRPr lang="en-US"/>
          </a:p>
        </p:txBody>
      </p:sp>
      <p:sp>
        <p:nvSpPr>
          <p:cNvPr id="14359" name="Rectangle 24"/>
          <p:cNvSpPr>
            <a:spLocks noChangeArrowheads="1"/>
          </p:cNvSpPr>
          <p:nvPr/>
        </p:nvSpPr>
        <p:spPr bwMode="auto">
          <a:xfrm>
            <a:off x="2208213" y="5064026"/>
            <a:ext cx="7588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Adaptor</a:t>
            </a:r>
            <a:endParaRPr lang="en-US"/>
          </a:p>
        </p:txBody>
      </p:sp>
      <p:sp>
        <p:nvSpPr>
          <p:cNvPr id="14360" name="Rectangle 25"/>
          <p:cNvSpPr>
            <a:spLocks noChangeArrowheads="1"/>
          </p:cNvSpPr>
          <p:nvPr/>
        </p:nvSpPr>
        <p:spPr bwMode="auto">
          <a:xfrm>
            <a:off x="6011863" y="5064026"/>
            <a:ext cx="7588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Adaptor</a:t>
            </a:r>
            <a:endParaRPr lang="en-US"/>
          </a:p>
        </p:txBody>
      </p:sp>
      <p:sp>
        <p:nvSpPr>
          <p:cNvPr id="14361" name="Line 26"/>
          <p:cNvSpPr>
            <a:spLocks noChangeShapeType="1"/>
          </p:cNvSpPr>
          <p:nvPr/>
        </p:nvSpPr>
        <p:spPr bwMode="auto">
          <a:xfrm>
            <a:off x="3124200" y="53354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27"/>
          <p:cNvSpPr>
            <a:spLocks noChangeShapeType="1"/>
          </p:cNvSpPr>
          <p:nvPr/>
        </p:nvSpPr>
        <p:spPr bwMode="auto">
          <a:xfrm>
            <a:off x="5867400" y="53354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2: Frame synchronization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3C0A806E-698E-417B-BAFA-53861DD2BE2A}" type="slidenum">
              <a:rPr lang="en-US"/>
              <a:pPr/>
              <a:t>14</a:t>
            </a:fld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Problem: Given that a receiver can synchronize bits sent by a sender, how does the receiver recognize bits belonging to the same frame?</a:t>
            </a:r>
          </a:p>
          <a:p>
            <a:endParaRPr lang="en-US" smtClean="0"/>
          </a:p>
        </p:txBody>
      </p:sp>
      <p:sp>
        <p:nvSpPr>
          <p:cNvPr id="20485" name="Rectangle 14"/>
          <p:cNvSpPr>
            <a:spLocks noChangeArrowheads="1"/>
          </p:cNvSpPr>
          <p:nvPr/>
        </p:nvSpPr>
        <p:spPr bwMode="auto">
          <a:xfrm>
            <a:off x="4108450" y="5263480"/>
            <a:ext cx="7318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Frames</a:t>
            </a:r>
            <a:endParaRPr lang="en-US"/>
          </a:p>
        </p:txBody>
      </p:sp>
      <p:sp>
        <p:nvSpPr>
          <p:cNvPr id="20486" name="Freeform 20"/>
          <p:cNvSpPr>
            <a:spLocks/>
          </p:cNvSpPr>
          <p:nvPr/>
        </p:nvSpPr>
        <p:spPr bwMode="auto">
          <a:xfrm>
            <a:off x="838200" y="3775993"/>
            <a:ext cx="1911350" cy="1611312"/>
          </a:xfrm>
          <a:custGeom>
            <a:avLst/>
            <a:gdLst>
              <a:gd name="T0" fmla="*/ 0 w 1204"/>
              <a:gd name="T1" fmla="*/ 0 h 1015"/>
              <a:gd name="T2" fmla="*/ 1204 w 1204"/>
              <a:gd name="T3" fmla="*/ 0 h 1015"/>
              <a:gd name="T4" fmla="*/ 1204 w 1204"/>
              <a:gd name="T5" fmla="*/ 1015 h 1015"/>
              <a:gd name="T6" fmla="*/ 0 w 1204"/>
              <a:gd name="T7" fmla="*/ 1015 h 1015"/>
              <a:gd name="T8" fmla="*/ 0 w 1204"/>
              <a:gd name="T9" fmla="*/ 0 h 1015"/>
              <a:gd name="T10" fmla="*/ 0 w 1204"/>
              <a:gd name="T11" fmla="*/ 0 h 10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4"/>
              <a:gd name="T19" fmla="*/ 0 h 1015"/>
              <a:gd name="T20" fmla="*/ 1204 w 1204"/>
              <a:gd name="T21" fmla="*/ 1015 h 10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4" h="1015">
                <a:moveTo>
                  <a:pt x="0" y="0"/>
                </a:moveTo>
                <a:lnTo>
                  <a:pt x="1204" y="0"/>
                </a:lnTo>
                <a:lnTo>
                  <a:pt x="1204" y="1015"/>
                </a:lnTo>
                <a:lnTo>
                  <a:pt x="0" y="1015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Freeform 21"/>
          <p:cNvSpPr>
            <a:spLocks/>
          </p:cNvSpPr>
          <p:nvPr/>
        </p:nvSpPr>
        <p:spPr bwMode="auto">
          <a:xfrm>
            <a:off x="2093913" y="4257005"/>
            <a:ext cx="1236662" cy="647700"/>
          </a:xfrm>
          <a:custGeom>
            <a:avLst/>
            <a:gdLst>
              <a:gd name="T0" fmla="*/ 0 w 779"/>
              <a:gd name="T1" fmla="*/ 0 h 408"/>
              <a:gd name="T2" fmla="*/ 779 w 779"/>
              <a:gd name="T3" fmla="*/ 4 h 408"/>
              <a:gd name="T4" fmla="*/ 779 w 779"/>
              <a:gd name="T5" fmla="*/ 408 h 408"/>
              <a:gd name="T6" fmla="*/ 0 w 779"/>
              <a:gd name="T7" fmla="*/ 408 h 408"/>
              <a:gd name="T8" fmla="*/ 0 w 779"/>
              <a:gd name="T9" fmla="*/ 4 h 408"/>
              <a:gd name="T10" fmla="*/ 0 w 779"/>
              <a:gd name="T11" fmla="*/ 4 h 408"/>
              <a:gd name="T12" fmla="*/ 0 w 779"/>
              <a:gd name="T13" fmla="*/ 0 h 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9"/>
              <a:gd name="T22" fmla="*/ 0 h 408"/>
              <a:gd name="T23" fmla="*/ 779 w 779"/>
              <a:gd name="T24" fmla="*/ 408 h 4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79" h="408">
                <a:moveTo>
                  <a:pt x="0" y="0"/>
                </a:moveTo>
                <a:lnTo>
                  <a:pt x="779" y="4"/>
                </a:lnTo>
                <a:lnTo>
                  <a:pt x="779" y="408"/>
                </a:lnTo>
                <a:lnTo>
                  <a:pt x="0" y="408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Freeform 22"/>
          <p:cNvSpPr>
            <a:spLocks/>
          </p:cNvSpPr>
          <p:nvPr/>
        </p:nvSpPr>
        <p:spPr bwMode="auto">
          <a:xfrm>
            <a:off x="3136900" y="4484018"/>
            <a:ext cx="193675" cy="193675"/>
          </a:xfrm>
          <a:custGeom>
            <a:avLst/>
            <a:gdLst>
              <a:gd name="T0" fmla="*/ 0 w 122"/>
              <a:gd name="T1" fmla="*/ 0 h 122"/>
              <a:gd name="T2" fmla="*/ 122 w 122"/>
              <a:gd name="T3" fmla="*/ 0 h 122"/>
              <a:gd name="T4" fmla="*/ 122 w 122"/>
              <a:gd name="T5" fmla="*/ 122 h 122"/>
              <a:gd name="T6" fmla="*/ 0 w 122"/>
              <a:gd name="T7" fmla="*/ 122 h 122"/>
              <a:gd name="T8" fmla="*/ 0 w 122"/>
              <a:gd name="T9" fmla="*/ 0 h 122"/>
              <a:gd name="T10" fmla="*/ 0 w 122"/>
              <a:gd name="T11" fmla="*/ 0 h 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"/>
              <a:gd name="T19" fmla="*/ 0 h 122"/>
              <a:gd name="T20" fmla="*/ 122 w 122"/>
              <a:gd name="T21" fmla="*/ 122 h 1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" h="122">
                <a:moveTo>
                  <a:pt x="0" y="0"/>
                </a:moveTo>
                <a:lnTo>
                  <a:pt x="122" y="0"/>
                </a:lnTo>
                <a:lnTo>
                  <a:pt x="122" y="122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Freeform 23"/>
          <p:cNvSpPr>
            <a:spLocks/>
          </p:cNvSpPr>
          <p:nvPr/>
        </p:nvSpPr>
        <p:spPr bwMode="auto">
          <a:xfrm>
            <a:off x="6340475" y="3775993"/>
            <a:ext cx="1911350" cy="1611312"/>
          </a:xfrm>
          <a:custGeom>
            <a:avLst/>
            <a:gdLst>
              <a:gd name="T0" fmla="*/ 1204 w 1204"/>
              <a:gd name="T1" fmla="*/ 0 h 1015"/>
              <a:gd name="T2" fmla="*/ 0 w 1204"/>
              <a:gd name="T3" fmla="*/ 0 h 1015"/>
              <a:gd name="T4" fmla="*/ 0 w 1204"/>
              <a:gd name="T5" fmla="*/ 1015 h 1015"/>
              <a:gd name="T6" fmla="*/ 1204 w 1204"/>
              <a:gd name="T7" fmla="*/ 1015 h 1015"/>
              <a:gd name="T8" fmla="*/ 1204 w 1204"/>
              <a:gd name="T9" fmla="*/ 0 h 1015"/>
              <a:gd name="T10" fmla="*/ 1204 w 1204"/>
              <a:gd name="T11" fmla="*/ 0 h 10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4"/>
              <a:gd name="T19" fmla="*/ 0 h 1015"/>
              <a:gd name="T20" fmla="*/ 1204 w 1204"/>
              <a:gd name="T21" fmla="*/ 1015 h 10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4" h="1015">
                <a:moveTo>
                  <a:pt x="1204" y="0"/>
                </a:moveTo>
                <a:lnTo>
                  <a:pt x="0" y="0"/>
                </a:lnTo>
                <a:lnTo>
                  <a:pt x="0" y="1015"/>
                </a:lnTo>
                <a:lnTo>
                  <a:pt x="1204" y="1015"/>
                </a:lnTo>
                <a:lnTo>
                  <a:pt x="1204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Freeform 24"/>
          <p:cNvSpPr>
            <a:spLocks/>
          </p:cNvSpPr>
          <p:nvPr/>
        </p:nvSpPr>
        <p:spPr bwMode="auto">
          <a:xfrm>
            <a:off x="5697538" y="4257005"/>
            <a:ext cx="1230312" cy="647700"/>
          </a:xfrm>
          <a:custGeom>
            <a:avLst/>
            <a:gdLst>
              <a:gd name="T0" fmla="*/ 0 w 775"/>
              <a:gd name="T1" fmla="*/ 0 h 408"/>
              <a:gd name="T2" fmla="*/ 775 w 775"/>
              <a:gd name="T3" fmla="*/ 4 h 408"/>
              <a:gd name="T4" fmla="*/ 775 w 775"/>
              <a:gd name="T5" fmla="*/ 408 h 408"/>
              <a:gd name="T6" fmla="*/ 0 w 775"/>
              <a:gd name="T7" fmla="*/ 408 h 408"/>
              <a:gd name="T8" fmla="*/ 0 w 775"/>
              <a:gd name="T9" fmla="*/ 4 h 408"/>
              <a:gd name="T10" fmla="*/ 0 w 775"/>
              <a:gd name="T11" fmla="*/ 4 h 408"/>
              <a:gd name="T12" fmla="*/ 0 w 775"/>
              <a:gd name="T13" fmla="*/ 0 h 4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5"/>
              <a:gd name="T22" fmla="*/ 0 h 408"/>
              <a:gd name="T23" fmla="*/ 775 w 775"/>
              <a:gd name="T24" fmla="*/ 408 h 4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75" h="408">
                <a:moveTo>
                  <a:pt x="0" y="0"/>
                </a:moveTo>
                <a:lnTo>
                  <a:pt x="775" y="4"/>
                </a:lnTo>
                <a:lnTo>
                  <a:pt x="775" y="408"/>
                </a:lnTo>
                <a:lnTo>
                  <a:pt x="0" y="408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Freeform 25"/>
          <p:cNvSpPr>
            <a:spLocks/>
          </p:cNvSpPr>
          <p:nvPr/>
        </p:nvSpPr>
        <p:spPr bwMode="auto">
          <a:xfrm>
            <a:off x="5697538" y="4484018"/>
            <a:ext cx="193675" cy="193675"/>
          </a:xfrm>
          <a:custGeom>
            <a:avLst/>
            <a:gdLst>
              <a:gd name="T0" fmla="*/ 0 w 122"/>
              <a:gd name="T1" fmla="*/ 0 h 122"/>
              <a:gd name="T2" fmla="*/ 122 w 122"/>
              <a:gd name="T3" fmla="*/ 0 h 122"/>
              <a:gd name="T4" fmla="*/ 122 w 122"/>
              <a:gd name="T5" fmla="*/ 122 h 122"/>
              <a:gd name="T6" fmla="*/ 0 w 122"/>
              <a:gd name="T7" fmla="*/ 122 h 122"/>
              <a:gd name="T8" fmla="*/ 0 w 122"/>
              <a:gd name="T9" fmla="*/ 0 h 122"/>
              <a:gd name="T10" fmla="*/ 0 w 122"/>
              <a:gd name="T11" fmla="*/ 0 h 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2"/>
              <a:gd name="T19" fmla="*/ 0 h 122"/>
              <a:gd name="T20" fmla="*/ 122 w 122"/>
              <a:gd name="T21" fmla="*/ 122 h 1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2" h="122">
                <a:moveTo>
                  <a:pt x="0" y="0"/>
                </a:moveTo>
                <a:lnTo>
                  <a:pt x="122" y="0"/>
                </a:lnTo>
                <a:lnTo>
                  <a:pt x="122" y="122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26"/>
          <p:cNvSpPr>
            <a:spLocks noChangeShapeType="1"/>
          </p:cNvSpPr>
          <p:nvPr/>
        </p:nvSpPr>
        <p:spPr bwMode="auto">
          <a:xfrm>
            <a:off x="3324225" y="4577680"/>
            <a:ext cx="2433638" cy="6350"/>
          </a:xfrm>
          <a:prstGeom prst="line">
            <a:avLst/>
          </a:prstGeom>
          <a:noFill/>
          <a:ln w="27051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Freeform 27"/>
          <p:cNvSpPr>
            <a:spLocks/>
          </p:cNvSpPr>
          <p:nvPr/>
        </p:nvSpPr>
        <p:spPr bwMode="auto">
          <a:xfrm>
            <a:off x="3136900" y="4976143"/>
            <a:ext cx="153988" cy="87312"/>
          </a:xfrm>
          <a:custGeom>
            <a:avLst/>
            <a:gdLst>
              <a:gd name="T0" fmla="*/ 97 w 97"/>
              <a:gd name="T1" fmla="*/ 0 h 55"/>
              <a:gd name="T2" fmla="*/ 0 w 97"/>
              <a:gd name="T3" fmla="*/ 30 h 55"/>
              <a:gd name="T4" fmla="*/ 97 w 97"/>
              <a:gd name="T5" fmla="*/ 55 h 55"/>
              <a:gd name="T6" fmla="*/ 97 w 97"/>
              <a:gd name="T7" fmla="*/ 5 h 55"/>
              <a:gd name="T8" fmla="*/ 97 w 97"/>
              <a:gd name="T9" fmla="*/ 5 h 55"/>
              <a:gd name="T10" fmla="*/ 97 w 97"/>
              <a:gd name="T11" fmla="*/ 0 h 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"/>
              <a:gd name="T19" fmla="*/ 0 h 55"/>
              <a:gd name="T20" fmla="*/ 97 w 97"/>
              <a:gd name="T21" fmla="*/ 55 h 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" h="55">
                <a:moveTo>
                  <a:pt x="97" y="0"/>
                </a:moveTo>
                <a:lnTo>
                  <a:pt x="0" y="30"/>
                </a:lnTo>
                <a:lnTo>
                  <a:pt x="97" y="55"/>
                </a:lnTo>
                <a:lnTo>
                  <a:pt x="97" y="5"/>
                </a:lnTo>
                <a:lnTo>
                  <a:pt x="9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Freeform 28"/>
          <p:cNvSpPr>
            <a:spLocks/>
          </p:cNvSpPr>
          <p:nvPr/>
        </p:nvSpPr>
        <p:spPr bwMode="auto">
          <a:xfrm>
            <a:off x="5711825" y="4976143"/>
            <a:ext cx="153988" cy="87312"/>
          </a:xfrm>
          <a:custGeom>
            <a:avLst/>
            <a:gdLst>
              <a:gd name="T0" fmla="*/ 0 w 97"/>
              <a:gd name="T1" fmla="*/ 51 h 55"/>
              <a:gd name="T2" fmla="*/ 97 w 97"/>
              <a:gd name="T3" fmla="*/ 30 h 55"/>
              <a:gd name="T4" fmla="*/ 0 w 97"/>
              <a:gd name="T5" fmla="*/ 0 h 55"/>
              <a:gd name="T6" fmla="*/ 0 w 97"/>
              <a:gd name="T7" fmla="*/ 55 h 55"/>
              <a:gd name="T8" fmla="*/ 0 w 97"/>
              <a:gd name="T9" fmla="*/ 55 h 55"/>
              <a:gd name="T10" fmla="*/ 0 w 97"/>
              <a:gd name="T11" fmla="*/ 51 h 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"/>
              <a:gd name="T19" fmla="*/ 0 h 55"/>
              <a:gd name="T20" fmla="*/ 97 w 97"/>
              <a:gd name="T21" fmla="*/ 55 h 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" h="55">
                <a:moveTo>
                  <a:pt x="0" y="51"/>
                </a:moveTo>
                <a:lnTo>
                  <a:pt x="97" y="30"/>
                </a:lnTo>
                <a:lnTo>
                  <a:pt x="0" y="0"/>
                </a:lnTo>
                <a:lnTo>
                  <a:pt x="0" y="55"/>
                </a:lnTo>
                <a:lnTo>
                  <a:pt x="0" y="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29"/>
          <p:cNvSpPr>
            <a:spLocks noChangeShapeType="1"/>
          </p:cNvSpPr>
          <p:nvPr/>
        </p:nvSpPr>
        <p:spPr bwMode="auto">
          <a:xfrm>
            <a:off x="3236913" y="5017418"/>
            <a:ext cx="2527300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Freeform 30"/>
          <p:cNvSpPr>
            <a:spLocks/>
          </p:cNvSpPr>
          <p:nvPr/>
        </p:nvSpPr>
        <p:spPr bwMode="auto">
          <a:xfrm>
            <a:off x="3330575" y="4457030"/>
            <a:ext cx="161925" cy="107950"/>
          </a:xfrm>
          <a:custGeom>
            <a:avLst/>
            <a:gdLst>
              <a:gd name="T0" fmla="*/ 76 w 102"/>
              <a:gd name="T1" fmla="*/ 0 h 68"/>
              <a:gd name="T2" fmla="*/ 0 w 102"/>
              <a:gd name="T3" fmla="*/ 68 h 68"/>
              <a:gd name="T4" fmla="*/ 102 w 102"/>
              <a:gd name="T5" fmla="*/ 47 h 68"/>
              <a:gd name="T6" fmla="*/ 76 w 102"/>
              <a:gd name="T7" fmla="*/ 0 h 68"/>
              <a:gd name="T8" fmla="*/ 76 w 102"/>
              <a:gd name="T9" fmla="*/ 0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"/>
              <a:gd name="T16" fmla="*/ 0 h 68"/>
              <a:gd name="T17" fmla="*/ 102 w 102"/>
              <a:gd name="T18" fmla="*/ 68 h 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" h="68">
                <a:moveTo>
                  <a:pt x="76" y="0"/>
                </a:moveTo>
                <a:lnTo>
                  <a:pt x="0" y="68"/>
                </a:lnTo>
                <a:lnTo>
                  <a:pt x="102" y="47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Freeform 31"/>
          <p:cNvSpPr>
            <a:spLocks/>
          </p:cNvSpPr>
          <p:nvPr/>
        </p:nvSpPr>
        <p:spPr bwMode="auto">
          <a:xfrm>
            <a:off x="5537200" y="4450680"/>
            <a:ext cx="153988" cy="106363"/>
          </a:xfrm>
          <a:custGeom>
            <a:avLst/>
            <a:gdLst>
              <a:gd name="T0" fmla="*/ 0 w 97"/>
              <a:gd name="T1" fmla="*/ 46 h 67"/>
              <a:gd name="T2" fmla="*/ 97 w 97"/>
              <a:gd name="T3" fmla="*/ 67 h 67"/>
              <a:gd name="T4" fmla="*/ 25 w 97"/>
              <a:gd name="T5" fmla="*/ 0 h 67"/>
              <a:gd name="T6" fmla="*/ 0 w 97"/>
              <a:gd name="T7" fmla="*/ 46 h 67"/>
              <a:gd name="T8" fmla="*/ 0 w 97"/>
              <a:gd name="T9" fmla="*/ 46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67"/>
              <a:gd name="T17" fmla="*/ 97 w 97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67">
                <a:moveTo>
                  <a:pt x="0" y="46"/>
                </a:moveTo>
                <a:lnTo>
                  <a:pt x="97" y="67"/>
                </a:lnTo>
                <a:lnTo>
                  <a:pt x="25" y="0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Freeform 32"/>
          <p:cNvSpPr>
            <a:spLocks/>
          </p:cNvSpPr>
          <p:nvPr/>
        </p:nvSpPr>
        <p:spPr bwMode="auto">
          <a:xfrm>
            <a:off x="3457575" y="3963318"/>
            <a:ext cx="2127250" cy="541337"/>
          </a:xfrm>
          <a:custGeom>
            <a:avLst/>
            <a:gdLst>
              <a:gd name="T0" fmla="*/ 0 w 1340"/>
              <a:gd name="T1" fmla="*/ 337 h 341"/>
              <a:gd name="T2" fmla="*/ 683 w 1340"/>
              <a:gd name="T3" fmla="*/ 0 h 341"/>
              <a:gd name="T4" fmla="*/ 1340 w 1340"/>
              <a:gd name="T5" fmla="*/ 341 h 341"/>
              <a:gd name="T6" fmla="*/ 0 60000 65536"/>
              <a:gd name="T7" fmla="*/ 0 60000 65536"/>
              <a:gd name="T8" fmla="*/ 0 60000 65536"/>
              <a:gd name="T9" fmla="*/ 0 w 1340"/>
              <a:gd name="T10" fmla="*/ 0 h 341"/>
              <a:gd name="T11" fmla="*/ 1340 w 1340"/>
              <a:gd name="T12" fmla="*/ 341 h 3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0" h="341">
                <a:moveTo>
                  <a:pt x="0" y="337"/>
                </a:moveTo>
                <a:lnTo>
                  <a:pt x="683" y="0"/>
                </a:lnTo>
                <a:lnTo>
                  <a:pt x="1340" y="34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Rectangle 33"/>
          <p:cNvSpPr>
            <a:spLocks noChangeArrowheads="1"/>
          </p:cNvSpPr>
          <p:nvPr/>
        </p:nvSpPr>
        <p:spPr bwMode="auto">
          <a:xfrm>
            <a:off x="3498850" y="3587080"/>
            <a:ext cx="20701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Signalling component</a:t>
            </a:r>
            <a:endParaRPr lang="en-US"/>
          </a:p>
        </p:txBody>
      </p:sp>
      <p:sp>
        <p:nvSpPr>
          <p:cNvPr id="20500" name="Rectangle 34"/>
          <p:cNvSpPr>
            <a:spLocks noChangeArrowheads="1"/>
          </p:cNvSpPr>
          <p:nvPr/>
        </p:nvSpPr>
        <p:spPr bwMode="auto">
          <a:xfrm>
            <a:off x="4246563" y="4203030"/>
            <a:ext cx="6016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Signal</a:t>
            </a:r>
            <a:endParaRPr lang="en-US"/>
          </a:p>
        </p:txBody>
      </p:sp>
      <p:sp>
        <p:nvSpPr>
          <p:cNvPr id="20501" name="Rectangle 35"/>
          <p:cNvSpPr>
            <a:spLocks noChangeArrowheads="1"/>
          </p:cNvSpPr>
          <p:nvPr/>
        </p:nvSpPr>
        <p:spPr bwMode="auto">
          <a:xfrm>
            <a:off x="4321175" y="4701505"/>
            <a:ext cx="3603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Bits</a:t>
            </a:r>
            <a:endParaRPr lang="en-US"/>
          </a:p>
        </p:txBody>
      </p:sp>
      <p:sp>
        <p:nvSpPr>
          <p:cNvPr id="20502" name="Rectangle 36"/>
          <p:cNvSpPr>
            <a:spLocks noChangeArrowheads="1"/>
          </p:cNvSpPr>
          <p:nvPr/>
        </p:nvSpPr>
        <p:spPr bwMode="auto">
          <a:xfrm>
            <a:off x="944563" y="4430043"/>
            <a:ext cx="5175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Node</a:t>
            </a:r>
            <a:endParaRPr lang="en-US"/>
          </a:p>
        </p:txBody>
      </p:sp>
      <p:sp>
        <p:nvSpPr>
          <p:cNvPr id="20503" name="Rectangle 37"/>
          <p:cNvSpPr>
            <a:spLocks noChangeArrowheads="1"/>
          </p:cNvSpPr>
          <p:nvPr/>
        </p:nvSpPr>
        <p:spPr bwMode="auto">
          <a:xfrm>
            <a:off x="7616825" y="4430043"/>
            <a:ext cx="5175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Node</a:t>
            </a:r>
            <a:endParaRPr lang="en-US"/>
          </a:p>
        </p:txBody>
      </p:sp>
      <p:sp>
        <p:nvSpPr>
          <p:cNvPr id="20504" name="Rectangle 38"/>
          <p:cNvSpPr>
            <a:spLocks noChangeArrowheads="1"/>
          </p:cNvSpPr>
          <p:nvPr/>
        </p:nvSpPr>
        <p:spPr bwMode="auto">
          <a:xfrm>
            <a:off x="2208213" y="4430043"/>
            <a:ext cx="7588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Adaptor</a:t>
            </a:r>
            <a:endParaRPr lang="en-US"/>
          </a:p>
        </p:txBody>
      </p:sp>
      <p:sp>
        <p:nvSpPr>
          <p:cNvPr id="20505" name="Rectangle 39"/>
          <p:cNvSpPr>
            <a:spLocks noChangeArrowheads="1"/>
          </p:cNvSpPr>
          <p:nvPr/>
        </p:nvSpPr>
        <p:spPr bwMode="auto">
          <a:xfrm>
            <a:off x="6011863" y="4430043"/>
            <a:ext cx="7588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Adaptor</a:t>
            </a:r>
            <a:endParaRPr lang="en-US"/>
          </a:p>
        </p:txBody>
      </p:sp>
      <p:sp>
        <p:nvSpPr>
          <p:cNvPr id="20506" name="Line 40"/>
          <p:cNvSpPr>
            <a:spLocks noChangeShapeType="1"/>
          </p:cNvSpPr>
          <p:nvPr/>
        </p:nvSpPr>
        <p:spPr bwMode="auto">
          <a:xfrm>
            <a:off x="3124200" y="470150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41"/>
          <p:cNvSpPr>
            <a:spLocks noChangeShapeType="1"/>
          </p:cNvSpPr>
          <p:nvPr/>
        </p:nvSpPr>
        <p:spPr bwMode="auto">
          <a:xfrm>
            <a:off x="5867400" y="470150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Line 42"/>
          <p:cNvSpPr>
            <a:spLocks noChangeShapeType="1"/>
          </p:cNvSpPr>
          <p:nvPr/>
        </p:nvSpPr>
        <p:spPr bwMode="auto">
          <a:xfrm>
            <a:off x="1600200" y="465388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43"/>
          <p:cNvSpPr>
            <a:spLocks noChangeShapeType="1"/>
          </p:cNvSpPr>
          <p:nvPr/>
        </p:nvSpPr>
        <p:spPr bwMode="auto">
          <a:xfrm>
            <a:off x="7315200" y="465388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Line 44"/>
          <p:cNvSpPr>
            <a:spLocks noChangeShapeType="1"/>
          </p:cNvSpPr>
          <p:nvPr/>
        </p:nvSpPr>
        <p:spPr bwMode="auto">
          <a:xfrm>
            <a:off x="1600200" y="556828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solutions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DD785EFA-3CE2-4164-AF8F-A0B68528CF7A}" type="slidenum">
              <a:rPr lang="en-US"/>
              <a:pPr/>
              <a:t>15</a:t>
            </a:fld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Byte-oriented protocols (e.g. PPP)</a:t>
            </a:r>
          </a:p>
          <a:p>
            <a:pPr lvl="1"/>
            <a:r>
              <a:rPr lang="en-US" dirty="0" smtClean="0"/>
              <a:t>Data unit in terms of bytes (ASCII, EBCDIC)</a:t>
            </a:r>
          </a:p>
          <a:p>
            <a:pPr lvl="1"/>
            <a:r>
              <a:rPr lang="en-US" dirty="0" smtClean="0"/>
              <a:t>Sentinel approach vs. byte counting approach</a:t>
            </a:r>
          </a:p>
          <a:p>
            <a:r>
              <a:rPr lang="en-US" dirty="0" smtClean="0"/>
              <a:t>Bit-oriented protocols (e.g. HDLC, Ethernet)</a:t>
            </a:r>
          </a:p>
          <a:p>
            <a:pPr lvl="1"/>
            <a:r>
              <a:rPr lang="en-US" dirty="0" smtClean="0"/>
              <a:t>Sentinel approach</a:t>
            </a:r>
          </a:p>
          <a:p>
            <a:r>
              <a:rPr lang="en-US" dirty="0" smtClean="0"/>
              <a:t>PPP’s approach:</a:t>
            </a:r>
          </a:p>
          <a:p>
            <a:endParaRPr lang="en-US" dirty="0" smtClean="0"/>
          </a:p>
        </p:txBody>
      </p:sp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7259216" y="4971752"/>
            <a:ext cx="50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CRC</a:t>
            </a:r>
            <a:endParaRPr lang="en-US"/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782216" y="4768552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Flag 7E</a:t>
            </a:r>
            <a:endParaRPr lang="en-US"/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1391816" y="4768552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Addr FF</a:t>
            </a:r>
            <a:endParaRPr lang="en-US"/>
          </a:p>
        </p:txBody>
      </p:sp>
      <p:sp>
        <p:nvSpPr>
          <p:cNvPr id="8" name="Text Box 1032"/>
          <p:cNvSpPr txBox="1">
            <a:spLocks noChangeArrowheads="1"/>
          </p:cNvSpPr>
          <p:nvPr/>
        </p:nvSpPr>
        <p:spPr bwMode="auto">
          <a:xfrm>
            <a:off x="2001416" y="4768552"/>
            <a:ext cx="99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Control 03</a:t>
            </a:r>
            <a:endParaRPr lang="en-US"/>
          </a:p>
        </p:txBody>
      </p:sp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858416" y="4768552"/>
            <a:ext cx="7620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34"/>
          <p:cNvSpPr>
            <a:spLocks noChangeShapeType="1"/>
          </p:cNvSpPr>
          <p:nvPr/>
        </p:nvSpPr>
        <p:spPr bwMode="auto">
          <a:xfrm>
            <a:off x="1468016" y="476855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35"/>
          <p:cNvSpPr>
            <a:spLocks noChangeShapeType="1"/>
          </p:cNvSpPr>
          <p:nvPr/>
        </p:nvSpPr>
        <p:spPr bwMode="auto">
          <a:xfrm>
            <a:off x="2077616" y="476855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36"/>
          <p:cNvSpPr>
            <a:spLocks noChangeShapeType="1"/>
          </p:cNvSpPr>
          <p:nvPr/>
        </p:nvSpPr>
        <p:spPr bwMode="auto">
          <a:xfrm>
            <a:off x="2915816" y="476855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37"/>
          <p:cNvSpPr txBox="1">
            <a:spLocks noChangeArrowheads="1"/>
          </p:cNvSpPr>
          <p:nvPr/>
        </p:nvSpPr>
        <p:spPr bwMode="auto">
          <a:xfrm>
            <a:off x="4668416" y="4920952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Information</a:t>
            </a:r>
            <a:endParaRPr lang="en-US"/>
          </a:p>
        </p:txBody>
      </p:sp>
      <p:sp>
        <p:nvSpPr>
          <p:cNvPr id="14" name="Line 1038"/>
          <p:cNvSpPr>
            <a:spLocks noChangeShapeType="1"/>
          </p:cNvSpPr>
          <p:nvPr/>
        </p:nvSpPr>
        <p:spPr bwMode="auto">
          <a:xfrm>
            <a:off x="7183016" y="476855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040"/>
          <p:cNvSpPr>
            <a:spLocks noChangeArrowheads="1"/>
          </p:cNvSpPr>
          <p:nvPr/>
        </p:nvSpPr>
        <p:spPr bwMode="auto">
          <a:xfrm>
            <a:off x="2915816" y="5895677"/>
            <a:ext cx="426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41"/>
          <p:cNvSpPr>
            <a:spLocks noChangeShapeType="1"/>
          </p:cNvSpPr>
          <p:nvPr/>
        </p:nvSpPr>
        <p:spPr bwMode="auto">
          <a:xfrm>
            <a:off x="3904829" y="5895677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042"/>
          <p:cNvSpPr txBox="1">
            <a:spLocks noChangeArrowheads="1"/>
          </p:cNvSpPr>
          <p:nvPr/>
        </p:nvSpPr>
        <p:spPr bwMode="auto">
          <a:xfrm>
            <a:off x="4668416" y="6063952"/>
            <a:ext cx="170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IP datagram</a:t>
            </a:r>
            <a:endParaRPr lang="en-US"/>
          </a:p>
        </p:txBody>
      </p:sp>
      <p:sp>
        <p:nvSpPr>
          <p:cNvPr id="18" name="Line 1043"/>
          <p:cNvSpPr>
            <a:spLocks noChangeShapeType="1"/>
          </p:cNvSpPr>
          <p:nvPr/>
        </p:nvSpPr>
        <p:spPr bwMode="auto">
          <a:xfrm>
            <a:off x="3906416" y="476855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44"/>
          <p:cNvSpPr txBox="1">
            <a:spLocks noChangeArrowheads="1"/>
          </p:cNvSpPr>
          <p:nvPr/>
        </p:nvSpPr>
        <p:spPr bwMode="auto">
          <a:xfrm>
            <a:off x="2915816" y="4920952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Protocol</a:t>
            </a:r>
            <a:endParaRPr lang="en-US"/>
          </a:p>
        </p:txBody>
      </p:sp>
      <p:sp>
        <p:nvSpPr>
          <p:cNvPr id="20" name="Text Box 1045"/>
          <p:cNvSpPr txBox="1">
            <a:spLocks noChangeArrowheads="1"/>
          </p:cNvSpPr>
          <p:nvPr/>
        </p:nvSpPr>
        <p:spPr bwMode="auto">
          <a:xfrm>
            <a:off x="7792616" y="4768552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Flag 7E</a:t>
            </a:r>
            <a:endParaRPr lang="en-US"/>
          </a:p>
        </p:txBody>
      </p:sp>
      <p:sp>
        <p:nvSpPr>
          <p:cNvPr id="21" name="Line 1046"/>
          <p:cNvSpPr>
            <a:spLocks noChangeShapeType="1"/>
          </p:cNvSpPr>
          <p:nvPr/>
        </p:nvSpPr>
        <p:spPr bwMode="auto">
          <a:xfrm>
            <a:off x="7868816" y="476855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047"/>
          <p:cNvSpPr txBox="1">
            <a:spLocks noChangeArrowheads="1"/>
          </p:cNvSpPr>
          <p:nvPr/>
        </p:nvSpPr>
        <p:spPr bwMode="auto">
          <a:xfrm>
            <a:off x="2915816" y="5895677"/>
            <a:ext cx="106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Protocol 0021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Ethernet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EF52CE4-D052-474F-8867-3B20AEAB80A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Content Placeholder 6" descr="ScreenShot00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700808"/>
            <a:ext cx="8314708" cy="489654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3: Error detection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BFE3662-3FB6-4B77-9A01-AC39D74AFF39}" type="slidenum">
              <a:rPr lang="en-US"/>
              <a:pPr/>
              <a:t>17</a:t>
            </a:fld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Transmission errors do occur, with different probabilities in different media.</a:t>
            </a:r>
          </a:p>
          <a:p>
            <a:r>
              <a:rPr lang="en-US" smtClean="0"/>
              <a:t>Two general approaches:</a:t>
            </a:r>
          </a:p>
          <a:p>
            <a:pPr lvl="1"/>
            <a:r>
              <a:rPr lang="en-US" smtClean="0"/>
              <a:t>Error correction code (forward error correction)</a:t>
            </a:r>
          </a:p>
          <a:p>
            <a:pPr lvl="1"/>
            <a:r>
              <a:rPr lang="en-US" smtClean="0"/>
              <a:t>Error detection code + an error correction mechanism when errors are detected.</a:t>
            </a:r>
          </a:p>
          <a:p>
            <a:pPr lvl="1"/>
            <a:r>
              <a:rPr lang="en-US" smtClean="0"/>
              <a:t>Insert redundancy for error correction or detection.</a:t>
            </a:r>
          </a:p>
          <a:p>
            <a:r>
              <a:rPr lang="en-US" smtClean="0"/>
              <a:t>Common error detection methods:</a:t>
            </a:r>
          </a:p>
          <a:p>
            <a:pPr lvl="1"/>
            <a:r>
              <a:rPr lang="en-US" smtClean="0"/>
              <a:t>Cyclic redundancy check (CRC)</a:t>
            </a:r>
          </a:p>
          <a:p>
            <a:pPr lvl="1"/>
            <a:r>
              <a:rPr lang="en-US" smtClean="0"/>
              <a:t>Checksum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C03D5F3-19BB-4183-8B12-D2722910F901}" type="slidenum">
              <a:rPr lang="en-US"/>
              <a:pPr/>
              <a:t>18</a:t>
            </a:fld>
            <a:endParaRPr 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Error detection codes are usually inserted in more than one layer, e.g.</a:t>
            </a:r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TCP (16-bit checksum for the TCP header and data)</a:t>
            </a:r>
          </a:p>
          <a:p>
            <a:pPr lvl="1"/>
            <a:r>
              <a:rPr lang="en-US" dirty="0" smtClean="0"/>
              <a:t>IPv4 (16-bit checksum for the IP header)</a:t>
            </a:r>
          </a:p>
          <a:p>
            <a:pPr lvl="1"/>
            <a:r>
              <a:rPr lang="en-US" dirty="0" smtClean="0"/>
              <a:t>PPP/Ethernet (CRC-16, CRC-32 for the whole frame)</a:t>
            </a:r>
          </a:p>
          <a:p>
            <a:r>
              <a:rPr lang="en-US" dirty="0" smtClean="0"/>
              <a:t>Why don’t we just have CRCs on the data-link layer?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4: Reliable link service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EF52CE4-D052-474F-8867-3B20AEAB80A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Recovering from transmission errors.</a:t>
            </a:r>
          </a:p>
          <a:p>
            <a:r>
              <a:rPr lang="en-US" dirty="0" smtClean="0"/>
              <a:t>Solutions: error correction codes, retransmissions</a:t>
            </a:r>
          </a:p>
          <a:p>
            <a:r>
              <a:rPr lang="en-US" dirty="0" smtClean="0"/>
              <a:t>Retransmissions based on positive/negative acknowledgements.</a:t>
            </a:r>
          </a:p>
          <a:p>
            <a:r>
              <a:rPr lang="en-US" dirty="0" smtClean="0"/>
              <a:t>Automatic repeat request (ARQ): stop-and-wait, go-back-N, and selective repeat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services at layers 1-2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1B871F3F-301F-4183-87AF-EF34DD32716B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lowest two layers: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57200" y="4953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+mn-lt"/>
              </a:rPr>
              <a:t>Physical layer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04800" y="48768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858000" y="49530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+mn-lt"/>
              </a:rPr>
              <a:t>Physical layer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705600" y="48768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124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+mn-lt"/>
              </a:rPr>
              <a:t>Datalink layer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04800" y="30480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858000" y="3124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+mn-lt"/>
              </a:rPr>
              <a:t>Datalink layer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705600" y="30480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371600" y="198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 flipH="1">
            <a:off x="1371600" y="3810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7772400" y="3810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>
            <a:off x="7772400" y="1981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>
            <a:off x="2438400" y="5257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14" name="Line 20"/>
          <p:cNvSpPr>
            <a:spLocks noChangeShapeType="1"/>
          </p:cNvSpPr>
          <p:nvPr/>
        </p:nvSpPr>
        <p:spPr bwMode="auto">
          <a:xfrm>
            <a:off x="1447800" y="28194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4115" name="Text Box 21"/>
          <p:cNvSpPr txBox="1">
            <a:spLocks noChangeArrowheads="1"/>
          </p:cNvSpPr>
          <p:nvPr/>
        </p:nvSpPr>
        <p:spPr bwMode="auto">
          <a:xfrm>
            <a:off x="2267744" y="4191000"/>
            <a:ext cx="52760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n-lt"/>
              </a:rPr>
              <a:t>Provide a virtual (unreliable) bit pipe to above</a:t>
            </a:r>
          </a:p>
        </p:txBody>
      </p:sp>
      <p:sp>
        <p:nvSpPr>
          <p:cNvPr id="4116" name="Rectangle 22"/>
          <p:cNvSpPr>
            <a:spLocks noChangeArrowheads="1"/>
          </p:cNvSpPr>
          <p:nvPr/>
        </p:nvSpPr>
        <p:spPr bwMode="auto">
          <a:xfrm>
            <a:off x="1295400" y="2286000"/>
            <a:ext cx="679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+mn-lt"/>
              </a:rPr>
              <a:t>Provide a virtual link for (unreliable) packets to above</a:t>
            </a:r>
          </a:p>
        </p:txBody>
      </p:sp>
      <p:sp>
        <p:nvSpPr>
          <p:cNvPr id="4117" name="Line 23"/>
          <p:cNvSpPr>
            <a:spLocks noChangeShapeType="1"/>
          </p:cNvSpPr>
          <p:nvPr/>
        </p:nvSpPr>
        <p:spPr bwMode="auto">
          <a:xfrm>
            <a:off x="1447800" y="46482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5: Multiple access control problem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EF52CE4-D052-474F-8867-3B20AEAB80A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Coordinate the access to the channel from different users.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ALOHA protocols</a:t>
            </a:r>
          </a:p>
          <a:p>
            <a:pPr lvl="1"/>
            <a:r>
              <a:rPr lang="en-US" dirty="0" smtClean="0"/>
              <a:t>Carrier sense MAC protocols</a:t>
            </a:r>
            <a:r>
              <a:rPr lang="en-US" dirty="0" smtClean="0"/>
              <a:t> </a:t>
            </a:r>
            <a:r>
              <a:rPr lang="en-US" dirty="0" smtClean="0"/>
              <a:t>(Ethernet, 802.11)</a:t>
            </a:r>
          </a:p>
          <a:p>
            <a:pPr lvl="1"/>
            <a:r>
              <a:rPr lang="en-US" dirty="0" smtClean="0"/>
              <a:t>Collision-free protocols (polling</a:t>
            </a:r>
            <a:r>
              <a:rPr lang="en-US" dirty="0" smtClean="0"/>
              <a:t>, token </a:t>
            </a:r>
            <a:r>
              <a:rPr lang="en-US" dirty="0" smtClean="0"/>
              <a:t>ring, reservation)</a:t>
            </a:r>
          </a:p>
          <a:p>
            <a:pPr lvl="1"/>
            <a:r>
              <a:rPr lang="en-US" dirty="0" err="1" smtClean="0"/>
              <a:t>Subchannels</a:t>
            </a:r>
            <a:r>
              <a:rPr lang="en-US" dirty="0" smtClean="0"/>
              <a:t> (frequencies, time, code)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EF52CE4-D052-474F-8867-3B20AEAB80A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46B1479-1877-4723-835D-C9E2FD37EC37}" type="slidenum">
              <a:rPr lang="en-US"/>
              <a:pPr/>
              <a:t>22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connectivity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27584"/>
            <a:ext cx="8534400" cy="5257800"/>
          </a:xfrm>
        </p:spPr>
        <p:txBody>
          <a:bodyPr/>
          <a:lstStyle/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Cable (passive)</a:t>
            </a:r>
          </a:p>
          <a:p>
            <a:pPr lvl="1"/>
            <a:r>
              <a:rPr lang="en-US" dirty="0" smtClean="0"/>
              <a:t>Transceivers (transmitter + receiver)</a:t>
            </a:r>
          </a:p>
          <a:p>
            <a:pPr lvl="1"/>
            <a:r>
              <a:rPr lang="en-US" dirty="0" smtClean="0"/>
              <a:t>Adaptor (active). Each adaptor card is uniquely identified by a 48-bit (physical or MAC) address, e.g., 00:40:26:5A:67:88.</a:t>
            </a:r>
          </a:p>
          <a:p>
            <a:r>
              <a:rPr lang="en-US" dirty="0" smtClean="0"/>
              <a:t>Design principles:</a:t>
            </a:r>
          </a:p>
          <a:p>
            <a:pPr lvl="1"/>
            <a:r>
              <a:rPr lang="en-US" dirty="0" smtClean="0"/>
              <a:t>Cost-effective resource sharing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Inexpensive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EF52CE4-D052-474F-8867-3B20AEAB80A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1682" name="Picture 2" descr="http://www.cisco.com/en/US/i/000001-100000/25001-30000/27501-28000/278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6"/>
            <a:ext cx="8018971" cy="475252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562233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http://www.cisco.com/en/US/docs/switches/lan/catalyst2900xl_3500xl/release12.0_5_xp/swcfg/kiintro.html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329E2269-FF59-4C93-9E0C-E66E76642DDC}" type="slidenum">
              <a:rPr lang="en-US"/>
              <a:pPr/>
              <a:t>24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Switched Ethernets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Both DIX and IEEE 802.3 Ethernets do not require switching elements.</a:t>
            </a:r>
          </a:p>
          <a:p>
            <a:pPr lvl="1"/>
            <a:r>
              <a:rPr lang="en-US" dirty="0" smtClean="0"/>
              <a:t>Hosts are connected to a cable (10base2/5/T) through network adaptors.</a:t>
            </a:r>
          </a:p>
          <a:p>
            <a:pPr lvl="1"/>
            <a:r>
              <a:rPr lang="en-US" dirty="0" smtClean="0"/>
              <a:t>Several segments may be connected (horizontally) to another segment (vertically) through hubs, which serve as repeaters.</a:t>
            </a:r>
          </a:p>
          <a:p>
            <a:r>
              <a:rPr lang="en-US" dirty="0" smtClean="0"/>
              <a:t>Switched Ethernets</a:t>
            </a:r>
          </a:p>
          <a:p>
            <a:r>
              <a:rPr lang="en-US" dirty="0" smtClean="0"/>
              <a:t>10G Ethernets, Optical Ethernets, Wireless Ethernets, Metro Ethernets, Carrier Ethernets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0BDD6D7-DDBB-4168-BDC1-43675F988480}" type="slidenum">
              <a:rPr lang="en-US"/>
              <a:pPr/>
              <a:t>25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frames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2816"/>
            <a:ext cx="8382000" cy="4323184"/>
          </a:xfrm>
        </p:spPr>
        <p:txBody>
          <a:bodyPr/>
          <a:lstStyle/>
          <a:p>
            <a:r>
              <a:rPr lang="en-US" dirty="0" smtClean="0"/>
              <a:t>DIX Ethernet frame structure: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IEEE 802.3 Ethernet frame structure: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923213" y="5622776"/>
            <a:ext cx="520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4-byte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CRC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065213" y="5546576"/>
            <a:ext cx="1066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dest address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751013" y="5546576"/>
            <a:ext cx="990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src address</a:t>
            </a:r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2513013" y="5698976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len</a:t>
            </a:r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23850" y="5546576"/>
            <a:ext cx="8208963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903413" y="554657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2589213" y="554657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6413" y="554657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6475413" y="5698976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Data</a:t>
            </a:r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7847013" y="554657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9"/>
          <p:cNvSpPr>
            <a:spLocks noChangeShapeType="1"/>
          </p:cNvSpPr>
          <p:nvPr/>
        </p:nvSpPr>
        <p:spPr bwMode="auto">
          <a:xfrm>
            <a:off x="3656013" y="554657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20"/>
          <p:cNvSpPr>
            <a:spLocks noChangeShapeType="1"/>
          </p:cNvSpPr>
          <p:nvPr/>
        </p:nvSpPr>
        <p:spPr bwMode="auto">
          <a:xfrm>
            <a:off x="4265613" y="554657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21"/>
          <p:cNvSpPr>
            <a:spLocks noChangeShapeType="1"/>
          </p:cNvSpPr>
          <p:nvPr/>
        </p:nvSpPr>
        <p:spPr bwMode="auto">
          <a:xfrm>
            <a:off x="4722813" y="554657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2970213" y="5651351"/>
            <a:ext cx="762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DSAP AA</a:t>
            </a:r>
          </a:p>
        </p:txBody>
      </p:sp>
      <p:sp>
        <p:nvSpPr>
          <p:cNvPr id="25619" name="Text Box 23"/>
          <p:cNvSpPr txBox="1">
            <a:spLocks noChangeArrowheads="1"/>
          </p:cNvSpPr>
          <p:nvPr/>
        </p:nvSpPr>
        <p:spPr bwMode="auto">
          <a:xfrm>
            <a:off x="3579813" y="5651351"/>
            <a:ext cx="762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SSAP AA</a:t>
            </a:r>
          </a:p>
        </p:txBody>
      </p:sp>
      <p:sp>
        <p:nvSpPr>
          <p:cNvPr id="25620" name="Text Box 24"/>
          <p:cNvSpPr txBox="1">
            <a:spLocks noChangeArrowheads="1"/>
          </p:cNvSpPr>
          <p:nvPr/>
        </p:nvSpPr>
        <p:spPr bwMode="auto">
          <a:xfrm>
            <a:off x="4189413" y="5622776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cntl 03</a:t>
            </a:r>
          </a:p>
        </p:txBody>
      </p:sp>
      <p:sp>
        <p:nvSpPr>
          <p:cNvPr id="25621" name="Line 25"/>
          <p:cNvSpPr>
            <a:spLocks noChangeShapeType="1"/>
          </p:cNvSpPr>
          <p:nvPr/>
        </p:nvSpPr>
        <p:spPr bwMode="auto">
          <a:xfrm>
            <a:off x="5484813" y="554657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6"/>
          <p:cNvSpPr>
            <a:spLocks noChangeShapeType="1"/>
          </p:cNvSpPr>
          <p:nvPr/>
        </p:nvSpPr>
        <p:spPr bwMode="auto">
          <a:xfrm>
            <a:off x="5942013" y="5546576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Text Box 27"/>
          <p:cNvSpPr txBox="1">
            <a:spLocks noChangeArrowheads="1"/>
          </p:cNvSpPr>
          <p:nvPr/>
        </p:nvSpPr>
        <p:spPr bwMode="auto">
          <a:xfrm>
            <a:off x="4646613" y="5622776"/>
            <a:ext cx="914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org code 00</a:t>
            </a:r>
          </a:p>
        </p:txBody>
      </p:sp>
      <p:sp>
        <p:nvSpPr>
          <p:cNvPr id="25624" name="Text Box 28"/>
          <p:cNvSpPr txBox="1">
            <a:spLocks noChangeArrowheads="1"/>
          </p:cNvSpPr>
          <p:nvPr/>
        </p:nvSpPr>
        <p:spPr bwMode="auto">
          <a:xfrm>
            <a:off x="5408613" y="5622776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type</a:t>
            </a:r>
          </a:p>
        </p:txBody>
      </p:sp>
      <p:sp>
        <p:nvSpPr>
          <p:cNvPr id="25625" name="Line 29"/>
          <p:cNvSpPr>
            <a:spLocks noChangeShapeType="1"/>
          </p:cNvSpPr>
          <p:nvPr/>
        </p:nvSpPr>
        <p:spPr bwMode="auto">
          <a:xfrm>
            <a:off x="1217613" y="50131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30"/>
          <p:cNvSpPr>
            <a:spLocks noChangeShapeType="1"/>
          </p:cNvSpPr>
          <p:nvPr/>
        </p:nvSpPr>
        <p:spPr bwMode="auto">
          <a:xfrm>
            <a:off x="3046413" y="50131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31"/>
          <p:cNvSpPr>
            <a:spLocks noChangeShapeType="1"/>
          </p:cNvSpPr>
          <p:nvPr/>
        </p:nvSpPr>
        <p:spPr bwMode="auto">
          <a:xfrm>
            <a:off x="4722813" y="50131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Line 32"/>
          <p:cNvSpPr>
            <a:spLocks noChangeShapeType="1"/>
          </p:cNvSpPr>
          <p:nvPr/>
        </p:nvSpPr>
        <p:spPr bwMode="auto">
          <a:xfrm>
            <a:off x="5942013" y="501317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Text Box 34"/>
          <p:cNvSpPr txBox="1">
            <a:spLocks noChangeArrowheads="1"/>
          </p:cNvSpPr>
          <p:nvPr/>
        </p:nvSpPr>
        <p:spPr bwMode="auto">
          <a:xfrm>
            <a:off x="1446213" y="5013176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802.3 MAC</a:t>
            </a:r>
            <a:endParaRPr lang="en-US"/>
          </a:p>
        </p:txBody>
      </p:sp>
      <p:sp>
        <p:nvSpPr>
          <p:cNvPr id="25630" name="Text Box 35"/>
          <p:cNvSpPr txBox="1">
            <a:spLocks noChangeArrowheads="1"/>
          </p:cNvSpPr>
          <p:nvPr/>
        </p:nvSpPr>
        <p:spPr bwMode="auto">
          <a:xfrm>
            <a:off x="3198813" y="5013176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802.2 LLC</a:t>
            </a:r>
            <a:endParaRPr lang="en-US"/>
          </a:p>
        </p:txBody>
      </p:sp>
      <p:sp>
        <p:nvSpPr>
          <p:cNvPr id="25631" name="Text Box 36"/>
          <p:cNvSpPr txBox="1">
            <a:spLocks noChangeArrowheads="1"/>
          </p:cNvSpPr>
          <p:nvPr/>
        </p:nvSpPr>
        <p:spPr bwMode="auto">
          <a:xfrm>
            <a:off x="4646613" y="5013176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802.2 SNAP</a:t>
            </a:r>
            <a:endParaRPr lang="en-US"/>
          </a:p>
        </p:txBody>
      </p:sp>
      <p:sp>
        <p:nvSpPr>
          <p:cNvPr id="25632" name="Line 37"/>
          <p:cNvSpPr>
            <a:spLocks noChangeShapeType="1"/>
          </p:cNvSpPr>
          <p:nvPr/>
        </p:nvSpPr>
        <p:spPr bwMode="auto">
          <a:xfrm>
            <a:off x="1217613" y="516557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38"/>
          <p:cNvSpPr>
            <a:spLocks noChangeShapeType="1"/>
          </p:cNvSpPr>
          <p:nvPr/>
        </p:nvSpPr>
        <p:spPr bwMode="auto">
          <a:xfrm>
            <a:off x="2741613" y="516557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Line 39"/>
          <p:cNvSpPr>
            <a:spLocks noChangeShapeType="1"/>
          </p:cNvSpPr>
          <p:nvPr/>
        </p:nvSpPr>
        <p:spPr bwMode="auto">
          <a:xfrm>
            <a:off x="4494213" y="51655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Rectangle 74"/>
          <p:cNvSpPr>
            <a:spLocks noChangeArrowheads="1"/>
          </p:cNvSpPr>
          <p:nvPr/>
        </p:nvSpPr>
        <p:spPr bwMode="auto">
          <a:xfrm>
            <a:off x="8026400" y="2819400"/>
            <a:ext cx="520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4-byte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CRC</a:t>
            </a:r>
            <a:endParaRPr lang="en-US"/>
          </a:p>
        </p:txBody>
      </p:sp>
      <p:sp>
        <p:nvSpPr>
          <p:cNvPr id="25636" name="Text Box 75"/>
          <p:cNvSpPr txBox="1">
            <a:spLocks noChangeArrowheads="1"/>
          </p:cNvSpPr>
          <p:nvPr/>
        </p:nvSpPr>
        <p:spPr bwMode="auto">
          <a:xfrm>
            <a:off x="2819400" y="2727325"/>
            <a:ext cx="1219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6-byte dest address</a:t>
            </a:r>
          </a:p>
        </p:txBody>
      </p:sp>
      <p:sp>
        <p:nvSpPr>
          <p:cNvPr id="25637" name="Text Box 76"/>
          <p:cNvSpPr txBox="1">
            <a:spLocks noChangeArrowheads="1"/>
          </p:cNvSpPr>
          <p:nvPr/>
        </p:nvSpPr>
        <p:spPr bwMode="auto">
          <a:xfrm>
            <a:off x="3886200" y="2727325"/>
            <a:ext cx="1143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6-byte src address</a:t>
            </a:r>
            <a:endParaRPr lang="en-US"/>
          </a:p>
        </p:txBody>
      </p:sp>
      <p:sp>
        <p:nvSpPr>
          <p:cNvPr id="25638" name="Rectangle 77"/>
          <p:cNvSpPr>
            <a:spLocks noChangeArrowheads="1"/>
          </p:cNvSpPr>
          <p:nvPr/>
        </p:nvSpPr>
        <p:spPr bwMode="auto">
          <a:xfrm>
            <a:off x="609600" y="2727325"/>
            <a:ext cx="7924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Line 78"/>
          <p:cNvSpPr>
            <a:spLocks noChangeShapeType="1"/>
          </p:cNvSpPr>
          <p:nvPr/>
        </p:nvSpPr>
        <p:spPr bwMode="auto">
          <a:xfrm>
            <a:off x="3962400" y="27273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Text Box 79"/>
          <p:cNvSpPr txBox="1">
            <a:spLocks noChangeArrowheads="1"/>
          </p:cNvSpPr>
          <p:nvPr/>
        </p:nvSpPr>
        <p:spPr bwMode="auto">
          <a:xfrm>
            <a:off x="6400800" y="2879725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Data</a:t>
            </a:r>
            <a:endParaRPr lang="en-US"/>
          </a:p>
        </p:txBody>
      </p:sp>
      <p:sp>
        <p:nvSpPr>
          <p:cNvPr id="25641" name="Line 80"/>
          <p:cNvSpPr>
            <a:spLocks noChangeShapeType="1"/>
          </p:cNvSpPr>
          <p:nvPr/>
        </p:nvSpPr>
        <p:spPr bwMode="auto">
          <a:xfrm>
            <a:off x="7924800" y="27273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Text Box 81"/>
          <p:cNvSpPr txBox="1">
            <a:spLocks noChangeArrowheads="1"/>
          </p:cNvSpPr>
          <p:nvPr/>
        </p:nvSpPr>
        <p:spPr bwMode="auto">
          <a:xfrm>
            <a:off x="4800600" y="3657600"/>
            <a:ext cx="762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type 0800</a:t>
            </a:r>
            <a:endParaRPr lang="en-US"/>
          </a:p>
        </p:txBody>
      </p:sp>
      <p:sp>
        <p:nvSpPr>
          <p:cNvPr id="25643" name="Rectangle 82"/>
          <p:cNvSpPr>
            <a:spLocks noChangeArrowheads="1"/>
          </p:cNvSpPr>
          <p:nvPr/>
        </p:nvSpPr>
        <p:spPr bwMode="auto">
          <a:xfrm>
            <a:off x="4953000" y="3641725"/>
            <a:ext cx="2971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Line 83"/>
          <p:cNvSpPr>
            <a:spLocks noChangeShapeType="1"/>
          </p:cNvSpPr>
          <p:nvPr/>
        </p:nvSpPr>
        <p:spPr bwMode="auto">
          <a:xfrm>
            <a:off x="5562600" y="365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Text Box 84"/>
          <p:cNvSpPr txBox="1">
            <a:spLocks noChangeArrowheads="1"/>
          </p:cNvSpPr>
          <p:nvPr/>
        </p:nvSpPr>
        <p:spPr bwMode="auto">
          <a:xfrm>
            <a:off x="5867400" y="381000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IP datagram</a:t>
            </a:r>
          </a:p>
        </p:txBody>
      </p:sp>
      <p:sp>
        <p:nvSpPr>
          <p:cNvPr id="25646" name="Line 85"/>
          <p:cNvSpPr>
            <a:spLocks noChangeShapeType="1"/>
          </p:cNvSpPr>
          <p:nvPr/>
        </p:nvSpPr>
        <p:spPr bwMode="auto">
          <a:xfrm>
            <a:off x="5562600" y="27273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Text Box 86"/>
          <p:cNvSpPr txBox="1">
            <a:spLocks noChangeArrowheads="1"/>
          </p:cNvSpPr>
          <p:nvPr/>
        </p:nvSpPr>
        <p:spPr bwMode="auto">
          <a:xfrm>
            <a:off x="4800600" y="2803525"/>
            <a:ext cx="914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2-byte type</a:t>
            </a:r>
          </a:p>
        </p:txBody>
      </p:sp>
      <p:sp>
        <p:nvSpPr>
          <p:cNvPr id="25648" name="Line 87"/>
          <p:cNvSpPr>
            <a:spLocks noChangeShapeType="1"/>
          </p:cNvSpPr>
          <p:nvPr/>
        </p:nvSpPr>
        <p:spPr bwMode="auto">
          <a:xfrm>
            <a:off x="4953000" y="27273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Line 88"/>
          <p:cNvSpPr>
            <a:spLocks noChangeShapeType="1"/>
          </p:cNvSpPr>
          <p:nvPr/>
        </p:nvSpPr>
        <p:spPr bwMode="auto">
          <a:xfrm>
            <a:off x="2895600" y="27273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0" name="Text Box 89"/>
          <p:cNvSpPr txBox="1">
            <a:spLocks noChangeArrowheads="1"/>
          </p:cNvSpPr>
          <p:nvPr/>
        </p:nvSpPr>
        <p:spPr bwMode="auto">
          <a:xfrm>
            <a:off x="685800" y="2727325"/>
            <a:ext cx="1066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7-byte preamble</a:t>
            </a:r>
          </a:p>
        </p:txBody>
      </p:sp>
      <p:sp>
        <p:nvSpPr>
          <p:cNvPr id="25651" name="Line 90"/>
          <p:cNvSpPr>
            <a:spLocks noChangeShapeType="1"/>
          </p:cNvSpPr>
          <p:nvPr/>
        </p:nvSpPr>
        <p:spPr bwMode="auto">
          <a:xfrm>
            <a:off x="1752600" y="27273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2" name="Text Box 91"/>
          <p:cNvSpPr txBox="1">
            <a:spLocks noChangeArrowheads="1"/>
          </p:cNvSpPr>
          <p:nvPr/>
        </p:nvSpPr>
        <p:spPr bwMode="auto">
          <a:xfrm>
            <a:off x="1676400" y="2651125"/>
            <a:ext cx="1295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1-byte start frame delimiter</a:t>
            </a:r>
          </a:p>
        </p:txBody>
      </p:sp>
      <p:sp>
        <p:nvSpPr>
          <p:cNvPr id="25653" name="Line 92"/>
          <p:cNvSpPr>
            <a:spLocks noChangeShapeType="1"/>
          </p:cNvSpPr>
          <p:nvPr/>
        </p:nvSpPr>
        <p:spPr bwMode="auto">
          <a:xfrm>
            <a:off x="1187450" y="5560864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4" name="Text Box 93"/>
          <p:cNvSpPr txBox="1">
            <a:spLocks noChangeArrowheads="1"/>
          </p:cNvSpPr>
          <p:nvPr/>
        </p:nvSpPr>
        <p:spPr bwMode="auto">
          <a:xfrm>
            <a:off x="252413" y="5656114"/>
            <a:ext cx="1079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Preamble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EF52CE4-D052-474F-8867-3B20AEAB80A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Content Placeholder 4" descr="ScreenShot00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5496" y="1844824"/>
            <a:ext cx="9020288" cy="4392488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C03052A8-1EF6-4A7B-920C-477A0B170C34}" type="slidenum">
              <a:rPr lang="en-US"/>
              <a:pPr/>
              <a:t>27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Ethernet’s MAC protocol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33736"/>
            <a:ext cx="8458200" cy="45475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Types of MAC addresses:</a:t>
            </a:r>
          </a:p>
          <a:p>
            <a:pPr lvl="1"/>
            <a:r>
              <a:rPr lang="en-US" dirty="0" err="1" smtClean="0"/>
              <a:t>Unicast</a:t>
            </a:r>
            <a:r>
              <a:rPr lang="en-US" dirty="0" smtClean="0"/>
              <a:t> address: hardwired into ROM</a:t>
            </a:r>
          </a:p>
          <a:p>
            <a:pPr lvl="1"/>
            <a:r>
              <a:rPr lang="en-US" dirty="0" smtClean="0"/>
              <a:t>Broadcast address: all 1 bits</a:t>
            </a:r>
          </a:p>
          <a:p>
            <a:pPr lvl="1"/>
            <a:r>
              <a:rPr lang="en-US" dirty="0" smtClean="0"/>
              <a:t>Multicast address: First bit set to 1 and configurable.</a:t>
            </a:r>
          </a:p>
          <a:p>
            <a:pPr lvl="1"/>
            <a:r>
              <a:rPr lang="en-US" dirty="0" smtClean="0"/>
              <a:t>Promiscuous mode</a:t>
            </a:r>
          </a:p>
          <a:p>
            <a:r>
              <a:rPr lang="en-US" dirty="0" smtClean="0"/>
              <a:t>CSMA/CD (carrier sense multiple access with collision detection)</a:t>
            </a:r>
          </a:p>
          <a:p>
            <a:pPr lvl="1"/>
            <a:r>
              <a:rPr lang="en-US" dirty="0" smtClean="0"/>
              <a:t>Each adaptor is able to distinguish a busy link from an idle link.</a:t>
            </a:r>
          </a:p>
          <a:p>
            <a:pPr lvl="1"/>
            <a:r>
              <a:rPr lang="en-US" dirty="0" smtClean="0"/>
              <a:t>Each adaptor is able to detect “frame collisions,” if occurred, as it transmits.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EF52CE4-D052-474F-8867-3B20AEAB80A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services at the first two layers</a:t>
            </a:r>
          </a:p>
          <a:p>
            <a:r>
              <a:rPr lang="en-US" dirty="0" smtClean="0"/>
              <a:t>The five main problems at the data link layers</a:t>
            </a:r>
          </a:p>
          <a:p>
            <a:r>
              <a:rPr lang="en-US" dirty="0" smtClean="0"/>
              <a:t>Solutions to the problems</a:t>
            </a:r>
          </a:p>
          <a:p>
            <a:r>
              <a:rPr lang="en-US" dirty="0" smtClean="0"/>
              <a:t>The Ethernet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EF52CE4-D052-474F-8867-3B20AEAB80A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Thanks to all the sources where the diagrams were extracted from.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(from Fujitsu)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EF52CE4-D052-474F-8867-3B20AEAB80A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8" name="Picture 4" descr="http://www.fujitsu.com/img/TELCOM/solution/mlcs-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8302960" cy="3600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577564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http://www.fujitsu.com/global/services/telecom/solution/photonics/mlcs/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29C24C2-AE96-4005-BEE0-E3884AB4B88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0962" name="Picture 2" descr="http://www.fujitsu.com/img/TELCOM/solution/mlcs-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7526"/>
            <a:ext cx="6624736" cy="504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(from BT’s 21CN)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8992" y="1268760"/>
            <a:ext cx="533400" cy="244476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D29C24C2-AE96-4005-BEE0-E3884AB4B88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914400" y="152400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6122" tIns="43061" rIns="86122" bIns="43061" anchor="ctr"/>
          <a:lstStyle/>
          <a:p>
            <a:pPr algn="l" defTabSz="855663"/>
            <a:endParaRPr lang="en-US" sz="4000">
              <a:solidFill>
                <a:srgbClr val="28177D"/>
              </a:solidFill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 flipV="1">
            <a:off x="608905" y="1484784"/>
            <a:ext cx="0" cy="4578350"/>
          </a:xfrm>
          <a:prstGeom prst="line">
            <a:avLst/>
          </a:prstGeom>
          <a:noFill/>
          <a:ln w="28575">
            <a:solidFill>
              <a:srgbClr val="66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1"/>
          <p:cNvSpPr>
            <a:spLocks noChangeShapeType="1"/>
          </p:cNvSpPr>
          <p:nvPr/>
        </p:nvSpPr>
        <p:spPr bwMode="auto">
          <a:xfrm flipV="1">
            <a:off x="2085280" y="1484784"/>
            <a:ext cx="0" cy="4578350"/>
          </a:xfrm>
          <a:prstGeom prst="line">
            <a:avLst/>
          </a:prstGeom>
          <a:noFill/>
          <a:ln w="28575">
            <a:solidFill>
              <a:srgbClr val="66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 flipV="1">
            <a:off x="3167955" y="1484784"/>
            <a:ext cx="0" cy="4578350"/>
          </a:xfrm>
          <a:prstGeom prst="line">
            <a:avLst/>
          </a:prstGeom>
          <a:noFill/>
          <a:ln w="28575">
            <a:solidFill>
              <a:srgbClr val="66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 flipV="1">
            <a:off x="4150617" y="1484784"/>
            <a:ext cx="0" cy="4578350"/>
          </a:xfrm>
          <a:prstGeom prst="line">
            <a:avLst/>
          </a:prstGeom>
          <a:noFill/>
          <a:ln w="28575">
            <a:solidFill>
              <a:srgbClr val="66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 flipV="1">
            <a:off x="5006280" y="1484784"/>
            <a:ext cx="0" cy="4578350"/>
          </a:xfrm>
          <a:prstGeom prst="line">
            <a:avLst/>
          </a:prstGeom>
          <a:noFill/>
          <a:ln w="28575">
            <a:solidFill>
              <a:srgbClr val="66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45"/>
          <p:cNvSpPr>
            <a:spLocks noChangeShapeType="1"/>
          </p:cNvSpPr>
          <p:nvPr/>
        </p:nvSpPr>
        <p:spPr bwMode="auto">
          <a:xfrm flipV="1">
            <a:off x="5861942" y="1484784"/>
            <a:ext cx="0" cy="4578350"/>
          </a:xfrm>
          <a:prstGeom prst="line">
            <a:avLst/>
          </a:prstGeom>
          <a:noFill/>
          <a:ln w="28575">
            <a:solidFill>
              <a:srgbClr val="66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46"/>
          <p:cNvSpPr>
            <a:spLocks noChangeShapeType="1"/>
          </p:cNvSpPr>
          <p:nvPr/>
        </p:nvSpPr>
        <p:spPr bwMode="auto">
          <a:xfrm flipV="1">
            <a:off x="6925567" y="1484784"/>
            <a:ext cx="0" cy="4578350"/>
          </a:xfrm>
          <a:prstGeom prst="line">
            <a:avLst/>
          </a:prstGeom>
          <a:noFill/>
          <a:ln w="28575">
            <a:solidFill>
              <a:srgbClr val="66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47"/>
          <p:cNvSpPr>
            <a:spLocks noChangeArrowheads="1"/>
          </p:cNvSpPr>
          <p:nvPr/>
        </p:nvSpPr>
        <p:spPr bwMode="auto">
          <a:xfrm>
            <a:off x="2817117" y="3321522"/>
            <a:ext cx="241300" cy="2428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" name="Rectangle 48"/>
          <p:cNvSpPr>
            <a:spLocks noChangeArrowheads="1"/>
          </p:cNvSpPr>
          <p:nvPr/>
        </p:nvSpPr>
        <p:spPr bwMode="auto">
          <a:xfrm rot="20845719" flipH="1">
            <a:off x="5663505" y="2645247"/>
            <a:ext cx="55562" cy="65405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0000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9"/>
          <p:cNvSpPr>
            <a:spLocks noChangeArrowheads="1"/>
          </p:cNvSpPr>
          <p:nvPr/>
        </p:nvSpPr>
        <p:spPr bwMode="auto">
          <a:xfrm rot="21045155">
            <a:off x="6838255" y="3437409"/>
            <a:ext cx="74612" cy="571500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50"/>
          <p:cNvSpPr>
            <a:spLocks noChangeArrowheads="1"/>
          </p:cNvSpPr>
          <p:nvPr/>
        </p:nvSpPr>
        <p:spPr bwMode="auto">
          <a:xfrm>
            <a:off x="4757042" y="1513359"/>
            <a:ext cx="3979863" cy="377825"/>
          </a:xfrm>
          <a:prstGeom prst="ellipse">
            <a:avLst/>
          </a:prstGeom>
          <a:solidFill>
            <a:schemeClr val="accent2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51"/>
          <p:cNvSpPr>
            <a:spLocks noChangeArrowheads="1"/>
          </p:cNvSpPr>
          <p:nvPr/>
        </p:nvSpPr>
        <p:spPr bwMode="auto">
          <a:xfrm>
            <a:off x="486667" y="2713509"/>
            <a:ext cx="228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7" name="Rectangle 52"/>
          <p:cNvSpPr>
            <a:spLocks noChangeArrowheads="1"/>
          </p:cNvSpPr>
          <p:nvPr/>
        </p:nvSpPr>
        <p:spPr bwMode="auto">
          <a:xfrm>
            <a:off x="486667" y="3170709"/>
            <a:ext cx="228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cxnSp>
        <p:nvCxnSpPr>
          <p:cNvPr id="18" name="AutoShape 53"/>
          <p:cNvCxnSpPr>
            <a:cxnSpLocks noChangeShapeType="1"/>
            <a:stCxn id="78" idx="0"/>
            <a:endCxn id="37" idx="1"/>
          </p:cNvCxnSpPr>
          <p:nvPr/>
        </p:nvCxnSpPr>
        <p:spPr bwMode="auto">
          <a:xfrm flipV="1">
            <a:off x="2097980" y="1699097"/>
            <a:ext cx="2738437" cy="11572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54"/>
          <p:cNvCxnSpPr>
            <a:cxnSpLocks noChangeShapeType="1"/>
            <a:stCxn id="16" idx="3"/>
            <a:endCxn id="79" idx="1"/>
          </p:cNvCxnSpPr>
          <p:nvPr/>
        </p:nvCxnSpPr>
        <p:spPr bwMode="auto">
          <a:xfrm>
            <a:off x="732730" y="2827809"/>
            <a:ext cx="1166812" cy="360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0" name="AutoShape 55"/>
          <p:cNvCxnSpPr>
            <a:cxnSpLocks noChangeShapeType="1"/>
            <a:stCxn id="17" idx="3"/>
            <a:endCxn id="79" idx="1"/>
          </p:cNvCxnSpPr>
          <p:nvPr/>
        </p:nvCxnSpPr>
        <p:spPr bwMode="auto">
          <a:xfrm flipV="1">
            <a:off x="732730" y="3188172"/>
            <a:ext cx="1166812" cy="96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Oval 56"/>
          <p:cNvSpPr>
            <a:spLocks noChangeArrowheads="1"/>
          </p:cNvSpPr>
          <p:nvPr/>
        </p:nvSpPr>
        <p:spPr bwMode="auto">
          <a:xfrm>
            <a:off x="5733355" y="3158009"/>
            <a:ext cx="2819400" cy="373063"/>
          </a:xfrm>
          <a:prstGeom prst="ellipse">
            <a:avLst/>
          </a:prstGeom>
          <a:solidFill>
            <a:schemeClr val="hlink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57"/>
          <p:cNvSpPr>
            <a:spLocks noChangeArrowheads="1"/>
          </p:cNvSpPr>
          <p:nvPr/>
        </p:nvSpPr>
        <p:spPr bwMode="auto">
          <a:xfrm>
            <a:off x="6887467" y="3886672"/>
            <a:ext cx="1524000" cy="290512"/>
          </a:xfrm>
          <a:prstGeom prst="ellipse">
            <a:avLst/>
          </a:prstGeom>
          <a:solidFill>
            <a:schemeClr val="accent1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58"/>
          <p:cNvSpPr>
            <a:spLocks noChangeArrowheads="1"/>
          </p:cNvSpPr>
          <p:nvPr/>
        </p:nvSpPr>
        <p:spPr bwMode="auto">
          <a:xfrm rot="798623" flipH="1">
            <a:off x="8400355" y="3435822"/>
            <a:ext cx="74612" cy="495300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59"/>
          <p:cNvSpPr>
            <a:spLocks noChangeArrowheads="1"/>
          </p:cNvSpPr>
          <p:nvPr/>
        </p:nvSpPr>
        <p:spPr bwMode="auto">
          <a:xfrm>
            <a:off x="6798567" y="3920009"/>
            <a:ext cx="217488" cy="2174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60"/>
          <p:cNvSpPr>
            <a:spLocks noChangeArrowheads="1"/>
          </p:cNvSpPr>
          <p:nvPr/>
        </p:nvSpPr>
        <p:spPr bwMode="auto">
          <a:xfrm>
            <a:off x="8247955" y="3923184"/>
            <a:ext cx="217487" cy="2174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AutoShape 61"/>
          <p:cNvCxnSpPr>
            <a:cxnSpLocks noChangeShapeType="1"/>
            <a:stCxn id="16" idx="3"/>
            <a:endCxn id="77" idx="1"/>
          </p:cNvCxnSpPr>
          <p:nvPr/>
        </p:nvCxnSpPr>
        <p:spPr bwMode="auto">
          <a:xfrm flipV="1">
            <a:off x="732730" y="2807172"/>
            <a:ext cx="1284287" cy="20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62"/>
          <p:cNvCxnSpPr>
            <a:cxnSpLocks noChangeShapeType="1"/>
            <a:stCxn id="17" idx="3"/>
            <a:endCxn id="78" idx="1"/>
          </p:cNvCxnSpPr>
          <p:nvPr/>
        </p:nvCxnSpPr>
        <p:spPr bwMode="auto">
          <a:xfrm flipV="1">
            <a:off x="732730" y="2997672"/>
            <a:ext cx="1225550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63"/>
          <p:cNvCxnSpPr>
            <a:cxnSpLocks noChangeShapeType="1"/>
            <a:stCxn id="79" idx="3"/>
            <a:endCxn id="80" idx="1"/>
          </p:cNvCxnSpPr>
          <p:nvPr/>
        </p:nvCxnSpPr>
        <p:spPr bwMode="auto">
          <a:xfrm>
            <a:off x="2178942" y="3188172"/>
            <a:ext cx="3548063" cy="177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64"/>
          <p:cNvCxnSpPr>
            <a:cxnSpLocks noChangeShapeType="1"/>
            <a:stCxn id="78" idx="3"/>
            <a:endCxn id="45" idx="1"/>
          </p:cNvCxnSpPr>
          <p:nvPr/>
        </p:nvCxnSpPr>
        <p:spPr bwMode="auto">
          <a:xfrm flipV="1">
            <a:off x="2237680" y="2584922"/>
            <a:ext cx="2611437" cy="412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65"/>
          <p:cNvCxnSpPr>
            <a:cxnSpLocks noChangeShapeType="1"/>
            <a:stCxn id="17" idx="3"/>
            <a:endCxn id="50" idx="1"/>
          </p:cNvCxnSpPr>
          <p:nvPr/>
        </p:nvCxnSpPr>
        <p:spPr bwMode="auto">
          <a:xfrm>
            <a:off x="732730" y="3285009"/>
            <a:ext cx="2036762" cy="1847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66"/>
          <p:cNvCxnSpPr>
            <a:cxnSpLocks noChangeShapeType="1"/>
            <a:stCxn id="17" idx="3"/>
            <a:endCxn id="49" idx="1"/>
          </p:cNvCxnSpPr>
          <p:nvPr/>
        </p:nvCxnSpPr>
        <p:spPr bwMode="auto">
          <a:xfrm>
            <a:off x="732730" y="3285009"/>
            <a:ext cx="2005012" cy="20431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67"/>
          <p:cNvCxnSpPr>
            <a:cxnSpLocks noChangeShapeType="1"/>
            <a:stCxn id="16" idx="3"/>
            <a:endCxn id="50" idx="1"/>
          </p:cNvCxnSpPr>
          <p:nvPr/>
        </p:nvCxnSpPr>
        <p:spPr bwMode="auto">
          <a:xfrm>
            <a:off x="732730" y="2827809"/>
            <a:ext cx="2036762" cy="2305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Text Box 68"/>
          <p:cNvSpPr txBox="1">
            <a:spLocks noChangeArrowheads="1"/>
          </p:cNvSpPr>
          <p:nvPr/>
        </p:nvSpPr>
        <p:spPr bwMode="auto">
          <a:xfrm>
            <a:off x="7446267" y="3846984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800"/>
              <a:t>IP</a:t>
            </a:r>
          </a:p>
        </p:txBody>
      </p:sp>
      <p:sp>
        <p:nvSpPr>
          <p:cNvPr id="34" name="Text Box 69"/>
          <p:cNvSpPr txBox="1">
            <a:spLocks noChangeArrowheads="1"/>
          </p:cNvSpPr>
          <p:nvPr/>
        </p:nvSpPr>
        <p:spPr bwMode="auto">
          <a:xfrm>
            <a:off x="6804917" y="3181822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800"/>
              <a:t>ATM</a:t>
            </a:r>
          </a:p>
        </p:txBody>
      </p:sp>
      <p:sp>
        <p:nvSpPr>
          <p:cNvPr id="35" name="Text Box 70"/>
          <p:cNvSpPr txBox="1">
            <a:spLocks noChangeArrowheads="1"/>
          </p:cNvSpPr>
          <p:nvPr/>
        </p:nvSpPr>
        <p:spPr bwMode="auto">
          <a:xfrm>
            <a:off x="6438205" y="1532409"/>
            <a:ext cx="793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800"/>
              <a:t>PSTN</a:t>
            </a:r>
          </a:p>
        </p:txBody>
      </p:sp>
      <p:sp>
        <p:nvSpPr>
          <p:cNvPr id="36" name="Text Box 71"/>
          <p:cNvSpPr txBox="1">
            <a:spLocks noChangeArrowheads="1"/>
          </p:cNvSpPr>
          <p:nvPr/>
        </p:nvSpPr>
        <p:spPr bwMode="auto">
          <a:xfrm>
            <a:off x="2120205" y="3153247"/>
            <a:ext cx="479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200">
                <a:solidFill>
                  <a:schemeClr val="tx1"/>
                </a:solidFill>
              </a:rPr>
              <a:t>DSL</a:t>
            </a:r>
          </a:p>
        </p:txBody>
      </p:sp>
      <p:sp>
        <p:nvSpPr>
          <p:cNvPr id="37" name="Rectangle 72"/>
          <p:cNvSpPr>
            <a:spLocks noChangeArrowheads="1"/>
          </p:cNvSpPr>
          <p:nvPr/>
        </p:nvSpPr>
        <p:spPr bwMode="auto">
          <a:xfrm>
            <a:off x="4855467" y="1584797"/>
            <a:ext cx="228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73"/>
          <p:cNvSpPr txBox="1">
            <a:spLocks noChangeArrowheads="1"/>
          </p:cNvSpPr>
          <p:nvPr/>
        </p:nvSpPr>
        <p:spPr bwMode="auto">
          <a:xfrm>
            <a:off x="2256730" y="2924647"/>
            <a:ext cx="776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200">
                <a:solidFill>
                  <a:schemeClr val="tx1"/>
                </a:solidFill>
              </a:rPr>
              <a:t>KStream</a:t>
            </a:r>
          </a:p>
        </p:txBody>
      </p:sp>
      <p:sp>
        <p:nvSpPr>
          <p:cNvPr id="39" name="Text Box 74"/>
          <p:cNvSpPr txBox="1">
            <a:spLocks noChangeArrowheads="1"/>
          </p:cNvSpPr>
          <p:nvPr/>
        </p:nvSpPr>
        <p:spPr bwMode="auto">
          <a:xfrm>
            <a:off x="2232917" y="2454747"/>
            <a:ext cx="590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200">
                <a:solidFill>
                  <a:schemeClr val="tx1"/>
                </a:solidFill>
              </a:rPr>
              <a:t>PSTN</a:t>
            </a:r>
          </a:p>
        </p:txBody>
      </p:sp>
      <p:sp>
        <p:nvSpPr>
          <p:cNvPr id="40" name="Oval 75"/>
          <p:cNvSpPr>
            <a:spLocks noChangeArrowheads="1"/>
          </p:cNvSpPr>
          <p:nvPr/>
        </p:nvSpPr>
        <p:spPr bwMode="auto">
          <a:xfrm>
            <a:off x="4845942" y="2375372"/>
            <a:ext cx="3663950" cy="401637"/>
          </a:xfrm>
          <a:prstGeom prst="ellipse">
            <a:avLst/>
          </a:prstGeom>
          <a:solidFill>
            <a:srgbClr val="FF3399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1" name="Text Box 76"/>
          <p:cNvSpPr txBox="1">
            <a:spLocks noChangeArrowheads="1"/>
          </p:cNvSpPr>
          <p:nvPr/>
        </p:nvSpPr>
        <p:spPr bwMode="auto">
          <a:xfrm>
            <a:off x="6225480" y="2407122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800"/>
              <a:t>DPCN</a:t>
            </a:r>
          </a:p>
        </p:txBody>
      </p:sp>
      <p:sp>
        <p:nvSpPr>
          <p:cNvPr id="42" name="Rectangle 77"/>
          <p:cNvSpPr>
            <a:spLocks noChangeArrowheads="1"/>
          </p:cNvSpPr>
          <p:nvPr/>
        </p:nvSpPr>
        <p:spPr bwMode="auto">
          <a:xfrm rot="21281529">
            <a:off x="5722242" y="1819747"/>
            <a:ext cx="42863" cy="1439862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rgbClr val="0000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78"/>
          <p:cNvSpPr>
            <a:spLocks noChangeArrowheads="1"/>
          </p:cNvSpPr>
          <p:nvPr/>
        </p:nvSpPr>
        <p:spPr bwMode="auto">
          <a:xfrm>
            <a:off x="8663880" y="1614959"/>
            <a:ext cx="228600" cy="22860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79"/>
          <p:cNvSpPr>
            <a:spLocks noChangeArrowheads="1"/>
          </p:cNvSpPr>
          <p:nvPr/>
        </p:nvSpPr>
        <p:spPr bwMode="auto">
          <a:xfrm rot="183770" flipH="1">
            <a:off x="8457505" y="2665884"/>
            <a:ext cx="74612" cy="677863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0000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80"/>
          <p:cNvSpPr>
            <a:spLocks noChangeArrowheads="1"/>
          </p:cNvSpPr>
          <p:nvPr/>
        </p:nvSpPr>
        <p:spPr bwMode="auto">
          <a:xfrm>
            <a:off x="4868167" y="2470622"/>
            <a:ext cx="228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81"/>
          <p:cNvSpPr>
            <a:spLocks noChangeArrowheads="1"/>
          </p:cNvSpPr>
          <p:nvPr/>
        </p:nvSpPr>
        <p:spPr bwMode="auto">
          <a:xfrm>
            <a:off x="8451155" y="2475384"/>
            <a:ext cx="228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82"/>
          <p:cNvSpPr>
            <a:spLocks noChangeArrowheads="1"/>
          </p:cNvSpPr>
          <p:nvPr/>
        </p:nvSpPr>
        <p:spPr bwMode="auto">
          <a:xfrm>
            <a:off x="2067817" y="5429722"/>
            <a:ext cx="6530975" cy="406400"/>
          </a:xfrm>
          <a:prstGeom prst="ellipse">
            <a:avLst/>
          </a:prstGeom>
          <a:solidFill>
            <a:schemeClr val="accent1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83"/>
          <p:cNvSpPr>
            <a:spLocks noChangeArrowheads="1"/>
          </p:cNvSpPr>
          <p:nvPr/>
        </p:nvSpPr>
        <p:spPr bwMode="auto">
          <a:xfrm>
            <a:off x="3383855" y="5023322"/>
            <a:ext cx="5192712" cy="328612"/>
          </a:xfrm>
          <a:prstGeom prst="ellipse">
            <a:avLst/>
          </a:prstGeom>
          <a:solidFill>
            <a:schemeClr val="accent1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84"/>
          <p:cNvSpPr>
            <a:spLocks noChangeArrowheads="1"/>
          </p:cNvSpPr>
          <p:nvPr/>
        </p:nvSpPr>
        <p:spPr bwMode="auto">
          <a:xfrm>
            <a:off x="2755205" y="5207472"/>
            <a:ext cx="242887" cy="241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2786955" y="5010622"/>
            <a:ext cx="239712" cy="2428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1" name="Text Box 86"/>
          <p:cNvSpPr txBox="1">
            <a:spLocks noChangeArrowheads="1"/>
          </p:cNvSpPr>
          <p:nvPr/>
        </p:nvSpPr>
        <p:spPr bwMode="auto">
          <a:xfrm>
            <a:off x="5009455" y="5437659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800"/>
              <a:t>PDH</a:t>
            </a: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 rot="21369326" flipH="1" flipV="1">
            <a:off x="8557517" y="3440584"/>
            <a:ext cx="74613" cy="1619250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100000">
                <a:srgbClr val="CC66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52092" y="5066184"/>
            <a:ext cx="228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1972567" y="5509097"/>
            <a:ext cx="228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" name="AutoShape 90"/>
          <p:cNvCxnSpPr>
            <a:cxnSpLocks noChangeShapeType="1"/>
            <a:stCxn id="50" idx="3"/>
            <a:endCxn id="53" idx="1"/>
          </p:cNvCxnSpPr>
          <p:nvPr/>
        </p:nvCxnSpPr>
        <p:spPr bwMode="auto">
          <a:xfrm>
            <a:off x="3044130" y="5132859"/>
            <a:ext cx="190500" cy="47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6" name="AutoShape 91"/>
          <p:cNvCxnSpPr>
            <a:cxnSpLocks noChangeShapeType="1"/>
            <a:endCxn id="49" idx="3"/>
          </p:cNvCxnSpPr>
          <p:nvPr/>
        </p:nvCxnSpPr>
        <p:spPr bwMode="auto">
          <a:xfrm flipH="1" flipV="1">
            <a:off x="3017142" y="5328122"/>
            <a:ext cx="277813" cy="117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7" name="Rectangle 92"/>
          <p:cNvSpPr>
            <a:spLocks noChangeArrowheads="1"/>
          </p:cNvSpPr>
          <p:nvPr/>
        </p:nvSpPr>
        <p:spPr bwMode="auto">
          <a:xfrm rot="678875" flipV="1">
            <a:off x="5617467" y="3404072"/>
            <a:ext cx="88900" cy="1657350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100000">
                <a:srgbClr val="CC66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93"/>
          <p:cNvSpPr>
            <a:spLocks noChangeArrowheads="1"/>
          </p:cNvSpPr>
          <p:nvPr/>
        </p:nvSpPr>
        <p:spPr bwMode="auto">
          <a:xfrm>
            <a:off x="8540055" y="5521797"/>
            <a:ext cx="228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1159767" y="4120034"/>
            <a:ext cx="7248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2000">
                <a:solidFill>
                  <a:schemeClr val="tx1"/>
                </a:solidFill>
              </a:rPr>
              <a:t>Fibre</a:t>
            </a:r>
          </a:p>
        </p:txBody>
      </p:sp>
      <p:sp>
        <p:nvSpPr>
          <p:cNvPr id="60" name="Text Box 95"/>
          <p:cNvSpPr txBox="1">
            <a:spLocks noChangeArrowheads="1"/>
          </p:cNvSpPr>
          <p:nvPr/>
        </p:nvSpPr>
        <p:spPr bwMode="auto">
          <a:xfrm>
            <a:off x="1001017" y="2470622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2000">
                <a:solidFill>
                  <a:schemeClr val="tx1"/>
                </a:solidFill>
              </a:rPr>
              <a:t>Copper</a:t>
            </a:r>
          </a:p>
        </p:txBody>
      </p:sp>
      <p:cxnSp>
        <p:nvCxnSpPr>
          <p:cNvPr id="61" name="AutoShape 96"/>
          <p:cNvCxnSpPr>
            <a:cxnSpLocks noChangeShapeType="1"/>
            <a:stCxn id="49" idx="3"/>
            <a:endCxn id="53" idx="1"/>
          </p:cNvCxnSpPr>
          <p:nvPr/>
        </p:nvCxnSpPr>
        <p:spPr bwMode="auto">
          <a:xfrm flipV="1">
            <a:off x="3017142" y="5180484"/>
            <a:ext cx="217488" cy="1476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2" name="AutoShape 97"/>
          <p:cNvCxnSpPr>
            <a:cxnSpLocks noChangeShapeType="1"/>
            <a:stCxn id="50" idx="3"/>
          </p:cNvCxnSpPr>
          <p:nvPr/>
        </p:nvCxnSpPr>
        <p:spPr bwMode="auto">
          <a:xfrm>
            <a:off x="3045717" y="5132859"/>
            <a:ext cx="265113" cy="331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3" name="Text Box 98"/>
          <p:cNvSpPr txBox="1">
            <a:spLocks noChangeArrowheads="1"/>
          </p:cNvSpPr>
          <p:nvPr/>
        </p:nvSpPr>
        <p:spPr bwMode="auto">
          <a:xfrm>
            <a:off x="2602805" y="4777259"/>
            <a:ext cx="641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200">
                <a:solidFill>
                  <a:schemeClr val="tx1"/>
                </a:solidFill>
              </a:rPr>
              <a:t>DWSS</a:t>
            </a:r>
          </a:p>
        </p:txBody>
      </p:sp>
      <p:sp>
        <p:nvSpPr>
          <p:cNvPr id="64" name="Text Box 99"/>
          <p:cNvSpPr txBox="1">
            <a:spLocks noChangeArrowheads="1"/>
          </p:cNvSpPr>
          <p:nvPr/>
        </p:nvSpPr>
        <p:spPr bwMode="auto">
          <a:xfrm>
            <a:off x="2215455" y="5263034"/>
            <a:ext cx="606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200">
                <a:solidFill>
                  <a:schemeClr val="tx1"/>
                </a:solidFill>
              </a:rPr>
              <a:t>ASDH</a:t>
            </a:r>
          </a:p>
        </p:txBody>
      </p:sp>
      <p:sp>
        <p:nvSpPr>
          <p:cNvPr id="65" name="AutoShape 100"/>
          <p:cNvSpPr>
            <a:spLocks noChangeArrowheads="1"/>
          </p:cNvSpPr>
          <p:nvPr/>
        </p:nvSpPr>
        <p:spPr bwMode="auto">
          <a:xfrm>
            <a:off x="280292" y="6047259"/>
            <a:ext cx="739919" cy="776347"/>
          </a:xfrm>
          <a:prstGeom prst="roundRect">
            <a:avLst>
              <a:gd name="adj" fmla="val 16667"/>
            </a:avLst>
          </a:prstGeom>
          <a:solidFill>
            <a:srgbClr val="660099"/>
          </a:solidFill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End</a:t>
            </a:r>
          </a:p>
          <a:p>
            <a:r>
              <a:rPr lang="en-GB" sz="2000"/>
              <a:t>User</a:t>
            </a:r>
          </a:p>
        </p:txBody>
      </p:sp>
      <p:sp>
        <p:nvSpPr>
          <p:cNvPr id="66" name="AutoShape 101"/>
          <p:cNvSpPr>
            <a:spLocks noChangeArrowheads="1"/>
          </p:cNvSpPr>
          <p:nvPr/>
        </p:nvSpPr>
        <p:spPr bwMode="auto">
          <a:xfrm>
            <a:off x="1710630" y="6047259"/>
            <a:ext cx="850703" cy="783193"/>
          </a:xfrm>
          <a:prstGeom prst="roundRect">
            <a:avLst>
              <a:gd name="adj" fmla="val 16667"/>
            </a:avLst>
          </a:prstGeom>
          <a:solidFill>
            <a:srgbClr val="660099"/>
          </a:solidFill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~5k</a:t>
            </a:r>
          </a:p>
          <a:p>
            <a:r>
              <a:rPr lang="en-GB" sz="2000"/>
              <a:t>nodes</a:t>
            </a:r>
          </a:p>
        </p:txBody>
      </p:sp>
      <p:sp>
        <p:nvSpPr>
          <p:cNvPr id="67" name="AutoShape 102"/>
          <p:cNvSpPr>
            <a:spLocks noChangeArrowheads="1"/>
          </p:cNvSpPr>
          <p:nvPr/>
        </p:nvSpPr>
        <p:spPr bwMode="auto">
          <a:xfrm>
            <a:off x="2745680" y="6047259"/>
            <a:ext cx="850703" cy="783193"/>
          </a:xfrm>
          <a:prstGeom prst="roundRect">
            <a:avLst>
              <a:gd name="adj" fmla="val 16667"/>
            </a:avLst>
          </a:prstGeom>
          <a:solidFill>
            <a:srgbClr val="660099"/>
          </a:solidFill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~2k</a:t>
            </a:r>
          </a:p>
          <a:p>
            <a:r>
              <a:rPr lang="en-GB" sz="2000"/>
              <a:t>nodes</a:t>
            </a:r>
          </a:p>
        </p:txBody>
      </p:sp>
      <p:sp>
        <p:nvSpPr>
          <p:cNvPr id="68" name="AutoShape 103"/>
          <p:cNvSpPr>
            <a:spLocks noChangeArrowheads="1"/>
          </p:cNvSpPr>
          <p:nvPr/>
        </p:nvSpPr>
        <p:spPr bwMode="auto">
          <a:xfrm>
            <a:off x="4574480" y="6047259"/>
            <a:ext cx="850703" cy="783193"/>
          </a:xfrm>
          <a:prstGeom prst="roundRect">
            <a:avLst>
              <a:gd name="adj" fmla="val 16667"/>
            </a:avLst>
          </a:prstGeom>
          <a:solidFill>
            <a:srgbClr val="660099"/>
          </a:solidFill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~400</a:t>
            </a:r>
          </a:p>
          <a:p>
            <a:r>
              <a:rPr lang="en-GB" sz="2000"/>
              <a:t>nodes</a:t>
            </a:r>
          </a:p>
        </p:txBody>
      </p:sp>
      <p:sp>
        <p:nvSpPr>
          <p:cNvPr id="69" name="AutoShape 104"/>
          <p:cNvSpPr>
            <a:spLocks noChangeArrowheads="1"/>
          </p:cNvSpPr>
          <p:nvPr/>
        </p:nvSpPr>
        <p:spPr bwMode="auto">
          <a:xfrm>
            <a:off x="5404742" y="6047259"/>
            <a:ext cx="850703" cy="783193"/>
          </a:xfrm>
          <a:prstGeom prst="roundRect">
            <a:avLst>
              <a:gd name="adj" fmla="val 16667"/>
            </a:avLst>
          </a:prstGeom>
          <a:solidFill>
            <a:srgbClr val="660099"/>
          </a:solidFill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~100</a:t>
            </a:r>
          </a:p>
          <a:p>
            <a:r>
              <a:rPr lang="en-GB" sz="2000"/>
              <a:t>nodes</a:t>
            </a:r>
          </a:p>
        </p:txBody>
      </p:sp>
      <p:sp>
        <p:nvSpPr>
          <p:cNvPr id="70" name="AutoShape 105"/>
          <p:cNvSpPr>
            <a:spLocks noChangeArrowheads="1"/>
          </p:cNvSpPr>
          <p:nvPr/>
        </p:nvSpPr>
        <p:spPr bwMode="auto">
          <a:xfrm>
            <a:off x="6473130" y="6047259"/>
            <a:ext cx="850703" cy="783193"/>
          </a:xfrm>
          <a:prstGeom prst="roundRect">
            <a:avLst>
              <a:gd name="adj" fmla="val 16667"/>
            </a:avLst>
          </a:prstGeom>
          <a:solidFill>
            <a:srgbClr val="660099"/>
          </a:solidFill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~15</a:t>
            </a:r>
          </a:p>
          <a:p>
            <a:r>
              <a:rPr lang="en-GB" sz="2000"/>
              <a:t>nodes</a:t>
            </a:r>
          </a:p>
        </p:txBody>
      </p:sp>
      <p:sp>
        <p:nvSpPr>
          <p:cNvPr id="71" name="Rectangle 106"/>
          <p:cNvSpPr>
            <a:spLocks noChangeArrowheads="1"/>
          </p:cNvSpPr>
          <p:nvPr/>
        </p:nvSpPr>
        <p:spPr bwMode="auto">
          <a:xfrm rot="543938">
            <a:off x="8640067" y="1816572"/>
            <a:ext cx="42863" cy="1443037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rgbClr val="0000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107"/>
          <p:cNvSpPr>
            <a:spLocks noChangeArrowheads="1"/>
          </p:cNvSpPr>
          <p:nvPr/>
        </p:nvSpPr>
        <p:spPr bwMode="auto">
          <a:xfrm>
            <a:off x="4139505" y="4964584"/>
            <a:ext cx="4460875" cy="387350"/>
          </a:xfrm>
          <a:prstGeom prst="ellipse">
            <a:avLst/>
          </a:prstGeom>
          <a:solidFill>
            <a:schemeClr val="accent1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108"/>
          <p:cNvSpPr txBox="1">
            <a:spLocks noChangeArrowheads="1"/>
          </p:cNvSpPr>
          <p:nvPr/>
        </p:nvSpPr>
        <p:spPr bwMode="auto">
          <a:xfrm>
            <a:off x="5609530" y="4993159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800"/>
              <a:t>MSH -SDH</a:t>
            </a:r>
          </a:p>
        </p:txBody>
      </p:sp>
      <p:sp>
        <p:nvSpPr>
          <p:cNvPr id="74" name="AutoShape 109"/>
          <p:cNvSpPr>
            <a:spLocks noChangeArrowheads="1"/>
          </p:cNvSpPr>
          <p:nvPr/>
        </p:nvSpPr>
        <p:spPr bwMode="auto">
          <a:xfrm>
            <a:off x="3723580" y="6047259"/>
            <a:ext cx="850703" cy="783193"/>
          </a:xfrm>
          <a:prstGeom prst="roundRect">
            <a:avLst>
              <a:gd name="adj" fmla="val 16667"/>
            </a:avLst>
          </a:prstGeom>
          <a:solidFill>
            <a:srgbClr val="660099"/>
          </a:solidFill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~1k</a:t>
            </a:r>
          </a:p>
          <a:p>
            <a:r>
              <a:rPr lang="en-GB" sz="2000"/>
              <a:t>nodes</a:t>
            </a:r>
          </a:p>
        </p:txBody>
      </p:sp>
      <p:sp>
        <p:nvSpPr>
          <p:cNvPr id="75" name="Text Box 110"/>
          <p:cNvSpPr txBox="1">
            <a:spLocks noChangeArrowheads="1"/>
          </p:cNvSpPr>
          <p:nvPr/>
        </p:nvSpPr>
        <p:spPr bwMode="auto">
          <a:xfrm>
            <a:off x="3450530" y="4718522"/>
            <a:ext cx="1293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800">
                <a:solidFill>
                  <a:schemeClr val="accent1"/>
                </a:solidFill>
              </a:rPr>
              <a:t>Mesh -SDH</a:t>
            </a:r>
          </a:p>
        </p:txBody>
      </p:sp>
      <p:sp>
        <p:nvSpPr>
          <p:cNvPr id="76" name="Rectangle 111"/>
          <p:cNvSpPr>
            <a:spLocks noChangeArrowheads="1"/>
          </p:cNvSpPr>
          <p:nvPr/>
        </p:nvSpPr>
        <p:spPr bwMode="auto">
          <a:xfrm>
            <a:off x="8533705" y="5055072"/>
            <a:ext cx="228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12"/>
          <p:cNvSpPr>
            <a:spLocks noChangeArrowheads="1"/>
          </p:cNvSpPr>
          <p:nvPr/>
        </p:nvSpPr>
        <p:spPr bwMode="auto">
          <a:xfrm>
            <a:off x="2034480" y="2684934"/>
            <a:ext cx="241300" cy="2428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113"/>
          <p:cNvSpPr>
            <a:spLocks noChangeArrowheads="1"/>
          </p:cNvSpPr>
          <p:nvPr/>
        </p:nvSpPr>
        <p:spPr bwMode="auto">
          <a:xfrm>
            <a:off x="1975742" y="2875434"/>
            <a:ext cx="242888" cy="2428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114"/>
          <p:cNvSpPr>
            <a:spLocks noChangeArrowheads="1"/>
          </p:cNvSpPr>
          <p:nvPr/>
        </p:nvSpPr>
        <p:spPr bwMode="auto">
          <a:xfrm>
            <a:off x="1917005" y="3065934"/>
            <a:ext cx="242887" cy="2428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115"/>
          <p:cNvSpPr>
            <a:spLocks noChangeArrowheads="1"/>
          </p:cNvSpPr>
          <p:nvPr/>
        </p:nvSpPr>
        <p:spPr bwMode="auto">
          <a:xfrm>
            <a:off x="5746055" y="3256434"/>
            <a:ext cx="219075" cy="21748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116"/>
          <p:cNvSpPr>
            <a:spLocks noChangeArrowheads="1"/>
          </p:cNvSpPr>
          <p:nvPr/>
        </p:nvSpPr>
        <p:spPr bwMode="auto">
          <a:xfrm>
            <a:off x="8414642" y="3253259"/>
            <a:ext cx="219075" cy="21748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 Box 117"/>
          <p:cNvSpPr txBox="1">
            <a:spLocks noChangeArrowheads="1"/>
          </p:cNvSpPr>
          <p:nvPr/>
        </p:nvSpPr>
        <p:spPr bwMode="auto">
          <a:xfrm>
            <a:off x="3244155" y="3369891"/>
            <a:ext cx="20304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 dirty="0">
                <a:solidFill>
                  <a:schemeClr val="accent1"/>
                </a:solidFill>
              </a:rPr>
              <a:t>Inter-node transmission provided by SDH/PDH platforms</a:t>
            </a:r>
          </a:p>
        </p:txBody>
      </p:sp>
      <p:sp>
        <p:nvSpPr>
          <p:cNvPr id="83" name="Text Box 118"/>
          <p:cNvSpPr txBox="1">
            <a:spLocks noChangeArrowheads="1"/>
          </p:cNvSpPr>
          <p:nvPr/>
        </p:nvSpPr>
        <p:spPr bwMode="auto">
          <a:xfrm>
            <a:off x="2493267" y="3551709"/>
            <a:ext cx="641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200">
                <a:solidFill>
                  <a:schemeClr val="tx1"/>
                </a:solidFill>
              </a:rPr>
              <a:t>CWSS</a:t>
            </a:r>
          </a:p>
        </p:txBody>
      </p:sp>
      <p:cxnSp>
        <p:nvCxnSpPr>
          <p:cNvPr id="84" name="AutoShape 119"/>
          <p:cNvCxnSpPr>
            <a:cxnSpLocks noChangeShapeType="1"/>
            <a:stCxn id="17" idx="3"/>
            <a:endCxn id="12" idx="1"/>
          </p:cNvCxnSpPr>
          <p:nvPr/>
        </p:nvCxnSpPr>
        <p:spPr bwMode="auto">
          <a:xfrm>
            <a:off x="732730" y="3285009"/>
            <a:ext cx="2066925" cy="158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" name="AutoShape 120"/>
          <p:cNvCxnSpPr>
            <a:cxnSpLocks noChangeShapeType="1"/>
            <a:stCxn id="12" idx="3"/>
            <a:endCxn id="53" idx="1"/>
          </p:cNvCxnSpPr>
          <p:nvPr/>
        </p:nvCxnSpPr>
        <p:spPr bwMode="auto">
          <a:xfrm>
            <a:off x="3075880" y="3443759"/>
            <a:ext cx="158750" cy="17367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" name="Rectangle 121"/>
          <p:cNvSpPr>
            <a:spLocks noChangeArrowheads="1"/>
          </p:cNvSpPr>
          <p:nvPr/>
        </p:nvSpPr>
        <p:spPr bwMode="auto">
          <a:xfrm>
            <a:off x="3329880" y="5342409"/>
            <a:ext cx="228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29C24C2-AE96-4005-BEE0-E3884AB4B88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5508625" y="2098501"/>
            <a:ext cx="0" cy="4083050"/>
          </a:xfrm>
          <a:prstGeom prst="line">
            <a:avLst/>
          </a:prstGeom>
          <a:noFill/>
          <a:ln w="28575">
            <a:solidFill>
              <a:srgbClr val="66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755650" y="2092151"/>
            <a:ext cx="0" cy="4102100"/>
          </a:xfrm>
          <a:prstGeom prst="line">
            <a:avLst/>
          </a:prstGeom>
          <a:noFill/>
          <a:ln w="28575">
            <a:solidFill>
              <a:srgbClr val="66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232025" y="2073101"/>
            <a:ext cx="0" cy="4121150"/>
          </a:xfrm>
          <a:prstGeom prst="line">
            <a:avLst/>
          </a:prstGeom>
          <a:noFill/>
          <a:ln w="28575">
            <a:solidFill>
              <a:srgbClr val="66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3413" y="2844626"/>
            <a:ext cx="228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3413" y="3301826"/>
            <a:ext cx="228600" cy="228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AutoShape 7"/>
          <p:cNvCxnSpPr>
            <a:cxnSpLocks noChangeShapeType="1"/>
            <a:stCxn id="7" idx="3"/>
            <a:endCxn id="23" idx="1"/>
          </p:cNvCxnSpPr>
          <p:nvPr/>
        </p:nvCxnSpPr>
        <p:spPr bwMode="auto">
          <a:xfrm>
            <a:off x="881063" y="2958926"/>
            <a:ext cx="1163637" cy="360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" name="AutoShape 8"/>
          <p:cNvCxnSpPr>
            <a:cxnSpLocks noChangeShapeType="1"/>
            <a:stCxn id="8" idx="3"/>
            <a:endCxn id="23" idx="1"/>
          </p:cNvCxnSpPr>
          <p:nvPr/>
        </p:nvCxnSpPr>
        <p:spPr bwMode="auto">
          <a:xfrm flipV="1">
            <a:off x="881063" y="3319289"/>
            <a:ext cx="1163637" cy="96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508625" y="3535189"/>
            <a:ext cx="3190875" cy="415925"/>
          </a:xfrm>
          <a:prstGeom prst="ellipse">
            <a:avLst/>
          </a:prstGeom>
          <a:solidFill>
            <a:schemeClr val="tx2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GB"/>
              <a:t>IP-MPLS-WDM</a:t>
            </a:r>
          </a:p>
        </p:txBody>
      </p:sp>
      <p:cxnSp>
        <p:nvCxnSpPr>
          <p:cNvPr id="12" name="AutoShape 10"/>
          <p:cNvCxnSpPr>
            <a:cxnSpLocks noChangeShapeType="1"/>
            <a:stCxn id="15" idx="3"/>
            <a:endCxn id="24" idx="1"/>
          </p:cNvCxnSpPr>
          <p:nvPr/>
        </p:nvCxnSpPr>
        <p:spPr bwMode="auto">
          <a:xfrm>
            <a:off x="2322513" y="3738389"/>
            <a:ext cx="3055937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" name="AutoShape 11"/>
          <p:cNvCxnSpPr>
            <a:cxnSpLocks noChangeShapeType="1"/>
            <a:stCxn id="8" idx="3"/>
            <a:endCxn id="15" idx="1"/>
          </p:cNvCxnSpPr>
          <p:nvPr/>
        </p:nvCxnSpPr>
        <p:spPr bwMode="auto">
          <a:xfrm>
            <a:off x="881063" y="3416126"/>
            <a:ext cx="1160462" cy="3222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265363" y="3106564"/>
            <a:ext cx="479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200">
                <a:solidFill>
                  <a:schemeClr val="tx1"/>
                </a:solidFill>
              </a:rPr>
              <a:t>DSL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060575" y="3617739"/>
            <a:ext cx="242888" cy="241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50888" y="3597101"/>
            <a:ext cx="9877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2000" dirty="0">
                <a:solidFill>
                  <a:schemeClr val="tx1"/>
                </a:solidFill>
              </a:rPr>
              <a:t>Fibre &amp;</a:t>
            </a:r>
          </a:p>
          <a:p>
            <a:pPr algn="l"/>
            <a:r>
              <a:rPr lang="en-GB" sz="2000" dirty="0">
                <a:solidFill>
                  <a:schemeClr val="tx1"/>
                </a:solidFill>
              </a:rPr>
              <a:t>Copper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147763" y="2706514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2000" dirty="0">
                <a:solidFill>
                  <a:schemeClr val="tx1"/>
                </a:solidFill>
              </a:rPr>
              <a:t>Copper</a:t>
            </a:r>
          </a:p>
        </p:txBody>
      </p:sp>
      <p:cxnSp>
        <p:nvCxnSpPr>
          <p:cNvPr id="18" name="AutoShape 16"/>
          <p:cNvCxnSpPr>
            <a:cxnSpLocks noChangeShapeType="1"/>
            <a:stCxn id="23" idx="2"/>
            <a:endCxn id="15" idx="0"/>
          </p:cNvCxnSpPr>
          <p:nvPr/>
        </p:nvCxnSpPr>
        <p:spPr bwMode="auto">
          <a:xfrm flipH="1">
            <a:off x="2182813" y="3458989"/>
            <a:ext cx="1587" cy="139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878013" y="3908251"/>
            <a:ext cx="758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200">
                <a:solidFill>
                  <a:schemeClr val="tx1"/>
                </a:solidFill>
              </a:rPr>
              <a:t>Agg Box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423863" y="6178376"/>
            <a:ext cx="686713" cy="708839"/>
          </a:xfrm>
          <a:prstGeom prst="roundRect">
            <a:avLst>
              <a:gd name="adj" fmla="val 16667"/>
            </a:avLst>
          </a:prstGeom>
          <a:solidFill>
            <a:srgbClr val="660099"/>
          </a:solidFill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/>
              <a:t>End</a:t>
            </a:r>
          </a:p>
          <a:p>
            <a:r>
              <a:rPr lang="en-GB" sz="1800"/>
              <a:t>User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1839913" y="6178376"/>
            <a:ext cx="786229" cy="715089"/>
          </a:xfrm>
          <a:prstGeom prst="roundRect">
            <a:avLst>
              <a:gd name="adj" fmla="val 16667"/>
            </a:avLst>
          </a:prstGeom>
          <a:solidFill>
            <a:srgbClr val="660099"/>
          </a:solidFill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/>
              <a:t>~5k</a:t>
            </a:r>
          </a:p>
          <a:p>
            <a:r>
              <a:rPr lang="en-GB" sz="1800"/>
              <a:t>nodes</a:t>
            </a: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114925" y="6178376"/>
            <a:ext cx="786229" cy="715089"/>
          </a:xfrm>
          <a:prstGeom prst="roundRect">
            <a:avLst>
              <a:gd name="adj" fmla="val 16667"/>
            </a:avLst>
          </a:prstGeom>
          <a:solidFill>
            <a:srgbClr val="660099"/>
          </a:solidFill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/>
              <a:t>~100</a:t>
            </a:r>
          </a:p>
          <a:p>
            <a:r>
              <a:rPr lang="en-GB" sz="1800"/>
              <a:t>nodes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063750" y="3197051"/>
            <a:ext cx="241300" cy="2428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397500" y="3635201"/>
            <a:ext cx="217488" cy="2174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8561388" y="3632026"/>
            <a:ext cx="217487" cy="2174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256463" y="3052589"/>
            <a:ext cx="217487" cy="21748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843713" y="2547764"/>
            <a:ext cx="10620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Class 5 </a:t>
            </a:r>
          </a:p>
          <a:p>
            <a:r>
              <a:rPr lang="en-GB" sz="1400">
                <a:solidFill>
                  <a:srgbClr val="FF0000"/>
                </a:solidFill>
              </a:rPr>
              <a:t>Call Server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04013" y="4281314"/>
            <a:ext cx="804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Content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8326438" y="2984326"/>
            <a:ext cx="688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WWW</a:t>
            </a:r>
          </a:p>
        </p:txBody>
      </p:sp>
      <p:cxnSp>
        <p:nvCxnSpPr>
          <p:cNvPr id="30" name="AutoShape 28"/>
          <p:cNvCxnSpPr>
            <a:cxnSpLocks noChangeShapeType="1"/>
            <a:stCxn id="25" idx="0"/>
            <a:endCxn id="29" idx="2"/>
          </p:cNvCxnSpPr>
          <p:nvPr/>
        </p:nvCxnSpPr>
        <p:spPr bwMode="auto">
          <a:xfrm flipV="1">
            <a:off x="8670925" y="3289126"/>
            <a:ext cx="0" cy="32385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31" name="AutoShape 29"/>
          <p:cNvCxnSpPr>
            <a:cxnSpLocks noChangeShapeType="1"/>
            <a:stCxn id="11" idx="0"/>
            <a:endCxn id="26" idx="2"/>
          </p:cNvCxnSpPr>
          <p:nvPr/>
        </p:nvCxnSpPr>
        <p:spPr bwMode="auto">
          <a:xfrm flipV="1">
            <a:off x="7104063" y="3289126"/>
            <a:ext cx="261937" cy="2460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32" name="AutoShape 30"/>
          <p:cNvCxnSpPr>
            <a:cxnSpLocks noChangeShapeType="1"/>
            <a:stCxn id="28" idx="0"/>
            <a:endCxn id="11" idx="4"/>
          </p:cNvCxnSpPr>
          <p:nvPr/>
        </p:nvCxnSpPr>
        <p:spPr bwMode="auto">
          <a:xfrm flipH="1" flipV="1">
            <a:off x="7104063" y="3951114"/>
            <a:ext cx="3175" cy="330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33" name="AutoShape 31"/>
          <p:cNvCxnSpPr>
            <a:cxnSpLocks noChangeShapeType="1"/>
            <a:stCxn id="34" idx="0"/>
            <a:endCxn id="11" idx="5"/>
          </p:cNvCxnSpPr>
          <p:nvPr/>
        </p:nvCxnSpPr>
        <p:spPr bwMode="auto">
          <a:xfrm flipV="1">
            <a:off x="8224838" y="3890789"/>
            <a:ext cx="7937" cy="3571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7988300" y="4247976"/>
            <a:ext cx="471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ISP</a:t>
            </a:r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266700" y="2158826"/>
            <a:ext cx="4884738" cy="3067050"/>
          </a:xfrm>
          <a:prstGeom prst="ellipse">
            <a:avLst/>
          </a:prstGeom>
          <a:noFill/>
          <a:ln w="9525" algn="ctr">
            <a:solidFill>
              <a:srgbClr val="0000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2660650" y="2184226"/>
            <a:ext cx="6350000" cy="3067050"/>
          </a:xfrm>
          <a:prstGeom prst="ellipse">
            <a:avLst/>
          </a:prstGeom>
          <a:noFill/>
          <a:ln w="9525" algn="ctr">
            <a:solidFill>
              <a:srgbClr val="0000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AutoShape 37"/>
          <p:cNvSpPr>
            <a:spLocks noChangeArrowheads="1"/>
          </p:cNvSpPr>
          <p:nvPr/>
        </p:nvSpPr>
        <p:spPr bwMode="auto">
          <a:xfrm>
            <a:off x="1044575" y="1519064"/>
            <a:ext cx="1763422" cy="408623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/>
              <a:t>PSTN Migration</a:t>
            </a:r>
          </a:p>
        </p:txBody>
      </p:sp>
      <p:sp>
        <p:nvSpPr>
          <p:cNvPr id="38" name="AutoShape 38"/>
          <p:cNvSpPr>
            <a:spLocks noChangeArrowheads="1"/>
          </p:cNvSpPr>
          <p:nvPr/>
        </p:nvSpPr>
        <p:spPr bwMode="auto">
          <a:xfrm>
            <a:off x="6281738" y="1519064"/>
            <a:ext cx="1733030" cy="408623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/>
              <a:t>Converged Core</a:t>
            </a: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auto">
          <a:xfrm rot="6839911">
            <a:off x="1449388" y="3077989"/>
            <a:ext cx="254000" cy="203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 rot="4689367">
            <a:off x="1335088" y="3281189"/>
            <a:ext cx="252412" cy="20161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AutoShape 41"/>
          <p:cNvSpPr>
            <a:spLocks noChangeArrowheads="1"/>
          </p:cNvSpPr>
          <p:nvPr/>
        </p:nvSpPr>
        <p:spPr bwMode="auto">
          <a:xfrm rot="6756133">
            <a:off x="1651794" y="3556620"/>
            <a:ext cx="254000" cy="20161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Hosts and routers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66BA01E-573D-4E3D-940B-524269B094E1}" type="slidenum">
              <a:rPr lang="en-US"/>
              <a:pPr/>
              <a:t>7</a:t>
            </a:fld>
            <a:endParaRPr 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Switches and routers (highly specialized hardware)</a:t>
            </a:r>
          </a:p>
          <a:p>
            <a:r>
              <a:rPr lang="en-US" dirty="0" smtClean="0"/>
              <a:t>Hosts (general-purpose computers)</a:t>
            </a:r>
          </a:p>
          <a:p>
            <a:r>
              <a:rPr lang="en-US" dirty="0" smtClean="0"/>
              <a:t>Network adaptors and device drivers</a:t>
            </a:r>
          </a:p>
          <a:p>
            <a:r>
              <a:rPr lang="en-US" dirty="0" smtClean="0"/>
              <a:t>Unparalleled performance improvement of memory latency and processor speed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simplified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EF52CE4-D052-474F-8867-3B20AEAB80A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016249" y="2269554"/>
            <a:ext cx="1362075" cy="1214438"/>
          </a:xfrm>
          <a:custGeom>
            <a:avLst/>
            <a:gdLst>
              <a:gd name="T0" fmla="*/ 0 w 858"/>
              <a:gd name="T1" fmla="*/ 0 h 1044"/>
              <a:gd name="T2" fmla="*/ 858 w 858"/>
              <a:gd name="T3" fmla="*/ 3 h 1044"/>
              <a:gd name="T4" fmla="*/ 858 w 858"/>
              <a:gd name="T5" fmla="*/ 1044 h 1044"/>
              <a:gd name="T6" fmla="*/ 0 w 858"/>
              <a:gd name="T7" fmla="*/ 1044 h 1044"/>
              <a:gd name="T8" fmla="*/ 0 w 858"/>
              <a:gd name="T9" fmla="*/ 3 h 1044"/>
              <a:gd name="T10" fmla="*/ 0 w 858"/>
              <a:gd name="T11" fmla="*/ 3 h 10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58"/>
              <a:gd name="T19" fmla="*/ 0 h 1044"/>
              <a:gd name="T20" fmla="*/ 858 w 858"/>
              <a:gd name="T21" fmla="*/ 1044 h 10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58" h="1044">
                <a:moveTo>
                  <a:pt x="0" y="0"/>
                </a:moveTo>
                <a:lnTo>
                  <a:pt x="858" y="3"/>
                </a:lnTo>
                <a:lnTo>
                  <a:pt x="858" y="1044"/>
                </a:lnTo>
                <a:lnTo>
                  <a:pt x="0" y="1044"/>
                </a:lnTo>
                <a:lnTo>
                  <a:pt x="0" y="3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016249" y="3830067"/>
            <a:ext cx="1362075" cy="265112"/>
          </a:xfrm>
          <a:custGeom>
            <a:avLst/>
            <a:gdLst>
              <a:gd name="T0" fmla="*/ 0 w 858"/>
              <a:gd name="T1" fmla="*/ 164 h 167"/>
              <a:gd name="T2" fmla="*/ 858 w 858"/>
              <a:gd name="T3" fmla="*/ 167 h 167"/>
              <a:gd name="T4" fmla="*/ 858 w 858"/>
              <a:gd name="T5" fmla="*/ 0 h 167"/>
              <a:gd name="T6" fmla="*/ 0 w 858"/>
              <a:gd name="T7" fmla="*/ 0 h 167"/>
              <a:gd name="T8" fmla="*/ 0 w 858"/>
              <a:gd name="T9" fmla="*/ 167 h 167"/>
              <a:gd name="T10" fmla="*/ 0 w 858"/>
              <a:gd name="T11" fmla="*/ 167 h 1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58"/>
              <a:gd name="T19" fmla="*/ 0 h 167"/>
              <a:gd name="T20" fmla="*/ 858 w 858"/>
              <a:gd name="T21" fmla="*/ 167 h 16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58" h="167">
                <a:moveTo>
                  <a:pt x="0" y="164"/>
                </a:moveTo>
                <a:lnTo>
                  <a:pt x="858" y="167"/>
                </a:lnTo>
                <a:lnTo>
                  <a:pt x="858" y="0"/>
                </a:lnTo>
                <a:lnTo>
                  <a:pt x="0" y="0"/>
                </a:lnTo>
                <a:lnTo>
                  <a:pt x="0" y="16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2016249" y="4615879"/>
            <a:ext cx="1362075" cy="1235075"/>
          </a:xfrm>
          <a:custGeom>
            <a:avLst/>
            <a:gdLst>
              <a:gd name="T0" fmla="*/ 0 w 858"/>
              <a:gd name="T1" fmla="*/ 778 h 778"/>
              <a:gd name="T2" fmla="*/ 858 w 858"/>
              <a:gd name="T3" fmla="*/ 778 h 778"/>
              <a:gd name="T4" fmla="*/ 858 w 858"/>
              <a:gd name="T5" fmla="*/ 0 h 778"/>
              <a:gd name="T6" fmla="*/ 0 w 858"/>
              <a:gd name="T7" fmla="*/ 0 h 778"/>
              <a:gd name="T8" fmla="*/ 0 w 858"/>
              <a:gd name="T9" fmla="*/ 778 h 778"/>
              <a:gd name="T10" fmla="*/ 0 w 858"/>
              <a:gd name="T11" fmla="*/ 778 h 7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58"/>
              <a:gd name="T19" fmla="*/ 0 h 778"/>
              <a:gd name="T20" fmla="*/ 858 w 858"/>
              <a:gd name="T21" fmla="*/ 778 h 77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58" h="778">
                <a:moveTo>
                  <a:pt x="0" y="778"/>
                </a:moveTo>
                <a:lnTo>
                  <a:pt x="858" y="778"/>
                </a:lnTo>
                <a:lnTo>
                  <a:pt x="858" y="0"/>
                </a:lnTo>
                <a:lnTo>
                  <a:pt x="0" y="0"/>
                </a:lnTo>
                <a:lnTo>
                  <a:pt x="0" y="77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697286" y="4344417"/>
            <a:ext cx="1570038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267324" y="3079179"/>
            <a:ext cx="1587" cy="18430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788024" y="3356992"/>
            <a:ext cx="1235075" cy="1241425"/>
          </a:xfrm>
          <a:custGeom>
            <a:avLst/>
            <a:gdLst>
              <a:gd name="T0" fmla="*/ 0 w 778"/>
              <a:gd name="T1" fmla="*/ 0 h 782"/>
              <a:gd name="T2" fmla="*/ 0 w 778"/>
              <a:gd name="T3" fmla="*/ 782 h 782"/>
              <a:gd name="T4" fmla="*/ 778 w 778"/>
              <a:gd name="T5" fmla="*/ 782 h 782"/>
              <a:gd name="T6" fmla="*/ 778 w 778"/>
              <a:gd name="T7" fmla="*/ 0 h 782"/>
              <a:gd name="T8" fmla="*/ 0 w 778"/>
              <a:gd name="T9" fmla="*/ 0 h 782"/>
              <a:gd name="T10" fmla="*/ 0 w 778"/>
              <a:gd name="T11" fmla="*/ 0 h 7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8"/>
              <a:gd name="T19" fmla="*/ 0 h 782"/>
              <a:gd name="T20" fmla="*/ 778 w 778"/>
              <a:gd name="T21" fmla="*/ 782 h 7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8" h="782">
                <a:moveTo>
                  <a:pt x="0" y="0"/>
                </a:moveTo>
                <a:lnTo>
                  <a:pt x="0" y="782"/>
                </a:lnTo>
                <a:lnTo>
                  <a:pt x="778" y="782"/>
                </a:lnTo>
                <a:lnTo>
                  <a:pt x="778" y="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697286" y="3483992"/>
            <a:ext cx="1588" cy="3397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697286" y="4090417"/>
            <a:ext cx="1588" cy="5254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500436" y="2802954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CPU</a:t>
            </a:r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443286" y="3852292"/>
            <a:ext cx="552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Cache</a:t>
            </a:r>
            <a:endParaRPr 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338511" y="5100067"/>
            <a:ext cx="688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Memory</a:t>
            </a:r>
            <a:endParaRPr 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956174" y="4973067"/>
            <a:ext cx="612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I/O bus</a:t>
            </a:r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029324" y="3720529"/>
            <a:ext cx="700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Network</a:t>
            </a:r>
            <a:endParaRPr lang="en-US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5076949" y="3950717"/>
            <a:ext cx="647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adaptor</a:t>
            </a:r>
            <a:endParaRPr lang="en-US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6739061" y="3852292"/>
            <a:ext cx="179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(T</a:t>
            </a:r>
            <a:endParaRPr lang="en-US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6907336" y="3852292"/>
            <a:ext cx="8905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o network)</a:t>
            </a:r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4278436" y="386975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6031036" y="386975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links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D8D86598-631E-41C6-ACBB-8918702467F3}" type="slidenum">
              <a:rPr lang="en-US"/>
              <a:pPr/>
              <a:t>9</a:t>
            </a:fld>
            <a:endParaRPr 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network link is a physical medium carrying signals in the form of electromagnetic waves.</a:t>
            </a:r>
          </a:p>
          <a:p>
            <a:r>
              <a:rPr lang="en-US" dirty="0" smtClean="0"/>
              <a:t>Point-to-point </a:t>
            </a:r>
            <a:r>
              <a:rPr lang="en-US" dirty="0" err="1" smtClean="0"/>
              <a:t>vs</a:t>
            </a:r>
            <a:r>
              <a:rPr lang="en-US" dirty="0" smtClean="0"/>
              <a:t> broadcast (or shared medium)</a:t>
            </a:r>
          </a:p>
          <a:p>
            <a:r>
              <a:rPr lang="en-US" dirty="0" smtClean="0"/>
              <a:t>Wired (copper, optical fiber, OC-N) </a:t>
            </a:r>
            <a:r>
              <a:rPr lang="en-US" dirty="0" err="1" smtClean="0"/>
              <a:t>vs</a:t>
            </a:r>
            <a:r>
              <a:rPr lang="en-US" dirty="0" smtClean="0"/>
              <a:t> wireless (licensed or unlicensed)</a:t>
            </a:r>
          </a:p>
          <a:p>
            <a:r>
              <a:rPr lang="en-US" dirty="0" smtClean="0"/>
              <a:t>Broadband </a:t>
            </a:r>
            <a:r>
              <a:rPr lang="en-US" dirty="0" err="1" smtClean="0"/>
              <a:t>vs</a:t>
            </a:r>
            <a:r>
              <a:rPr lang="en-US" dirty="0" smtClean="0"/>
              <a:t> narrowband (link capacity/ bandwidth)</a:t>
            </a:r>
          </a:p>
          <a:p>
            <a:r>
              <a:rPr lang="en-US" dirty="0" smtClean="0"/>
              <a:t>Symmetric or asymmetric</a:t>
            </a:r>
          </a:p>
          <a:p>
            <a:r>
              <a:rPr lang="en-US" dirty="0" smtClean="0"/>
              <a:t>Long haul (satellite, submarine cables) or short haul</a:t>
            </a:r>
          </a:p>
          <a:p>
            <a:r>
              <a:rPr lang="en-US" dirty="0" smtClean="0"/>
              <a:t>Error rates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2984</TotalTime>
  <Words>1016</Words>
  <Application>Microsoft Office PowerPoint</Application>
  <PresentationFormat>On-screen Show (4:3)</PresentationFormat>
  <Paragraphs>256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Layer two and below</vt:lpstr>
      <vt:lpstr>The services at layers 1-2</vt:lpstr>
      <vt:lpstr>An example (from Fujitsu)</vt:lpstr>
      <vt:lpstr>An example (cont’d)</vt:lpstr>
      <vt:lpstr>Another example (from BT’s 21CN)</vt:lpstr>
      <vt:lpstr>Another example (cont’d)</vt:lpstr>
      <vt:lpstr>Hosts and routers</vt:lpstr>
      <vt:lpstr>A simplified architecture</vt:lpstr>
      <vt:lpstr>Network links</vt:lpstr>
      <vt:lpstr>Slide 10</vt:lpstr>
      <vt:lpstr>Slide 11</vt:lpstr>
      <vt:lpstr>The five problems</vt:lpstr>
      <vt:lpstr>Problem 1: Bit synchronization (BS)</vt:lpstr>
      <vt:lpstr>Problem 2: Frame synchronization</vt:lpstr>
      <vt:lpstr>Several solutions</vt:lpstr>
      <vt:lpstr>Example: Ethernet</vt:lpstr>
      <vt:lpstr>Problem 3: Error detection</vt:lpstr>
      <vt:lpstr>Examples</vt:lpstr>
      <vt:lpstr>Problem 4: Reliable link service</vt:lpstr>
      <vt:lpstr>Problem 5: Multiple access control problem </vt:lpstr>
      <vt:lpstr>Ethernet</vt:lpstr>
      <vt:lpstr>Physical connectivity</vt:lpstr>
      <vt:lpstr>Slide 23</vt:lpstr>
      <vt:lpstr>Switched Ethernets</vt:lpstr>
      <vt:lpstr>Ethernet frames</vt:lpstr>
      <vt:lpstr>An example</vt:lpstr>
      <vt:lpstr>Ethernet’s MAC protocol</vt:lpstr>
      <vt:lpstr>Summary</vt:lpstr>
      <vt:lpstr>Acknowledgements</vt:lpstr>
    </vt:vector>
  </TitlesOfParts>
  <Company>Harcourt Brace &amp;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Karyn Johnson</dc:creator>
  <cp:lastModifiedBy>RockyChang</cp:lastModifiedBy>
  <cp:revision>245</cp:revision>
  <cp:lastPrinted>2000-02-22T05:26:19Z</cp:lastPrinted>
  <dcterms:created xsi:type="dcterms:W3CDTF">1999-09-14T00:08:20Z</dcterms:created>
  <dcterms:modified xsi:type="dcterms:W3CDTF">2010-09-20T06:16:16Z</dcterms:modified>
</cp:coreProperties>
</file>