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7" r:id="rId9"/>
    <p:sldId id="263" r:id="rId10"/>
    <p:sldId id="276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91" r:id="rId19"/>
    <p:sldId id="282" r:id="rId20"/>
    <p:sldId id="286" r:id="rId21"/>
    <p:sldId id="287" r:id="rId22"/>
    <p:sldId id="289" r:id="rId23"/>
    <p:sldId id="299" r:id="rId24"/>
    <p:sldId id="290" r:id="rId25"/>
    <p:sldId id="294" r:id="rId26"/>
    <p:sldId id="292" r:id="rId27"/>
    <p:sldId id="295" r:id="rId28"/>
    <p:sldId id="297" r:id="rId29"/>
    <p:sldId id="298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9AFBAF-C01F-466F-A4BB-C12EDF624964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7497FAF-7617-452A-A27A-189A08036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634EBB2-9CF0-42D1-946B-911DA184FB88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FF6ED89-D842-40D6-A2AA-1A111DB7B8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6ED89-D842-40D6-A2AA-1A111DB7B8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AFE553-1246-4793-91DA-2C40DCDC8048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DBE2-EA6E-4D5C-9B18-7174F0174539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0890A0D-807F-4042-9DE1-77A6560A33A9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BB8-7A76-424B-8792-740AC143FA84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04C2-9857-43F6-A06A-C06E7B4329E7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C97003A-ED0D-4B78-B190-AB477291DD0E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E18893F-5BB7-4559-8D9D-43BF7DB09AAC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3B86-C0AE-4DA4-B32F-D4B67EE8FE1A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08F-673A-4EC2-A1A6-1BA53D3ECDBE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D3B1-91F8-4586-8E31-EF98E85508C7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8077911-3816-49D1-AA2B-BE0E37882723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541F09-0880-4D6A-937A-A1D0ACF8B912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84D3F0-5E9A-4320-A64F-9466719A5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mail.indiatimes.com/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nx.com/popups/imageview.html?group=screenshot&amp;key=protocol_support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beroot.biz/products/docs/CR48_Product_sheet.htm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vis.net/Documentations/Reseaux/SUN/solaris/networking/tcpip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on.com/about/media-room/extras/troubleshooting-connections/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ocols.com/pbook/appletalk.htm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mor.de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hrepublic.com.com/networking/?p=66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idg.no/cw/art.cfm?id=BE0E53AA-1A64-6A71-CEEB6F625C36306D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KB/IP/serversocket.aspx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netgem.com/solutions-architecture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gos.com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hs.com/products/comm_tcp-ip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Internet_Connectivity_Distribution_&amp;_Core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6477000" cy="1828800"/>
          </a:xfrm>
        </p:spPr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Rocky K. C. Chang			13 Sept.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E084D3F0-5E9A-4320-A64F-9466719A5D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some form of “addresses”, how can we send packets of information to another user?</a:t>
            </a:r>
          </a:p>
        </p:txBody>
      </p:sp>
      <p:pic>
        <p:nvPicPr>
          <p:cNvPr id="33796" name="Picture 4" descr="http://email.indiatimes.com/images/UnliMitedMail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52800"/>
            <a:ext cx="6134100" cy="1905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276600" y="5791200"/>
            <a:ext cx="2808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http://email.indiatimes.com/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“Addresses”</a:t>
            </a:r>
          </a:p>
          <a:p>
            <a:r>
              <a:rPr lang="en-US" dirty="0" smtClean="0"/>
              <a:t>“We” and “users”</a:t>
            </a:r>
          </a:p>
          <a:p>
            <a:r>
              <a:rPr lang="en-US" dirty="0" smtClean="0"/>
              <a:t>One or more users?</a:t>
            </a:r>
          </a:p>
          <a:p>
            <a:r>
              <a:rPr lang="en-US" dirty="0" smtClean="0"/>
              <a:t>“Packets of information”</a:t>
            </a:r>
          </a:p>
          <a:p>
            <a:r>
              <a:rPr lang="en-US" dirty="0" smtClean="0"/>
              <a:t>Sent and received?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Effective sharing of resources</a:t>
            </a:r>
          </a:p>
          <a:p>
            <a:r>
              <a:rPr lang="en-US" dirty="0" smtClean="0"/>
              <a:t>Fair sharing of resources</a:t>
            </a:r>
          </a:p>
          <a:p>
            <a:r>
              <a:rPr lang="en-US" dirty="0" smtClean="0"/>
              <a:t>Providing different types of services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Ease in configuration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 layer is an abstraction.</a:t>
            </a:r>
          </a:p>
          <a:p>
            <a:r>
              <a:rPr lang="en-US" dirty="0" smtClean="0"/>
              <a:t>Layering simplifies the task.</a:t>
            </a:r>
          </a:p>
          <a:p>
            <a:r>
              <a:rPr lang="en-US" dirty="0" smtClean="0"/>
              <a:t>Layering based on functionalities or implementations?</a:t>
            </a:r>
          </a:p>
          <a:p>
            <a:r>
              <a:rPr lang="en-US" dirty="0" smtClean="0"/>
              <a:t>Layering requires specified interactions between layers.</a:t>
            </a:r>
          </a:p>
          <a:p>
            <a:r>
              <a:rPr lang="en-US" dirty="0" smtClean="0"/>
              <a:t>Layering does not imply good performance.</a:t>
            </a:r>
          </a:p>
          <a:p>
            <a:r>
              <a:rPr lang="en-US" dirty="0" smtClean="0"/>
              <a:t>Layers are not independent in terms of performance.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layering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http://www.qnx.com/images/articles/protocol_suppo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848600" cy="477232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http://www.qnx.com/popups/imageview.html?group=screenshot&amp;key=protocol_support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layering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http://www.cuberoot.biz/products/docs/Image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979409" cy="472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http://www.cuberoot.biz/products/docs/CR48_Product_sheet.htm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one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http://www.civis.net/Documentations/Reseaux/SUN/solaris/networking/tcpip.fig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7139459" cy="3962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http://www.civis.net/Documentations/Reseaux/SUN/solaris/networking/tcpip.html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protocols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Service: an act of helpful activity</a:t>
            </a:r>
          </a:p>
          <a:p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the customs and regulations dealing with diplomatic      formality, precedence, and etiquette.</a:t>
            </a:r>
          </a:p>
          <a:p>
            <a:pPr lvl="1"/>
            <a:r>
              <a:rPr lang="en-US" dirty="0" smtClean="0"/>
              <a:t>an original draft, minute, or record from which a          document, esp. a treaty, is prepared.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 formal description of message formats and the rules two computers must follow to exchange those messages.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Each protocol defines two interfaces: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Service interface: the operations that local objects can perform on the protocol.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Peer interface: the form and meaning of messages exchanged between protocol peers to implement the communication service.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124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31242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895600" y="3505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286000" y="2286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629400" y="2286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19800" y="31242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Protocol entity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76400" y="31242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Protocol entity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05200" y="2819400"/>
            <a:ext cx="1981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Message format and interpretation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629400" y="2362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Services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0" y="23463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Services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0" y="47244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19800" y="47244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95600" y="5105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22860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66294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019800" y="47244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Protocol entity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676400" y="4724400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Protocol entity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505200" y="4419600"/>
            <a:ext cx="1981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Message format and interpretation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629400" y="4114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Services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2286000" y="40989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example: A 4-layer protocol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Simplified Protocol 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1"/>
            <a:ext cx="5638800" cy="477731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http://www.aton.com/about/media-room/extras/troubleshooting-connections/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AppleTalk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protocols.com/pbook/images/image1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26" y="1676400"/>
            <a:ext cx="7431074" cy="4495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2600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http://www.protocols.com/pbook/appletalk.htm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A LTE protocol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[Nomor_LTE_Protocol_Stack.jpg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7146047" cy="4495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2800" y="6324600"/>
            <a:ext cx="22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http://www.nomor.de/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header and a payload</a:t>
            </a:r>
          </a:p>
          <a:p>
            <a:r>
              <a:rPr lang="en-US" dirty="0" smtClean="0"/>
              <a:t>The header contains sufficient information for implementing the intended services.</a:t>
            </a:r>
          </a:p>
          <a:p>
            <a:r>
              <a:rPr lang="en-US" dirty="0" smtClean="0"/>
              <a:t>The header is an overhead to the payload.</a:t>
            </a:r>
          </a:p>
          <a:p>
            <a:r>
              <a:rPr lang="en-US" dirty="0" smtClean="0"/>
              <a:t>The payload generally contains a header from another protocol.</a:t>
            </a:r>
          </a:p>
          <a:p>
            <a:r>
              <a:rPr lang="en-US" dirty="0" smtClean="0"/>
              <a:t>Protocol encapsulation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TCP/IP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7106" name="Picture 2" descr="ip-enca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89024"/>
            <a:ext cx="5638800" cy="48117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4008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http://blogs.techrepublic.com.com/networking/?p=668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messages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http://www.networkworld.com/subnets/cisco/chapters/0321591801/graphics/01fig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507208" cy="4876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http://news.idg.no/cw/art.cfm?id=BE0E53AA-1A64-6A71-CEEB6F625C36306D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is a driving force for turning the Internet into a “playground” for many.</a:t>
            </a:r>
          </a:p>
          <a:p>
            <a:r>
              <a:rPr lang="en-US" dirty="0" smtClean="0"/>
              <a:t>Two major layers: applications and networks</a:t>
            </a:r>
          </a:p>
          <a:p>
            <a:r>
              <a:rPr lang="en-US" dirty="0" smtClean="0"/>
              <a:t>Other courses devoted to web technologies and development</a:t>
            </a:r>
          </a:p>
          <a:p>
            <a:r>
              <a:rPr lang="en-US" dirty="0" smtClean="0"/>
              <a:t>This course is about the network layer.</a:t>
            </a:r>
          </a:p>
          <a:p>
            <a:r>
              <a:rPr lang="en-US" dirty="0" smtClean="0"/>
              <a:t>Important concepts: layering, protocols, services, protocol messages, and their inter-relationship.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to all the sources where </a:t>
            </a:r>
            <a:r>
              <a:rPr lang="en-US" smtClean="0"/>
              <a:t>the </a:t>
            </a:r>
            <a:r>
              <a:rPr lang="en-US" smtClean="0"/>
              <a:t>diagrams </a:t>
            </a:r>
            <a:r>
              <a:rPr lang="en-US" dirty="0" smtClean="0"/>
              <a:t>were extracted from.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D3F0-5E9A-4320-A64F-9466719A5D3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http://www.landingnet.co.uk/images/gallery/who-owns-the-we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862" y="0"/>
            <a:ext cx="728382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Web browser in a host</a:t>
            </a:r>
          </a:p>
          <a:p>
            <a:r>
              <a:rPr lang="en-US" dirty="0" smtClean="0"/>
              <a:t>Finding resources (web, search facilities)</a:t>
            </a:r>
          </a:p>
          <a:p>
            <a:r>
              <a:rPr lang="en-US" dirty="0" smtClean="0"/>
              <a:t>DNS: resolving names to IP addresses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TCP/IP in the host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 smtClean="0"/>
              <a:t>Switches</a:t>
            </a:r>
          </a:p>
          <a:p>
            <a:r>
              <a:rPr lang="en-US" dirty="0" smtClean="0"/>
              <a:t>Routers</a:t>
            </a:r>
          </a:p>
          <a:p>
            <a:r>
              <a:rPr lang="en-US" dirty="0" smtClean="0"/>
              <a:t>TCP/IP in the server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…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4" descr="http://www.codeproject.com/KB/IP/ServerSocket/tcp_stac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791200" cy="434671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752600" y="62600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http://www.codeproject.com/KB/IP/serversocket.aspx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web services (</a:t>
            </a:r>
            <a:r>
              <a:rPr lang="en-US" sz="3200" dirty="0" smtClean="0">
                <a:hlinkClick r:id="rId2"/>
              </a:rPr>
              <a:t>http://www.netgem.com/solutions-architecture.php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8" descr="Netgem @TV Archite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19554"/>
            <a:ext cx="8763000" cy="5162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 descr="ScreenShot00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2039706"/>
            <a:ext cx="8153400" cy="3616788"/>
          </a:xfrm>
        </p:spPr>
      </p:pic>
      <p:sp>
        <p:nvSpPr>
          <p:cNvPr id="6" name="Rectangle 5"/>
          <p:cNvSpPr/>
          <p:nvPr/>
        </p:nvSpPr>
        <p:spPr>
          <a:xfrm>
            <a:off x="2590800" y="58674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http://www.thinkgos.com/index.html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IPv4 and IPv6 protocol, secure networking, TCP/IP stack, GATED, secure communication, IEC 61508, FDA class2, SCA,802.11, IPsec, IKE, SSL SSH, L2TP, 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867400" cy="504370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0" y="6488668"/>
            <a:ext cx="460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http://www.ghs.com/products/comm_tcp-ip.html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http://upload.wikimedia.org/wikipedia/commons/thumb/3/36/Internet_Connectivity_Distribution_%26_Core.svg/800px-Internet_Connectivity_Distribution_%26_Cor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47825"/>
            <a:ext cx="7620000" cy="444817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084D3F0-5E9A-4320-A64F-9466719A5D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http://en.wikipedia.org/wiki/File:Internet_Connectivity_Distribution_%26_Core.svg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938</TotalTime>
  <Words>463</Words>
  <Application>Microsoft Office PowerPoint</Application>
  <PresentationFormat>On-screen Show (4:3)</PresentationFormat>
  <Paragraphs>132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An overview</vt:lpstr>
      <vt:lpstr>The web</vt:lpstr>
      <vt:lpstr>Slide 3</vt:lpstr>
      <vt:lpstr>The web</vt:lpstr>
      <vt:lpstr>Two layers</vt:lpstr>
      <vt:lpstr>The web services (http://www.netgem.com/solutions-architecture.php)</vt:lpstr>
      <vt:lpstr>Cloud computing</vt:lpstr>
      <vt:lpstr>The network</vt:lpstr>
      <vt:lpstr>The network</vt:lpstr>
      <vt:lpstr>The networking problem</vt:lpstr>
      <vt:lpstr>The main problem</vt:lpstr>
      <vt:lpstr>The main problem</vt:lpstr>
      <vt:lpstr>Other important problems</vt:lpstr>
      <vt:lpstr>Layering</vt:lpstr>
      <vt:lpstr>A layering example</vt:lpstr>
      <vt:lpstr>Another layering example</vt:lpstr>
      <vt:lpstr>A simpler one</vt:lpstr>
      <vt:lpstr>Protocols</vt:lpstr>
      <vt:lpstr>Services and protocols</vt:lpstr>
      <vt:lpstr>Protocols</vt:lpstr>
      <vt:lpstr>Protocols</vt:lpstr>
      <vt:lpstr>An example: A 4-layer protocol stack</vt:lpstr>
      <vt:lpstr>An example: AppleTalk</vt:lpstr>
      <vt:lpstr>An example: A LTE protocol stack</vt:lpstr>
      <vt:lpstr>Protocol messages</vt:lpstr>
      <vt:lpstr>The TCP/IP messages</vt:lpstr>
      <vt:lpstr>The OSI messages</vt:lpstr>
      <vt:lpstr>Conclusions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pictures of the internet</dc:title>
  <dc:creator>RockyChang</dc:creator>
  <cp:lastModifiedBy>RockyChang</cp:lastModifiedBy>
  <cp:revision>73</cp:revision>
  <dcterms:created xsi:type="dcterms:W3CDTF">2010-09-06T08:43:24Z</dcterms:created>
  <dcterms:modified xsi:type="dcterms:W3CDTF">2010-09-13T07:21:55Z</dcterms:modified>
</cp:coreProperties>
</file>