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6" r:id="rId3"/>
    <p:sldId id="31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5" r:id="rId13"/>
    <p:sldId id="266" r:id="rId14"/>
    <p:sldId id="268" r:id="rId15"/>
    <p:sldId id="269" r:id="rId16"/>
    <p:sldId id="270" r:id="rId17"/>
    <p:sldId id="271" r:id="rId18"/>
    <p:sldId id="285" r:id="rId19"/>
    <p:sldId id="286" r:id="rId20"/>
    <p:sldId id="287" r:id="rId21"/>
    <p:sldId id="288" r:id="rId22"/>
    <p:sldId id="292" r:id="rId23"/>
    <p:sldId id="291" r:id="rId24"/>
    <p:sldId id="293" r:id="rId25"/>
    <p:sldId id="314" r:id="rId26"/>
    <p:sldId id="310" r:id="rId27"/>
    <p:sldId id="315" r:id="rId28"/>
    <p:sldId id="320" r:id="rId29"/>
    <p:sldId id="318" r:id="rId30"/>
    <p:sldId id="319" r:id="rId31"/>
  </p:sldIdLst>
  <p:sldSz cx="9144000" cy="6858000" type="screen4x3"/>
  <p:notesSz cx="6645275" cy="977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CC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fld id="{5F4FC6A0-915F-4781-A5AD-A84CF03433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fld id="{F7EC6A5E-56FB-4447-9C45-C3E37962690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41EAE-D069-4F04-8E4B-25AC07B21A51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656A7-2E8A-4082-AC1F-2DC0CF04FB8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B607E-328A-4D0F-8E4B-6B0701C60F3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48F57-DB06-49D9-842B-EC7212A483D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30F95-BB05-4967-8B6A-5E4AB4A2CA3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B8ABA-FD7E-4915-A953-8E5CCFA2BDD0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B6285-0057-413E-B305-332DF1E7564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226BE-2E68-4188-A80B-29A4F5A3D30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B7432-1A54-4A8A-8F8B-1431926F670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A35DD-4AB3-49BE-918D-63D17C867D9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1EE16-BA59-4A49-890C-00CF36E228A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73305-2AA0-487F-881E-23FA2B6250D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371BA-210B-43F3-8282-401C622B8583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F84A7-77DA-4634-93E7-CBD587CFB70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EEA0D-6535-45F6-8100-ACA163CE8FD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6A594-9387-470D-A890-7A798BB56E8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DB256-6844-4CCB-95A4-830BDB13FAD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9FF07-AA0E-451D-8E0C-D954D6E3AED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E77F4-C345-4A3E-A6E3-9596E2EF9138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CEA81-4F33-466A-A831-C1B91D8F7C9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6F352-16FA-4D8F-AD12-2649C0221C44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40CCA-BB04-4EEC-AB4D-FE2B52D3C8DD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066A6-6ECE-4977-875C-10184025DB7C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A13D6-BE99-42CC-9F93-3E5124F172F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6119-7D73-4D37-94FA-B0E1EC3B329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36EDB-4368-496C-B1A5-D74FBC6F70D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71703-236D-4240-A263-B026AC900AF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FF89D-4A71-4539-8AE3-ED68170555DC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0B4D3-9E71-4A57-B9E7-EFE7BA3C7C4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12889-216A-4B1B-BEA1-FD204E09EFA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569-6ADC-49F5-8312-36A8C23CE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8E2211F-EC40-4758-BD68-02E9FFB0245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FA8728-64F0-41E1-8A74-B3E103C5E1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925D8E7-14B9-43E7-A222-7A428EBBEA2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773D45-86FB-4702-A76C-FC5D4918A8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EEB2B2-41F5-4BFB-A36A-30C00399297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42FCD6-44FE-4176-BF6E-76E81C422B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5ABB1-7CFE-4BA2-B059-730E453DDB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AA087B-3500-4E3B-8413-271BF4EDF0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FC4D25E-43EF-4782-922F-CCC1488148C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4E679E-A1DF-41EC-8E1A-8B2FF987E61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4175"/>
          </a:xfrm>
        </p:spPr>
        <p:txBody>
          <a:bodyPr/>
          <a:lstStyle/>
          <a:p>
            <a:r>
              <a:rPr lang="en-US" altLang="zh-TW" sz="6400" dirty="0" smtClean="0">
                <a:ea typeface="PMingLiU" pitchFamily="18" charset="-120"/>
              </a:rPr>
              <a:t>Why an IP layer?</a:t>
            </a:r>
            <a:endParaRPr lang="en-US" altLang="zh-TW" sz="6400" dirty="0">
              <a:ea typeface="PMingLiU" pitchFamily="18" charset="-12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a typeface="PMingLiU" pitchFamily="18" charset="-120"/>
              </a:rPr>
              <a:t>Rocky K. C. </a:t>
            </a:r>
            <a:r>
              <a:rPr lang="en-US" altLang="zh-TW" dirty="0" smtClean="0">
                <a:ea typeface="PMingLiU" pitchFamily="18" charset="-120"/>
              </a:rPr>
              <a:t>Chang                    20 </a:t>
            </a:r>
            <a:r>
              <a:rPr lang="en-US" altLang="zh-TW" dirty="0">
                <a:ea typeface="PMingLiU" pitchFamily="18" charset="-120"/>
              </a:rPr>
              <a:t>September </a:t>
            </a:r>
            <a:r>
              <a:rPr lang="en-US" altLang="zh-TW" dirty="0" smtClean="0">
                <a:ea typeface="PMingLiU" pitchFamily="18" charset="-120"/>
              </a:rPr>
              <a:t>2010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28939ED-9CD9-4F41-A191-6041E1214B50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IP: Scaling to network size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D02A0B9-15AB-4D38-95DA-A708B37E1BB1}" type="slidenum">
              <a:rPr lang="en-GB"/>
              <a:pPr/>
              <a:t>10</a:t>
            </a:fld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IP network uses hierarchies to achieve scalability.</a:t>
            </a:r>
          </a:p>
          <a:p>
            <a:r>
              <a:rPr lang="en-US" altLang="zh-TW">
                <a:ea typeface="PMingLiU" pitchFamily="18" charset="-120"/>
              </a:rPr>
              <a:t>There are at least three levels:</a:t>
            </a:r>
          </a:p>
          <a:p>
            <a:pPr lvl="1"/>
            <a:r>
              <a:rPr lang="en-US" altLang="zh-TW">
                <a:ea typeface="PMingLiU" pitchFamily="18" charset="-120"/>
              </a:rPr>
              <a:t>A single IP host (csultra6.comp.polyu.edu.hk)</a:t>
            </a:r>
          </a:p>
          <a:p>
            <a:pPr lvl="1"/>
            <a:r>
              <a:rPr lang="en-US" altLang="zh-TW">
                <a:ea typeface="PMingLiU" pitchFamily="18" charset="-120"/>
              </a:rPr>
              <a:t>A IP subnet (four subnets in comp.polyu.edu.hk)</a:t>
            </a:r>
          </a:p>
          <a:p>
            <a:pPr lvl="1"/>
            <a:r>
              <a:rPr lang="en-US" altLang="zh-TW">
                <a:ea typeface="PMingLiU" pitchFamily="18" charset="-120"/>
              </a:rPr>
              <a:t>An autonomous system (polyu.edu.hk)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PMingLiU" pitchFamily="18" charset="-120"/>
              </a:rPr>
              <a:t>IP: Uncommon MAC address spaces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1FEAD4A-A52A-4192-8B7D-4F0B68359DA8}" type="slidenum">
              <a:rPr lang="en-GB"/>
              <a:pPr/>
              <a:t>11</a:t>
            </a:fld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700808"/>
            <a:ext cx="8375650" cy="4547592"/>
          </a:xfrm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Create a logical (</a:t>
            </a:r>
            <a:r>
              <a:rPr lang="en-US" altLang="zh-TW" dirty="0" err="1">
                <a:ea typeface="PMingLiU" pitchFamily="18" charset="-120"/>
              </a:rPr>
              <a:t>unicast</a:t>
            </a:r>
            <a:r>
              <a:rPr lang="en-US" altLang="zh-TW" dirty="0">
                <a:ea typeface="PMingLiU" pitchFamily="18" charset="-120"/>
              </a:rPr>
              <a:t>) address space to identify </a:t>
            </a:r>
            <a:r>
              <a:rPr lang="en-US" altLang="zh-TW" u="sng" dirty="0">
                <a:ea typeface="PMingLiU" pitchFamily="18" charset="-120"/>
              </a:rPr>
              <a:t>network interfaces</a:t>
            </a:r>
            <a:r>
              <a:rPr lang="en-US" altLang="zh-TW" dirty="0">
                <a:ea typeface="PMingLiU" pitchFamily="18" charset="-120"/>
              </a:rPr>
              <a:t>.</a:t>
            </a:r>
          </a:p>
          <a:p>
            <a:r>
              <a:rPr lang="en-US" altLang="zh-TW" dirty="0">
                <a:ea typeface="PMingLiU" pitchFamily="18" charset="-120"/>
              </a:rPr>
              <a:t>Classes A-C for </a:t>
            </a:r>
            <a:r>
              <a:rPr lang="en-US" altLang="zh-TW" dirty="0" err="1">
                <a:ea typeface="PMingLiU" pitchFamily="18" charset="-120"/>
              </a:rPr>
              <a:t>unicast</a:t>
            </a:r>
            <a:r>
              <a:rPr lang="en-US" altLang="zh-TW" dirty="0">
                <a:ea typeface="PMingLiU" pitchFamily="18" charset="-120"/>
              </a:rPr>
              <a:t> and class D for multicast:</a:t>
            </a:r>
          </a:p>
          <a:p>
            <a:endParaRPr lang="en-US" altLang="zh-TW" dirty="0">
              <a:ea typeface="PMingLiU" pitchFamily="18" charset="-12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002088" y="3368675"/>
            <a:ext cx="744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088063" y="3368675"/>
            <a:ext cx="41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357688" y="29241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7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208713" y="29241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587750" y="33686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53" name="Freeform 9"/>
          <p:cNvSpPr>
            <a:spLocks/>
          </p:cNvSpPr>
          <p:nvPr/>
        </p:nvSpPr>
        <p:spPr bwMode="auto">
          <a:xfrm>
            <a:off x="3479800" y="3241675"/>
            <a:ext cx="4187825" cy="523875"/>
          </a:xfrm>
          <a:custGeom>
            <a:avLst/>
            <a:gdLst/>
            <a:ahLst/>
            <a:cxnLst>
              <a:cxn ang="0">
                <a:pos x="2638" y="326"/>
              </a:cxn>
              <a:cxn ang="0">
                <a:pos x="2638" y="0"/>
              </a:cxn>
              <a:cxn ang="0">
                <a:pos x="0" y="0"/>
              </a:cxn>
              <a:cxn ang="0">
                <a:pos x="0" y="330"/>
              </a:cxn>
              <a:cxn ang="0">
                <a:pos x="2638" y="330"/>
              </a:cxn>
              <a:cxn ang="0">
                <a:pos x="2638" y="330"/>
              </a:cxn>
            </a:cxnLst>
            <a:rect l="0" t="0" r="r" b="b"/>
            <a:pathLst>
              <a:path w="2638" h="330">
                <a:moveTo>
                  <a:pt x="2638" y="326"/>
                </a:moveTo>
                <a:lnTo>
                  <a:pt x="2638" y="0"/>
                </a:lnTo>
                <a:lnTo>
                  <a:pt x="0" y="0"/>
                </a:lnTo>
                <a:lnTo>
                  <a:pt x="0" y="330"/>
                </a:lnTo>
                <a:lnTo>
                  <a:pt x="2638" y="330"/>
                </a:lnTo>
                <a:lnTo>
                  <a:pt x="2638" y="33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816350" y="3241675"/>
            <a:ext cx="635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926013" y="3222625"/>
            <a:ext cx="635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968625" y="3338513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(a)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735513" y="4295775"/>
            <a:ext cx="744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623050" y="4295775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5035550" y="3849688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737350" y="3849688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587750" y="42957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924300" y="4295775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63" name="Freeform 19"/>
          <p:cNvSpPr>
            <a:spLocks/>
          </p:cNvSpPr>
          <p:nvPr/>
        </p:nvSpPr>
        <p:spPr bwMode="auto">
          <a:xfrm>
            <a:off x="3479800" y="4168775"/>
            <a:ext cx="4187825" cy="515938"/>
          </a:xfrm>
          <a:custGeom>
            <a:avLst/>
            <a:gdLst/>
            <a:ahLst/>
            <a:cxnLst>
              <a:cxn ang="0">
                <a:pos x="2638" y="321"/>
              </a:cxn>
              <a:cxn ang="0">
                <a:pos x="2638" y="0"/>
              </a:cxn>
              <a:cxn ang="0">
                <a:pos x="0" y="0"/>
              </a:cxn>
              <a:cxn ang="0">
                <a:pos x="0" y="325"/>
              </a:cxn>
              <a:cxn ang="0">
                <a:pos x="2638" y="325"/>
              </a:cxn>
              <a:cxn ang="0">
                <a:pos x="2638" y="325"/>
              </a:cxn>
            </a:cxnLst>
            <a:rect l="0" t="0" r="r" b="b"/>
            <a:pathLst>
              <a:path w="2638" h="325">
                <a:moveTo>
                  <a:pt x="2638" y="321"/>
                </a:moveTo>
                <a:lnTo>
                  <a:pt x="2638" y="0"/>
                </a:lnTo>
                <a:lnTo>
                  <a:pt x="0" y="0"/>
                </a:lnTo>
                <a:lnTo>
                  <a:pt x="0" y="325"/>
                </a:lnTo>
                <a:lnTo>
                  <a:pt x="2638" y="325"/>
                </a:lnTo>
                <a:lnTo>
                  <a:pt x="2638" y="32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816350" y="4168775"/>
            <a:ext cx="6350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146550" y="4168775"/>
            <a:ext cx="1588" cy="509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6069013" y="4170363"/>
            <a:ext cx="6350" cy="509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962275" y="4265613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(b)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270500" y="5200650"/>
            <a:ext cx="744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7019925" y="5200650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Host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546725" y="475615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175500" y="475615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3581400" y="520065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3930650" y="520065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4278313" y="52006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75" name="Freeform 31"/>
          <p:cNvSpPr>
            <a:spLocks/>
          </p:cNvSpPr>
          <p:nvPr/>
        </p:nvSpPr>
        <p:spPr bwMode="auto">
          <a:xfrm>
            <a:off x="3479800" y="5073650"/>
            <a:ext cx="4187825" cy="522288"/>
          </a:xfrm>
          <a:custGeom>
            <a:avLst/>
            <a:gdLst/>
            <a:ahLst/>
            <a:cxnLst>
              <a:cxn ang="0">
                <a:pos x="2638" y="326"/>
              </a:cxn>
              <a:cxn ang="0">
                <a:pos x="2638" y="0"/>
              </a:cxn>
              <a:cxn ang="0">
                <a:pos x="0" y="0"/>
              </a:cxn>
              <a:cxn ang="0">
                <a:pos x="0" y="329"/>
              </a:cxn>
              <a:cxn ang="0">
                <a:pos x="2638" y="329"/>
              </a:cxn>
              <a:cxn ang="0">
                <a:pos x="2638" y="329"/>
              </a:cxn>
            </a:cxnLst>
            <a:rect l="0" t="0" r="r" b="b"/>
            <a:pathLst>
              <a:path w="2638" h="329">
                <a:moveTo>
                  <a:pt x="2638" y="326"/>
                </a:moveTo>
                <a:lnTo>
                  <a:pt x="2638" y="0"/>
                </a:lnTo>
                <a:lnTo>
                  <a:pt x="0" y="0"/>
                </a:lnTo>
                <a:lnTo>
                  <a:pt x="0" y="329"/>
                </a:lnTo>
                <a:lnTo>
                  <a:pt x="2638" y="329"/>
                </a:lnTo>
                <a:lnTo>
                  <a:pt x="2638" y="32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3816350" y="5073650"/>
            <a:ext cx="635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4545013" y="5067300"/>
            <a:ext cx="1587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4152900" y="5073650"/>
            <a:ext cx="1588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6808788" y="5073650"/>
            <a:ext cx="1587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2974975" y="5187950"/>
            <a:ext cx="238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(c)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6070600" y="574675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3551238" y="61912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3900488" y="61912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4659313" y="61912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85" name="Freeform 41"/>
          <p:cNvSpPr>
            <a:spLocks/>
          </p:cNvSpPr>
          <p:nvPr/>
        </p:nvSpPr>
        <p:spPr bwMode="auto">
          <a:xfrm>
            <a:off x="3449638" y="6064250"/>
            <a:ext cx="4187825" cy="522288"/>
          </a:xfrm>
          <a:custGeom>
            <a:avLst/>
            <a:gdLst/>
            <a:ahLst/>
            <a:cxnLst>
              <a:cxn ang="0">
                <a:pos x="2638" y="326"/>
              </a:cxn>
              <a:cxn ang="0">
                <a:pos x="2638" y="0"/>
              </a:cxn>
              <a:cxn ang="0">
                <a:pos x="0" y="0"/>
              </a:cxn>
              <a:cxn ang="0">
                <a:pos x="0" y="329"/>
              </a:cxn>
              <a:cxn ang="0">
                <a:pos x="2638" y="329"/>
              </a:cxn>
              <a:cxn ang="0">
                <a:pos x="2638" y="329"/>
              </a:cxn>
            </a:cxnLst>
            <a:rect l="0" t="0" r="r" b="b"/>
            <a:pathLst>
              <a:path w="2638" h="329">
                <a:moveTo>
                  <a:pt x="2638" y="326"/>
                </a:moveTo>
                <a:lnTo>
                  <a:pt x="2638" y="0"/>
                </a:lnTo>
                <a:lnTo>
                  <a:pt x="0" y="0"/>
                </a:lnTo>
                <a:lnTo>
                  <a:pt x="0" y="329"/>
                </a:lnTo>
                <a:lnTo>
                  <a:pt x="2638" y="329"/>
                </a:lnTo>
                <a:lnTo>
                  <a:pt x="2638" y="32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3786188" y="6064250"/>
            <a:ext cx="635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4514850" y="6057900"/>
            <a:ext cx="1588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4122738" y="6064250"/>
            <a:ext cx="1587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2944813" y="6178550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(d)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4846638" y="6053138"/>
            <a:ext cx="1587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4278313" y="6205538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Directly connected IP hosts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7AA98E7-9714-434A-9B19-84154130348E}" type="slidenum">
              <a:rPr lang="en-GB"/>
              <a:pPr/>
              <a:t>12</a:t>
            </a:fld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1828800" y="2438400"/>
            <a:ext cx="958850" cy="2736850"/>
          </a:xfrm>
          <a:custGeom>
            <a:avLst/>
            <a:gdLst/>
            <a:ahLst/>
            <a:cxnLst>
              <a:cxn ang="0">
                <a:pos x="600" y="1528"/>
              </a:cxn>
              <a:cxn ang="0">
                <a:pos x="604" y="0"/>
              </a:cxn>
              <a:cxn ang="0">
                <a:pos x="0" y="0"/>
              </a:cxn>
              <a:cxn ang="0">
                <a:pos x="0" y="1532"/>
              </a:cxn>
              <a:cxn ang="0">
                <a:pos x="604" y="1532"/>
              </a:cxn>
              <a:cxn ang="0">
                <a:pos x="604" y="1532"/>
              </a:cxn>
              <a:cxn ang="0">
                <a:pos x="600" y="1528"/>
              </a:cxn>
            </a:cxnLst>
            <a:rect l="0" t="0" r="r" b="b"/>
            <a:pathLst>
              <a:path w="604" h="1532">
                <a:moveTo>
                  <a:pt x="600" y="1528"/>
                </a:moveTo>
                <a:lnTo>
                  <a:pt x="604" y="0"/>
                </a:lnTo>
                <a:lnTo>
                  <a:pt x="0" y="0"/>
                </a:lnTo>
                <a:lnTo>
                  <a:pt x="0" y="1532"/>
                </a:lnTo>
                <a:lnTo>
                  <a:pt x="604" y="1532"/>
                </a:lnTo>
                <a:lnTo>
                  <a:pt x="604" y="1532"/>
                </a:lnTo>
                <a:lnTo>
                  <a:pt x="600" y="152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230438" y="3998913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2014538" y="3932238"/>
            <a:ext cx="604837" cy="390525"/>
          </a:xfrm>
          <a:custGeom>
            <a:avLst/>
            <a:gdLst/>
            <a:ahLst/>
            <a:cxnLst>
              <a:cxn ang="0">
                <a:pos x="381" y="242"/>
              </a:cxn>
              <a:cxn ang="0">
                <a:pos x="381" y="0"/>
              </a:cxn>
              <a:cxn ang="0">
                <a:pos x="0" y="0"/>
              </a:cxn>
              <a:cxn ang="0">
                <a:pos x="0" y="246"/>
              </a:cxn>
              <a:cxn ang="0">
                <a:pos x="381" y="246"/>
              </a:cxn>
              <a:cxn ang="0">
                <a:pos x="381" y="246"/>
              </a:cxn>
            </a:cxnLst>
            <a:rect l="0" t="0" r="r" b="b"/>
            <a:pathLst>
              <a:path w="381" h="246">
                <a:moveTo>
                  <a:pt x="381" y="242"/>
                </a:moveTo>
                <a:lnTo>
                  <a:pt x="381" y="0"/>
                </a:lnTo>
                <a:lnTo>
                  <a:pt x="0" y="0"/>
                </a:lnTo>
                <a:lnTo>
                  <a:pt x="0" y="246"/>
                </a:lnTo>
                <a:lnTo>
                  <a:pt x="381" y="246"/>
                </a:lnTo>
                <a:lnTo>
                  <a:pt x="381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103438" y="4681538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2014538" y="4610100"/>
            <a:ext cx="604837" cy="38893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5"/>
              </a:cxn>
              <a:cxn ang="0">
                <a:pos x="381" y="245"/>
              </a:cxn>
              <a:cxn ang="0">
                <a:pos x="381" y="245"/>
              </a:cxn>
            </a:cxnLst>
            <a:rect l="0" t="0" r="r" b="b"/>
            <a:pathLst>
              <a:path w="381" h="245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5"/>
                </a:lnTo>
                <a:lnTo>
                  <a:pt x="381" y="245"/>
                </a:lnTo>
                <a:lnTo>
                  <a:pt x="381" y="2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122488" y="33274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TCP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2014538" y="3262313"/>
            <a:ext cx="604837" cy="382587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2514600" y="2209800"/>
            <a:ext cx="258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5715000" y="2438400"/>
            <a:ext cx="958850" cy="2752725"/>
          </a:xfrm>
          <a:custGeom>
            <a:avLst/>
            <a:gdLst/>
            <a:ahLst/>
            <a:cxnLst>
              <a:cxn ang="0">
                <a:pos x="600" y="1528"/>
              </a:cxn>
              <a:cxn ang="0">
                <a:pos x="604" y="0"/>
              </a:cxn>
              <a:cxn ang="0">
                <a:pos x="0" y="0"/>
              </a:cxn>
              <a:cxn ang="0">
                <a:pos x="0" y="1532"/>
              </a:cxn>
              <a:cxn ang="0">
                <a:pos x="604" y="1532"/>
              </a:cxn>
              <a:cxn ang="0">
                <a:pos x="604" y="1532"/>
              </a:cxn>
              <a:cxn ang="0">
                <a:pos x="600" y="1528"/>
              </a:cxn>
            </a:cxnLst>
            <a:rect l="0" t="0" r="r" b="b"/>
            <a:pathLst>
              <a:path w="604" h="1532">
                <a:moveTo>
                  <a:pt x="600" y="1528"/>
                </a:moveTo>
                <a:lnTo>
                  <a:pt x="604" y="0"/>
                </a:lnTo>
                <a:lnTo>
                  <a:pt x="0" y="0"/>
                </a:lnTo>
                <a:lnTo>
                  <a:pt x="0" y="1532"/>
                </a:lnTo>
                <a:lnTo>
                  <a:pt x="604" y="1532"/>
                </a:lnTo>
                <a:lnTo>
                  <a:pt x="604" y="1532"/>
                </a:lnTo>
                <a:lnTo>
                  <a:pt x="600" y="152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6110288" y="3998913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23" name="Freeform 35"/>
          <p:cNvSpPr>
            <a:spLocks/>
          </p:cNvSpPr>
          <p:nvPr/>
        </p:nvSpPr>
        <p:spPr bwMode="auto">
          <a:xfrm>
            <a:off x="5894388" y="3932238"/>
            <a:ext cx="606425" cy="390525"/>
          </a:xfrm>
          <a:custGeom>
            <a:avLst/>
            <a:gdLst/>
            <a:ahLst/>
            <a:cxnLst>
              <a:cxn ang="0">
                <a:pos x="382" y="242"/>
              </a:cxn>
              <a:cxn ang="0">
                <a:pos x="382" y="0"/>
              </a:cxn>
              <a:cxn ang="0">
                <a:pos x="0" y="0"/>
              </a:cxn>
              <a:cxn ang="0">
                <a:pos x="0" y="246"/>
              </a:cxn>
              <a:cxn ang="0">
                <a:pos x="382" y="246"/>
              </a:cxn>
              <a:cxn ang="0">
                <a:pos x="382" y="246"/>
              </a:cxn>
            </a:cxnLst>
            <a:rect l="0" t="0" r="r" b="b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  <a:lnTo>
                  <a:pt x="382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5984875" y="4681538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25" name="Freeform 37"/>
          <p:cNvSpPr>
            <a:spLocks/>
          </p:cNvSpPr>
          <p:nvPr/>
        </p:nvSpPr>
        <p:spPr bwMode="auto">
          <a:xfrm>
            <a:off x="5894388" y="4610100"/>
            <a:ext cx="606425" cy="388938"/>
          </a:xfrm>
          <a:custGeom>
            <a:avLst/>
            <a:gdLst/>
            <a:ahLst/>
            <a:cxnLst>
              <a:cxn ang="0">
                <a:pos x="382" y="241"/>
              </a:cxn>
              <a:cxn ang="0">
                <a:pos x="382" y="0"/>
              </a:cxn>
              <a:cxn ang="0">
                <a:pos x="0" y="0"/>
              </a:cxn>
              <a:cxn ang="0">
                <a:pos x="0" y="245"/>
              </a:cxn>
              <a:cxn ang="0">
                <a:pos x="382" y="245"/>
              </a:cxn>
              <a:cxn ang="0">
                <a:pos x="382" y="245"/>
              </a:cxn>
            </a:cxnLst>
            <a:rect l="0" t="0" r="r" b="b"/>
            <a:pathLst>
              <a:path w="382" h="245">
                <a:moveTo>
                  <a:pt x="382" y="241"/>
                </a:moveTo>
                <a:lnTo>
                  <a:pt x="382" y="0"/>
                </a:lnTo>
                <a:lnTo>
                  <a:pt x="0" y="0"/>
                </a:lnTo>
                <a:lnTo>
                  <a:pt x="0" y="245"/>
                </a:lnTo>
                <a:lnTo>
                  <a:pt x="382" y="245"/>
                </a:lnTo>
                <a:lnTo>
                  <a:pt x="382" y="2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6002338" y="33274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TCP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5894388" y="3262313"/>
            <a:ext cx="606425" cy="382587"/>
          </a:xfrm>
          <a:custGeom>
            <a:avLst/>
            <a:gdLst/>
            <a:ahLst/>
            <a:cxnLst>
              <a:cxn ang="0">
                <a:pos x="382" y="241"/>
              </a:cxn>
              <a:cxn ang="0">
                <a:pos x="382" y="0"/>
              </a:cxn>
              <a:cxn ang="0">
                <a:pos x="0" y="0"/>
              </a:cxn>
              <a:cxn ang="0">
                <a:pos x="0" y="241"/>
              </a:cxn>
              <a:cxn ang="0">
                <a:pos x="382" y="241"/>
              </a:cxn>
              <a:cxn ang="0">
                <a:pos x="382" y="241"/>
              </a:cxn>
            </a:cxnLst>
            <a:rect l="0" t="0" r="r" b="b"/>
            <a:pathLst>
              <a:path w="382" h="241">
                <a:moveTo>
                  <a:pt x="382" y="241"/>
                </a:moveTo>
                <a:lnTo>
                  <a:pt x="382" y="0"/>
                </a:lnTo>
                <a:lnTo>
                  <a:pt x="0" y="0"/>
                </a:lnTo>
                <a:lnTo>
                  <a:pt x="0" y="241"/>
                </a:lnTo>
                <a:lnTo>
                  <a:pt x="382" y="241"/>
                </a:lnTo>
                <a:lnTo>
                  <a:pt x="382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6369050" y="2209800"/>
            <a:ext cx="258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 flipV="1">
            <a:off x="6210300" y="4346575"/>
            <a:ext cx="6350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 flipV="1">
            <a:off x="6210300" y="3660775"/>
            <a:ext cx="6350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 flipV="1">
            <a:off x="2314575" y="3651250"/>
            <a:ext cx="1588" cy="280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 flipV="1">
            <a:off x="2314575" y="4322763"/>
            <a:ext cx="1588" cy="287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2170113" y="2655888"/>
            <a:ext cx="382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FTP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39" name="Freeform 51"/>
          <p:cNvSpPr>
            <a:spLocks/>
          </p:cNvSpPr>
          <p:nvPr/>
        </p:nvSpPr>
        <p:spPr bwMode="auto">
          <a:xfrm>
            <a:off x="2057400" y="2590800"/>
            <a:ext cx="604838" cy="38258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 flipV="1">
            <a:off x="2286000" y="2971800"/>
            <a:ext cx="1588" cy="280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5992813" y="2690813"/>
            <a:ext cx="382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FTP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42" name="Freeform 54"/>
          <p:cNvSpPr>
            <a:spLocks/>
          </p:cNvSpPr>
          <p:nvPr/>
        </p:nvSpPr>
        <p:spPr bwMode="auto">
          <a:xfrm>
            <a:off x="5916613" y="2614613"/>
            <a:ext cx="604837" cy="382587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auto">
          <a:xfrm>
            <a:off x="621665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>
            <a:off x="2667000" y="3505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2667000" y="2819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Text Box 64"/>
          <p:cNvSpPr txBox="1">
            <a:spLocks noChangeArrowheads="1"/>
          </p:cNvSpPr>
          <p:nvPr/>
        </p:nvSpPr>
        <p:spPr bwMode="auto">
          <a:xfrm>
            <a:off x="3581400" y="24526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FTP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53" name="Text Box 65"/>
          <p:cNvSpPr txBox="1">
            <a:spLocks noChangeArrowheads="1"/>
          </p:cNvSpPr>
          <p:nvPr/>
        </p:nvSpPr>
        <p:spPr bwMode="auto">
          <a:xfrm>
            <a:off x="3581400" y="3138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TCP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>
            <a:off x="2286000" y="5486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7" name="Line 69"/>
          <p:cNvSpPr>
            <a:spLocks noChangeShapeType="1"/>
          </p:cNvSpPr>
          <p:nvPr/>
        </p:nvSpPr>
        <p:spPr bwMode="auto">
          <a:xfrm>
            <a:off x="2286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>
            <a:off x="62484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>
            <a:off x="2667000" y="4114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>
            <a:off x="2667000" y="4800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Text Box 74"/>
          <p:cNvSpPr txBox="1">
            <a:spLocks noChangeArrowheads="1"/>
          </p:cNvSpPr>
          <p:nvPr/>
        </p:nvSpPr>
        <p:spPr bwMode="auto">
          <a:xfrm>
            <a:off x="3581400" y="37480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364" name="Text Box 76"/>
          <p:cNvSpPr txBox="1">
            <a:spLocks noChangeArrowheads="1"/>
          </p:cNvSpPr>
          <p:nvPr/>
        </p:nvSpPr>
        <p:spPr bwMode="auto">
          <a:xfrm>
            <a:off x="3352800" y="4433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Ethernet protocol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Indirectly connected IP hosts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75EF85-A242-42C5-9954-268DD966533E}" type="slidenum">
              <a:rPr lang="en-GB"/>
              <a:pPr/>
              <a:t>13</a:t>
            </a:fld>
            <a:endParaRPr 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1757363" y="3246438"/>
            <a:ext cx="1690687" cy="1792287"/>
          </a:xfrm>
          <a:custGeom>
            <a:avLst/>
            <a:gdLst/>
            <a:ahLst/>
            <a:cxnLst>
              <a:cxn ang="0">
                <a:pos x="1065" y="1125"/>
              </a:cxn>
              <a:cxn ang="0">
                <a:pos x="1065" y="0"/>
              </a:cxn>
              <a:cxn ang="0">
                <a:pos x="0" y="0"/>
              </a:cxn>
              <a:cxn ang="0">
                <a:pos x="0" y="1129"/>
              </a:cxn>
              <a:cxn ang="0">
                <a:pos x="1065" y="1129"/>
              </a:cxn>
              <a:cxn ang="0">
                <a:pos x="1065" y="1129"/>
              </a:cxn>
              <a:cxn ang="0">
                <a:pos x="1065" y="1125"/>
              </a:cxn>
            </a:cxnLst>
            <a:rect l="0" t="0" r="r" b="b"/>
            <a:pathLst>
              <a:path w="1065" h="1129">
                <a:moveTo>
                  <a:pt x="1065" y="1125"/>
                </a:moveTo>
                <a:lnTo>
                  <a:pt x="1065" y="0"/>
                </a:lnTo>
                <a:lnTo>
                  <a:pt x="0" y="0"/>
                </a:lnTo>
                <a:lnTo>
                  <a:pt x="0" y="1129"/>
                </a:lnTo>
                <a:lnTo>
                  <a:pt x="1065" y="1129"/>
                </a:lnTo>
                <a:lnTo>
                  <a:pt x="1065" y="1129"/>
                </a:lnTo>
                <a:lnTo>
                  <a:pt x="1065" y="112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200400" y="3657600"/>
            <a:ext cx="258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2" name="Freeform 10"/>
          <p:cNvSpPr>
            <a:spLocks/>
          </p:cNvSpPr>
          <p:nvPr/>
        </p:nvSpPr>
        <p:spPr bwMode="auto">
          <a:xfrm>
            <a:off x="457200" y="2286000"/>
            <a:ext cx="958850" cy="2736850"/>
          </a:xfrm>
          <a:custGeom>
            <a:avLst/>
            <a:gdLst/>
            <a:ahLst/>
            <a:cxnLst>
              <a:cxn ang="0">
                <a:pos x="600" y="1528"/>
              </a:cxn>
              <a:cxn ang="0">
                <a:pos x="604" y="0"/>
              </a:cxn>
              <a:cxn ang="0">
                <a:pos x="0" y="0"/>
              </a:cxn>
              <a:cxn ang="0">
                <a:pos x="0" y="1532"/>
              </a:cxn>
              <a:cxn ang="0">
                <a:pos x="604" y="1532"/>
              </a:cxn>
              <a:cxn ang="0">
                <a:pos x="604" y="1532"/>
              </a:cxn>
              <a:cxn ang="0">
                <a:pos x="600" y="1528"/>
              </a:cxn>
            </a:cxnLst>
            <a:rect l="0" t="0" r="r" b="b"/>
            <a:pathLst>
              <a:path w="604" h="1532">
                <a:moveTo>
                  <a:pt x="600" y="1528"/>
                </a:moveTo>
                <a:lnTo>
                  <a:pt x="604" y="0"/>
                </a:lnTo>
                <a:lnTo>
                  <a:pt x="0" y="0"/>
                </a:lnTo>
                <a:lnTo>
                  <a:pt x="0" y="1532"/>
                </a:lnTo>
                <a:lnTo>
                  <a:pt x="604" y="1532"/>
                </a:lnTo>
                <a:lnTo>
                  <a:pt x="604" y="1532"/>
                </a:lnTo>
                <a:lnTo>
                  <a:pt x="600" y="152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960563" y="4529138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782888" y="4522788"/>
            <a:ext cx="473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FDDI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493963" y="3822700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>
            <a:off x="1878013" y="4457700"/>
            <a:ext cx="604837" cy="38258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278063" y="3756025"/>
            <a:ext cx="606425" cy="390525"/>
          </a:xfrm>
          <a:custGeom>
            <a:avLst/>
            <a:gdLst/>
            <a:ahLst/>
            <a:cxnLst>
              <a:cxn ang="0">
                <a:pos x="382" y="242"/>
              </a:cxn>
              <a:cxn ang="0">
                <a:pos x="382" y="0"/>
              </a:cxn>
              <a:cxn ang="0">
                <a:pos x="0" y="0"/>
              </a:cxn>
              <a:cxn ang="0">
                <a:pos x="0" y="246"/>
              </a:cxn>
              <a:cxn ang="0">
                <a:pos x="382" y="246"/>
              </a:cxn>
              <a:cxn ang="0">
                <a:pos x="382" y="246"/>
              </a:cxn>
            </a:cxnLst>
            <a:rect l="0" t="0" r="r" b="b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  <a:lnTo>
                  <a:pt x="382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858838" y="3846513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642938" y="3779838"/>
            <a:ext cx="604837" cy="390525"/>
          </a:xfrm>
          <a:custGeom>
            <a:avLst/>
            <a:gdLst/>
            <a:ahLst/>
            <a:cxnLst>
              <a:cxn ang="0">
                <a:pos x="381" y="242"/>
              </a:cxn>
              <a:cxn ang="0">
                <a:pos x="381" y="0"/>
              </a:cxn>
              <a:cxn ang="0">
                <a:pos x="0" y="0"/>
              </a:cxn>
              <a:cxn ang="0">
                <a:pos x="0" y="246"/>
              </a:cxn>
              <a:cxn ang="0">
                <a:pos x="381" y="246"/>
              </a:cxn>
              <a:cxn ang="0">
                <a:pos x="381" y="246"/>
              </a:cxn>
            </a:cxnLst>
            <a:rect l="0" t="0" r="r" b="b"/>
            <a:pathLst>
              <a:path w="381" h="246">
                <a:moveTo>
                  <a:pt x="381" y="242"/>
                </a:moveTo>
                <a:lnTo>
                  <a:pt x="381" y="0"/>
                </a:lnTo>
                <a:lnTo>
                  <a:pt x="0" y="0"/>
                </a:lnTo>
                <a:lnTo>
                  <a:pt x="0" y="246"/>
                </a:lnTo>
                <a:lnTo>
                  <a:pt x="381" y="246"/>
                </a:lnTo>
                <a:lnTo>
                  <a:pt x="381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2722563" y="4457700"/>
            <a:ext cx="604837" cy="38258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31838" y="4529138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32" name="Freeform 20"/>
          <p:cNvSpPr>
            <a:spLocks/>
          </p:cNvSpPr>
          <p:nvPr/>
        </p:nvSpPr>
        <p:spPr bwMode="auto">
          <a:xfrm>
            <a:off x="642938" y="4457700"/>
            <a:ext cx="604837" cy="38893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5"/>
              </a:cxn>
              <a:cxn ang="0">
                <a:pos x="381" y="245"/>
              </a:cxn>
              <a:cxn ang="0">
                <a:pos x="381" y="245"/>
              </a:cxn>
            </a:cxnLst>
            <a:rect l="0" t="0" r="r" b="b"/>
            <a:pathLst>
              <a:path w="381" h="245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5"/>
                </a:lnTo>
                <a:lnTo>
                  <a:pt x="381" y="245"/>
                </a:lnTo>
                <a:lnTo>
                  <a:pt x="381" y="2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750888" y="31750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TCP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642938" y="3109913"/>
            <a:ext cx="604837" cy="382587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2170113" y="4146550"/>
            <a:ext cx="252412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2746375" y="4146550"/>
            <a:ext cx="276225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>
            <a:off x="5754688" y="3246438"/>
            <a:ext cx="1690687" cy="1792287"/>
          </a:xfrm>
          <a:custGeom>
            <a:avLst/>
            <a:gdLst/>
            <a:ahLst/>
            <a:cxnLst>
              <a:cxn ang="0">
                <a:pos x="1065" y="1125"/>
              </a:cxn>
              <a:cxn ang="0">
                <a:pos x="1065" y="0"/>
              </a:cxn>
              <a:cxn ang="0">
                <a:pos x="0" y="0"/>
              </a:cxn>
              <a:cxn ang="0">
                <a:pos x="0" y="1129"/>
              </a:cxn>
              <a:cxn ang="0">
                <a:pos x="1065" y="1129"/>
              </a:cxn>
              <a:cxn ang="0">
                <a:pos x="1065" y="1129"/>
              </a:cxn>
              <a:cxn ang="0">
                <a:pos x="1065" y="1125"/>
              </a:cxn>
            </a:cxnLst>
            <a:rect l="0" t="0" r="r" b="b"/>
            <a:pathLst>
              <a:path w="1065" h="1129">
                <a:moveTo>
                  <a:pt x="1065" y="1125"/>
                </a:moveTo>
                <a:lnTo>
                  <a:pt x="1065" y="0"/>
                </a:lnTo>
                <a:lnTo>
                  <a:pt x="0" y="0"/>
                </a:lnTo>
                <a:lnTo>
                  <a:pt x="0" y="1129"/>
                </a:lnTo>
                <a:lnTo>
                  <a:pt x="1065" y="1129"/>
                </a:lnTo>
                <a:lnTo>
                  <a:pt x="1065" y="1129"/>
                </a:lnTo>
                <a:lnTo>
                  <a:pt x="1065" y="112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7162800" y="3657600"/>
            <a:ext cx="258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6000750" y="4529138"/>
            <a:ext cx="473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FDDI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6810375" y="4522788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486525" y="3822700"/>
            <a:ext cx="192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2" name="Freeform 30"/>
          <p:cNvSpPr>
            <a:spLocks/>
          </p:cNvSpPr>
          <p:nvPr/>
        </p:nvSpPr>
        <p:spPr bwMode="auto">
          <a:xfrm>
            <a:off x="5868988" y="4457700"/>
            <a:ext cx="611187" cy="38258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5" y="0"/>
              </a:cxn>
              <a:cxn ang="0">
                <a:pos x="0" y="0"/>
              </a:cxn>
              <a:cxn ang="0">
                <a:pos x="0" y="241"/>
              </a:cxn>
              <a:cxn ang="0">
                <a:pos x="385" y="241"/>
              </a:cxn>
              <a:cxn ang="0">
                <a:pos x="385" y="241"/>
              </a:cxn>
            </a:cxnLst>
            <a:rect l="0" t="0" r="r" b="b"/>
            <a:pathLst>
              <a:path w="385" h="241">
                <a:moveTo>
                  <a:pt x="381" y="241"/>
                </a:moveTo>
                <a:lnTo>
                  <a:pt x="385" y="0"/>
                </a:lnTo>
                <a:lnTo>
                  <a:pt x="0" y="0"/>
                </a:lnTo>
                <a:lnTo>
                  <a:pt x="0" y="241"/>
                </a:lnTo>
                <a:lnTo>
                  <a:pt x="385" y="241"/>
                </a:lnTo>
                <a:lnTo>
                  <a:pt x="385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Freeform 31"/>
          <p:cNvSpPr>
            <a:spLocks/>
          </p:cNvSpPr>
          <p:nvPr/>
        </p:nvSpPr>
        <p:spPr bwMode="auto">
          <a:xfrm>
            <a:off x="6270625" y="3756025"/>
            <a:ext cx="611188" cy="390525"/>
          </a:xfrm>
          <a:custGeom>
            <a:avLst/>
            <a:gdLst/>
            <a:ahLst/>
            <a:cxnLst>
              <a:cxn ang="0">
                <a:pos x="381" y="242"/>
              </a:cxn>
              <a:cxn ang="0">
                <a:pos x="385" y="0"/>
              </a:cxn>
              <a:cxn ang="0">
                <a:pos x="0" y="0"/>
              </a:cxn>
              <a:cxn ang="0">
                <a:pos x="0" y="246"/>
              </a:cxn>
              <a:cxn ang="0">
                <a:pos x="385" y="246"/>
              </a:cxn>
              <a:cxn ang="0">
                <a:pos x="385" y="246"/>
              </a:cxn>
            </a:cxnLst>
            <a:rect l="0" t="0" r="r" b="b"/>
            <a:pathLst>
              <a:path w="385" h="246">
                <a:moveTo>
                  <a:pt x="381" y="242"/>
                </a:moveTo>
                <a:lnTo>
                  <a:pt x="385" y="0"/>
                </a:lnTo>
                <a:lnTo>
                  <a:pt x="0" y="0"/>
                </a:lnTo>
                <a:lnTo>
                  <a:pt x="0" y="246"/>
                </a:lnTo>
                <a:lnTo>
                  <a:pt x="385" y="246"/>
                </a:lnTo>
                <a:lnTo>
                  <a:pt x="385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Freeform 32"/>
          <p:cNvSpPr>
            <a:spLocks/>
          </p:cNvSpPr>
          <p:nvPr/>
        </p:nvSpPr>
        <p:spPr bwMode="auto">
          <a:xfrm>
            <a:off x="6719888" y="4457700"/>
            <a:ext cx="604837" cy="38258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V="1">
            <a:off x="6169025" y="4146550"/>
            <a:ext cx="244475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6737350" y="4146550"/>
            <a:ext cx="276225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143000" y="2057400"/>
            <a:ext cx="258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48" name="Freeform 36"/>
          <p:cNvSpPr>
            <a:spLocks/>
          </p:cNvSpPr>
          <p:nvPr/>
        </p:nvSpPr>
        <p:spPr bwMode="auto">
          <a:xfrm>
            <a:off x="7804150" y="2286000"/>
            <a:ext cx="958850" cy="2752725"/>
          </a:xfrm>
          <a:custGeom>
            <a:avLst/>
            <a:gdLst/>
            <a:ahLst/>
            <a:cxnLst>
              <a:cxn ang="0">
                <a:pos x="600" y="1528"/>
              </a:cxn>
              <a:cxn ang="0">
                <a:pos x="604" y="0"/>
              </a:cxn>
              <a:cxn ang="0">
                <a:pos x="0" y="0"/>
              </a:cxn>
              <a:cxn ang="0">
                <a:pos x="0" y="1532"/>
              </a:cxn>
              <a:cxn ang="0">
                <a:pos x="604" y="1532"/>
              </a:cxn>
              <a:cxn ang="0">
                <a:pos x="604" y="1532"/>
              </a:cxn>
              <a:cxn ang="0">
                <a:pos x="600" y="1528"/>
              </a:cxn>
            </a:cxnLst>
            <a:rect l="0" t="0" r="r" b="b"/>
            <a:pathLst>
              <a:path w="604" h="1532">
                <a:moveTo>
                  <a:pt x="600" y="1528"/>
                </a:moveTo>
                <a:lnTo>
                  <a:pt x="604" y="0"/>
                </a:lnTo>
                <a:lnTo>
                  <a:pt x="0" y="0"/>
                </a:lnTo>
                <a:lnTo>
                  <a:pt x="0" y="1532"/>
                </a:lnTo>
                <a:lnTo>
                  <a:pt x="604" y="1532"/>
                </a:lnTo>
                <a:lnTo>
                  <a:pt x="604" y="1532"/>
                </a:lnTo>
                <a:lnTo>
                  <a:pt x="600" y="152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8199438" y="3846513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50" name="Freeform 38"/>
          <p:cNvSpPr>
            <a:spLocks/>
          </p:cNvSpPr>
          <p:nvPr/>
        </p:nvSpPr>
        <p:spPr bwMode="auto">
          <a:xfrm>
            <a:off x="7983538" y="3779838"/>
            <a:ext cx="606425" cy="390525"/>
          </a:xfrm>
          <a:custGeom>
            <a:avLst/>
            <a:gdLst/>
            <a:ahLst/>
            <a:cxnLst>
              <a:cxn ang="0">
                <a:pos x="382" y="242"/>
              </a:cxn>
              <a:cxn ang="0">
                <a:pos x="382" y="0"/>
              </a:cxn>
              <a:cxn ang="0">
                <a:pos x="0" y="0"/>
              </a:cxn>
              <a:cxn ang="0">
                <a:pos x="0" y="246"/>
              </a:cxn>
              <a:cxn ang="0">
                <a:pos x="382" y="246"/>
              </a:cxn>
              <a:cxn ang="0">
                <a:pos x="382" y="246"/>
              </a:cxn>
            </a:cxnLst>
            <a:rect l="0" t="0" r="r" b="b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  <a:lnTo>
                  <a:pt x="382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8074025" y="4529138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52" name="Freeform 40"/>
          <p:cNvSpPr>
            <a:spLocks/>
          </p:cNvSpPr>
          <p:nvPr/>
        </p:nvSpPr>
        <p:spPr bwMode="auto">
          <a:xfrm>
            <a:off x="7983538" y="4457700"/>
            <a:ext cx="606425" cy="388938"/>
          </a:xfrm>
          <a:custGeom>
            <a:avLst/>
            <a:gdLst/>
            <a:ahLst/>
            <a:cxnLst>
              <a:cxn ang="0">
                <a:pos x="382" y="241"/>
              </a:cxn>
              <a:cxn ang="0">
                <a:pos x="382" y="0"/>
              </a:cxn>
              <a:cxn ang="0">
                <a:pos x="0" y="0"/>
              </a:cxn>
              <a:cxn ang="0">
                <a:pos x="0" y="245"/>
              </a:cxn>
              <a:cxn ang="0">
                <a:pos x="382" y="245"/>
              </a:cxn>
              <a:cxn ang="0">
                <a:pos x="382" y="245"/>
              </a:cxn>
            </a:cxnLst>
            <a:rect l="0" t="0" r="r" b="b"/>
            <a:pathLst>
              <a:path w="382" h="245">
                <a:moveTo>
                  <a:pt x="382" y="241"/>
                </a:moveTo>
                <a:lnTo>
                  <a:pt x="382" y="0"/>
                </a:lnTo>
                <a:lnTo>
                  <a:pt x="0" y="0"/>
                </a:lnTo>
                <a:lnTo>
                  <a:pt x="0" y="245"/>
                </a:lnTo>
                <a:lnTo>
                  <a:pt x="382" y="245"/>
                </a:lnTo>
                <a:lnTo>
                  <a:pt x="382" y="2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8091488" y="31750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TCP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54" name="Freeform 42"/>
          <p:cNvSpPr>
            <a:spLocks/>
          </p:cNvSpPr>
          <p:nvPr/>
        </p:nvSpPr>
        <p:spPr bwMode="auto">
          <a:xfrm>
            <a:off x="7983538" y="3109913"/>
            <a:ext cx="606425" cy="382587"/>
          </a:xfrm>
          <a:custGeom>
            <a:avLst/>
            <a:gdLst/>
            <a:ahLst/>
            <a:cxnLst>
              <a:cxn ang="0">
                <a:pos x="382" y="241"/>
              </a:cxn>
              <a:cxn ang="0">
                <a:pos x="382" y="0"/>
              </a:cxn>
              <a:cxn ang="0">
                <a:pos x="0" y="0"/>
              </a:cxn>
              <a:cxn ang="0">
                <a:pos x="0" y="241"/>
              </a:cxn>
              <a:cxn ang="0">
                <a:pos x="382" y="241"/>
              </a:cxn>
              <a:cxn ang="0">
                <a:pos x="382" y="241"/>
              </a:cxn>
            </a:cxnLst>
            <a:rect l="0" t="0" r="r" b="b"/>
            <a:pathLst>
              <a:path w="382" h="241">
                <a:moveTo>
                  <a:pt x="382" y="241"/>
                </a:moveTo>
                <a:lnTo>
                  <a:pt x="382" y="0"/>
                </a:lnTo>
                <a:lnTo>
                  <a:pt x="0" y="0"/>
                </a:lnTo>
                <a:lnTo>
                  <a:pt x="0" y="241"/>
                </a:lnTo>
                <a:lnTo>
                  <a:pt x="382" y="241"/>
                </a:lnTo>
                <a:lnTo>
                  <a:pt x="382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8458200" y="2057400"/>
            <a:ext cx="258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56" name="Freeform 44"/>
          <p:cNvSpPr>
            <a:spLocks/>
          </p:cNvSpPr>
          <p:nvPr/>
        </p:nvSpPr>
        <p:spPr bwMode="auto">
          <a:xfrm>
            <a:off x="942975" y="4846638"/>
            <a:ext cx="1227138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08"/>
              </a:cxn>
              <a:cxn ang="0">
                <a:pos x="773" y="208"/>
              </a:cxn>
              <a:cxn ang="0">
                <a:pos x="773" y="0"/>
              </a:cxn>
            </a:cxnLst>
            <a:rect l="0" t="0" r="r" b="b"/>
            <a:pathLst>
              <a:path w="773" h="208">
                <a:moveTo>
                  <a:pt x="0" y="0"/>
                </a:moveTo>
                <a:lnTo>
                  <a:pt x="3" y="208"/>
                </a:lnTo>
                <a:lnTo>
                  <a:pt x="773" y="208"/>
                </a:lnTo>
                <a:lnTo>
                  <a:pt x="77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7" name="Freeform 45"/>
          <p:cNvSpPr>
            <a:spLocks/>
          </p:cNvSpPr>
          <p:nvPr/>
        </p:nvSpPr>
        <p:spPr bwMode="auto">
          <a:xfrm>
            <a:off x="7013575" y="4840288"/>
            <a:ext cx="1276350" cy="341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215"/>
              </a:cxn>
              <a:cxn ang="0">
                <a:pos x="804" y="215"/>
              </a:cxn>
              <a:cxn ang="0">
                <a:pos x="804" y="4"/>
              </a:cxn>
            </a:cxnLst>
            <a:rect l="0" t="0" r="r" b="b"/>
            <a:pathLst>
              <a:path w="804" h="215">
                <a:moveTo>
                  <a:pt x="0" y="0"/>
                </a:moveTo>
                <a:lnTo>
                  <a:pt x="4" y="215"/>
                </a:lnTo>
                <a:lnTo>
                  <a:pt x="804" y="215"/>
                </a:lnTo>
                <a:lnTo>
                  <a:pt x="804" y="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V="1">
            <a:off x="8299450" y="4194175"/>
            <a:ext cx="6350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V="1">
            <a:off x="8299450" y="3508375"/>
            <a:ext cx="6350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942975" y="3498850"/>
            <a:ext cx="1588" cy="280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V="1">
            <a:off x="942975" y="4170363"/>
            <a:ext cx="1588" cy="287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3048000" y="5181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 flipV="1">
            <a:off x="3048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 flipV="1">
            <a:off x="61722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798513" y="2503488"/>
            <a:ext cx="382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FTP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66" name="Freeform 54"/>
          <p:cNvSpPr>
            <a:spLocks/>
          </p:cNvSpPr>
          <p:nvPr/>
        </p:nvSpPr>
        <p:spPr bwMode="auto">
          <a:xfrm>
            <a:off x="685800" y="2438400"/>
            <a:ext cx="604838" cy="38258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 flipV="1">
            <a:off x="914400" y="2819400"/>
            <a:ext cx="1588" cy="280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8081963" y="2538413"/>
            <a:ext cx="382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FTP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69" name="Freeform 57"/>
          <p:cNvSpPr>
            <a:spLocks/>
          </p:cNvSpPr>
          <p:nvPr/>
        </p:nvSpPr>
        <p:spPr bwMode="auto">
          <a:xfrm>
            <a:off x="8005763" y="2462213"/>
            <a:ext cx="604837" cy="382587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83058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3352800" y="464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2971800" y="3962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295400" y="3276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295400" y="2590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5" name="Line 63"/>
          <p:cNvSpPr>
            <a:spLocks noChangeShapeType="1"/>
          </p:cNvSpPr>
          <p:nvPr/>
        </p:nvSpPr>
        <p:spPr bwMode="auto">
          <a:xfrm>
            <a:off x="69342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6" name="Line 64"/>
          <p:cNvSpPr>
            <a:spLocks noChangeShapeType="1"/>
          </p:cNvSpPr>
          <p:nvPr/>
        </p:nvSpPr>
        <p:spPr bwMode="auto">
          <a:xfrm>
            <a:off x="1295400" y="3962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>
            <a:off x="7391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Text Box 67"/>
          <p:cNvSpPr txBox="1">
            <a:spLocks noChangeArrowheads="1"/>
          </p:cNvSpPr>
          <p:nvPr/>
        </p:nvSpPr>
        <p:spPr bwMode="auto">
          <a:xfrm>
            <a:off x="3810000" y="2209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FTP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3810000" y="2895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TCP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81" name="Text Box 69"/>
          <p:cNvSpPr txBox="1">
            <a:spLocks noChangeArrowheads="1"/>
          </p:cNvSpPr>
          <p:nvPr/>
        </p:nvSpPr>
        <p:spPr bwMode="auto">
          <a:xfrm>
            <a:off x="4267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3810000" y="42672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FDDI protocol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Encapsulation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7AD98A-79C8-435B-B644-CA07CDAF3F2F}" type="slidenum">
              <a:rPr lang="en-GB"/>
              <a:pPr/>
              <a:t>14</a:t>
            </a:fld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Data is processed at each layer through the protocol stack, until it is sent as a stream of bits across the network.</a:t>
            </a:r>
          </a:p>
          <a:p>
            <a:r>
              <a:rPr lang="en-US" altLang="zh-TW">
                <a:ea typeface="PMingLiU" pitchFamily="18" charset="-120"/>
              </a:rPr>
              <a:t>Each layer adds information to the data by prepending headers (and sometimes trailers) to the data that it receives.</a:t>
            </a:r>
          </a:p>
          <a:p>
            <a:r>
              <a:rPr lang="en-US" altLang="zh-TW">
                <a:ea typeface="PMingLiU" pitchFamily="18" charset="-120"/>
              </a:rPr>
              <a:t>A lower-level protocol does not interpret the message it is given by some higher-level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Encapsulation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694D352-A6D2-47F7-915D-14B35506BE1E}" type="slidenum">
              <a:rPr lang="en-GB"/>
              <a:pPr/>
              <a:t>15</a:t>
            </a:fld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76685"/>
            <a:ext cx="8153400" cy="4495800"/>
          </a:xfrm>
        </p:spPr>
        <p:txBody>
          <a:bodyPr/>
          <a:lstStyle/>
          <a:p>
            <a:endParaRPr lang="en-GB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1524000" y="1772493"/>
            <a:ext cx="958850" cy="4038600"/>
          </a:xfrm>
          <a:custGeom>
            <a:avLst/>
            <a:gdLst/>
            <a:ahLst/>
            <a:cxnLst>
              <a:cxn ang="0">
                <a:pos x="600" y="1528"/>
              </a:cxn>
              <a:cxn ang="0">
                <a:pos x="604" y="0"/>
              </a:cxn>
              <a:cxn ang="0">
                <a:pos x="0" y="0"/>
              </a:cxn>
              <a:cxn ang="0">
                <a:pos x="0" y="1532"/>
              </a:cxn>
              <a:cxn ang="0">
                <a:pos x="604" y="1532"/>
              </a:cxn>
              <a:cxn ang="0">
                <a:pos x="604" y="1532"/>
              </a:cxn>
              <a:cxn ang="0">
                <a:pos x="600" y="1528"/>
              </a:cxn>
            </a:cxnLst>
            <a:rect l="0" t="0" r="r" b="b"/>
            <a:pathLst>
              <a:path w="604" h="1532">
                <a:moveTo>
                  <a:pt x="600" y="1528"/>
                </a:moveTo>
                <a:lnTo>
                  <a:pt x="604" y="0"/>
                </a:lnTo>
                <a:lnTo>
                  <a:pt x="0" y="0"/>
                </a:lnTo>
                <a:lnTo>
                  <a:pt x="0" y="1532"/>
                </a:lnTo>
                <a:lnTo>
                  <a:pt x="604" y="1532"/>
                </a:lnTo>
                <a:lnTo>
                  <a:pt x="604" y="1532"/>
                </a:lnTo>
                <a:lnTo>
                  <a:pt x="600" y="152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925638" y="4039443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1709738" y="3972768"/>
            <a:ext cx="604837" cy="390525"/>
          </a:xfrm>
          <a:custGeom>
            <a:avLst/>
            <a:gdLst/>
            <a:ahLst/>
            <a:cxnLst>
              <a:cxn ang="0">
                <a:pos x="381" y="242"/>
              </a:cxn>
              <a:cxn ang="0">
                <a:pos x="381" y="0"/>
              </a:cxn>
              <a:cxn ang="0">
                <a:pos x="0" y="0"/>
              </a:cxn>
              <a:cxn ang="0">
                <a:pos x="0" y="246"/>
              </a:cxn>
              <a:cxn ang="0">
                <a:pos x="381" y="246"/>
              </a:cxn>
              <a:cxn ang="0">
                <a:pos x="381" y="246"/>
              </a:cxn>
            </a:cxnLst>
            <a:rect l="0" t="0" r="r" b="b"/>
            <a:pathLst>
              <a:path w="381" h="246">
                <a:moveTo>
                  <a:pt x="381" y="242"/>
                </a:moveTo>
                <a:lnTo>
                  <a:pt x="381" y="0"/>
                </a:lnTo>
                <a:lnTo>
                  <a:pt x="0" y="0"/>
                </a:lnTo>
                <a:lnTo>
                  <a:pt x="0" y="246"/>
                </a:lnTo>
                <a:lnTo>
                  <a:pt x="381" y="246"/>
                </a:lnTo>
                <a:lnTo>
                  <a:pt x="381" y="24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798638" y="5044331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1709738" y="4972893"/>
            <a:ext cx="604837" cy="38893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5"/>
              </a:cxn>
              <a:cxn ang="0">
                <a:pos x="381" y="245"/>
              </a:cxn>
              <a:cxn ang="0">
                <a:pos x="381" y="245"/>
              </a:cxn>
            </a:cxnLst>
            <a:rect l="0" t="0" r="r" b="b"/>
            <a:pathLst>
              <a:path w="381" h="245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5"/>
                </a:lnTo>
                <a:lnTo>
                  <a:pt x="381" y="245"/>
                </a:lnTo>
                <a:lnTo>
                  <a:pt x="381" y="2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817688" y="3042493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TCP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1709738" y="2977406"/>
            <a:ext cx="604837" cy="382587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833563" y="2066181"/>
            <a:ext cx="382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FTP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1720850" y="2001093"/>
            <a:ext cx="604838" cy="382588"/>
          </a:xfrm>
          <a:custGeom>
            <a:avLst/>
            <a:gdLst/>
            <a:ahLst/>
            <a:cxnLst>
              <a:cxn ang="0">
                <a:pos x="381" y="241"/>
              </a:cxn>
              <a:cxn ang="0">
                <a:pos x="381" y="0"/>
              </a:cxn>
              <a:cxn ang="0">
                <a:pos x="0" y="0"/>
              </a:cxn>
              <a:cxn ang="0">
                <a:pos x="0" y="241"/>
              </a:cxn>
              <a:cxn ang="0">
                <a:pos x="381" y="241"/>
              </a:cxn>
              <a:cxn ang="0">
                <a:pos x="381" y="241"/>
              </a:cxn>
            </a:cxnLst>
            <a:rect l="0" t="0" r="r" b="b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  <a:lnTo>
                  <a:pt x="381" y="2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2025650" y="238209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2025650" y="337269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025650" y="436329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835650" y="245829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835650" y="344889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616450" y="344889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TCP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5835650" y="449029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616450" y="449029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TCP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625850" y="449029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IP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5835650" y="555709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616450" y="555709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TCP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625850" y="555709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IP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2559050" y="5557093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Eth.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6521450" y="19248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6521450" y="29154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6521450" y="39060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6521450" y="49728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6521450" y="60396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5835650" y="1447949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user input</a:t>
            </a:r>
            <a:endParaRPr lang="en-US" altLang="zh-TW" sz="24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3321050" y="634449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Send out to the network interface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Demultiplexing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B90F26-FC43-4FA8-82AB-42BEBF23D568}" type="slidenum">
              <a:rPr lang="en-GB"/>
              <a:pPr/>
              <a:t>16</a:t>
            </a:fld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69653"/>
            <a:ext cx="8153400" cy="4495800"/>
          </a:xfrm>
        </p:spPr>
        <p:txBody>
          <a:bodyPr/>
          <a:lstStyle/>
          <a:p>
            <a:endParaRPr lang="en-GB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58000" y="209825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858000" y="308885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638800" y="308885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TCP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0" y="413025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638800" y="413025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TCP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648200" y="413025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IP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326188" y="5146253"/>
            <a:ext cx="1371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Appl. data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106988" y="514625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TCP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116388" y="514625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IP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049588" y="5146253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Eth. hdr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3659188" y="56796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449388" y="598445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Received from the network interface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 flipV="1">
            <a:off x="2211388" y="4308053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3735388" y="4384253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 flipV="1">
            <a:off x="3354388" y="3241253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4878388" y="3469853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 flipV="1">
            <a:off x="4497388" y="232685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5868988" y="2326853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068388" y="3698453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Other nonIP network protocols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906588" y="2860253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UDP-based applications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2897188" y="1717253"/>
            <a:ext cx="289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Other TCP-based application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PMingLiU" pitchFamily="18" charset="-120"/>
              </a:rPr>
              <a:t>Internet addresses and port numbers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C21F513-2D4C-4751-81D3-2D56008B14AA}" type="slidenum">
              <a:rPr lang="en-GB"/>
              <a:pPr/>
              <a:t>17</a:t>
            </a:fld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Each network interface has at least one IP address.</a:t>
            </a:r>
          </a:p>
          <a:p>
            <a:r>
              <a:rPr lang="en-US" altLang="zh-TW">
                <a:ea typeface="PMingLiU" pitchFamily="18" charset="-120"/>
              </a:rPr>
              <a:t>Both TCP and UDP use 16-bit port numbers to identify applications.</a:t>
            </a:r>
          </a:p>
          <a:p>
            <a:r>
              <a:rPr lang="en-US" altLang="zh-TW">
                <a:ea typeface="PMingLiU" pitchFamily="18" charset="-120"/>
              </a:rPr>
              <a:t>Servers are normally known by their well-known port numbers, usually between 1 and 1023.</a:t>
            </a:r>
          </a:p>
          <a:p>
            <a:r>
              <a:rPr lang="en-US" altLang="zh-TW">
                <a:ea typeface="PMingLiU" pitchFamily="18" charset="-120"/>
              </a:rPr>
              <a:t>Client ports are referred to </a:t>
            </a:r>
            <a:r>
              <a:rPr lang="en-US" altLang="zh-TW" i="1">
                <a:ea typeface="PMingLiU" pitchFamily="18" charset="-120"/>
              </a:rPr>
              <a:t>ephemeral ports</a:t>
            </a:r>
            <a:r>
              <a:rPr lang="en-US" altLang="zh-TW">
                <a:ea typeface="PMingLiU" pitchFamily="18" charset="-120"/>
              </a:rPr>
              <a:t>, i.e., short lived, which use port numbers above 1023.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IP software at end hosts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05E669-F83D-4845-88C5-102AD2D09974}" type="slidenum">
              <a:rPr lang="en-GB"/>
              <a:pPr/>
              <a:t>18</a:t>
            </a:fld>
            <a:endParaRPr lang="en-GB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The IP software mainly consists of modules for </a:t>
            </a:r>
          </a:p>
          <a:p>
            <a:pPr lvl="1"/>
            <a:r>
              <a:rPr lang="en-US" altLang="zh-TW">
                <a:ea typeface="PMingLiU" pitchFamily="18" charset="-120"/>
              </a:rPr>
              <a:t>Application layer, such as DNS</a:t>
            </a:r>
          </a:p>
          <a:p>
            <a:pPr lvl="1"/>
            <a:r>
              <a:rPr lang="en-US" altLang="zh-TW">
                <a:ea typeface="PMingLiU" pitchFamily="18" charset="-120"/>
              </a:rPr>
              <a:t>Transport layer: TCP, UDP</a:t>
            </a:r>
          </a:p>
          <a:p>
            <a:pPr lvl="1"/>
            <a:r>
              <a:rPr lang="en-US" altLang="zh-TW">
                <a:ea typeface="PMingLiU" pitchFamily="18" charset="-120"/>
              </a:rPr>
              <a:t>Routing layer: IP, ICMP, and others.</a:t>
            </a:r>
          </a:p>
          <a:p>
            <a:pPr lvl="1"/>
            <a:r>
              <a:rPr lang="en-US" altLang="zh-TW">
                <a:ea typeface="PMingLiU" pitchFamily="18" charset="-120"/>
              </a:rPr>
              <a:t>Data-link layer: MAC-IP-addresses binding</a:t>
            </a:r>
          </a:p>
          <a:p>
            <a:pPr lvl="1"/>
            <a:endParaRPr lang="en-US" altLang="zh-TW">
              <a:ea typeface="PMingLiU" pitchFamily="18" charset="-120"/>
            </a:endParaRPr>
          </a:p>
          <a:p>
            <a:endParaRPr lang="en-US" altLang="zh-TW">
              <a:ea typeface="PMingLiU" pitchFamily="18" charset="-12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581400" y="4876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IP addresses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581400" y="4724400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324600" y="4876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 MAC addresess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477000" y="47244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5800" y="4876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Host names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85800" y="4724400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4384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53340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53340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90800" y="4648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DNS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486400" y="4495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ARP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10200" y="5410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RARP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An example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4C9732-7523-445E-A23D-FCBE8A16E9BD}" type="slidenum">
              <a:rPr lang="en-GB"/>
              <a:pPr/>
              <a:t>19</a:t>
            </a:fld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4824413"/>
          </a:xfrm>
        </p:spPr>
        <p:txBody>
          <a:bodyPr>
            <a:normAutofit fontScale="92500" lnSpcReduction="10000"/>
          </a:bodyPr>
          <a:lstStyle/>
          <a:p>
            <a:endParaRPr lang="en-US" altLang="zh-TW" dirty="0">
              <a:ea typeface="PMingLiU" pitchFamily="18" charset="-120"/>
            </a:endParaRPr>
          </a:p>
          <a:p>
            <a:endParaRPr lang="en-US" altLang="zh-TW" dirty="0">
              <a:ea typeface="PMingLiU" pitchFamily="18" charset="-120"/>
            </a:endParaRPr>
          </a:p>
          <a:p>
            <a:endParaRPr lang="en-US" altLang="zh-TW" dirty="0">
              <a:ea typeface="PMingLiU" pitchFamily="18" charset="-120"/>
            </a:endParaRPr>
          </a:p>
          <a:p>
            <a:endParaRPr lang="en-US" altLang="zh-TW" dirty="0">
              <a:ea typeface="PMingLiU" pitchFamily="18" charset="-120"/>
            </a:endParaRPr>
          </a:p>
          <a:p>
            <a:endParaRPr lang="en-US" altLang="zh-TW" dirty="0" smtClean="0">
              <a:ea typeface="PMingLiU" pitchFamily="18" charset="-120"/>
            </a:endParaRPr>
          </a:p>
          <a:p>
            <a:r>
              <a:rPr lang="en-US" altLang="zh-TW" dirty="0" smtClean="0">
                <a:ea typeface="PMingLiU" pitchFamily="18" charset="-120"/>
              </a:rPr>
              <a:t>A </a:t>
            </a:r>
            <a:r>
              <a:rPr lang="en-US" altLang="zh-TW" dirty="0">
                <a:ea typeface="PMingLiU" pitchFamily="18" charset="-120"/>
              </a:rPr>
              <a:t>HTTP client is running in m1.sun.com to connect to a HTTP server at www.sun.com.</a:t>
            </a:r>
          </a:p>
          <a:p>
            <a:r>
              <a:rPr lang="en-US" altLang="zh-TW" dirty="0">
                <a:ea typeface="PMingLiU" pitchFamily="18" charset="-120"/>
              </a:rPr>
              <a:t>The DNS client at m1.sun.com first obtains the IP address of www.sun.com.</a:t>
            </a:r>
          </a:p>
          <a:p>
            <a:r>
              <a:rPr lang="en-US" altLang="zh-TW" dirty="0">
                <a:ea typeface="PMingLiU" pitchFamily="18" charset="-120"/>
              </a:rPr>
              <a:t>The application data (HTTP+TCP) will then be encapsulated by an IP datagram with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331913" y="3284984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865313" y="1837184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865313" y="1989584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www.sun.com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94313" y="1837184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294313" y="1989584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 m1.sun.com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855913" y="259918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284913" y="259918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008313" y="2751584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140.20.1.1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437313" y="2751584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140.20.1.2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The internetworking problem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507228-7393-46BD-9E3B-CFCE2B73F0A0}" type="slidenum">
              <a:rPr lang="en-GB"/>
              <a:pPr/>
              <a:t>2</a:t>
            </a:fld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Problem: How to interconnect heterogeneous networks </a:t>
            </a:r>
            <a:r>
              <a:rPr lang="en-US" altLang="zh-TW" sz="2400" dirty="0" smtClean="0">
                <a:ea typeface="PMingLiU" pitchFamily="18" charset="-120"/>
              </a:rPr>
              <a:t>“effectively”?</a:t>
            </a:r>
            <a:endParaRPr lang="en-US" altLang="zh-TW" sz="2400" dirty="0"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Interconnect homogeneous networks directly, e.g.,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Multiple Ethernet LAN segments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Multiple </a:t>
            </a:r>
            <a:r>
              <a:rPr lang="en-US" altLang="zh-TW" sz="2000" dirty="0" err="1">
                <a:ea typeface="PMingLiU" pitchFamily="18" charset="-120"/>
              </a:rPr>
              <a:t>Fibre</a:t>
            </a:r>
            <a:r>
              <a:rPr lang="en-US" altLang="zh-TW" sz="2000" dirty="0">
                <a:ea typeface="PMingLiU" pitchFamily="18" charset="-120"/>
              </a:rPr>
              <a:t> Channels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Multiple Token Rings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Two wireless LANs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Switching / bridging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LAN switches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itchFamily="18" charset="-120"/>
              </a:rPr>
              <a:t>Transparent bridging, spanning tree algorithm and source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An 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765203-7FEC-4451-97D7-52271BEF4B26}" type="slidenum">
              <a:rPr lang="en-GB"/>
              <a:pPr/>
              <a:t>20</a:t>
            </a:fld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PMingLiU" pitchFamily="18" charset="-120"/>
              </a:rPr>
              <a:t>IP source address = 140.20.1.2</a:t>
            </a:r>
          </a:p>
          <a:p>
            <a:pPr lvl="1"/>
            <a:r>
              <a:rPr lang="en-US" altLang="zh-TW">
                <a:ea typeface="PMingLiU" pitchFamily="18" charset="-120"/>
              </a:rPr>
              <a:t>IP destination address = 140.20.1.1</a:t>
            </a:r>
          </a:p>
          <a:p>
            <a:r>
              <a:rPr lang="en-US" altLang="zh-TW">
                <a:ea typeface="PMingLiU" pitchFamily="18" charset="-120"/>
              </a:rPr>
              <a:t>Now m1.sun.com needs to run ARP to obtain the MAC address of www.sun.com’s network interface to the LAN.</a:t>
            </a:r>
          </a:p>
          <a:p>
            <a:r>
              <a:rPr lang="en-US" altLang="zh-TW">
                <a:ea typeface="PMingLiU" pitchFamily="18" charset="-120"/>
              </a:rPr>
              <a:t>The IP datagram is then encapsulated in an Ethernet frame with</a:t>
            </a:r>
          </a:p>
          <a:p>
            <a:pPr lvl="1"/>
            <a:r>
              <a:rPr lang="en-US" altLang="zh-TW">
                <a:ea typeface="PMingLiU" pitchFamily="18" charset="-120"/>
              </a:rPr>
              <a:t>MAC source address = that of m1.sun.com</a:t>
            </a:r>
          </a:p>
          <a:p>
            <a:pPr lvl="1"/>
            <a:r>
              <a:rPr lang="en-US" altLang="zh-TW">
                <a:ea typeface="PMingLiU" pitchFamily="18" charset="-120"/>
              </a:rPr>
              <a:t>MAC destination address = that of www.sun.com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IP Software at routers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650A75A-84B2-4BB2-8D14-2D27BE599626}" type="slidenum">
              <a:rPr lang="en-GB"/>
              <a:pPr/>
              <a:t>21</a:t>
            </a:fld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The software at routers is mainly used for routing and datagram forwarding.</a:t>
            </a:r>
          </a:p>
          <a:p>
            <a:r>
              <a:rPr lang="en-US" altLang="zh-TW">
                <a:ea typeface="PMingLiU" pitchFamily="18" charset="-120"/>
              </a:rPr>
              <a:t>Each router is running at least a “routing protocol” to construct a routing (or forwarding) table. </a:t>
            </a:r>
          </a:p>
          <a:p>
            <a:pPr lvl="1"/>
            <a:r>
              <a:rPr lang="en-US" altLang="zh-TW">
                <a:ea typeface="PMingLiU" pitchFamily="18" charset="-120"/>
              </a:rPr>
              <a:t>Each entry in a routing table consists of IP destination address and the next-hop’s IP address.</a:t>
            </a:r>
          </a:p>
          <a:p>
            <a:r>
              <a:rPr lang="en-US" altLang="zh-TW">
                <a:ea typeface="PMingLiU" pitchFamily="18" charset="-120"/>
              </a:rPr>
              <a:t>Upon receiving a datagram, a router forwards it based on a set of forwarding rules and the routing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Network 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F2B21A4-3328-4C6E-A63F-E81D01B97C8F}" type="slidenum">
              <a:rPr lang="en-GB"/>
              <a:pPr/>
              <a:t>22</a:t>
            </a:fld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Two most common network APIs: Sockets and X/Open Transport Interface (XTI), a slight modification of AT&amp;T’s Transport Layer Interface (TLI).</a:t>
            </a:r>
          </a:p>
          <a:p>
            <a:r>
              <a:rPr lang="en-US" altLang="zh-TW">
                <a:ea typeface="PMingLiU" pitchFamily="18" charset="-120"/>
              </a:rPr>
              <a:t>The APIs allows programmers to easily make “connections” with another application process, without knowing how the underlying network operates.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Basic socket calls for a client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477A9E-539B-4E9F-BD3C-391A164ECA95}" type="slidenum">
              <a:rPr lang="en-GB"/>
              <a:pPr/>
              <a:t>23</a:t>
            </a:fld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429000" y="1600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429000" y="3276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429000" y="4953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943600" y="34290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6576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socket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581400" y="3429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connect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581400" y="48768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recv</a:t>
            </a:r>
          </a:p>
          <a:p>
            <a:pPr algn="ctr"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send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096000" y="3429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peer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41910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1910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4953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334000" y="2895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Courier New" pitchFamily="49" charset="0"/>
                <a:ea typeface="PMingLiU" pitchFamily="18" charset="-120"/>
              </a:rPr>
              <a:t>sockaddr_in{}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81000" y="1752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obtain a socket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381000" y="3352800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establish a connection to the peer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381000" y="510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receive and send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Basic socket calls for a server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AEFB32-8D35-4D7B-A0E8-915859CD3040}" type="slidenum">
              <a:rPr lang="en-GB"/>
              <a:pPr/>
              <a:t>24</a:t>
            </a:fld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9113" y="1614488"/>
            <a:ext cx="8229600" cy="4789487"/>
          </a:xfrm>
        </p:spPr>
        <p:txBody>
          <a:bodyPr/>
          <a:lstStyle/>
          <a:p>
            <a:endParaRPr lang="en-GB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490913" y="133985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490913" y="354965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490913" y="583565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005513" y="484505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719513" y="149225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socket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643313" y="370205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listen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643313" y="575945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recv</a:t>
            </a:r>
          </a:p>
          <a:p>
            <a:pPr algn="ctr"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send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6157913" y="484505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peer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4252913" y="3244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252913" y="4311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5014913" y="50736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5395913" y="431165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Courier New" pitchFamily="49" charset="0"/>
                <a:ea typeface="PMingLiU" pitchFamily="18" charset="-120"/>
              </a:rPr>
              <a:t>sockaddr_in{}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66713" y="1492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obtain a socket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42913" y="3549650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mark the socket as a listening socket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442913" y="59118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receive and send data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490913" y="248285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3719513" y="263525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bind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490913" y="469265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3719513" y="484505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accept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252913" y="5454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4252913" y="2101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6005513" y="263525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6157913" y="263525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local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H="1">
            <a:off x="5014913" y="28638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395913" y="210185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latin typeface="Courier New" pitchFamily="49" charset="0"/>
                <a:ea typeface="PMingLiU" pitchFamily="18" charset="-120"/>
              </a:rPr>
              <a:t>sockaddr_in{}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442913" y="2330450"/>
            <a:ext cx="312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bind the server’s IP address and port to the socket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913" y="4632325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accept new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a typeface="PMingLiU" pitchFamily="18" charset="-120"/>
              </a:rPr>
              <a:t>10 choices that were critical to the Internet’s success</a:t>
            </a:r>
            <a:endParaRPr lang="en-GB" sz="3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6A0F2649-52FF-48A1-9C2D-18486C1E6124}" type="slidenum">
              <a:rPr lang="en-GB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PMingLiU" pitchFamily="18" charset="-120"/>
              </a:rPr>
              <a:t>10 right choices (by Scott Bradner)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8585D2-A07D-4A43-AB10-9F08C0F26412}" type="slidenum">
              <a:rPr lang="en-GB"/>
              <a:pPr/>
              <a:t>26</a:t>
            </a:fld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zh-TW">
                <a:ea typeface="PMingLiU" pitchFamily="18" charset="-120"/>
              </a:rPr>
              <a:t>Make it all work on top of existing networks (about networks, not a network).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zh-TW">
                <a:ea typeface="PMingLiU" pitchFamily="18" charset="-120"/>
              </a:rPr>
              <a:t>Use packets, not circuits.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zh-TW">
                <a:ea typeface="PMingLiU" pitchFamily="18" charset="-120"/>
              </a:rPr>
              <a:t>Create a routing function.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zh-TW">
                <a:ea typeface="PMingLiU" pitchFamily="18" charset="-120"/>
              </a:rPr>
              <a:t>Split TCP and IP.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zh-TW">
                <a:ea typeface="PMingLiU" pitchFamily="18" charset="-120"/>
              </a:rPr>
              <a:t>The NSF funded the UC/Berkeley to put TCP/IP into the Unix OS.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zh-TW">
                <a:ea typeface="PMingLiU" pitchFamily="18" charset="-120"/>
              </a:rPr>
              <a:t>CSNET connected with ARPANET (email only).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PMingLiU" pitchFamily="18" charset="-120"/>
              </a:rPr>
              <a:t>10 right choices (by Scott Bradner)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E25A68-A0B8-4DCB-B218-873D60114CF0}" type="slidenum">
              <a:rPr lang="en-GB"/>
              <a:pPr/>
              <a:t>27</a:t>
            </a:fld>
            <a:endParaRPr lang="en-GB"/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 startAt="7"/>
            </a:pPr>
            <a:r>
              <a:rPr lang="en-US" altLang="zh-TW">
                <a:ea typeface="PMingLiU" pitchFamily="18" charset="-120"/>
              </a:rPr>
              <a:t>The NSF required users of the NSFNET to use TCP/IP.</a:t>
            </a:r>
          </a:p>
          <a:p>
            <a:pPr marL="609600" indent="-609600">
              <a:buClr>
                <a:schemeClr val="tx1"/>
              </a:buClr>
              <a:buFontTx/>
              <a:buAutoNum type="arabicPeriod" startAt="7"/>
            </a:pPr>
            <a:r>
              <a:rPr lang="en-US" altLang="zh-TW">
                <a:ea typeface="PMingLiU" pitchFamily="18" charset="-120"/>
              </a:rPr>
              <a:t>Intl. telecomm standard bodies rejected TCP/IP, then created OSI.</a:t>
            </a:r>
          </a:p>
          <a:p>
            <a:pPr marL="609600" indent="-609600">
              <a:buClr>
                <a:schemeClr val="tx1"/>
              </a:buClr>
              <a:buFontTx/>
              <a:buAutoNum type="arabicPeriod" startAt="7"/>
            </a:pPr>
            <a:r>
              <a:rPr lang="en-US" altLang="zh-TW">
                <a:ea typeface="PMingLiU" pitchFamily="18" charset="-120"/>
              </a:rPr>
              <a:t>The NSF created an “Acceptable Use Policy” restricting NSFNET use to noncommercial activities.</a:t>
            </a:r>
          </a:p>
          <a:p>
            <a:pPr marL="609600" indent="-609600">
              <a:buClr>
                <a:schemeClr val="tx1"/>
              </a:buClr>
              <a:buFontTx/>
              <a:buAutoNum type="arabicPeriod" startAt="7"/>
            </a:pPr>
            <a:r>
              <a:rPr lang="en-US" altLang="zh-TW">
                <a:ea typeface="PMingLiU" pitchFamily="18" charset="-120"/>
              </a:rPr>
              <a:t>Once things started to build, government stayed mostly out of the way.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1FA8728-64F0-41E1-8A74-B3E103C5E1C3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Explained the need for an IP layer.</a:t>
            </a:r>
          </a:p>
          <a:p>
            <a:r>
              <a:rPr lang="en-US" dirty="0" smtClean="0"/>
              <a:t>Discussed the additional requirements for running an IP layer.</a:t>
            </a:r>
          </a:p>
          <a:p>
            <a:r>
              <a:rPr lang="en-US" dirty="0" smtClean="0"/>
              <a:t>Discussed the factors responsible for IP’s success in solving the internetworking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Exercises this week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6A299C2-E3B4-48DE-8BB1-C3555593CDD2}" type="slidenum">
              <a:rPr lang="en-GB"/>
              <a:pPr/>
              <a:t>29</a:t>
            </a:fld>
            <a:endParaRPr lang="en-GB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Try out the following commands (with various options) and network diagnosis tools:</a:t>
            </a:r>
          </a:p>
          <a:p>
            <a:pPr lvl="1"/>
            <a:r>
              <a:rPr lang="en-US" altLang="zh-TW">
                <a:ea typeface="PMingLiU" pitchFamily="18" charset="-120"/>
              </a:rPr>
              <a:t>ipconfig</a:t>
            </a:r>
          </a:p>
          <a:p>
            <a:pPr lvl="1"/>
            <a:r>
              <a:rPr lang="en-US" altLang="zh-TW">
                <a:ea typeface="PMingLiU" pitchFamily="18" charset="-120"/>
              </a:rPr>
              <a:t>netstat</a:t>
            </a:r>
          </a:p>
          <a:p>
            <a:pPr lvl="1"/>
            <a:r>
              <a:rPr lang="en-US" altLang="zh-TW">
                <a:ea typeface="PMingLiU" pitchFamily="18" charset="-120"/>
              </a:rPr>
              <a:t>arp</a:t>
            </a:r>
          </a:p>
          <a:p>
            <a:pPr lvl="1"/>
            <a:r>
              <a:rPr lang="en-US" altLang="zh-TW">
                <a:ea typeface="PMingLiU" pitchFamily="18" charset="-120"/>
              </a:rPr>
              <a:t>ping (ICMP, UDP, TCP, HTTP)</a:t>
            </a:r>
          </a:p>
          <a:p>
            <a:pPr lvl="1"/>
            <a:r>
              <a:rPr lang="en-US" altLang="zh-TW">
                <a:ea typeface="PMingLiU" pitchFamily="18" charset="-120"/>
              </a:rPr>
              <a:t>traceroute (tracert, pathping, ICMP/TCP/UDP, etc)</a:t>
            </a:r>
          </a:p>
          <a:p>
            <a:pPr lvl="1"/>
            <a:r>
              <a:rPr lang="en-US" altLang="zh-TW">
                <a:ea typeface="PMingLiU" pitchFamily="18" charset="-120"/>
              </a:rPr>
              <a:t>wireshark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The internetworking problem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1E477F-2891-4F4D-8E20-D820E05823A0}" type="slidenum">
              <a:rPr lang="en-GB"/>
              <a:pPr/>
              <a:t>3</a:t>
            </a:fld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Interconnect heterogeneous networks directly, e.g.,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DIX Ethernet with IEEE Ethernet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Ethernet with Token Ring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Wired LAN with wireless LAN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Three problems with interconnection at data-link layer: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Do not scale to the number of data-link technologies.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Do not scale to the number of hosts (networks).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Do not have a common addressing space.</a:t>
            </a:r>
          </a:p>
          <a:p>
            <a:pPr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Acknowledgments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C21307-4207-4B7A-96B2-46B41AC90BD7}" type="slidenum">
              <a:rPr lang="en-GB"/>
              <a:pPr/>
              <a:t>30</a:t>
            </a:fld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to all the sources where the diagrams were extracted from</a:t>
            </a:r>
            <a:r>
              <a:rPr lang="en-US" dirty="0" smtClean="0"/>
              <a:t>.</a:t>
            </a:r>
            <a:endParaRPr lang="en-US" altLang="zh-TW" dirty="0" smtClean="0">
              <a:ea typeface="PMingLiU" pitchFamily="18" charset="-120"/>
            </a:endParaRPr>
          </a:p>
          <a:p>
            <a:r>
              <a:rPr lang="en-US" altLang="zh-TW" dirty="0" smtClean="0">
                <a:ea typeface="PMingLiU" pitchFamily="18" charset="-120"/>
              </a:rPr>
              <a:t>URL </a:t>
            </a:r>
            <a:r>
              <a:rPr lang="en-US" altLang="zh-TW" dirty="0">
                <a:ea typeface="PMingLiU" pitchFamily="18" charset="-120"/>
              </a:rPr>
              <a:t>for the 10 choices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http://www.interesting-people.org/archives/interesting-people/200209/msg00018.html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The internetworking problem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CEA299D-BC0F-4D3D-A6C1-3E3BB084C3F0}" type="slidenum">
              <a:rPr lang="en-GB"/>
              <a:pPr/>
              <a:t>4</a:t>
            </a:fld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/>
          <a:lstStyle/>
          <a:p>
            <a:endParaRPr lang="en-GB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387975" y="4079205"/>
            <a:ext cx="2016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81" name="Freeform 5"/>
          <p:cNvSpPr>
            <a:spLocks/>
          </p:cNvSpPr>
          <p:nvPr/>
        </p:nvSpPr>
        <p:spPr bwMode="auto">
          <a:xfrm>
            <a:off x="5341938" y="4037930"/>
            <a:ext cx="317500" cy="312738"/>
          </a:xfrm>
          <a:custGeom>
            <a:avLst/>
            <a:gdLst/>
            <a:ahLst/>
            <a:cxnLst>
              <a:cxn ang="0">
                <a:pos x="197" y="197"/>
              </a:cxn>
              <a:cxn ang="0">
                <a:pos x="200" y="0"/>
              </a:cxn>
              <a:cxn ang="0">
                <a:pos x="0" y="0"/>
              </a:cxn>
              <a:cxn ang="0">
                <a:pos x="0" y="197"/>
              </a:cxn>
              <a:cxn ang="0">
                <a:pos x="200" y="197"/>
              </a:cxn>
              <a:cxn ang="0">
                <a:pos x="200" y="197"/>
              </a:cxn>
            </a:cxnLst>
            <a:rect l="0" t="0" r="r" b="b"/>
            <a:pathLst>
              <a:path w="200" h="197">
                <a:moveTo>
                  <a:pt x="197" y="197"/>
                </a:moveTo>
                <a:lnTo>
                  <a:pt x="200" y="0"/>
                </a:lnTo>
                <a:lnTo>
                  <a:pt x="0" y="0"/>
                </a:lnTo>
                <a:lnTo>
                  <a:pt x="0" y="197"/>
                </a:lnTo>
                <a:lnTo>
                  <a:pt x="200" y="197"/>
                </a:lnTo>
                <a:lnTo>
                  <a:pt x="200" y="19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5121275" y="4350668"/>
            <a:ext cx="374650" cy="347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279775" y="3704555"/>
            <a:ext cx="2016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3228975" y="3663280"/>
            <a:ext cx="317500" cy="317500"/>
          </a:xfrm>
          <a:custGeom>
            <a:avLst/>
            <a:gdLst/>
            <a:ahLst/>
            <a:cxnLst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200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382963" y="3375943"/>
            <a:ext cx="4762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989138" y="4530055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1947863" y="4488780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428875" y="5673055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H5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2393950" y="5631780"/>
            <a:ext cx="317500" cy="317500"/>
          </a:xfrm>
          <a:custGeom>
            <a:avLst/>
            <a:gdLst/>
            <a:ahLst/>
            <a:cxnLst>
              <a:cxn ang="0">
                <a:pos x="197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197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638550" y="2883818"/>
            <a:ext cx="2111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H3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3598863" y="2842543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3757613" y="3155280"/>
            <a:ext cx="1587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814638" y="2879055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2773363" y="2837780"/>
            <a:ext cx="317500" cy="317500"/>
          </a:xfrm>
          <a:custGeom>
            <a:avLst/>
            <a:gdLst/>
            <a:ahLst/>
            <a:cxnLst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200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971800" y="3142580"/>
            <a:ext cx="4763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1982788" y="2883818"/>
            <a:ext cx="2111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1947863" y="2842543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2133600" y="3142580"/>
            <a:ext cx="4763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3382963" y="3980780"/>
            <a:ext cx="66675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1778000" y="3407693"/>
            <a:ext cx="15271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2 (Ethernet)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730875" y="1694780"/>
            <a:ext cx="15271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1 (Ethernet)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2265363" y="4642768"/>
            <a:ext cx="342900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V="1">
            <a:off x="2552700" y="5211093"/>
            <a:ext cx="220663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664075" y="5673055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H6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05" name="Freeform 29"/>
          <p:cNvSpPr>
            <a:spLocks/>
          </p:cNvSpPr>
          <p:nvPr/>
        </p:nvSpPr>
        <p:spPr bwMode="auto">
          <a:xfrm>
            <a:off x="4624388" y="5631780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 flipV="1">
            <a:off x="4684713" y="5380955"/>
            <a:ext cx="98425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3265488" y="4806280"/>
            <a:ext cx="12874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3 (FDDI)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084888" y="3125118"/>
            <a:ext cx="744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5910263" y="3329905"/>
            <a:ext cx="10779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(point-to-point)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5475288" y="2136105"/>
            <a:ext cx="3175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200"/>
                </a:lnTo>
                <a:lnTo>
                  <a:pt x="2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5634038" y="1924968"/>
            <a:ext cx="4762" cy="211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5516563" y="2177380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H7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13" name="Freeform 37"/>
          <p:cNvSpPr>
            <a:spLocks/>
          </p:cNvSpPr>
          <p:nvPr/>
        </p:nvSpPr>
        <p:spPr bwMode="auto">
          <a:xfrm>
            <a:off x="6300788" y="2136105"/>
            <a:ext cx="3175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200"/>
                </a:lnTo>
                <a:lnTo>
                  <a:pt x="2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V="1">
            <a:off x="6454775" y="1931318"/>
            <a:ext cx="1588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51588" y="2177380"/>
            <a:ext cx="2016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S3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16" name="Freeform 40"/>
          <p:cNvSpPr>
            <a:spLocks/>
          </p:cNvSpPr>
          <p:nvPr/>
        </p:nvSpPr>
        <p:spPr bwMode="auto">
          <a:xfrm>
            <a:off x="7126288" y="2136105"/>
            <a:ext cx="3175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00"/>
              </a:cxn>
              <a:cxn ang="0">
                <a:pos x="200" y="200"/>
              </a:cxn>
              <a:cxn ang="0">
                <a:pos x="200" y="0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200" h="200">
                <a:moveTo>
                  <a:pt x="0" y="0"/>
                </a:moveTo>
                <a:lnTo>
                  <a:pt x="3" y="200"/>
                </a:lnTo>
                <a:lnTo>
                  <a:pt x="200" y="200"/>
                </a:lnTo>
                <a:lnTo>
                  <a:pt x="20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V="1">
            <a:off x="7285038" y="1924968"/>
            <a:ext cx="47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7165975" y="2177380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1752600" y="3375943"/>
            <a:ext cx="2476500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 flipH="1">
            <a:off x="5162550" y="1924968"/>
            <a:ext cx="2470150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1" name="Freeform 45"/>
          <p:cNvSpPr>
            <a:spLocks/>
          </p:cNvSpPr>
          <p:nvPr/>
        </p:nvSpPr>
        <p:spPr bwMode="auto">
          <a:xfrm>
            <a:off x="2568575" y="4396705"/>
            <a:ext cx="2674938" cy="1085850"/>
          </a:xfrm>
          <a:custGeom>
            <a:avLst/>
            <a:gdLst/>
            <a:ahLst/>
            <a:cxnLst>
              <a:cxn ang="0">
                <a:pos x="826" y="681"/>
              </a:cxn>
              <a:cxn ang="0">
                <a:pos x="968" y="678"/>
              </a:cxn>
              <a:cxn ang="0">
                <a:pos x="1101" y="665"/>
              </a:cxn>
              <a:cxn ang="0">
                <a:pos x="1224" y="645"/>
              </a:cxn>
              <a:cxn ang="0">
                <a:pos x="1337" y="620"/>
              </a:cxn>
              <a:cxn ang="0">
                <a:pos x="1437" y="584"/>
              </a:cxn>
              <a:cxn ang="0">
                <a:pos x="1524" y="542"/>
              </a:cxn>
              <a:cxn ang="0">
                <a:pos x="1592" y="497"/>
              </a:cxn>
              <a:cxn ang="0">
                <a:pos x="1643" y="449"/>
              </a:cxn>
              <a:cxn ang="0">
                <a:pos x="1676" y="394"/>
              </a:cxn>
              <a:cxn ang="0">
                <a:pos x="1685" y="332"/>
              </a:cxn>
              <a:cxn ang="0">
                <a:pos x="1676" y="277"/>
              </a:cxn>
              <a:cxn ang="0">
                <a:pos x="1643" y="226"/>
              </a:cxn>
              <a:cxn ang="0">
                <a:pos x="1592" y="177"/>
              </a:cxn>
              <a:cxn ang="0">
                <a:pos x="1524" y="132"/>
              </a:cxn>
              <a:cxn ang="0">
                <a:pos x="1440" y="93"/>
              </a:cxn>
              <a:cxn ang="0">
                <a:pos x="1340" y="61"/>
              </a:cxn>
              <a:cxn ang="0">
                <a:pos x="1230" y="35"/>
              </a:cxn>
              <a:cxn ang="0">
                <a:pos x="1107" y="16"/>
              </a:cxn>
              <a:cxn ang="0">
                <a:pos x="975" y="3"/>
              </a:cxn>
              <a:cxn ang="0">
                <a:pos x="836" y="0"/>
              </a:cxn>
              <a:cxn ang="0">
                <a:pos x="704" y="6"/>
              </a:cxn>
              <a:cxn ang="0">
                <a:pos x="574" y="19"/>
              </a:cxn>
              <a:cxn ang="0">
                <a:pos x="455" y="38"/>
              </a:cxn>
              <a:cxn ang="0">
                <a:pos x="345" y="64"/>
              </a:cxn>
              <a:cxn ang="0">
                <a:pos x="245" y="97"/>
              </a:cxn>
              <a:cxn ang="0">
                <a:pos x="161" y="132"/>
              </a:cxn>
              <a:cxn ang="0">
                <a:pos x="93" y="174"/>
              </a:cxn>
              <a:cxn ang="0">
                <a:pos x="41" y="222"/>
              </a:cxn>
              <a:cxn ang="0">
                <a:pos x="9" y="271"/>
              </a:cxn>
              <a:cxn ang="0">
                <a:pos x="0" y="323"/>
              </a:cxn>
              <a:cxn ang="0">
                <a:pos x="9" y="377"/>
              </a:cxn>
              <a:cxn ang="0">
                <a:pos x="38" y="429"/>
              </a:cxn>
              <a:cxn ang="0">
                <a:pos x="87" y="481"/>
              </a:cxn>
              <a:cxn ang="0">
                <a:pos x="151" y="526"/>
              </a:cxn>
              <a:cxn ang="0">
                <a:pos x="232" y="571"/>
              </a:cxn>
              <a:cxn ang="0">
                <a:pos x="326" y="607"/>
              </a:cxn>
              <a:cxn ang="0">
                <a:pos x="435" y="639"/>
              </a:cxn>
              <a:cxn ang="0">
                <a:pos x="555" y="662"/>
              </a:cxn>
              <a:cxn ang="0">
                <a:pos x="687" y="678"/>
              </a:cxn>
              <a:cxn ang="0">
                <a:pos x="826" y="684"/>
              </a:cxn>
              <a:cxn ang="0">
                <a:pos x="826" y="684"/>
              </a:cxn>
            </a:cxnLst>
            <a:rect l="0" t="0" r="r" b="b"/>
            <a:pathLst>
              <a:path w="1685" h="684">
                <a:moveTo>
                  <a:pt x="826" y="681"/>
                </a:moveTo>
                <a:lnTo>
                  <a:pt x="968" y="678"/>
                </a:lnTo>
                <a:lnTo>
                  <a:pt x="1101" y="665"/>
                </a:lnTo>
                <a:lnTo>
                  <a:pt x="1224" y="645"/>
                </a:lnTo>
                <a:lnTo>
                  <a:pt x="1337" y="620"/>
                </a:lnTo>
                <a:lnTo>
                  <a:pt x="1437" y="584"/>
                </a:lnTo>
                <a:lnTo>
                  <a:pt x="1524" y="542"/>
                </a:lnTo>
                <a:lnTo>
                  <a:pt x="1592" y="497"/>
                </a:lnTo>
                <a:lnTo>
                  <a:pt x="1643" y="449"/>
                </a:lnTo>
                <a:lnTo>
                  <a:pt x="1676" y="394"/>
                </a:lnTo>
                <a:lnTo>
                  <a:pt x="1685" y="332"/>
                </a:lnTo>
                <a:lnTo>
                  <a:pt x="1676" y="277"/>
                </a:lnTo>
                <a:lnTo>
                  <a:pt x="1643" y="226"/>
                </a:lnTo>
                <a:lnTo>
                  <a:pt x="1592" y="177"/>
                </a:lnTo>
                <a:lnTo>
                  <a:pt x="1524" y="132"/>
                </a:lnTo>
                <a:lnTo>
                  <a:pt x="1440" y="93"/>
                </a:lnTo>
                <a:lnTo>
                  <a:pt x="1340" y="61"/>
                </a:lnTo>
                <a:lnTo>
                  <a:pt x="1230" y="35"/>
                </a:lnTo>
                <a:lnTo>
                  <a:pt x="1107" y="16"/>
                </a:lnTo>
                <a:lnTo>
                  <a:pt x="975" y="3"/>
                </a:lnTo>
                <a:lnTo>
                  <a:pt x="836" y="0"/>
                </a:lnTo>
                <a:lnTo>
                  <a:pt x="704" y="6"/>
                </a:lnTo>
                <a:lnTo>
                  <a:pt x="574" y="19"/>
                </a:lnTo>
                <a:lnTo>
                  <a:pt x="455" y="38"/>
                </a:lnTo>
                <a:lnTo>
                  <a:pt x="345" y="64"/>
                </a:lnTo>
                <a:lnTo>
                  <a:pt x="245" y="97"/>
                </a:lnTo>
                <a:lnTo>
                  <a:pt x="161" y="132"/>
                </a:lnTo>
                <a:lnTo>
                  <a:pt x="93" y="174"/>
                </a:lnTo>
                <a:lnTo>
                  <a:pt x="41" y="222"/>
                </a:lnTo>
                <a:lnTo>
                  <a:pt x="9" y="271"/>
                </a:lnTo>
                <a:lnTo>
                  <a:pt x="0" y="323"/>
                </a:lnTo>
                <a:lnTo>
                  <a:pt x="9" y="377"/>
                </a:lnTo>
                <a:lnTo>
                  <a:pt x="38" y="429"/>
                </a:lnTo>
                <a:lnTo>
                  <a:pt x="87" y="481"/>
                </a:lnTo>
                <a:lnTo>
                  <a:pt x="151" y="526"/>
                </a:lnTo>
                <a:lnTo>
                  <a:pt x="232" y="571"/>
                </a:lnTo>
                <a:lnTo>
                  <a:pt x="326" y="607"/>
                </a:lnTo>
                <a:lnTo>
                  <a:pt x="435" y="639"/>
                </a:lnTo>
                <a:lnTo>
                  <a:pt x="555" y="662"/>
                </a:lnTo>
                <a:lnTo>
                  <a:pt x="687" y="678"/>
                </a:lnTo>
                <a:lnTo>
                  <a:pt x="826" y="684"/>
                </a:lnTo>
                <a:lnTo>
                  <a:pt x="826" y="684"/>
                </a:lnTo>
              </a:path>
            </a:pathLst>
          </a:custGeom>
          <a:noFill/>
          <a:ln w="2070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 flipH="1">
            <a:off x="5500688" y="2453605"/>
            <a:ext cx="947737" cy="1584325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Scaling to data-link technologies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ABD5D37-D177-4690-954A-01A14BAC5E61}" type="slidenum">
              <a:rPr lang="en-GB"/>
              <a:pPr/>
              <a:t>5</a:t>
            </a:fld>
            <a:endParaRPr lang="en-GB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Conversion between frame structures.</a:t>
            </a:r>
          </a:p>
          <a:p>
            <a:r>
              <a:rPr lang="en-US" altLang="zh-TW" dirty="0">
                <a:ea typeface="PMingLiU" pitchFamily="18" charset="-120"/>
              </a:rPr>
              <a:t>Scalability problem as the number of data-link technologies supported increases, e.g.,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0" y="3124200"/>
            <a:ext cx="1752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Ethernet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86200" y="5049838"/>
            <a:ext cx="1752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FDDI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248400" y="4038600"/>
            <a:ext cx="1752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PPP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066800" y="4059238"/>
            <a:ext cx="2133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Token ring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200400" y="43434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724400" y="3733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3200400" y="3733800"/>
            <a:ext cx="1143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200400" y="4495800"/>
            <a:ext cx="1143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5257800" y="3733800"/>
            <a:ext cx="990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5334000" y="44196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990600" y="6172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133600" y="5943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Frame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Scaling to network size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F0FB5A-B0DE-4DEB-BBA9-A6BFEDCD97E5}" type="slidenum">
              <a:rPr lang="en-GB"/>
              <a:pPr/>
              <a:t>6</a:t>
            </a:fld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A switched LAN is a “flat” network---A single broadcast frame reaches every LAN.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Virtual LAN (VLAN) </a:t>
            </a:r>
            <a:r>
              <a:rPr lang="en-US" altLang="zh-TW" dirty="0">
                <a:ea typeface="PMingLiU" pitchFamily="18" charset="-120"/>
              </a:rPr>
              <a:t>can relieve this problem at the expense of managing VLAN membership.</a:t>
            </a:r>
          </a:p>
          <a:p>
            <a:r>
              <a:rPr lang="en-US" altLang="zh-TW" dirty="0">
                <a:ea typeface="PMingLiU" pitchFamily="18" charset="-120"/>
              </a:rPr>
              <a:t>Spanning tree protocol does not scale well to network size.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Take a longer time for the protocol to converge.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Take a longer time to respond to network state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Uncommon MAC address spaces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0CA7168-EE4A-4B24-A472-60248773F1CC}" type="slidenum">
              <a:rPr lang="en-GB"/>
              <a:pPr/>
              <a:t>7</a:t>
            </a:fld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Different structures and number of bits used in MAC address </a:t>
            </a:r>
            <a:r>
              <a:rPr lang="en-US" altLang="zh-TW" dirty="0" smtClean="0">
                <a:ea typeface="PMingLiU" pitchFamily="18" charset="-120"/>
              </a:rPr>
              <a:t>space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Ethernet: 48/64 bits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FDDI: 48 bits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ATM: 160 bits</a:t>
            </a:r>
            <a:endParaRPr lang="en-US" altLang="zh-TW" dirty="0">
              <a:ea typeface="PMingLiU" pitchFamily="18" charset="-120"/>
            </a:endParaRPr>
          </a:p>
          <a:p>
            <a:r>
              <a:rPr lang="en-US" altLang="zh-TW" dirty="0">
                <a:ea typeface="PMingLiU" pitchFamily="18" charset="-120"/>
              </a:rPr>
              <a:t>Each address in a data-link technology must be universally unique.</a:t>
            </a:r>
          </a:p>
          <a:p>
            <a:pPr lvl="1"/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PMingLiU" pitchFamily="18" charset="-120"/>
              </a:rPr>
              <a:t>A layer-3 solution to internetworking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04536DA-3364-4AE0-B994-466FD9BDAC67}" type="slidenum">
              <a:rPr lang="en-GB"/>
              <a:pPr/>
              <a:t>8</a:t>
            </a:fld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endParaRPr lang="en-GB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87975" y="4498677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5341938" y="4457402"/>
            <a:ext cx="317500" cy="312738"/>
          </a:xfrm>
          <a:custGeom>
            <a:avLst/>
            <a:gdLst/>
            <a:ahLst/>
            <a:cxnLst>
              <a:cxn ang="0">
                <a:pos x="197" y="197"/>
              </a:cxn>
              <a:cxn ang="0">
                <a:pos x="200" y="0"/>
              </a:cxn>
              <a:cxn ang="0">
                <a:pos x="0" y="0"/>
              </a:cxn>
              <a:cxn ang="0">
                <a:pos x="0" y="197"/>
              </a:cxn>
              <a:cxn ang="0">
                <a:pos x="200" y="197"/>
              </a:cxn>
              <a:cxn ang="0">
                <a:pos x="200" y="197"/>
              </a:cxn>
            </a:cxnLst>
            <a:rect l="0" t="0" r="r" b="b"/>
            <a:pathLst>
              <a:path w="200" h="197">
                <a:moveTo>
                  <a:pt x="197" y="197"/>
                </a:moveTo>
                <a:lnTo>
                  <a:pt x="200" y="0"/>
                </a:lnTo>
                <a:lnTo>
                  <a:pt x="0" y="0"/>
                </a:lnTo>
                <a:lnTo>
                  <a:pt x="0" y="197"/>
                </a:lnTo>
                <a:lnTo>
                  <a:pt x="200" y="197"/>
                </a:lnTo>
                <a:lnTo>
                  <a:pt x="200" y="19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5121275" y="4770140"/>
            <a:ext cx="374650" cy="347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279775" y="4124027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3228975" y="4082752"/>
            <a:ext cx="317500" cy="317500"/>
          </a:xfrm>
          <a:custGeom>
            <a:avLst/>
            <a:gdLst/>
            <a:ahLst/>
            <a:cxnLst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200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382963" y="3795415"/>
            <a:ext cx="4762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989138" y="4949527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1947863" y="4908252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428875" y="6092527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H5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2393950" y="6051252"/>
            <a:ext cx="317500" cy="317500"/>
          </a:xfrm>
          <a:custGeom>
            <a:avLst/>
            <a:gdLst/>
            <a:ahLst/>
            <a:cxnLst>
              <a:cxn ang="0">
                <a:pos x="197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197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638550" y="3303290"/>
            <a:ext cx="2111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H3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87" name="Freeform 15"/>
          <p:cNvSpPr>
            <a:spLocks/>
          </p:cNvSpPr>
          <p:nvPr/>
        </p:nvSpPr>
        <p:spPr bwMode="auto">
          <a:xfrm>
            <a:off x="3598863" y="3262015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3757613" y="3574752"/>
            <a:ext cx="1587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814638" y="3298527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90" name="Freeform 18"/>
          <p:cNvSpPr>
            <a:spLocks/>
          </p:cNvSpPr>
          <p:nvPr/>
        </p:nvSpPr>
        <p:spPr bwMode="auto">
          <a:xfrm>
            <a:off x="2773363" y="3257252"/>
            <a:ext cx="317500" cy="317500"/>
          </a:xfrm>
          <a:custGeom>
            <a:avLst/>
            <a:gdLst/>
            <a:ahLst/>
            <a:cxnLst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200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971800" y="3562052"/>
            <a:ext cx="4763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982788" y="3303290"/>
            <a:ext cx="2111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1947863" y="3262015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133600" y="3562052"/>
            <a:ext cx="4763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382963" y="4400252"/>
            <a:ext cx="66675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778000" y="3827165"/>
            <a:ext cx="15271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2 (Ethernet)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730875" y="2114252"/>
            <a:ext cx="15271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1 (Ethernet)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265363" y="5062240"/>
            <a:ext cx="342900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V="1">
            <a:off x="2552700" y="5630565"/>
            <a:ext cx="220663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4664075" y="6092527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H6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701" name="Freeform 29"/>
          <p:cNvSpPr>
            <a:spLocks/>
          </p:cNvSpPr>
          <p:nvPr/>
        </p:nvSpPr>
        <p:spPr bwMode="auto">
          <a:xfrm>
            <a:off x="4624388" y="6051252"/>
            <a:ext cx="317500" cy="317500"/>
          </a:xfrm>
          <a:custGeom>
            <a:avLst/>
            <a:gdLst/>
            <a:ahLst/>
            <a:cxnLst>
              <a:cxn ang="0">
                <a:pos x="200" y="197"/>
              </a:cxn>
              <a:cxn ang="0">
                <a:pos x="200" y="0"/>
              </a:cxn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200"/>
              </a:cxn>
            </a:cxnLst>
            <a:rect l="0" t="0" r="r" b="b"/>
            <a:pathLst>
              <a:path w="200" h="200">
                <a:moveTo>
                  <a:pt x="200" y="197"/>
                </a:moveTo>
                <a:lnTo>
                  <a:pt x="200" y="0"/>
                </a:lnTo>
                <a:lnTo>
                  <a:pt x="0" y="0"/>
                </a:lnTo>
                <a:lnTo>
                  <a:pt x="0" y="200"/>
                </a:lnTo>
                <a:lnTo>
                  <a:pt x="200" y="200"/>
                </a:lnTo>
                <a:lnTo>
                  <a:pt x="200" y="2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 flipV="1">
            <a:off x="4684713" y="5800427"/>
            <a:ext cx="98425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3265488" y="5225752"/>
            <a:ext cx="12874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3 (FDDI)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084888" y="3544590"/>
            <a:ext cx="744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Network 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910263" y="3749377"/>
            <a:ext cx="10779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(point-to-point)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706" name="Freeform 34"/>
          <p:cNvSpPr>
            <a:spLocks/>
          </p:cNvSpPr>
          <p:nvPr/>
        </p:nvSpPr>
        <p:spPr bwMode="auto">
          <a:xfrm>
            <a:off x="5475288" y="2555577"/>
            <a:ext cx="3175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200"/>
                </a:lnTo>
                <a:lnTo>
                  <a:pt x="2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5634038" y="2344440"/>
            <a:ext cx="4762" cy="211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516563" y="2596852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H7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709" name="Freeform 37"/>
          <p:cNvSpPr>
            <a:spLocks/>
          </p:cNvSpPr>
          <p:nvPr/>
        </p:nvSpPr>
        <p:spPr bwMode="auto">
          <a:xfrm>
            <a:off x="6300788" y="2555577"/>
            <a:ext cx="3175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"/>
              </a:cxn>
              <a:cxn ang="0">
                <a:pos x="200" y="200"/>
              </a:cxn>
              <a:cxn ang="0">
                <a:pos x="20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200"/>
                </a:lnTo>
                <a:lnTo>
                  <a:pt x="2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V="1">
            <a:off x="6454775" y="2350790"/>
            <a:ext cx="1588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6351588" y="2596852"/>
            <a:ext cx="2111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R3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712" name="Freeform 40"/>
          <p:cNvSpPr>
            <a:spLocks/>
          </p:cNvSpPr>
          <p:nvPr/>
        </p:nvSpPr>
        <p:spPr bwMode="auto">
          <a:xfrm>
            <a:off x="7126288" y="2555577"/>
            <a:ext cx="3175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00"/>
              </a:cxn>
              <a:cxn ang="0">
                <a:pos x="200" y="200"/>
              </a:cxn>
              <a:cxn ang="0">
                <a:pos x="200" y="0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200" h="200">
                <a:moveTo>
                  <a:pt x="0" y="0"/>
                </a:moveTo>
                <a:lnTo>
                  <a:pt x="3" y="200"/>
                </a:lnTo>
                <a:lnTo>
                  <a:pt x="200" y="200"/>
                </a:lnTo>
                <a:lnTo>
                  <a:pt x="200" y="0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V="1">
            <a:off x="7285038" y="2344440"/>
            <a:ext cx="47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165975" y="2596852"/>
            <a:ext cx="2111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3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1752600" y="3795415"/>
            <a:ext cx="2476500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H="1">
            <a:off x="5162550" y="2344440"/>
            <a:ext cx="2470150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7" name="Freeform 45"/>
          <p:cNvSpPr>
            <a:spLocks/>
          </p:cNvSpPr>
          <p:nvPr/>
        </p:nvSpPr>
        <p:spPr bwMode="auto">
          <a:xfrm>
            <a:off x="2568575" y="4816177"/>
            <a:ext cx="2674938" cy="1085850"/>
          </a:xfrm>
          <a:custGeom>
            <a:avLst/>
            <a:gdLst/>
            <a:ahLst/>
            <a:cxnLst>
              <a:cxn ang="0">
                <a:pos x="826" y="681"/>
              </a:cxn>
              <a:cxn ang="0">
                <a:pos x="968" y="678"/>
              </a:cxn>
              <a:cxn ang="0">
                <a:pos x="1101" y="665"/>
              </a:cxn>
              <a:cxn ang="0">
                <a:pos x="1224" y="645"/>
              </a:cxn>
              <a:cxn ang="0">
                <a:pos x="1337" y="620"/>
              </a:cxn>
              <a:cxn ang="0">
                <a:pos x="1437" y="584"/>
              </a:cxn>
              <a:cxn ang="0">
                <a:pos x="1524" y="542"/>
              </a:cxn>
              <a:cxn ang="0">
                <a:pos x="1592" y="497"/>
              </a:cxn>
              <a:cxn ang="0">
                <a:pos x="1643" y="449"/>
              </a:cxn>
              <a:cxn ang="0">
                <a:pos x="1676" y="394"/>
              </a:cxn>
              <a:cxn ang="0">
                <a:pos x="1685" y="332"/>
              </a:cxn>
              <a:cxn ang="0">
                <a:pos x="1676" y="277"/>
              </a:cxn>
              <a:cxn ang="0">
                <a:pos x="1643" y="226"/>
              </a:cxn>
              <a:cxn ang="0">
                <a:pos x="1592" y="177"/>
              </a:cxn>
              <a:cxn ang="0">
                <a:pos x="1524" y="132"/>
              </a:cxn>
              <a:cxn ang="0">
                <a:pos x="1440" y="93"/>
              </a:cxn>
              <a:cxn ang="0">
                <a:pos x="1340" y="61"/>
              </a:cxn>
              <a:cxn ang="0">
                <a:pos x="1230" y="35"/>
              </a:cxn>
              <a:cxn ang="0">
                <a:pos x="1107" y="16"/>
              </a:cxn>
              <a:cxn ang="0">
                <a:pos x="975" y="3"/>
              </a:cxn>
              <a:cxn ang="0">
                <a:pos x="836" y="0"/>
              </a:cxn>
              <a:cxn ang="0">
                <a:pos x="704" y="6"/>
              </a:cxn>
              <a:cxn ang="0">
                <a:pos x="574" y="19"/>
              </a:cxn>
              <a:cxn ang="0">
                <a:pos x="455" y="38"/>
              </a:cxn>
              <a:cxn ang="0">
                <a:pos x="345" y="64"/>
              </a:cxn>
              <a:cxn ang="0">
                <a:pos x="245" y="97"/>
              </a:cxn>
              <a:cxn ang="0">
                <a:pos x="161" y="132"/>
              </a:cxn>
              <a:cxn ang="0">
                <a:pos x="93" y="174"/>
              </a:cxn>
              <a:cxn ang="0">
                <a:pos x="41" y="222"/>
              </a:cxn>
              <a:cxn ang="0">
                <a:pos x="9" y="271"/>
              </a:cxn>
              <a:cxn ang="0">
                <a:pos x="0" y="323"/>
              </a:cxn>
              <a:cxn ang="0">
                <a:pos x="9" y="377"/>
              </a:cxn>
              <a:cxn ang="0">
                <a:pos x="38" y="429"/>
              </a:cxn>
              <a:cxn ang="0">
                <a:pos x="87" y="481"/>
              </a:cxn>
              <a:cxn ang="0">
                <a:pos x="151" y="526"/>
              </a:cxn>
              <a:cxn ang="0">
                <a:pos x="232" y="571"/>
              </a:cxn>
              <a:cxn ang="0">
                <a:pos x="326" y="607"/>
              </a:cxn>
              <a:cxn ang="0">
                <a:pos x="435" y="639"/>
              </a:cxn>
              <a:cxn ang="0">
                <a:pos x="555" y="662"/>
              </a:cxn>
              <a:cxn ang="0">
                <a:pos x="687" y="678"/>
              </a:cxn>
              <a:cxn ang="0">
                <a:pos x="826" y="684"/>
              </a:cxn>
              <a:cxn ang="0">
                <a:pos x="826" y="684"/>
              </a:cxn>
            </a:cxnLst>
            <a:rect l="0" t="0" r="r" b="b"/>
            <a:pathLst>
              <a:path w="1685" h="684">
                <a:moveTo>
                  <a:pt x="826" y="681"/>
                </a:moveTo>
                <a:lnTo>
                  <a:pt x="968" y="678"/>
                </a:lnTo>
                <a:lnTo>
                  <a:pt x="1101" y="665"/>
                </a:lnTo>
                <a:lnTo>
                  <a:pt x="1224" y="645"/>
                </a:lnTo>
                <a:lnTo>
                  <a:pt x="1337" y="620"/>
                </a:lnTo>
                <a:lnTo>
                  <a:pt x="1437" y="584"/>
                </a:lnTo>
                <a:lnTo>
                  <a:pt x="1524" y="542"/>
                </a:lnTo>
                <a:lnTo>
                  <a:pt x="1592" y="497"/>
                </a:lnTo>
                <a:lnTo>
                  <a:pt x="1643" y="449"/>
                </a:lnTo>
                <a:lnTo>
                  <a:pt x="1676" y="394"/>
                </a:lnTo>
                <a:lnTo>
                  <a:pt x="1685" y="332"/>
                </a:lnTo>
                <a:lnTo>
                  <a:pt x="1676" y="277"/>
                </a:lnTo>
                <a:lnTo>
                  <a:pt x="1643" y="226"/>
                </a:lnTo>
                <a:lnTo>
                  <a:pt x="1592" y="177"/>
                </a:lnTo>
                <a:lnTo>
                  <a:pt x="1524" y="132"/>
                </a:lnTo>
                <a:lnTo>
                  <a:pt x="1440" y="93"/>
                </a:lnTo>
                <a:lnTo>
                  <a:pt x="1340" y="61"/>
                </a:lnTo>
                <a:lnTo>
                  <a:pt x="1230" y="35"/>
                </a:lnTo>
                <a:lnTo>
                  <a:pt x="1107" y="16"/>
                </a:lnTo>
                <a:lnTo>
                  <a:pt x="975" y="3"/>
                </a:lnTo>
                <a:lnTo>
                  <a:pt x="836" y="0"/>
                </a:lnTo>
                <a:lnTo>
                  <a:pt x="704" y="6"/>
                </a:lnTo>
                <a:lnTo>
                  <a:pt x="574" y="19"/>
                </a:lnTo>
                <a:lnTo>
                  <a:pt x="455" y="38"/>
                </a:lnTo>
                <a:lnTo>
                  <a:pt x="345" y="64"/>
                </a:lnTo>
                <a:lnTo>
                  <a:pt x="245" y="97"/>
                </a:lnTo>
                <a:lnTo>
                  <a:pt x="161" y="132"/>
                </a:lnTo>
                <a:lnTo>
                  <a:pt x="93" y="174"/>
                </a:lnTo>
                <a:lnTo>
                  <a:pt x="41" y="222"/>
                </a:lnTo>
                <a:lnTo>
                  <a:pt x="9" y="271"/>
                </a:lnTo>
                <a:lnTo>
                  <a:pt x="0" y="323"/>
                </a:lnTo>
                <a:lnTo>
                  <a:pt x="9" y="377"/>
                </a:lnTo>
                <a:lnTo>
                  <a:pt x="38" y="429"/>
                </a:lnTo>
                <a:lnTo>
                  <a:pt x="87" y="481"/>
                </a:lnTo>
                <a:lnTo>
                  <a:pt x="151" y="526"/>
                </a:lnTo>
                <a:lnTo>
                  <a:pt x="232" y="571"/>
                </a:lnTo>
                <a:lnTo>
                  <a:pt x="326" y="607"/>
                </a:lnTo>
                <a:lnTo>
                  <a:pt x="435" y="639"/>
                </a:lnTo>
                <a:lnTo>
                  <a:pt x="555" y="662"/>
                </a:lnTo>
                <a:lnTo>
                  <a:pt x="687" y="678"/>
                </a:lnTo>
                <a:lnTo>
                  <a:pt x="826" y="684"/>
                </a:lnTo>
                <a:lnTo>
                  <a:pt x="826" y="684"/>
                </a:lnTo>
              </a:path>
            </a:pathLst>
          </a:custGeom>
          <a:noFill/>
          <a:ln w="20701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 flipH="1">
            <a:off x="5500688" y="2873077"/>
            <a:ext cx="947737" cy="1584325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219200" y="4311352"/>
            <a:ext cx="5029200" cy="2286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Oval 48"/>
          <p:cNvSpPr>
            <a:spLocks noChangeArrowheads="1"/>
          </p:cNvSpPr>
          <p:nvPr/>
        </p:nvSpPr>
        <p:spPr bwMode="auto">
          <a:xfrm>
            <a:off x="1219200" y="2939752"/>
            <a:ext cx="3505200" cy="12192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Oval 49"/>
          <p:cNvSpPr>
            <a:spLocks noChangeArrowheads="1"/>
          </p:cNvSpPr>
          <p:nvPr/>
        </p:nvSpPr>
        <p:spPr bwMode="auto">
          <a:xfrm>
            <a:off x="4953000" y="1644352"/>
            <a:ext cx="2971800" cy="10668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Oval 50"/>
          <p:cNvSpPr>
            <a:spLocks noChangeArrowheads="1"/>
          </p:cNvSpPr>
          <p:nvPr/>
        </p:nvSpPr>
        <p:spPr bwMode="auto">
          <a:xfrm rot="1870097">
            <a:off x="5734050" y="2642890"/>
            <a:ext cx="533400" cy="20542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PMingLiU" pitchFamily="18" charset="-120"/>
              </a:rPr>
              <a:t>IP: Scaling to data-link technologies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843FFE4-AD7C-4F8A-8CD4-00E98FF7D7C1}" type="slidenum">
              <a:rPr lang="en-GB"/>
              <a:pPr/>
              <a:t>9</a:t>
            </a:fld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0" y="1772245"/>
            <a:ext cx="1752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Ethernet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886200" y="5069483"/>
            <a:ext cx="1752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FDDI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858000" y="3372445"/>
            <a:ext cx="1752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PPP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33400" y="3393083"/>
            <a:ext cx="2133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  <a:ea typeface="PMingLiU" pitchFamily="18" charset="-120"/>
              </a:rPr>
              <a:t>Token ring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267200" y="3372445"/>
            <a:ext cx="990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4000" b="1">
                <a:latin typeface="Times New Roman" pitchFamily="18" charset="0"/>
                <a:ea typeface="PMingLiU" pitchFamily="18" charset="-120"/>
              </a:rPr>
              <a:t>IP</a:t>
            </a:r>
            <a:endParaRPr lang="en-US" altLang="zh-TW" sz="32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667000" y="3677245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257800" y="3677245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724400" y="238184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724400" y="405824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762000" y="615692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752600" y="585212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Encapsulation and demultiplexing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3910</TotalTime>
  <Words>1344</Words>
  <Application>Microsoft Office PowerPoint</Application>
  <PresentationFormat>On-screen Show (4:3)</PresentationFormat>
  <Paragraphs>352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Times New Roman</vt:lpstr>
      <vt:lpstr>Garamond</vt:lpstr>
      <vt:lpstr>Arial</vt:lpstr>
      <vt:lpstr>Verdana</vt:lpstr>
      <vt:lpstr>Wingdings</vt:lpstr>
      <vt:lpstr>PMingLiU</vt:lpstr>
      <vt:lpstr>Courier New</vt:lpstr>
      <vt:lpstr>Median</vt:lpstr>
      <vt:lpstr>Why an IP layer?</vt:lpstr>
      <vt:lpstr>The internetworking problem</vt:lpstr>
      <vt:lpstr>The internetworking problem</vt:lpstr>
      <vt:lpstr>The internetworking problem</vt:lpstr>
      <vt:lpstr>Scaling to data-link technologies</vt:lpstr>
      <vt:lpstr>Scaling to network size</vt:lpstr>
      <vt:lpstr>Uncommon MAC address spaces</vt:lpstr>
      <vt:lpstr>A layer-3 solution to internetworking</vt:lpstr>
      <vt:lpstr>IP: Scaling to data-link technologies</vt:lpstr>
      <vt:lpstr>IP: Scaling to network size</vt:lpstr>
      <vt:lpstr>IP: Uncommon MAC address spaces</vt:lpstr>
      <vt:lpstr>Directly connected IP hosts</vt:lpstr>
      <vt:lpstr>Indirectly connected IP hosts</vt:lpstr>
      <vt:lpstr>Encapsulation</vt:lpstr>
      <vt:lpstr>Encapsulation</vt:lpstr>
      <vt:lpstr>Demultiplexing</vt:lpstr>
      <vt:lpstr>Internet addresses and port numbers</vt:lpstr>
      <vt:lpstr>IP software at end hosts</vt:lpstr>
      <vt:lpstr>An example</vt:lpstr>
      <vt:lpstr>An example</vt:lpstr>
      <vt:lpstr>IP Software at routers</vt:lpstr>
      <vt:lpstr>Network programming</vt:lpstr>
      <vt:lpstr>Basic socket calls for a client</vt:lpstr>
      <vt:lpstr>Basic socket calls for a server</vt:lpstr>
      <vt:lpstr>10 choices that were critical to the Internet’s success</vt:lpstr>
      <vt:lpstr>10 right choices (by Scott Bradner)</vt:lpstr>
      <vt:lpstr>10 right choices (by Scott Bradner)</vt:lpstr>
      <vt:lpstr>Summary</vt:lpstr>
      <vt:lpstr>Exercises this week</vt:lpstr>
      <vt:lpstr>Acknowledgments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and TCP/IP</dc:title>
  <dc:creator>Department of Computing</dc:creator>
  <cp:lastModifiedBy>RockyChang</cp:lastModifiedBy>
  <cp:revision>180</cp:revision>
  <cp:lastPrinted>2002-09-10T04:52:10Z</cp:lastPrinted>
  <dcterms:created xsi:type="dcterms:W3CDTF">2000-09-14T07:09:27Z</dcterms:created>
  <dcterms:modified xsi:type="dcterms:W3CDTF">2010-09-20T07:40:08Z</dcterms:modified>
</cp:coreProperties>
</file>