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0"/>
  </p:notes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111" d="100"/>
          <a:sy n="111" d="100"/>
        </p:scale>
        <p:origin x="-984" y="-90"/>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D31DA-6623-4A8F-A8FB-FE26698B9EF5}" type="datetimeFigureOut">
              <a:rPr lang="en-US" smtClean="0"/>
              <a:t>11/1/2011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14581-295F-4A37-9E7A-94ADED9AF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14581-295F-4A37-9E7A-94ADED9AF43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descr="swoosh-from-ppt.jpg"/>
          <p:cNvPicPr>
            <a:picLocks noChangeAspect="1"/>
          </p:cNvPicPr>
          <p:nvPr/>
        </p:nvPicPr>
        <p:blipFill>
          <a:blip r:embed="rId3" cstate="print"/>
          <a:stretch>
            <a:fillRect/>
          </a:stretch>
        </p:blipFill>
        <p:spPr bwMode="hidden">
          <a:xfrm>
            <a:off x="0" y="0"/>
            <a:ext cx="9144000" cy="3200400"/>
          </a:xfrm>
          <a:prstGeom prst="rect">
            <a:avLst/>
          </a:prstGeom>
        </p:spPr>
      </p:pic>
      <p:sp>
        <p:nvSpPr>
          <p:cNvPr id="5" name="Rectangle 288"/>
          <p:cNvSpPr>
            <a:spLocks noChangeArrowheads="1"/>
          </p:cNvSpPr>
          <p:nvPr/>
        </p:nvSpPr>
        <p:spPr bwMode="gray">
          <a:xfrm>
            <a:off x="381000" y="6278563"/>
            <a:ext cx="6577940" cy="414337"/>
          </a:xfrm>
          <a:prstGeom prst="rect">
            <a:avLst/>
          </a:prstGeom>
          <a:noFill/>
          <a:ln w="12700">
            <a:noFill/>
            <a:miter lim="800000"/>
            <a:headEnd type="none" w="sm" len="sm"/>
            <a:tailEnd type="none" w="sm" len="sm"/>
          </a:ln>
          <a:effectLst/>
        </p:spPr>
        <p:txBody>
          <a:bodyPr lIns="0" tIns="0" rIns="0" bIns="0"/>
          <a:lstStyle/>
          <a:p>
            <a:pPr algn="l" rtl="0" fontAlgn="base"/>
            <a:r>
              <a:rPr lang="en-US" sz="700" b="0" kern="1200" dirty="0" smtClean="0">
                <a:solidFill>
                  <a:srgbClr val="969696"/>
                </a:solidFill>
                <a:latin typeface="Arial" charset="0"/>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700" b="0" kern="1200" dirty="0" smtClean="0">
                <a:solidFill>
                  <a:srgbClr val="969696"/>
                </a:solidFill>
                <a:latin typeface="Arial" charset="0"/>
                <a:ea typeface="Arial Unicode MS" pitchFamily="34" charset="-128"/>
                <a:cs typeface="Arial Unicode MS" pitchFamily="34" charset="-128"/>
              </a:rPr>
            </a:br>
            <a:r>
              <a:rPr lang="en-US" sz="700" b="0" kern="1200" dirty="0" smtClean="0">
                <a:solidFill>
                  <a:srgbClr val="969696"/>
                </a:solidFill>
                <a:latin typeface="Arial" charset="0"/>
                <a:ea typeface="Arial Unicode MS" pitchFamily="34" charset="-128"/>
                <a:cs typeface="Arial Unicode MS" pitchFamily="34" charset="-128"/>
              </a:rPr>
              <a:t>© 2011 Gartner, Inc. and/or its affiliates. All rights reserved.</a:t>
            </a:r>
          </a:p>
        </p:txBody>
      </p:sp>
      <p:grpSp>
        <p:nvGrpSpPr>
          <p:cNvPr id="2" name="Group 292"/>
          <p:cNvGrpSpPr>
            <a:grpSpLocks noChangeAspect="1"/>
          </p:cNvGrpSpPr>
          <p:nvPr/>
        </p:nvGrpSpPr>
        <p:grpSpPr bwMode="auto">
          <a:xfrm>
            <a:off x="7493000" y="6369050"/>
            <a:ext cx="1143000" cy="257175"/>
            <a:chOff x="3020" y="3469"/>
            <a:chExt cx="1440" cy="326"/>
          </a:xfrm>
        </p:grpSpPr>
        <p:sp>
          <p:nvSpPr>
            <p:cNvPr id="7" name="Freeform 293"/>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8" name="Freeform 294"/>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9" name="Freeform 295"/>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0" name="Freeform 296"/>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1" name="Freeform 297"/>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2" name="Freeform 298"/>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3" name="Freeform 299"/>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4" name="Freeform 300"/>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280799" name="Rectangle 223"/>
          <p:cNvSpPr>
            <a:spLocks noGrp="1" noChangeArrowheads="1"/>
          </p:cNvSpPr>
          <p:nvPr>
            <p:ph type="subTitle" idx="1"/>
          </p:nvPr>
        </p:nvSpPr>
        <p:spPr>
          <a:xfrm>
            <a:off x="381000" y="3468688"/>
            <a:ext cx="8291513" cy="2203450"/>
          </a:xfrm>
          <a:ln/>
        </p:spPr>
        <p:txBody>
          <a:bodyPr rIns="0"/>
          <a:lstStyle>
            <a:lvl1pPr marL="0" indent="0" algn="r">
              <a:buFont typeface="Times" pitchFamily="18" charset="0"/>
              <a:buNone/>
              <a:defRPr sz="2600"/>
            </a:lvl1pPr>
          </a:lstStyle>
          <a:p>
            <a:r>
              <a:rPr lang="en-US" smtClean="0"/>
              <a:t>Click to edit Master subtitle style</a:t>
            </a:r>
            <a:endParaRPr lang="en-US"/>
          </a:p>
        </p:txBody>
      </p:sp>
      <p:sp>
        <p:nvSpPr>
          <p:cNvPr id="280698" name="Rectangle 122"/>
          <p:cNvSpPr>
            <a:spLocks noGrp="1" noChangeArrowheads="1"/>
          </p:cNvSpPr>
          <p:nvPr>
            <p:ph type="ctrTitle"/>
          </p:nvPr>
        </p:nvSpPr>
        <p:spPr bwMode="black">
          <a:xfrm>
            <a:off x="381000" y="420688"/>
            <a:ext cx="8305800" cy="2352675"/>
          </a:xfrm>
          <a:ln/>
        </p:spPr>
        <p:txBody>
          <a:bodyPr tIns="45720" bIns="45720" anchor="b"/>
          <a:lstStyle>
            <a:lvl1pPr>
              <a:defRPr sz="3800">
                <a:solidFill>
                  <a:schemeClr val="bg1"/>
                </a:solidFill>
              </a:defRPr>
            </a:lvl1pPr>
          </a:lstStyle>
          <a:p>
            <a:r>
              <a:rPr lang="en-US" smtClean="0"/>
              <a:t>Click to edit Master title style</a:t>
            </a:r>
            <a:endParaRPr lang="en-US" dirty="0"/>
          </a:p>
        </p:txBody>
      </p:sp>
    </p:spTree>
  </p:cSld>
  <p:clrMapOvr>
    <a:masterClrMapping/>
  </p:clrMapOvr>
  <p:transition>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a:cxnSpLocks noChangeShapeType="1"/>
          </p:cNvCxnSpPr>
          <p:nvPr/>
        </p:nvCxnSpPr>
        <p:spPr bwMode="auto">
          <a:xfrm>
            <a:off x="357188" y="1073150"/>
            <a:ext cx="8786812" cy="0"/>
          </a:xfrm>
          <a:prstGeom prst="line">
            <a:avLst/>
          </a:prstGeom>
          <a:noFill/>
          <a:ln w="12700" algn="ctr">
            <a:solidFill>
              <a:srgbClr val="6E96D5"/>
            </a:solidFill>
            <a:round/>
            <a:headEnd/>
            <a:tailEnd/>
          </a:ln>
        </p:spPr>
      </p:cxnSp>
      <p:sp>
        <p:nvSpPr>
          <p:cNvPr id="6" name="Footer Placeholder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endParaRPr lang="en-US"/>
          </a:p>
        </p:txBody>
      </p:sp>
    </p:spTree>
  </p:cSld>
  <p:clrMapOvr>
    <a:masterClrMapping/>
  </p:clrMapOvr>
  <p:transition>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91440" rIns="91440" bIns="91440" numCol="1" anchor="b" anchorCtr="0" compatLnSpc="1">
            <a:prstTxWarp prst="textNoShape">
              <a:avLst/>
            </a:prstTxWarp>
          </a:bodyPr>
          <a:lstStyle>
            <a:lvl1pPr algn="l" rtl="0" eaLnBrk="0" fontAlgn="base" hangingPunct="0">
              <a:spcBef>
                <a:spcPct val="0"/>
              </a:spcBef>
              <a:spcAft>
                <a:spcPct val="0"/>
              </a:spcAft>
              <a:defRPr lang="en-US" sz="3200" b="1">
                <a:solidFill>
                  <a:srgbClr val="00529B"/>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57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02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6" name="Straight Connector 4"/>
          <p:cNvCxnSpPr>
            <a:cxnSpLocks noChangeShapeType="1"/>
          </p:cNvCxnSpPr>
          <p:nvPr/>
        </p:nvCxnSpPr>
        <p:spPr bwMode="auto">
          <a:xfrm>
            <a:off x="357188" y="1073150"/>
            <a:ext cx="8786812" cy="0"/>
          </a:xfrm>
          <a:prstGeom prst="line">
            <a:avLst/>
          </a:prstGeom>
          <a:noFill/>
          <a:ln w="12700" algn="ctr">
            <a:solidFill>
              <a:srgbClr val="6E96D5"/>
            </a:solidFill>
            <a:round/>
            <a:headEnd/>
            <a:tailEnd/>
          </a:ln>
        </p:spPr>
      </p:cxnSp>
      <p:sp>
        <p:nvSpPr>
          <p:cNvPr id="7"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endParaRPr lang="en-US"/>
          </a:p>
        </p:txBody>
      </p:sp>
    </p:spTree>
  </p:cSld>
  <p:clrMapOvr>
    <a:masterClrMapping/>
  </p:clrMapOvr>
  <p:transition>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91440" rIns="91440" bIns="91440" numCol="1" anchor="b" anchorCtr="0" compatLnSpc="1">
            <a:prstTxWarp prst="textNoShape">
              <a:avLst/>
            </a:prstTxWarp>
          </a:bodyPr>
          <a:lstStyle>
            <a:lvl1pPr algn="l" rtl="0" eaLnBrk="0" fontAlgn="base" hangingPunct="0">
              <a:spcBef>
                <a:spcPct val="0"/>
              </a:spcBef>
              <a:spcAft>
                <a:spcPct val="0"/>
              </a:spcAft>
              <a:defRPr lang="en-US" sz="3200" b="1">
                <a:solidFill>
                  <a:srgbClr val="00529B"/>
                </a:solidFill>
                <a:latin typeface="+mj-lt"/>
                <a:ea typeface="+mj-ea"/>
                <a:cs typeface="+mj-cs"/>
              </a:defRPr>
            </a:lvl1pPr>
          </a:lstStyle>
          <a:p>
            <a:r>
              <a:rPr lang="en-US" smtClean="0"/>
              <a:t>Click to edit Master title style</a:t>
            </a:r>
            <a:endParaRPr lang="en-US"/>
          </a:p>
        </p:txBody>
      </p:sp>
      <p:cxnSp>
        <p:nvCxnSpPr>
          <p:cNvPr id="4" name="Straight Connector 4"/>
          <p:cNvCxnSpPr>
            <a:cxnSpLocks noChangeShapeType="1"/>
          </p:cNvCxnSpPr>
          <p:nvPr/>
        </p:nvCxnSpPr>
        <p:spPr bwMode="auto">
          <a:xfrm>
            <a:off x="357188" y="1073150"/>
            <a:ext cx="8786812" cy="0"/>
          </a:xfrm>
          <a:prstGeom prst="line">
            <a:avLst/>
          </a:prstGeom>
          <a:noFill/>
          <a:ln w="12700" algn="ctr">
            <a:solidFill>
              <a:srgbClr val="6E96D5"/>
            </a:solidFill>
            <a:round/>
            <a:headEnd/>
            <a:tailEnd/>
          </a:ln>
        </p:spPr>
      </p:cxnSp>
      <p:sp>
        <p:nvSpPr>
          <p:cNvPr id="5"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endParaRPr lang="en-US"/>
          </a:p>
        </p:txBody>
      </p:sp>
    </p:spTree>
  </p:cSld>
  <p:clrMapOvr>
    <a:masterClrMapping/>
  </p:clrMapOvr>
  <p:transition>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endParaRPr lang="en-US"/>
          </a:p>
        </p:txBody>
      </p:sp>
    </p:spTree>
  </p:cSld>
  <p:clrMapOvr>
    <a:masterClrMapping/>
  </p:clrMapOvr>
  <p:transition>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5" name="Picture 14" descr="divider-from-ppt.jpg"/>
          <p:cNvPicPr>
            <a:picLocks noChangeAspect="1"/>
          </p:cNvPicPr>
          <p:nvPr/>
        </p:nvPicPr>
        <p:blipFill>
          <a:blip r:embed="rId3" cstate="print"/>
          <a:stretch>
            <a:fillRect/>
          </a:stretch>
        </p:blipFill>
        <p:spPr bwMode="hidden">
          <a:xfrm>
            <a:off x="0" y="0"/>
            <a:ext cx="9144000" cy="6858000"/>
          </a:xfrm>
          <a:prstGeom prst="rect">
            <a:avLst/>
          </a:prstGeom>
        </p:spPr>
      </p:pic>
      <p:grpSp>
        <p:nvGrpSpPr>
          <p:cNvPr id="2" name="Group 11"/>
          <p:cNvGrpSpPr>
            <a:grpSpLocks noChangeAspect="1"/>
          </p:cNvGrpSpPr>
          <p:nvPr/>
        </p:nvGrpSpPr>
        <p:grpSpPr bwMode="black">
          <a:xfrm>
            <a:off x="7493000" y="6369050"/>
            <a:ext cx="1143000" cy="257175"/>
            <a:chOff x="3020" y="3469"/>
            <a:chExt cx="1440" cy="326"/>
          </a:xfrm>
        </p:grpSpPr>
        <p:sp>
          <p:nvSpPr>
            <p:cNvPr id="7" name="Freeform 12"/>
            <p:cNvSpPr>
              <a:spLocks noChangeAspect="1"/>
            </p:cNvSpPr>
            <p:nvPr/>
          </p:nvSpPr>
          <p:spPr bwMode="black">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chemeClr val="bg1"/>
            </a:solidFill>
            <a:ln w="9525">
              <a:noFill/>
              <a:round/>
              <a:headEnd/>
              <a:tailEnd/>
            </a:ln>
          </p:spPr>
          <p:txBody>
            <a:bodyPr/>
            <a:lstStyle/>
            <a:p>
              <a:endParaRPr lang="en-US" dirty="0"/>
            </a:p>
          </p:txBody>
        </p:sp>
        <p:sp>
          <p:nvSpPr>
            <p:cNvPr id="8" name="Freeform 13"/>
            <p:cNvSpPr>
              <a:spLocks noChangeAspect="1"/>
            </p:cNvSpPr>
            <p:nvPr/>
          </p:nvSpPr>
          <p:spPr bwMode="black">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chemeClr val="bg1"/>
            </a:solidFill>
            <a:ln w="9525">
              <a:noFill/>
              <a:round/>
              <a:headEnd/>
              <a:tailEnd/>
            </a:ln>
          </p:spPr>
          <p:txBody>
            <a:bodyPr/>
            <a:lstStyle/>
            <a:p>
              <a:endParaRPr lang="en-US" dirty="0"/>
            </a:p>
          </p:txBody>
        </p:sp>
        <p:sp>
          <p:nvSpPr>
            <p:cNvPr id="9" name="Freeform 14"/>
            <p:cNvSpPr>
              <a:spLocks noChangeAspect="1"/>
            </p:cNvSpPr>
            <p:nvPr/>
          </p:nvSpPr>
          <p:spPr bwMode="black">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chemeClr val="bg1"/>
            </a:solidFill>
            <a:ln w="9525">
              <a:noFill/>
              <a:round/>
              <a:headEnd/>
              <a:tailEnd/>
            </a:ln>
          </p:spPr>
          <p:txBody>
            <a:bodyPr/>
            <a:lstStyle/>
            <a:p>
              <a:endParaRPr lang="en-US" dirty="0"/>
            </a:p>
          </p:txBody>
        </p:sp>
        <p:sp>
          <p:nvSpPr>
            <p:cNvPr id="10" name="Freeform 15"/>
            <p:cNvSpPr>
              <a:spLocks noChangeAspect="1"/>
            </p:cNvSpPr>
            <p:nvPr/>
          </p:nvSpPr>
          <p:spPr bwMode="black">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chemeClr val="bg1"/>
            </a:solidFill>
            <a:ln w="9525">
              <a:noFill/>
              <a:round/>
              <a:headEnd/>
              <a:tailEnd/>
            </a:ln>
          </p:spPr>
          <p:txBody>
            <a:bodyPr/>
            <a:lstStyle/>
            <a:p>
              <a:endParaRPr lang="en-US" dirty="0"/>
            </a:p>
          </p:txBody>
        </p:sp>
        <p:sp>
          <p:nvSpPr>
            <p:cNvPr id="11" name="Freeform 16"/>
            <p:cNvSpPr>
              <a:spLocks noChangeAspect="1"/>
            </p:cNvSpPr>
            <p:nvPr/>
          </p:nvSpPr>
          <p:spPr bwMode="black">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chemeClr val="bg1"/>
            </a:solidFill>
            <a:ln w="9525">
              <a:noFill/>
              <a:round/>
              <a:headEnd/>
              <a:tailEnd/>
            </a:ln>
          </p:spPr>
          <p:txBody>
            <a:bodyPr/>
            <a:lstStyle/>
            <a:p>
              <a:endParaRPr lang="en-US" dirty="0"/>
            </a:p>
          </p:txBody>
        </p:sp>
        <p:sp>
          <p:nvSpPr>
            <p:cNvPr id="12" name="Freeform 17"/>
            <p:cNvSpPr>
              <a:spLocks noChangeAspect="1" noEditPoints="1"/>
            </p:cNvSpPr>
            <p:nvPr/>
          </p:nvSpPr>
          <p:spPr bwMode="black">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chemeClr val="bg1"/>
            </a:solidFill>
            <a:ln w="9525">
              <a:noFill/>
              <a:round/>
              <a:headEnd/>
              <a:tailEnd/>
            </a:ln>
          </p:spPr>
          <p:txBody>
            <a:bodyPr/>
            <a:lstStyle/>
            <a:p>
              <a:endParaRPr lang="en-US" dirty="0"/>
            </a:p>
          </p:txBody>
        </p:sp>
        <p:sp>
          <p:nvSpPr>
            <p:cNvPr id="13" name="Freeform 18"/>
            <p:cNvSpPr>
              <a:spLocks noChangeAspect="1" noEditPoints="1"/>
            </p:cNvSpPr>
            <p:nvPr/>
          </p:nvSpPr>
          <p:spPr bwMode="black">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chemeClr val="bg1"/>
            </a:solidFill>
            <a:ln w="9525">
              <a:noFill/>
              <a:round/>
              <a:headEnd/>
              <a:tailEnd/>
            </a:ln>
          </p:spPr>
          <p:txBody>
            <a:bodyPr/>
            <a:lstStyle/>
            <a:p>
              <a:endParaRPr lang="en-US" dirty="0"/>
            </a:p>
          </p:txBody>
        </p:sp>
        <p:sp>
          <p:nvSpPr>
            <p:cNvPr id="14" name="Freeform 19"/>
            <p:cNvSpPr>
              <a:spLocks noChangeAspect="1" noEditPoints="1"/>
            </p:cNvSpPr>
            <p:nvPr/>
          </p:nvSpPr>
          <p:spPr bwMode="black">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chemeClr val="bg1"/>
            </a:solidFill>
            <a:ln w="9525">
              <a:noFill/>
              <a:round/>
              <a:headEnd/>
              <a:tailEnd/>
            </a:ln>
          </p:spPr>
          <p:txBody>
            <a:bodyPr/>
            <a:lstStyle/>
            <a:p>
              <a:endParaRPr lang="en-US" dirty="0"/>
            </a:p>
          </p:txBody>
        </p:sp>
      </p:grpSp>
      <p:sp>
        <p:nvSpPr>
          <p:cNvPr id="17" name="Rectangle 223"/>
          <p:cNvSpPr>
            <a:spLocks noGrp="1" noChangeArrowheads="1"/>
          </p:cNvSpPr>
          <p:nvPr>
            <p:ph type="subTitle" idx="1" hasCustomPrompt="1"/>
          </p:nvPr>
        </p:nvSpPr>
        <p:spPr bwMode="black">
          <a:xfrm>
            <a:off x="381000" y="3468688"/>
            <a:ext cx="8291513" cy="2203450"/>
          </a:xfrm>
          <a:noFill/>
          <a:ln w="9525">
            <a:noFill/>
            <a:miter lim="800000"/>
            <a:headEnd/>
            <a:tailEnd/>
          </a:ln>
        </p:spPr>
        <p:txBody>
          <a:bodyPr rIns="0"/>
          <a:lstStyle>
            <a:lvl1pPr marL="347663" marR="0" indent="-347663" algn="l" defTabSz="914400" rtl="0" eaLnBrk="1" fontAlgn="base" latinLnBrk="0" hangingPunct="1">
              <a:lnSpc>
                <a:spcPct val="90000"/>
              </a:lnSpc>
              <a:spcBef>
                <a:spcPct val="30000"/>
              </a:spcBef>
              <a:spcAft>
                <a:spcPct val="10000"/>
              </a:spcAft>
              <a:buClr>
                <a:srgbClr val="00529B"/>
              </a:buClr>
              <a:buSzTx/>
              <a:buFont typeface="Times" pitchFamily="18" charset="0"/>
              <a:buNone/>
              <a:tabLst/>
              <a:defRPr lang="en-US" sz="2600" b="1" kern="1200">
                <a:solidFill>
                  <a:schemeClr val="bg1"/>
                </a:solidFill>
                <a:latin typeface="Arial" charset="0"/>
                <a:ea typeface="Arial Unicode MS" pitchFamily="34" charset="-128"/>
                <a:cs typeface="Arial Unicode MS" pitchFamily="34" charset="-128"/>
              </a:defRPr>
            </a:lvl1pPr>
          </a:lstStyle>
          <a:p>
            <a:r>
              <a:rPr lang="en-US" dirty="0" smtClean="0"/>
              <a:t>Divider Page Subtitle</a:t>
            </a:r>
          </a:p>
        </p:txBody>
      </p:sp>
      <p:sp>
        <p:nvSpPr>
          <p:cNvPr id="18" name="Rectangle 122"/>
          <p:cNvSpPr>
            <a:spLocks noGrp="1" noChangeArrowheads="1"/>
          </p:cNvSpPr>
          <p:nvPr>
            <p:ph type="ctrTitle" hasCustomPrompt="1"/>
          </p:nvPr>
        </p:nvSpPr>
        <p:spPr bwMode="black">
          <a:xfrm>
            <a:off x="381000" y="420688"/>
            <a:ext cx="8305800" cy="2352675"/>
          </a:xfrm>
          <a:ln/>
        </p:spPr>
        <p:txBody>
          <a:bodyPr tIns="45720" bIns="45720" anchor="b"/>
          <a:lstStyle>
            <a:lvl1pPr eaLnBrk="1" hangingPunct="1">
              <a:lnSpc>
                <a:spcPct val="100000"/>
              </a:lnSpc>
              <a:spcBef>
                <a:spcPct val="0"/>
              </a:spcBef>
              <a:spcAft>
                <a:spcPct val="0"/>
              </a:spcAft>
              <a:defRPr sz="3800">
                <a:solidFill>
                  <a:schemeClr val="bg1"/>
                </a:solidFill>
              </a:defRPr>
            </a:lvl1pPr>
          </a:lstStyle>
          <a:p>
            <a:pPr eaLnBrk="1" hangingPunct="1">
              <a:lnSpc>
                <a:spcPct val="100000"/>
              </a:lnSpc>
              <a:spcBef>
                <a:spcPct val="0"/>
              </a:spcBef>
              <a:spcAft>
                <a:spcPct val="0"/>
              </a:spcAft>
            </a:pPr>
            <a:r>
              <a:rPr lang="en-US" sz="3800" b="1" dirty="0" smtClean="0">
                <a:solidFill>
                  <a:schemeClr val="bg1"/>
                </a:solidFill>
              </a:rPr>
              <a:t>Divider Page Title </a:t>
            </a:r>
            <a:endParaRPr lang="en-US" sz="3800" b="1" dirty="0">
              <a:solidFill>
                <a:schemeClr val="bg1"/>
              </a:solidFill>
            </a:endParaRPr>
          </a:p>
        </p:txBody>
      </p:sp>
    </p:spTree>
  </p:cSld>
  <p:clrMapOvr>
    <a:masterClrMapping/>
  </p:clrMapOvr>
  <p:transition>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285750" y="1362075"/>
            <a:ext cx="8356600"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53"/>
          <p:cNvSpPr>
            <a:spLocks noGrp="1" noChangeArrowheads="1"/>
          </p:cNvSpPr>
          <p:nvPr>
            <p:ph type="title"/>
          </p:nvPr>
        </p:nvSpPr>
        <p:spPr bwMode="auto">
          <a:xfrm>
            <a:off x="277813" y="190500"/>
            <a:ext cx="836295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smtClean="0"/>
              <a:t>Click to edit Master title style</a:t>
            </a:r>
          </a:p>
        </p:txBody>
      </p:sp>
      <p:grpSp>
        <p:nvGrpSpPr>
          <p:cNvPr id="2" name="Group 95"/>
          <p:cNvGrpSpPr>
            <a:grpSpLocks noChangeAspect="1"/>
          </p:cNvGrpSpPr>
          <p:nvPr/>
        </p:nvGrpSpPr>
        <p:grpSpPr bwMode="auto">
          <a:xfrm>
            <a:off x="7493000" y="6369050"/>
            <a:ext cx="1143000" cy="257175"/>
            <a:chOff x="3020" y="3469"/>
            <a:chExt cx="1440" cy="326"/>
          </a:xfrm>
        </p:grpSpPr>
        <p:sp>
          <p:nvSpPr>
            <p:cNvPr id="279648"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49"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0"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1"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2"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3"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4"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5"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13"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sndAc>
      <p:stSnd>
        <p:snd r:embed="rId8" name="click.wav"/>
      </p:stSnd>
    </p:sndAc>
  </p:transition>
  <p:txStyles>
    <p:titleStyle>
      <a:lvl1pPr algn="l" rtl="0" eaLnBrk="1" fontAlgn="base" hangingPunct="1">
        <a:lnSpc>
          <a:spcPct val="90000"/>
        </a:lnSpc>
        <a:spcBef>
          <a:spcPct val="0"/>
        </a:spcBef>
        <a:spcAft>
          <a:spcPct val="0"/>
        </a:spcAft>
        <a:defRPr lang="en-US" sz="3200" b="1"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1" fontAlgn="base" hangingPunct="1">
        <a:lnSpc>
          <a:spcPct val="90000"/>
        </a:lnSpc>
        <a:spcBef>
          <a:spcPct val="30000"/>
        </a:spcBef>
        <a:spcAft>
          <a:spcPct val="10000"/>
        </a:spcAft>
        <a:buClr>
          <a:srgbClr val="00529B"/>
        </a:buClr>
        <a:buFont typeface="Times" pitchFamily="18" charset="0"/>
        <a:buChar char="•"/>
        <a:defRPr sz="2800">
          <a:solidFill>
            <a:schemeClr val="tx1"/>
          </a:solidFill>
          <a:latin typeface="+mn-lt"/>
          <a:ea typeface="+mn-ea"/>
          <a:cs typeface="+mn-cs"/>
        </a:defRPr>
      </a:lvl1pPr>
      <a:lvl2pPr marL="635000" indent="-173038" algn="l" rtl="0" eaLnBrk="1" fontAlgn="base" hangingPunct="1">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3pPr>
      <a:lvl4pPr marL="1209675" indent="-173038" algn="l" rtl="0" eaLnBrk="1" fontAlgn="base" hangingPunct="1">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2012 Planning Guide: </a:t>
            </a:r>
            <a:br>
              <a:rPr lang="en-US" dirty="0" smtClean="0"/>
            </a:br>
            <a:r>
              <a:rPr lang="en-US" dirty="0" smtClean="0"/>
              <a:t>Data Management</a:t>
            </a:r>
            <a:br>
              <a:rPr lang="en-US" dirty="0" smtClean="0"/>
            </a:br>
            <a:r>
              <a:rPr lang="en-US" dirty="0" smtClean="0"/>
              <a:t/>
            </a:r>
            <a:br>
              <a:rPr lang="en-US" dirty="0" smtClean="0"/>
            </a:br>
            <a:r>
              <a:rPr lang="en-US" sz="2800" dirty="0" smtClean="0"/>
              <a:t>Summary of Findings</a:t>
            </a:r>
            <a:endParaRPr lang="en-US" dirty="0"/>
          </a:p>
        </p:txBody>
      </p:sp>
    </p:spTree>
  </p:cSld>
  <p:clrMapOvr>
    <a:masterClrMapping/>
  </p:clrMapOvr>
  <p:transition>
    <p:sndAc>
      <p:stSnd>
        <p:snd r:embed="rId3"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p:txBody>
          <a:bodyPr/>
          <a:lstStyle/>
          <a:p>
            <a:r>
              <a:rPr lang="en-US" b="1" dirty="0" smtClean="0"/>
              <a:t>Bottom Line</a:t>
            </a:r>
          </a:p>
          <a:p>
            <a:pPr lvl="1"/>
            <a:r>
              <a:rPr lang="en-US" dirty="0" smtClean="0"/>
              <a:t>There has never been a better time to be an information management professional. </a:t>
            </a:r>
          </a:p>
          <a:p>
            <a:pPr lvl="1"/>
            <a:r>
              <a:rPr lang="en-US" dirty="0" smtClean="0"/>
              <a:t>The need for information management in large enterprises is urgent and profound and is becoming more so. </a:t>
            </a:r>
          </a:p>
          <a:p>
            <a:pPr lvl="1"/>
            <a:r>
              <a:rPr lang="en-US" dirty="0" smtClean="0"/>
              <a:t>New techniques and technologies for information management are emerging that offer the power to answer business questions that have never been answered before. </a:t>
            </a:r>
          </a:p>
          <a:p>
            <a:pPr lvl="1"/>
            <a:r>
              <a:rPr lang="en-US" dirty="0" smtClean="0"/>
              <a:t>2012 is the prime time for information management professionals to make a positive impact in their enterprises.</a:t>
            </a:r>
          </a:p>
          <a:p>
            <a:endParaRPr lang="en-US" dirty="0"/>
          </a:p>
        </p:txBody>
      </p:sp>
    </p:spTree>
  </p:cSld>
  <p:clrMapOvr>
    <a:masterClrMapping/>
  </p:clrMapOvr>
  <p:transition>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a:xfrm>
            <a:off x="285750" y="1362075"/>
            <a:ext cx="8629650" cy="4419600"/>
          </a:xfrm>
        </p:spPr>
        <p:txBody>
          <a:bodyPr/>
          <a:lstStyle/>
          <a:p>
            <a:r>
              <a:rPr lang="en-US" b="1" dirty="0" smtClean="0"/>
              <a:t>Context</a:t>
            </a:r>
          </a:p>
          <a:p>
            <a:pPr lvl="1"/>
            <a:r>
              <a:rPr lang="en-US" dirty="0" smtClean="0"/>
              <a:t>Enterprises have long suffered from certain unrelenting business problems that stem from a lack of information management. </a:t>
            </a:r>
          </a:p>
          <a:p>
            <a:pPr lvl="1"/>
            <a:r>
              <a:rPr lang="en-US" dirty="0" smtClean="0"/>
              <a:t>Inadequate information management in today's enterprises continues to threaten lives and liberty of innocent people in the War on Terror, risk the well-being of healthcare patients, corrupt financial statements, blind supply chains, and hide systemic risk. </a:t>
            </a:r>
          </a:p>
          <a:p>
            <a:pPr lvl="1"/>
            <a:r>
              <a:rPr lang="en-US" dirty="0" smtClean="0"/>
              <a:t>Proven information management practices can be combined with promising new techniques and next-generation database architectures to enable enterprise IT to solve these persistent business problems and seize opportunities that have long eluded large enterprises.</a:t>
            </a:r>
          </a:p>
          <a:p>
            <a:endParaRPr lang="en-US" dirty="0"/>
          </a:p>
        </p:txBody>
      </p:sp>
    </p:spTree>
  </p:cSld>
  <p:clrMapOvr>
    <a:masterClrMapping/>
  </p:clrMapOvr>
  <p:transition>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p:txBody>
          <a:bodyPr/>
          <a:lstStyle/>
          <a:p>
            <a:r>
              <a:rPr lang="en-US" b="1" dirty="0" smtClean="0"/>
              <a:t>Take-</a:t>
            </a:r>
            <a:r>
              <a:rPr lang="en-US" b="1" dirty="0" err="1" smtClean="0"/>
              <a:t>Aways</a:t>
            </a:r>
            <a:endParaRPr lang="en-US" b="1" dirty="0" smtClean="0"/>
          </a:p>
          <a:p>
            <a:pPr lvl="1"/>
            <a:r>
              <a:rPr lang="en-US" sz="2000" dirty="0" smtClean="0"/>
              <a:t>Enterprises in diverse industries are realizing that today's demanding cycle of volatility, multiplicity, versatility, and mobility requires them to manage and use information as an asset. New techniques and technologies for information management are making this practical, even in today's uncertain environment:</a:t>
            </a:r>
          </a:p>
          <a:p>
            <a:pPr lvl="2"/>
            <a:r>
              <a:rPr lang="en-US" sz="1800" b="1" dirty="0" smtClean="0"/>
              <a:t>Big data — it's going to be big:</a:t>
            </a:r>
            <a:r>
              <a:rPr lang="en-US" sz="1800" dirty="0" smtClean="0"/>
              <a:t> In many enterprises, business leaders have begun pushing their IT groups to answer questions by using data that has been available for some time but has not been used because of its volume or complexity. In many cases, after some prodding, IT groups have found ways to analyze this data and use it to deliver new and profound business value. Enterprises are finding that, with the analysis of their "big data," they are able to differentiate and in some cases transform their entire business by answering business questions that could never be answered before.</a:t>
            </a:r>
          </a:p>
        </p:txBody>
      </p:sp>
    </p:spTree>
  </p:cSld>
  <p:clrMapOvr>
    <a:masterClrMapping/>
  </p:clrMapOvr>
  <p:transition>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p:txBody>
          <a:bodyPr/>
          <a:lstStyle/>
          <a:p>
            <a:r>
              <a:rPr lang="en-US" b="1" dirty="0" smtClean="0"/>
              <a:t>Take-</a:t>
            </a:r>
            <a:r>
              <a:rPr lang="en-US" b="1" dirty="0" err="1" smtClean="0"/>
              <a:t>Aways</a:t>
            </a:r>
            <a:endParaRPr lang="en-US" b="1" dirty="0" smtClean="0"/>
          </a:p>
          <a:p>
            <a:pPr lvl="2"/>
            <a:r>
              <a:rPr lang="en-US" sz="1800" b="1" dirty="0" smtClean="0"/>
              <a:t>Shared data:</a:t>
            </a:r>
            <a:r>
              <a:rPr lang="en-US" sz="1800" dirty="0" smtClean="0"/>
              <a:t> Silos are a permanent feature of enterprise information systems. There is no way to eliminate information silos in modern enterprises. Silos will continue to proliferate both inside and outside the walls of today's enterprises. Yet, enterprises need silos to be bridged so that businesspeople can share data effectively. This is the essence of shared data.</a:t>
            </a:r>
          </a:p>
          <a:p>
            <a:pPr lvl="2"/>
            <a:r>
              <a:rPr lang="en-US" sz="1800" b="1" dirty="0" smtClean="0"/>
              <a:t>Real-time data:</a:t>
            </a:r>
            <a:r>
              <a:rPr lang="en-US" sz="1800" dirty="0" smtClean="0"/>
              <a:t> Forward-thinking organizations are realizing that the retrospective view of the business environment — a view that is supported by traditional business intelligence (BI) — is not sufficient to meet the demands of operating in a competitive environment where decisions must be made at "Internet speed." Compounding this issue is the fact that instrumented business processes and the increasingly sensor-enabled physical world have caused a dramatic increase in the volume of business events that are received as digital feeds. Real-time data analysis on streaming data is, therefore, quickly emerging as an important technology for IT organizations to understand.</a:t>
            </a:r>
          </a:p>
        </p:txBody>
      </p:sp>
    </p:spTree>
  </p:cSld>
  <p:clrMapOvr>
    <a:masterClrMapping/>
  </p:clrMapOvr>
  <p:transition>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a:xfrm>
            <a:off x="285750" y="1362075"/>
            <a:ext cx="8629650" cy="4419600"/>
          </a:xfrm>
        </p:spPr>
        <p:txBody>
          <a:bodyPr/>
          <a:lstStyle/>
          <a:p>
            <a:r>
              <a:rPr lang="en-US" b="1" dirty="0" smtClean="0"/>
              <a:t>Take-</a:t>
            </a:r>
            <a:r>
              <a:rPr lang="en-US" b="1" dirty="0" err="1" smtClean="0"/>
              <a:t>Aways</a:t>
            </a:r>
            <a:endParaRPr lang="en-US" b="1" dirty="0" smtClean="0"/>
          </a:p>
          <a:p>
            <a:pPr lvl="2"/>
            <a:r>
              <a:rPr lang="en-US" sz="1800" b="1" dirty="0" smtClean="0"/>
              <a:t>High-fidelity data:</a:t>
            </a:r>
            <a:r>
              <a:rPr lang="en-US" sz="1800" dirty="0" smtClean="0"/>
              <a:t> The need for high-fidelity data has never been greater. High-fidelity data preserves the identity, context, detail, and relationships of important business topics. High-fidelity data can accommodate great complexity, and it involves the proper management and use of semi-structured/document-centric data, metadata, and semantics.</a:t>
            </a:r>
          </a:p>
          <a:p>
            <a:pPr lvl="2"/>
            <a:r>
              <a:rPr lang="en-US" sz="1800" b="1" dirty="0" smtClean="0"/>
              <a:t>Advanced analytics and BI:</a:t>
            </a:r>
            <a:r>
              <a:rPr lang="en-US" sz="1800" dirty="0" smtClean="0"/>
              <a:t> The traditional design for BI applications (which are made up of operational systems, extract/transform/load, data warehouses, and BI reports) is beginning to be thought of as almost quaint. Instead of starting with the questions and requirements from the business, IT often designed BI systems as dictated by the limited technology that was available. New technology for BI and analytics has emerged that offers the versatility to answer business questions that traditional BI applications could never answer. The trend in BI is toward self-service analysis and reporting, mobility, and data accessibility.</a:t>
            </a:r>
          </a:p>
        </p:txBody>
      </p:sp>
    </p:spTree>
  </p:cSld>
  <p:clrMapOvr>
    <a:masterClrMapping/>
  </p:clrMapOvr>
  <p:transition>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a:xfrm>
            <a:off x="285750" y="1362075"/>
            <a:ext cx="8629650" cy="4419600"/>
          </a:xfrm>
        </p:spPr>
        <p:txBody>
          <a:bodyPr/>
          <a:lstStyle/>
          <a:p>
            <a:r>
              <a:rPr lang="en-US" b="1" dirty="0" smtClean="0"/>
              <a:t>Take-</a:t>
            </a:r>
            <a:r>
              <a:rPr lang="en-US" b="1" dirty="0" err="1" smtClean="0"/>
              <a:t>Aways</a:t>
            </a:r>
            <a:endParaRPr lang="en-US" b="1" dirty="0" smtClean="0"/>
          </a:p>
          <a:p>
            <a:pPr lvl="2"/>
            <a:r>
              <a:rPr lang="en-US" sz="1800" b="1" dirty="0" smtClean="0"/>
              <a:t>Next-generation database architectures:</a:t>
            </a:r>
            <a:r>
              <a:rPr lang="en-US" sz="1800" dirty="0" smtClean="0"/>
              <a:t> To make big data, shared data, real-time data, high-fidelity data, and advanced analytics practical realities, enterprise IT will need to look beyond the relational databases it has exclusively relied on for the past decade or more. Relational databases have their place, to be sure, but relational databases by themselves cannot deliver the kind of power and flexibility that are required in today's demanding IT environment.</a:t>
            </a:r>
          </a:p>
          <a:p>
            <a:pPr lvl="2"/>
            <a:endParaRPr lang="en-US" sz="1800" dirty="0"/>
          </a:p>
        </p:txBody>
      </p:sp>
    </p:spTree>
  </p:cSld>
  <p:clrMapOvr>
    <a:masterClrMapping/>
  </p:clrMapOvr>
  <p:transition>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2012 Planning Guide: Data Management</a:t>
            </a:r>
          </a:p>
        </p:txBody>
      </p:sp>
      <p:sp>
        <p:nvSpPr>
          <p:cNvPr id="3" name="Content Placeholder 2"/>
          <p:cNvSpPr>
            <a:spLocks noGrp="1"/>
          </p:cNvSpPr>
          <p:nvPr>
            <p:ph idx="1"/>
          </p:nvPr>
        </p:nvSpPr>
        <p:spPr/>
        <p:txBody>
          <a:bodyPr/>
          <a:lstStyle/>
          <a:p>
            <a:r>
              <a:rPr lang="en-US" b="1" dirty="0" smtClean="0"/>
              <a:t>Conclusion</a:t>
            </a:r>
          </a:p>
          <a:p>
            <a:pPr lvl="1"/>
            <a:r>
              <a:rPr lang="en-US" dirty="0" smtClean="0"/>
              <a:t>Big data, real-time data, shared data, high-fidelity data, and advanced analytics are all areas that promise great growth in productivity and effectiveness, both for large enterprises and for the information management professionals they employ. </a:t>
            </a:r>
          </a:p>
          <a:p>
            <a:pPr lvl="1"/>
            <a:r>
              <a:rPr lang="en-US" dirty="0" smtClean="0"/>
              <a:t>Next-generation database architectures are emerging that make these exciting new information management concepts a reality.</a:t>
            </a:r>
          </a:p>
          <a:p>
            <a:endParaRPr lang="en-US" dirty="0"/>
          </a:p>
        </p:txBody>
      </p:sp>
    </p:spTree>
  </p:cSld>
  <p:clrMapOvr>
    <a:masterClrMapping/>
  </p:clrMapOvr>
  <p:transition>
    <p:sndAc>
      <p:stSnd>
        <p:snd r:embed="rId2" name="click.wav"/>
      </p:stSnd>
    </p:sndAc>
  </p:transition>
</p:sld>
</file>

<file path=ppt/theme/theme1.xml><?xml version="1.0" encoding="utf-8"?>
<a:theme xmlns:a="http://schemas.openxmlformats.org/drawingml/2006/main" name="Gartner">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529B"/>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529B"/>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custClrLst>
    <a:custClr name="Blue 1">
      <a:srgbClr val="00529B"/>
    </a:custClr>
    <a:custClr name="Blue 2">
      <a:srgbClr val="6E96D5"/>
    </a:custClr>
    <a:custClr name="Blue 3">
      <a:srgbClr val="B9D0DC"/>
    </a:custClr>
    <a:custClr name="Blue 4">
      <a:srgbClr val="374B6A"/>
    </a:custClr>
    <a:custClr name="Dark Gray">
      <a:srgbClr val="969696"/>
    </a:custClr>
    <a:custClr name="Light Gray">
      <a:srgbClr val="CDCDCD"/>
    </a:custClr>
    <a:custClr name="White">
      <a:srgbClr val="FFFFFF"/>
    </a:custClr>
    <a:custClr name="White">
      <a:srgbClr val="FFFFFF"/>
    </a:custClr>
    <a:custClr name="White">
      <a:srgbClr val="FFFFFF"/>
    </a:custClr>
    <a:custClr name="White">
      <a:srgbClr val="FFFFFF"/>
    </a:custClr>
    <a:custClr name="Dark Green">
      <a:srgbClr val="336600"/>
    </a:custClr>
    <a:custClr name="Light Green">
      <a:srgbClr val="99CC00"/>
    </a:custClr>
    <a:custClr name="Yellow">
      <a:srgbClr val="FFFF00"/>
    </a:custClr>
    <a:custClr name="Orange">
      <a:srgbClr val="FF9900"/>
    </a:custClr>
    <a:custClr name="Red">
      <a:srgbClr val="FF0000"/>
    </a:custClr>
    <a:custClr name="Purple">
      <a:srgbClr val="993366"/>
    </a:custClr>
    <a:custClr name="White">
      <a:srgbClr val="FFFFFF"/>
    </a:custClr>
    <a:custClr name="White">
      <a:srgbClr val="FFFFFF"/>
    </a:custClr>
    <a:custClr name="White">
      <a:srgbClr val="FFFFFF"/>
    </a:custClr>
    <a:custClr name="White">
      <a:srgbClr val="FFFFFF"/>
    </a:custClr>
    <a:custClr name="Dark Red">
      <a:srgbClr val="AC0000"/>
    </a:custClr>
    <a:custClr name="Red 50%">
      <a:srgbClr val="FFAAAA"/>
    </a:custClr>
    <a:custClr name="Orange 50%">
      <a:srgbClr val="FFE164"/>
    </a:custClr>
    <a:custClr name="Blue 5">
      <a:srgbClr val="5B97B1"/>
    </a:custClr>
    <a:custClr name="Blue 6">
      <a:srgbClr val="85B0C6"/>
    </a:custClr>
    <a:custClr name="Light Green 50%">
      <a:srgbClr val="CDE678"/>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2011_gartner_conference_template</Template>
  <TotalTime>0</TotalTime>
  <Words>850</Words>
  <Application>Microsoft Office PowerPoint</Application>
  <PresentationFormat>On-screen Show (4:3)</PresentationFormat>
  <Paragraphs>32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Gartner</vt:lpstr>
      <vt:lpstr>2012 Planning Guide:  Data Management  Summary of Findings</vt:lpstr>
      <vt:lpstr>2012 Planning Guide: Data Management</vt:lpstr>
      <vt:lpstr>2012 Planning Guide: Data Management</vt:lpstr>
      <vt:lpstr>2012 Planning Guide: Data Management</vt:lpstr>
      <vt:lpstr>2012 Planning Guide: Data Management</vt:lpstr>
      <vt:lpstr>2012 Planning Guide: Data Management</vt:lpstr>
      <vt:lpstr>2012 Planning Guide: Data Management</vt:lpstr>
      <vt:lpstr>2012 Planning Guide: Data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2011-11-01T19:33:10Z</dcterms:created>
  <dcterms:modified xsi:type="dcterms:W3CDTF">2011-11-01T19:33:10Z</dcterms:modified>
</cp:coreProperties>
</file>