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p:sldMasterIdLst>
    <p:sldMasterId id="2147483650" r:id="rId1"/>
  </p:sldMasterIdLst>
  <p:notesMasterIdLst>
    <p:notesMasterId r:id="rId14"/>
  </p:notesMasterIdLst>
  <p:handoutMasterIdLst>
    <p:handoutMasterId r:id="rId15"/>
  </p:handoutMasterIdLst>
  <p:sldIdLst>
    <p:sldId id="378" r:id="rId2"/>
    <p:sldId id="387" r:id="rId3"/>
    <p:sldId id="388" r:id="rId4"/>
    <p:sldId id="389" r:id="rId5"/>
    <p:sldId id="390" r:id="rId6"/>
    <p:sldId id="391" r:id="rId7"/>
    <p:sldId id="392" r:id="rId8"/>
    <p:sldId id="393" r:id="rId9"/>
    <p:sldId id="394" r:id="rId10"/>
    <p:sldId id="395" r:id="rId11"/>
    <p:sldId id="396" r:id="rId12"/>
    <p:sldId id="397" r:id="rId13"/>
  </p:sldIdLst>
  <p:sldSz cx="9144000" cy="6858000" type="screen4x3"/>
  <p:notesSz cx="7102475" cy="9388475"/>
  <p:custDataLst>
    <p:tags r:id="rId16"/>
  </p:custDataLst>
  <p:defaultTex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showPr>
  <p:clrMru>
    <a:srgbClr val="CDCDCD"/>
    <a:srgbClr val="00529B"/>
    <a:srgbClr val="969696"/>
    <a:srgbClr val="993366"/>
    <a:srgbClr val="B000B0"/>
    <a:srgbClr val="FFFFFF"/>
    <a:srgbClr val="85B0C6"/>
    <a:srgbClr val="5B97B1"/>
    <a:srgbClr val="6E96D5"/>
    <a:srgbClr val="CA5E9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15228" autoAdjust="0"/>
    <p:restoredTop sz="92528" autoAdjust="0"/>
  </p:normalViewPr>
  <p:slideViewPr>
    <p:cSldViewPr snapToGrid="0">
      <p:cViewPr varScale="1">
        <p:scale>
          <a:sx n="83" d="100"/>
          <a:sy n="83" d="100"/>
        </p:scale>
        <p:origin x="-1236" y="-84"/>
      </p:cViewPr>
      <p:guideLst>
        <p:guide orient="horz" pos="1647"/>
        <p:guide orient="horz" pos="4178"/>
        <p:guide orient="horz" pos="596"/>
        <p:guide orient="horz" pos="1087"/>
        <p:guide pos="319"/>
        <p:guide pos="54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61" d="100"/>
          <a:sy n="61" d="100"/>
        </p:scale>
        <p:origin x="-2418" y="-84"/>
      </p:cViewPr>
      <p:guideLst>
        <p:guide orient="horz" pos="2957"/>
        <p:guide orient="horz" pos="5757"/>
        <p:guide pos="2237"/>
        <p:guide pos="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402590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endParaRPr lang="en-US" dirty="0"/>
          </a:p>
        </p:txBody>
      </p:sp>
      <p:sp>
        <p:nvSpPr>
          <p:cNvPr id="3076" name="Rectangle 4"/>
          <p:cNvSpPr>
            <a:spLocks noGrp="1" noChangeArrowheads="1"/>
          </p:cNvSpPr>
          <p:nvPr>
            <p:ph type="ftr" sz="quarter" idx="2"/>
          </p:nvPr>
        </p:nvSpPr>
        <p:spPr bwMode="auto">
          <a:xfrm>
            <a:off x="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fld id="{5F8EE95B-547E-472A-8178-E65FCEC5AD0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8" name="Rectangle 80"/>
          <p:cNvSpPr>
            <a:spLocks noGrp="1" noChangeArrowheads="1"/>
          </p:cNvSpPr>
          <p:nvPr>
            <p:ph type="body" sz="quarter" idx="3"/>
          </p:nvPr>
        </p:nvSpPr>
        <p:spPr bwMode="gray">
          <a:xfrm>
            <a:off x="150813" y="5724525"/>
            <a:ext cx="6799262" cy="3022600"/>
          </a:xfrm>
          <a:prstGeom prst="rect">
            <a:avLst/>
          </a:prstGeom>
          <a:noFill/>
          <a:ln w="9525">
            <a:noFill/>
            <a:miter lim="800000"/>
            <a:headEnd/>
            <a:tailEnd/>
          </a:ln>
          <a:effectLst/>
        </p:spPr>
        <p:txBody>
          <a:bodyPr vert="horz" wrap="square" lIns="93587" tIns="47586" rIns="93587" bIns="47586" numCol="1" anchor="t" anchorCtr="0" compatLnSpc="1">
            <a:prstTxWarp prst="textNoShape">
              <a:avLst/>
            </a:prstTxWarp>
          </a:bodyPr>
          <a:lstStyle/>
          <a:p>
            <a:pPr lvl="0"/>
            <a:r>
              <a:rPr lang="en-US" noProof="0" dirty="0" smtClean="0"/>
              <a:t>Click to edit Master text styles</a:t>
            </a:r>
          </a:p>
        </p:txBody>
      </p:sp>
      <p:sp>
        <p:nvSpPr>
          <p:cNvPr id="14341" name="Rectangle 90"/>
          <p:cNvSpPr>
            <a:spLocks noGrp="1" noRot="1" noChangeAspect="1" noChangeArrowheads="1" noTextEdit="1"/>
          </p:cNvSpPr>
          <p:nvPr>
            <p:ph type="sldImg" idx="2"/>
          </p:nvPr>
        </p:nvSpPr>
        <p:spPr bwMode="gray">
          <a:xfrm>
            <a:off x="1116807" y="1725613"/>
            <a:ext cx="4867275" cy="3651250"/>
          </a:xfrm>
          <a:prstGeom prst="rect">
            <a:avLst/>
          </a:prstGeom>
          <a:noFill/>
          <a:ln w="9525">
            <a:solidFill>
              <a:schemeClr val="tx1"/>
            </a:solidFill>
            <a:miter lim="800000"/>
            <a:headEnd/>
            <a:tailEnd/>
          </a:ln>
        </p:spPr>
      </p:sp>
      <p:sp>
        <p:nvSpPr>
          <p:cNvPr id="2135" name="Rectangle 87"/>
          <p:cNvSpPr>
            <a:spLocks noChangeArrowheads="1"/>
          </p:cNvSpPr>
          <p:nvPr/>
        </p:nvSpPr>
        <p:spPr bwMode="gray">
          <a:xfrm>
            <a:off x="6226175" y="9134475"/>
            <a:ext cx="492125" cy="165100"/>
          </a:xfrm>
          <a:prstGeom prst="rect">
            <a:avLst/>
          </a:prstGeom>
          <a:noFill/>
          <a:ln w="9525">
            <a:noFill/>
            <a:miter lim="800000"/>
            <a:headEnd/>
            <a:tailEnd/>
          </a:ln>
          <a:effectLst/>
        </p:spPr>
        <p:txBody>
          <a:bodyPr wrap="none" lIns="0" tIns="0" rIns="0" bIns="0">
            <a:spAutoFit/>
          </a:bodyPr>
          <a:lstStyle/>
          <a:p>
            <a:pPr defTabSz="944563">
              <a:lnSpc>
                <a:spcPct val="108000"/>
              </a:lnSpc>
              <a:spcBef>
                <a:spcPct val="0"/>
              </a:spcBef>
              <a:spcAft>
                <a:spcPct val="0"/>
              </a:spcAft>
              <a:defRPr/>
            </a:pPr>
            <a:r>
              <a:rPr lang="en-US" sz="1000" b="1" dirty="0">
                <a:ea typeface="+mn-ea"/>
                <a:cs typeface="+mn-cs"/>
              </a:rPr>
              <a:t>Page </a:t>
            </a:r>
            <a:fld id="{AD3CB4DA-0FAA-4B3E-BE81-41344522CDD3}" type="slidenum">
              <a:rPr lang="en-US" sz="1000" b="1">
                <a:ea typeface="+mn-ea"/>
                <a:cs typeface="+mn-cs"/>
              </a:rPr>
              <a:pPr defTabSz="944563">
                <a:lnSpc>
                  <a:spcPct val="108000"/>
                </a:lnSpc>
                <a:spcBef>
                  <a:spcPct val="0"/>
                </a:spcBef>
                <a:spcAft>
                  <a:spcPct val="0"/>
                </a:spcAft>
                <a:defRPr/>
              </a:pPr>
              <a:t>‹#›</a:t>
            </a:fld>
            <a:endParaRPr lang="en-US" sz="1000" b="1" dirty="0">
              <a:ea typeface="+mn-ea"/>
              <a:cs typeface="+mn-cs"/>
            </a:endParaRPr>
          </a:p>
        </p:txBody>
      </p:sp>
      <p:sp>
        <p:nvSpPr>
          <p:cNvPr id="2136" name="Rectangle 88"/>
          <p:cNvSpPr>
            <a:spLocks noChangeArrowheads="1"/>
          </p:cNvSpPr>
          <p:nvPr/>
        </p:nvSpPr>
        <p:spPr bwMode="gray">
          <a:xfrm>
            <a:off x="3959225" y="8828088"/>
            <a:ext cx="2933700" cy="3048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a:solidFill>
                  <a:srgbClr val="000000"/>
                </a:solidFill>
                <a:ea typeface="+mn-ea"/>
                <a:cs typeface="+mn-cs"/>
              </a:rPr>
              <a:t>Presenter Name, Presenter Name and </a:t>
            </a:r>
          </a:p>
          <a:p>
            <a:pPr algn="l" defTabSz="912813">
              <a:lnSpc>
                <a:spcPct val="100000"/>
              </a:lnSpc>
              <a:spcBef>
                <a:spcPct val="0"/>
              </a:spcBef>
              <a:spcAft>
                <a:spcPct val="0"/>
              </a:spcAft>
              <a:defRPr/>
            </a:pPr>
            <a:r>
              <a:rPr lang="en-US" sz="1000" dirty="0">
                <a:solidFill>
                  <a:srgbClr val="000000"/>
                </a:solidFill>
                <a:ea typeface="+mn-ea"/>
                <a:cs typeface="+mn-cs"/>
              </a:rPr>
              <a:t>Presenter Name</a:t>
            </a:r>
            <a:endParaRPr lang="en-US" sz="1000" b="1" dirty="0">
              <a:ea typeface="+mn-ea"/>
              <a:cs typeface="+mn-cs"/>
            </a:endParaRPr>
          </a:p>
        </p:txBody>
      </p:sp>
      <p:sp>
        <p:nvSpPr>
          <p:cNvPr id="2137" name="Rectangle 89"/>
          <p:cNvSpPr>
            <a:spLocks noChangeArrowheads="1"/>
          </p:cNvSpPr>
          <p:nvPr/>
        </p:nvSpPr>
        <p:spPr bwMode="gray">
          <a:xfrm>
            <a:off x="3959225" y="9147175"/>
            <a:ext cx="2005013" cy="1524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smtClean="0">
                <a:solidFill>
                  <a:srgbClr val="000000"/>
                </a:solidFill>
                <a:ea typeface="+mn-ea"/>
                <a:cs typeface="+mn-cs"/>
              </a:rPr>
              <a:t>conf_sessionID, date</a:t>
            </a:r>
            <a:endParaRPr lang="en-US" sz="1000" b="1" dirty="0">
              <a:ea typeface="+mn-ea"/>
              <a:cs typeface="+mn-cs"/>
            </a:endParaRPr>
          </a:p>
        </p:txBody>
      </p:sp>
      <p:sp>
        <p:nvSpPr>
          <p:cNvPr id="2141" name="Rectangle 93"/>
          <p:cNvSpPr>
            <a:spLocks noChangeArrowheads="1"/>
          </p:cNvSpPr>
          <p:nvPr/>
        </p:nvSpPr>
        <p:spPr bwMode="gray">
          <a:xfrm>
            <a:off x="168275" y="8828088"/>
            <a:ext cx="3667125" cy="438582"/>
          </a:xfrm>
          <a:prstGeom prst="rect">
            <a:avLst/>
          </a:prstGeom>
          <a:noFill/>
          <a:ln w="12700">
            <a:noFill/>
            <a:miter lim="800000"/>
            <a:headEnd type="none" w="sm" len="sm"/>
            <a:tailEnd type="none" w="sm" len="sm"/>
          </a:ln>
          <a:effectLst/>
        </p:spPr>
        <p:txBody>
          <a:bodyPr>
            <a:spAutoFit/>
          </a:bodyPr>
          <a:lstStyle/>
          <a:p>
            <a:pPr algn="l">
              <a:spcBef>
                <a:spcPct val="0"/>
              </a:spcBef>
              <a:spcAft>
                <a:spcPct val="0"/>
              </a:spcAft>
              <a:defRPr/>
            </a:pPr>
            <a:r>
              <a:rPr lang="en-US" sz="500" dirty="0" smtClean="0">
                <a:solidFill>
                  <a:srgbClr val="000000"/>
                </a:solidFill>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500" dirty="0" smtClean="0">
                <a:solidFill>
                  <a:srgbClr val="000000"/>
                </a:solidFill>
                <a:ea typeface="Times New Roman" pitchFamily="18" charset="0"/>
                <a:cs typeface="Arial" charset="0"/>
              </a:rPr>
            </a:br>
            <a:r>
              <a:rPr lang="en-US" sz="500" dirty="0" smtClean="0">
                <a:solidFill>
                  <a:srgbClr val="000000"/>
                </a:solidFill>
                <a:ea typeface="Times New Roman" pitchFamily="18" charset="0"/>
                <a:cs typeface="Arial" charset="0"/>
              </a:rPr>
              <a:t>© 2012 Gartner, Inc. and/or its affiliates. All rights reserved.</a:t>
            </a:r>
          </a:p>
        </p:txBody>
      </p:sp>
      <p:sp>
        <p:nvSpPr>
          <p:cNvPr id="2143" name="Freeform 95"/>
          <p:cNvSpPr>
            <a:spLocks/>
          </p:cNvSpPr>
          <p:nvPr/>
        </p:nvSpPr>
        <p:spPr bwMode="auto">
          <a:xfrm>
            <a:off x="211932" y="8801100"/>
            <a:ext cx="6677025" cy="0"/>
          </a:xfrm>
          <a:custGeom>
            <a:avLst/>
            <a:gdLst>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noFill/>
          <a:ln w="12700" cap="flat" cmpd="sng">
            <a:solidFill>
              <a:schemeClr val="tx1"/>
            </a:solidFill>
            <a:prstDash val="solid"/>
            <a:round/>
            <a:headEnd/>
            <a:tailEnd/>
          </a:ln>
          <a:effectLst/>
        </p:spPr>
        <p:txBody>
          <a:bodyPr anchor="ctr">
            <a:spAutoFit/>
          </a:bodyPr>
          <a:lstStyle/>
          <a:p>
            <a:pPr>
              <a:defRPr/>
            </a:pPr>
            <a:endParaRPr lang="en-US" dirty="0">
              <a:ea typeface="+mn-ea"/>
              <a:cs typeface="+mn-cs"/>
            </a:endParaRPr>
          </a:p>
        </p:txBody>
      </p:sp>
      <p:sp>
        <p:nvSpPr>
          <p:cNvPr id="2147" name="Line 99"/>
          <p:cNvSpPr>
            <a:spLocks noChangeShapeType="1"/>
          </p:cNvSpPr>
          <p:nvPr/>
        </p:nvSpPr>
        <p:spPr bwMode="gray">
          <a:xfrm>
            <a:off x="212884" y="5702300"/>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2" name="Line 79"/>
          <p:cNvSpPr>
            <a:spLocks noChangeShapeType="1"/>
          </p:cNvSpPr>
          <p:nvPr/>
        </p:nvSpPr>
        <p:spPr bwMode="gray">
          <a:xfrm>
            <a:off x="212884" y="341313"/>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3" name="Text Box 86"/>
          <p:cNvSpPr txBox="1">
            <a:spLocks noChangeArrowheads="1"/>
          </p:cNvSpPr>
          <p:nvPr/>
        </p:nvSpPr>
        <p:spPr bwMode="gray">
          <a:xfrm>
            <a:off x="154782" y="31750"/>
            <a:ext cx="6835775" cy="274638"/>
          </a:xfrm>
          <a:prstGeom prst="rect">
            <a:avLst/>
          </a:prstGeom>
          <a:noFill/>
          <a:ln w="12700">
            <a:noFill/>
            <a:miter lim="800000"/>
            <a:headEnd type="none" w="sm" len="sm"/>
            <a:tailEnd type="none" w="sm" len="sm"/>
          </a:ln>
          <a:effectLst/>
        </p:spPr>
        <p:txBody>
          <a:bodyPr lIns="91366" tIns="45683" rIns="91366" bIns="45683">
            <a:spAutoFit/>
          </a:bodyPr>
          <a:lstStyle/>
          <a:p>
            <a:pPr algn="l" defTabSz="912813">
              <a:lnSpc>
                <a:spcPct val="100000"/>
              </a:lnSpc>
              <a:spcBef>
                <a:spcPct val="0"/>
              </a:spcBef>
              <a:spcAft>
                <a:spcPct val="0"/>
              </a:spcAft>
            </a:pPr>
            <a:r>
              <a:rPr lang="en-US" sz="1200" b="1" dirty="0"/>
              <a:t>Presentation Title</a:t>
            </a:r>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8"/>
          <p:cNvGrpSpPr>
            <a:grpSpLocks noChangeAspect="1"/>
          </p:cNvGrpSpPr>
          <p:nvPr/>
        </p:nvGrpSpPr>
        <p:grpSpPr bwMode="auto">
          <a:xfrm>
            <a:off x="6005513" y="8945563"/>
            <a:ext cx="871537" cy="196850"/>
            <a:chOff x="3020" y="3469"/>
            <a:chExt cx="1440" cy="326"/>
          </a:xfrm>
        </p:grpSpPr>
        <p:sp>
          <p:nvSpPr>
            <p:cNvPr id="15370" name="Freeform 109"/>
            <p:cNvSpPr>
              <a:spLocks noChangeAspect="1"/>
            </p:cNvSpPr>
            <p:nvPr/>
          </p:nvSpPr>
          <p:spPr bwMode="auto">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endParaRPr lang="en-US" dirty="0"/>
            </a:p>
          </p:txBody>
        </p:sp>
        <p:sp>
          <p:nvSpPr>
            <p:cNvPr id="15371" name="Freeform 110"/>
            <p:cNvSpPr>
              <a:spLocks noChangeAspect="1"/>
            </p:cNvSpPr>
            <p:nvPr/>
          </p:nvSpPr>
          <p:spPr bwMode="auto">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endParaRPr lang="en-US" dirty="0"/>
            </a:p>
          </p:txBody>
        </p:sp>
        <p:sp>
          <p:nvSpPr>
            <p:cNvPr id="15372" name="Freeform 111"/>
            <p:cNvSpPr>
              <a:spLocks noChangeAspect="1"/>
            </p:cNvSpPr>
            <p:nvPr/>
          </p:nvSpPr>
          <p:spPr bwMode="auto">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rgbClr val="0065A4"/>
            </a:solidFill>
            <a:ln w="9525">
              <a:noFill/>
              <a:round/>
              <a:headEnd/>
              <a:tailEnd/>
            </a:ln>
          </p:spPr>
          <p:txBody>
            <a:bodyPr/>
            <a:lstStyle/>
            <a:p>
              <a:endParaRPr lang="en-US" dirty="0"/>
            </a:p>
          </p:txBody>
        </p:sp>
        <p:sp>
          <p:nvSpPr>
            <p:cNvPr id="15373" name="Freeform 112"/>
            <p:cNvSpPr>
              <a:spLocks noChangeAspect="1"/>
            </p:cNvSpPr>
            <p:nvPr/>
          </p:nvSpPr>
          <p:spPr bwMode="auto">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endParaRPr lang="en-US" dirty="0"/>
            </a:p>
          </p:txBody>
        </p:sp>
        <p:sp>
          <p:nvSpPr>
            <p:cNvPr id="15374" name="Freeform 113"/>
            <p:cNvSpPr>
              <a:spLocks noChangeAspect="1"/>
            </p:cNvSpPr>
            <p:nvPr/>
          </p:nvSpPr>
          <p:spPr bwMode="auto">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endParaRPr lang="en-US" dirty="0"/>
            </a:p>
          </p:txBody>
        </p:sp>
        <p:sp>
          <p:nvSpPr>
            <p:cNvPr id="15375" name="Freeform 114"/>
            <p:cNvSpPr>
              <a:spLocks noChangeAspect="1" noEditPoints="1"/>
            </p:cNvSpPr>
            <p:nvPr/>
          </p:nvSpPr>
          <p:spPr bwMode="auto">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endParaRPr lang="en-US" dirty="0"/>
            </a:p>
          </p:txBody>
        </p:sp>
        <p:sp>
          <p:nvSpPr>
            <p:cNvPr id="15376" name="Freeform 115"/>
            <p:cNvSpPr>
              <a:spLocks noChangeAspect="1" noEditPoints="1"/>
            </p:cNvSpPr>
            <p:nvPr/>
          </p:nvSpPr>
          <p:spPr bwMode="auto">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endParaRPr lang="en-US" dirty="0"/>
            </a:p>
          </p:txBody>
        </p:sp>
        <p:sp>
          <p:nvSpPr>
            <p:cNvPr id="15377" name="Freeform 116"/>
            <p:cNvSpPr>
              <a:spLocks noChangeAspect="1" noEditPoints="1"/>
            </p:cNvSpPr>
            <p:nvPr/>
          </p:nvSpPr>
          <p:spPr bwMode="auto">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endParaRPr lang="en-US" dirty="0"/>
            </a:p>
          </p:txBody>
        </p:sp>
      </p:grpSp>
      <p:sp>
        <p:nvSpPr>
          <p:cNvPr id="15363" name="Rectangle 77"/>
          <p:cNvSpPr>
            <a:spLocks noChangeArrowheads="1"/>
          </p:cNvSpPr>
          <p:nvPr/>
        </p:nvSpPr>
        <p:spPr bwMode="auto">
          <a:xfrm>
            <a:off x="225425" y="266700"/>
            <a:ext cx="6505575" cy="365125"/>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pPr>
            <a:r>
              <a:rPr lang="en-US" b="1" dirty="0"/>
              <a:t>Presentation Title</a:t>
            </a:r>
          </a:p>
        </p:txBody>
      </p:sp>
      <p:sp>
        <p:nvSpPr>
          <p:cNvPr id="15364" name="Line 83"/>
          <p:cNvSpPr>
            <a:spLocks noChangeShapeType="1"/>
          </p:cNvSpPr>
          <p:nvPr/>
        </p:nvSpPr>
        <p:spPr bwMode="auto">
          <a:xfrm>
            <a:off x="225425" y="5730875"/>
            <a:ext cx="6602413" cy="0"/>
          </a:xfrm>
          <a:prstGeom prst="line">
            <a:avLst/>
          </a:prstGeom>
          <a:noFill/>
          <a:ln w="12700">
            <a:solidFill>
              <a:schemeClr val="tx2"/>
            </a:solidFill>
            <a:round/>
            <a:headEnd type="none" w="sm" len="sm"/>
            <a:tailEnd type="none" w="sm" len="sm"/>
          </a:ln>
        </p:spPr>
        <p:txBody>
          <a:bodyPr wrap="none" anchor="ctr"/>
          <a:lstStyle/>
          <a:p>
            <a:endParaRPr lang="en-US" dirty="0"/>
          </a:p>
        </p:txBody>
      </p:sp>
      <p:sp>
        <p:nvSpPr>
          <p:cNvPr id="15365" name="Rectangle 101"/>
          <p:cNvSpPr>
            <a:spLocks noChangeArrowheads="1"/>
          </p:cNvSpPr>
          <p:nvPr/>
        </p:nvSpPr>
        <p:spPr bwMode="gray">
          <a:xfrm>
            <a:off x="225425" y="5851525"/>
            <a:ext cx="3360738" cy="974579"/>
          </a:xfrm>
          <a:prstGeom prst="rect">
            <a:avLst/>
          </a:prstGeom>
          <a:noFill/>
          <a:ln w="9525">
            <a:noFill/>
            <a:miter lim="800000"/>
            <a:headEnd/>
            <a:tailEnd/>
          </a:ln>
        </p:spPr>
        <p:txBody>
          <a:bodyPr lIns="65028" tIns="25377" rIns="65028" bIns="25377">
            <a:spAutoFit/>
          </a:bodyPr>
          <a:lstStyle/>
          <a:p>
            <a:pPr algn="l" defTabSz="947738">
              <a:lnSpc>
                <a:spcPct val="100000"/>
              </a:lnSpc>
              <a:spcBef>
                <a:spcPct val="0"/>
              </a:spcBef>
              <a:spcAft>
                <a:spcPct val="0"/>
              </a:spcAft>
            </a:pPr>
            <a:r>
              <a:rPr lang="en-US" sz="1200" dirty="0"/>
              <a:t>Conference Name</a:t>
            </a:r>
          </a:p>
          <a:p>
            <a:pPr algn="l" defTabSz="947738">
              <a:lnSpc>
                <a:spcPct val="100000"/>
              </a:lnSpc>
              <a:spcBef>
                <a:spcPct val="0"/>
              </a:spcBef>
              <a:spcAft>
                <a:spcPct val="0"/>
              </a:spcAft>
            </a:pPr>
            <a:r>
              <a:rPr lang="en-US" sz="1200" dirty="0"/>
              <a:t>	</a:t>
            </a:r>
          </a:p>
          <a:p>
            <a:pPr algn="l" defTabSz="947738">
              <a:lnSpc>
                <a:spcPct val="100000"/>
              </a:lnSpc>
              <a:spcBef>
                <a:spcPct val="0"/>
              </a:spcBef>
              <a:spcAft>
                <a:spcPct val="0"/>
              </a:spcAft>
            </a:pPr>
            <a:r>
              <a:rPr lang="en-US" sz="1200" dirty="0"/>
              <a:t>Month XX, </a:t>
            </a:r>
            <a:r>
              <a:rPr lang="en-US" sz="1200" dirty="0" smtClean="0"/>
              <a:t>20XX </a:t>
            </a:r>
            <a:endParaRPr lang="en-US" sz="1200" dirty="0"/>
          </a:p>
          <a:p>
            <a:pPr algn="l" defTabSz="947738">
              <a:lnSpc>
                <a:spcPct val="100000"/>
              </a:lnSpc>
              <a:spcBef>
                <a:spcPct val="0"/>
              </a:spcBef>
              <a:spcAft>
                <a:spcPct val="0"/>
              </a:spcAft>
            </a:pPr>
            <a:r>
              <a:rPr lang="en-US" sz="1200" dirty="0"/>
              <a:t>Venue </a:t>
            </a:r>
          </a:p>
          <a:p>
            <a:pPr algn="l" defTabSz="947738">
              <a:lnSpc>
                <a:spcPct val="100000"/>
              </a:lnSpc>
              <a:spcBef>
                <a:spcPct val="0"/>
              </a:spcBef>
              <a:spcAft>
                <a:spcPct val="0"/>
              </a:spcAft>
            </a:pPr>
            <a:r>
              <a:rPr lang="en-US" sz="1200" dirty="0"/>
              <a:t>City, ST</a:t>
            </a:r>
          </a:p>
        </p:txBody>
      </p:sp>
      <p:sp>
        <p:nvSpPr>
          <p:cNvPr id="15366" name="Rectangle 103"/>
          <p:cNvSpPr>
            <a:spLocks noChangeArrowheads="1"/>
          </p:cNvSpPr>
          <p:nvPr/>
        </p:nvSpPr>
        <p:spPr bwMode="gray">
          <a:xfrm>
            <a:off x="3862388" y="5851525"/>
            <a:ext cx="2998787" cy="420582"/>
          </a:xfrm>
          <a:prstGeom prst="rect">
            <a:avLst/>
          </a:prstGeom>
          <a:noFill/>
          <a:ln w="9525">
            <a:noFill/>
            <a:miter lim="800000"/>
            <a:headEnd/>
            <a:tailEnd/>
          </a:ln>
        </p:spPr>
        <p:txBody>
          <a:bodyPr lIns="65028" tIns="25377" rIns="65028" bIns="25377">
            <a:spAutoFit/>
          </a:bodyPr>
          <a:lstStyle/>
          <a:p>
            <a:pPr algn="l" defTabSz="947738">
              <a:lnSpc>
                <a:spcPct val="100000"/>
              </a:lnSpc>
              <a:spcBef>
                <a:spcPct val="0"/>
              </a:spcBef>
              <a:spcAft>
                <a:spcPct val="0"/>
              </a:spcAft>
            </a:pPr>
            <a:r>
              <a:rPr lang="en-US" sz="1200" dirty="0" smtClean="0"/>
              <a:t>Presenter's </a:t>
            </a:r>
            <a:r>
              <a:rPr lang="en-US" sz="1200" dirty="0"/>
              <a:t>Name</a:t>
            </a:r>
          </a:p>
          <a:p>
            <a:pPr algn="l" defTabSz="947738">
              <a:lnSpc>
                <a:spcPct val="100000"/>
              </a:lnSpc>
              <a:spcBef>
                <a:spcPct val="0"/>
              </a:spcBef>
              <a:spcAft>
                <a:spcPct val="0"/>
              </a:spcAft>
            </a:pPr>
            <a:r>
              <a:rPr lang="en-US" sz="1200" dirty="0" smtClean="0"/>
              <a:t>Presenter's </a:t>
            </a:r>
            <a:r>
              <a:rPr lang="en-US" sz="1200" dirty="0"/>
              <a:t>Name</a:t>
            </a:r>
          </a:p>
        </p:txBody>
      </p:sp>
      <p:sp>
        <p:nvSpPr>
          <p:cNvPr id="15367" name="Line 107"/>
          <p:cNvSpPr>
            <a:spLocks noChangeShapeType="1"/>
          </p:cNvSpPr>
          <p:nvPr/>
        </p:nvSpPr>
        <p:spPr bwMode="auto">
          <a:xfrm>
            <a:off x="225425" y="152400"/>
            <a:ext cx="6602413" cy="0"/>
          </a:xfrm>
          <a:prstGeom prst="line">
            <a:avLst/>
          </a:prstGeom>
          <a:noFill/>
          <a:ln w="38100">
            <a:solidFill>
              <a:schemeClr val="tx1"/>
            </a:solidFill>
            <a:round/>
            <a:headEnd type="none" w="sm" len="sm"/>
            <a:tailEnd type="none" w="sm" len="sm"/>
          </a:ln>
        </p:spPr>
        <p:txBody>
          <a:bodyPr wrap="none" anchor="ctr"/>
          <a:lstStyle/>
          <a:p>
            <a:endParaRPr lang="en-US" dirty="0"/>
          </a:p>
        </p:txBody>
      </p:sp>
      <p:sp>
        <p:nvSpPr>
          <p:cNvPr id="15368" name="Rectangle 120"/>
          <p:cNvSpPr>
            <a:spLocks noChangeArrowheads="1"/>
          </p:cNvSpPr>
          <p:nvPr/>
        </p:nvSpPr>
        <p:spPr bwMode="gray">
          <a:xfrm>
            <a:off x="225425" y="8347075"/>
            <a:ext cx="3667125" cy="867930"/>
          </a:xfrm>
          <a:prstGeom prst="rect">
            <a:avLst/>
          </a:prstGeom>
          <a:noFill/>
          <a:ln w="12700">
            <a:noFill/>
            <a:miter lim="800000"/>
            <a:headEnd type="none" w="sm" len="sm"/>
            <a:tailEnd type="none" w="sm" len="sm"/>
          </a:ln>
        </p:spPr>
        <p:txBody>
          <a:bodyPr>
            <a:spAutoFit/>
          </a:bodyPr>
          <a:lstStyle/>
          <a:p>
            <a:pPr algn="l">
              <a:spcBef>
                <a:spcPct val="0"/>
              </a:spcBef>
              <a:spcAft>
                <a:spcPct val="0"/>
              </a:spcAft>
            </a:pPr>
            <a:r>
              <a:rPr lang="en-US" sz="800" dirty="0" smtClean="0">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800" dirty="0" smtClean="0">
                <a:ea typeface="Times New Roman" pitchFamily="18" charset="0"/>
                <a:cs typeface="Arial" charset="0"/>
              </a:rPr>
            </a:br>
            <a:r>
              <a:rPr lang="en-US" sz="800" dirty="0" smtClean="0">
                <a:ea typeface="Times New Roman" pitchFamily="18" charset="0"/>
                <a:cs typeface="Arial" charset="0"/>
              </a:rPr>
              <a:t>© 2012 Gartner, Inc. and/or its affiliates. All rights reserved.</a:t>
            </a:r>
          </a:p>
        </p:txBody>
      </p:sp>
      <p:sp>
        <p:nvSpPr>
          <p:cNvPr id="15369" name="Rectangle 121"/>
          <p:cNvSpPr>
            <a:spLocks noChangeArrowheads="1"/>
          </p:cNvSpPr>
          <p:nvPr/>
        </p:nvSpPr>
        <p:spPr bwMode="gray">
          <a:xfrm>
            <a:off x="225425" y="7775575"/>
            <a:ext cx="4037013" cy="530225"/>
          </a:xfrm>
          <a:prstGeom prst="rect">
            <a:avLst/>
          </a:prstGeom>
          <a:noFill/>
          <a:ln w="12700" algn="ctr">
            <a:noFill/>
            <a:miter lim="800000"/>
            <a:headEnd type="none" w="sm" len="sm"/>
            <a:tailEnd type="none" w="sm" len="sm"/>
          </a:ln>
        </p:spPr>
        <p:txBody>
          <a:bodyPr>
            <a:spAutoFit/>
          </a:bodyPr>
          <a:lstStyle/>
          <a:p>
            <a:pPr algn="l">
              <a:spcBef>
                <a:spcPct val="0"/>
              </a:spcBef>
              <a:spcAft>
                <a:spcPct val="0"/>
              </a:spcAft>
            </a:pPr>
            <a:r>
              <a:rPr lang="en-US" sz="800" dirty="0">
                <a:cs typeface="Arial" charset="0"/>
              </a:rPr>
              <a:t>Notes accompany this presentation. Please select Notes Page view. </a:t>
            </a:r>
            <a:br>
              <a:rPr lang="en-US" sz="800" dirty="0">
                <a:cs typeface="Arial" charset="0"/>
              </a:rPr>
            </a:br>
            <a:r>
              <a:rPr lang="en-US" sz="800" dirty="0">
                <a:cs typeface="Arial" charset="0"/>
              </a:rPr>
              <a:t>These materials can be reproduced only with written approval from Gartner. </a:t>
            </a:r>
            <a:br>
              <a:rPr lang="en-US" sz="800" dirty="0">
                <a:cs typeface="Arial" charset="0"/>
              </a:rPr>
            </a:br>
            <a:r>
              <a:rPr lang="en-US" sz="800" dirty="0">
                <a:cs typeface="Arial" charset="0"/>
              </a:rPr>
              <a:t>Such approvals must be requested via e-mail: vendor.relations@gartner.com. </a:t>
            </a:r>
            <a:br>
              <a:rPr lang="en-US" sz="800" dirty="0">
                <a:cs typeface="Arial" charset="0"/>
              </a:rPr>
            </a:br>
            <a:r>
              <a:rPr lang="en-US" sz="800" dirty="0">
                <a:cs typeface="Arial" charset="0"/>
              </a:rPr>
              <a:t>Gartner is a registered trademark of Gartner, Inc. or its affiliates.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endParaRPr lang="en-US" dirty="0" smtClean="0"/>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6" name="Picture 15" descr="swoosh-from-ppt.jpg"/>
          <p:cNvPicPr>
            <a:picLocks noChangeAspect="1"/>
          </p:cNvPicPr>
          <p:nvPr userDrawn="1"/>
        </p:nvPicPr>
        <p:blipFill>
          <a:blip r:embed="rId2" cstate="print"/>
          <a:stretch>
            <a:fillRect/>
          </a:stretch>
        </p:blipFill>
        <p:spPr bwMode="hidden">
          <a:xfrm>
            <a:off x="0" y="0"/>
            <a:ext cx="9144000" cy="3200400"/>
          </a:xfrm>
          <a:prstGeom prst="rect">
            <a:avLst/>
          </a:prstGeom>
        </p:spPr>
      </p:pic>
      <p:sp>
        <p:nvSpPr>
          <p:cNvPr id="5" name="Rectangle 288"/>
          <p:cNvSpPr>
            <a:spLocks noChangeArrowheads="1"/>
          </p:cNvSpPr>
          <p:nvPr userDrawn="1"/>
        </p:nvSpPr>
        <p:spPr bwMode="gray">
          <a:xfrm>
            <a:off x="381000" y="6278563"/>
            <a:ext cx="6577940" cy="414337"/>
          </a:xfrm>
          <a:prstGeom prst="rect">
            <a:avLst/>
          </a:prstGeom>
          <a:noFill/>
          <a:ln w="12700">
            <a:noFill/>
            <a:miter lim="800000"/>
            <a:headEnd type="none" w="sm" len="sm"/>
            <a:tailEnd type="none" w="sm" len="sm"/>
          </a:ln>
          <a:effectLst/>
        </p:spPr>
        <p:txBody>
          <a:bodyPr lIns="0" tIns="0" rIns="0" bIns="0"/>
          <a:lstStyle/>
          <a:p>
            <a:pPr algn="l" rtl="0" fontAlgn="base"/>
            <a:r>
              <a:rPr lang="en-US" sz="700" b="0" kern="1200" dirty="0" smtClean="0">
                <a:solidFill>
                  <a:srgbClr val="969696"/>
                </a:solidFill>
                <a:latin typeface="Arial" charset="0"/>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700" b="0" kern="1200" dirty="0" smtClean="0">
                <a:solidFill>
                  <a:srgbClr val="969696"/>
                </a:solidFill>
                <a:latin typeface="Arial" charset="0"/>
                <a:ea typeface="Arial Unicode MS" pitchFamily="34" charset="-128"/>
                <a:cs typeface="Arial Unicode MS" pitchFamily="34" charset="-128"/>
              </a:rPr>
            </a:br>
            <a:r>
              <a:rPr lang="en-US" sz="700" b="0" kern="1200" dirty="0" smtClean="0">
                <a:solidFill>
                  <a:srgbClr val="969696"/>
                </a:solidFill>
                <a:latin typeface="Arial" charset="0"/>
                <a:ea typeface="Arial Unicode MS" pitchFamily="34" charset="-128"/>
                <a:cs typeface="Arial Unicode MS" pitchFamily="34" charset="-128"/>
              </a:rPr>
              <a:t>© 2012 Gartner, Inc. and/or its affiliates. All rights reserved.</a:t>
            </a:r>
          </a:p>
        </p:txBody>
      </p:sp>
      <p:grpSp>
        <p:nvGrpSpPr>
          <p:cNvPr id="6" name="Group 292"/>
          <p:cNvGrpSpPr>
            <a:grpSpLocks noChangeAspect="1"/>
          </p:cNvGrpSpPr>
          <p:nvPr userDrawn="1"/>
        </p:nvGrpSpPr>
        <p:grpSpPr bwMode="auto">
          <a:xfrm>
            <a:off x="7493000" y="6369050"/>
            <a:ext cx="1143000" cy="257175"/>
            <a:chOff x="3020" y="3469"/>
            <a:chExt cx="1440" cy="326"/>
          </a:xfrm>
        </p:grpSpPr>
        <p:sp>
          <p:nvSpPr>
            <p:cNvPr id="7" name="Freeform 293"/>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8" name="Freeform 294"/>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9" name="Freeform 295"/>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0" name="Freeform 296"/>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1" name="Freeform 297"/>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2" name="Freeform 298"/>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3" name="Freeform 299"/>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4" name="Freeform 300"/>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280799" name="Rectangle 223"/>
          <p:cNvSpPr>
            <a:spLocks noGrp="1" noChangeArrowheads="1"/>
          </p:cNvSpPr>
          <p:nvPr>
            <p:ph type="subTitle" idx="1"/>
          </p:nvPr>
        </p:nvSpPr>
        <p:spPr>
          <a:xfrm>
            <a:off x="381000" y="3468688"/>
            <a:ext cx="8291513" cy="2203450"/>
          </a:xfrm>
          <a:ln/>
        </p:spPr>
        <p:txBody>
          <a:bodyPr rIns="0"/>
          <a:lstStyle>
            <a:lvl1pPr marL="0" indent="0" algn="r">
              <a:buFont typeface="Times" pitchFamily="18" charset="0"/>
              <a:buNone/>
              <a:defRPr sz="2600"/>
            </a:lvl1pPr>
          </a:lstStyle>
          <a:p>
            <a:r>
              <a:rPr lang="en-US" smtClean="0"/>
              <a:t>Click to edit Master subtitle style</a:t>
            </a:r>
            <a:endParaRPr lang="en-US"/>
          </a:p>
        </p:txBody>
      </p:sp>
      <p:sp>
        <p:nvSpPr>
          <p:cNvPr id="280698" name="Rectangle 122"/>
          <p:cNvSpPr>
            <a:spLocks noGrp="1" noChangeArrowheads="1"/>
          </p:cNvSpPr>
          <p:nvPr>
            <p:ph type="ctrTitle"/>
          </p:nvPr>
        </p:nvSpPr>
        <p:spPr bwMode="black">
          <a:xfrm>
            <a:off x="381000" y="420688"/>
            <a:ext cx="8305800" cy="2352675"/>
          </a:xfrm>
          <a:ln/>
        </p:spPr>
        <p:txBody>
          <a:bodyPr tIns="45720" bIns="45720" anchor="b"/>
          <a:lstStyle>
            <a:lvl1pPr>
              <a:defRPr sz="3800">
                <a:solidFill>
                  <a:schemeClr val="bg1"/>
                </a:solidFill>
              </a:defRPr>
            </a:lvl1pPr>
          </a:lstStyle>
          <a:p>
            <a:r>
              <a:rPr lang="en-US"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 </a:t>
            </a:r>
            <a:fld id="{6B94FA92-FD85-4028-8A65-25E5DEB3133D}" type="slidenum">
              <a:rPr lang="en-US"/>
              <a:pPr>
                <a:defRPr/>
              </a:pPr>
              <a:t>‹#›</a:t>
            </a:fld>
            <a:endParaRPr lang="en-US" dirty="0"/>
          </a:p>
        </p:txBody>
      </p:sp>
      <p:cxnSp>
        <p:nvCxnSpPr>
          <p:cNvPr id="5"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02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 </a:t>
            </a:r>
            <a:fld id="{D5E3B240-5227-4A99-994B-07F74ECCACB0}" type="slidenum">
              <a:rPr lang="en-US"/>
              <a:pPr>
                <a:defRPr/>
              </a:pPr>
              <a:t>‹#›</a:t>
            </a:fld>
            <a:endParaRPr lang="en-US" dirty="0"/>
          </a:p>
        </p:txBody>
      </p:sp>
      <p:cxnSp>
        <p:nvCxnSpPr>
          <p:cNvPr id="6"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5"/>
          <p:cNvSpPr>
            <a:spLocks noGrp="1" noChangeArrowheads="1"/>
          </p:cNvSpPr>
          <p:nvPr>
            <p:ph type="ftr" sz="quarter" idx="10"/>
          </p:nvPr>
        </p:nvSpPr>
        <p:spPr>
          <a:ln/>
        </p:spPr>
        <p:txBody>
          <a:bodyPr/>
          <a:lstStyle>
            <a:lvl1pPr>
              <a:defRPr/>
            </a:lvl1pPr>
          </a:lstStyle>
          <a:p>
            <a:pPr>
              <a:defRPr/>
            </a:pPr>
            <a:r>
              <a:rPr lang="en-US" dirty="0"/>
              <a:t> </a:t>
            </a:r>
            <a:fld id="{1AC61E8B-D7D6-4EC1-BA02-1B652BB20EBC}" type="slidenum">
              <a:rPr lang="en-US"/>
              <a:pPr>
                <a:defRPr/>
              </a:pPr>
              <a:t>‹#›</a:t>
            </a:fld>
            <a:endParaRPr lang="en-US" dirty="0"/>
          </a:p>
        </p:txBody>
      </p:sp>
      <p:cxnSp>
        <p:nvCxnSpPr>
          <p:cNvPr id="4"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 </a:t>
            </a:r>
            <a:fld id="{283718F9-5F50-4E65-A3A8-480894E809EE}"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15" name="Picture 14" descr="divider-from-ppt.jpg"/>
          <p:cNvPicPr>
            <a:picLocks noChangeAspect="1"/>
          </p:cNvPicPr>
          <p:nvPr userDrawn="1"/>
        </p:nvPicPr>
        <p:blipFill>
          <a:blip r:embed="rId2" cstate="print"/>
          <a:stretch>
            <a:fillRect/>
          </a:stretch>
        </p:blipFill>
        <p:spPr bwMode="hidden">
          <a:xfrm>
            <a:off x="0" y="0"/>
            <a:ext cx="9144000" cy="6858000"/>
          </a:xfrm>
          <a:prstGeom prst="rect">
            <a:avLst/>
          </a:prstGeom>
        </p:spPr>
      </p:pic>
      <p:grpSp>
        <p:nvGrpSpPr>
          <p:cNvPr id="6" name="Group 11"/>
          <p:cNvGrpSpPr>
            <a:grpSpLocks noChangeAspect="1"/>
          </p:cNvGrpSpPr>
          <p:nvPr userDrawn="1"/>
        </p:nvGrpSpPr>
        <p:grpSpPr bwMode="black">
          <a:xfrm>
            <a:off x="7493000" y="6369050"/>
            <a:ext cx="1143000" cy="257175"/>
            <a:chOff x="3020" y="3469"/>
            <a:chExt cx="1440" cy="326"/>
          </a:xfrm>
        </p:grpSpPr>
        <p:sp>
          <p:nvSpPr>
            <p:cNvPr id="7" name="Freeform 12"/>
            <p:cNvSpPr>
              <a:spLocks noChangeAspect="1"/>
            </p:cNvSpPr>
            <p:nvPr/>
          </p:nvSpPr>
          <p:spPr bwMode="black">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chemeClr val="bg1"/>
            </a:solidFill>
            <a:ln w="9525">
              <a:noFill/>
              <a:round/>
              <a:headEnd/>
              <a:tailEnd/>
            </a:ln>
          </p:spPr>
          <p:txBody>
            <a:bodyPr/>
            <a:lstStyle/>
            <a:p>
              <a:endParaRPr lang="en-US" dirty="0"/>
            </a:p>
          </p:txBody>
        </p:sp>
        <p:sp>
          <p:nvSpPr>
            <p:cNvPr id="8" name="Freeform 13"/>
            <p:cNvSpPr>
              <a:spLocks noChangeAspect="1"/>
            </p:cNvSpPr>
            <p:nvPr/>
          </p:nvSpPr>
          <p:spPr bwMode="black">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chemeClr val="bg1"/>
            </a:solidFill>
            <a:ln w="9525">
              <a:noFill/>
              <a:round/>
              <a:headEnd/>
              <a:tailEnd/>
            </a:ln>
          </p:spPr>
          <p:txBody>
            <a:bodyPr/>
            <a:lstStyle/>
            <a:p>
              <a:endParaRPr lang="en-US" dirty="0"/>
            </a:p>
          </p:txBody>
        </p:sp>
        <p:sp>
          <p:nvSpPr>
            <p:cNvPr id="9" name="Freeform 14"/>
            <p:cNvSpPr>
              <a:spLocks noChangeAspect="1"/>
            </p:cNvSpPr>
            <p:nvPr/>
          </p:nvSpPr>
          <p:spPr bwMode="black">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chemeClr val="bg1"/>
            </a:solidFill>
            <a:ln w="9525">
              <a:noFill/>
              <a:round/>
              <a:headEnd/>
              <a:tailEnd/>
            </a:ln>
          </p:spPr>
          <p:txBody>
            <a:bodyPr/>
            <a:lstStyle/>
            <a:p>
              <a:endParaRPr lang="en-US" dirty="0"/>
            </a:p>
          </p:txBody>
        </p:sp>
        <p:sp>
          <p:nvSpPr>
            <p:cNvPr id="10" name="Freeform 15"/>
            <p:cNvSpPr>
              <a:spLocks noChangeAspect="1"/>
            </p:cNvSpPr>
            <p:nvPr/>
          </p:nvSpPr>
          <p:spPr bwMode="black">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chemeClr val="bg1"/>
            </a:solidFill>
            <a:ln w="9525">
              <a:noFill/>
              <a:round/>
              <a:headEnd/>
              <a:tailEnd/>
            </a:ln>
          </p:spPr>
          <p:txBody>
            <a:bodyPr/>
            <a:lstStyle/>
            <a:p>
              <a:endParaRPr lang="en-US" dirty="0"/>
            </a:p>
          </p:txBody>
        </p:sp>
        <p:sp>
          <p:nvSpPr>
            <p:cNvPr id="11" name="Freeform 16"/>
            <p:cNvSpPr>
              <a:spLocks noChangeAspect="1"/>
            </p:cNvSpPr>
            <p:nvPr/>
          </p:nvSpPr>
          <p:spPr bwMode="black">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chemeClr val="bg1"/>
            </a:solidFill>
            <a:ln w="9525">
              <a:noFill/>
              <a:round/>
              <a:headEnd/>
              <a:tailEnd/>
            </a:ln>
          </p:spPr>
          <p:txBody>
            <a:bodyPr/>
            <a:lstStyle/>
            <a:p>
              <a:endParaRPr lang="en-US" dirty="0"/>
            </a:p>
          </p:txBody>
        </p:sp>
        <p:sp>
          <p:nvSpPr>
            <p:cNvPr id="12" name="Freeform 17"/>
            <p:cNvSpPr>
              <a:spLocks noChangeAspect="1" noEditPoints="1"/>
            </p:cNvSpPr>
            <p:nvPr/>
          </p:nvSpPr>
          <p:spPr bwMode="black">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chemeClr val="bg1"/>
            </a:solidFill>
            <a:ln w="9525">
              <a:noFill/>
              <a:round/>
              <a:headEnd/>
              <a:tailEnd/>
            </a:ln>
          </p:spPr>
          <p:txBody>
            <a:bodyPr/>
            <a:lstStyle/>
            <a:p>
              <a:endParaRPr lang="en-US" dirty="0"/>
            </a:p>
          </p:txBody>
        </p:sp>
        <p:sp>
          <p:nvSpPr>
            <p:cNvPr id="13" name="Freeform 18"/>
            <p:cNvSpPr>
              <a:spLocks noChangeAspect="1" noEditPoints="1"/>
            </p:cNvSpPr>
            <p:nvPr/>
          </p:nvSpPr>
          <p:spPr bwMode="black">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chemeClr val="bg1"/>
            </a:solidFill>
            <a:ln w="9525">
              <a:noFill/>
              <a:round/>
              <a:headEnd/>
              <a:tailEnd/>
            </a:ln>
          </p:spPr>
          <p:txBody>
            <a:bodyPr/>
            <a:lstStyle/>
            <a:p>
              <a:endParaRPr lang="en-US" dirty="0"/>
            </a:p>
          </p:txBody>
        </p:sp>
        <p:sp>
          <p:nvSpPr>
            <p:cNvPr id="14" name="Freeform 19"/>
            <p:cNvSpPr>
              <a:spLocks noChangeAspect="1" noEditPoints="1"/>
            </p:cNvSpPr>
            <p:nvPr/>
          </p:nvSpPr>
          <p:spPr bwMode="black">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chemeClr val="bg1"/>
            </a:solidFill>
            <a:ln w="9525">
              <a:noFill/>
              <a:round/>
              <a:headEnd/>
              <a:tailEnd/>
            </a:ln>
          </p:spPr>
          <p:txBody>
            <a:bodyPr/>
            <a:lstStyle/>
            <a:p>
              <a:endParaRPr lang="en-US" dirty="0"/>
            </a:p>
          </p:txBody>
        </p:sp>
      </p:grpSp>
      <p:sp>
        <p:nvSpPr>
          <p:cNvPr id="17" name="Rectangle 223"/>
          <p:cNvSpPr>
            <a:spLocks noGrp="1" noChangeArrowheads="1"/>
          </p:cNvSpPr>
          <p:nvPr>
            <p:ph type="subTitle" idx="1" hasCustomPrompt="1"/>
          </p:nvPr>
        </p:nvSpPr>
        <p:spPr bwMode="black">
          <a:xfrm>
            <a:off x="381000" y="3468688"/>
            <a:ext cx="8291513" cy="2203450"/>
          </a:xfrm>
          <a:noFill/>
          <a:ln w="9525">
            <a:noFill/>
            <a:miter lim="800000"/>
            <a:headEnd/>
            <a:tailEnd/>
          </a:ln>
        </p:spPr>
        <p:txBody>
          <a:bodyPr rIns="0"/>
          <a:lstStyle>
            <a:lvl1pPr marL="347663" marR="0" indent="-347663" algn="l" defTabSz="914400" rtl="0" eaLnBrk="1" fontAlgn="base" latinLnBrk="0" hangingPunct="1">
              <a:lnSpc>
                <a:spcPct val="90000"/>
              </a:lnSpc>
              <a:spcBef>
                <a:spcPct val="30000"/>
              </a:spcBef>
              <a:spcAft>
                <a:spcPct val="10000"/>
              </a:spcAft>
              <a:buClr>
                <a:srgbClr val="00529B"/>
              </a:buClr>
              <a:buSzTx/>
              <a:buFont typeface="Times" pitchFamily="18" charset="0"/>
              <a:buNone/>
              <a:tabLst/>
              <a:defRPr lang="en-US" sz="2600" b="1" kern="1200">
                <a:solidFill>
                  <a:schemeClr val="bg1"/>
                </a:solidFill>
                <a:latin typeface="Arial" charset="0"/>
                <a:ea typeface="Arial Unicode MS" pitchFamily="34" charset="-128"/>
                <a:cs typeface="Arial Unicode MS" pitchFamily="34" charset="-128"/>
              </a:defRPr>
            </a:lvl1pPr>
          </a:lstStyle>
          <a:p>
            <a:r>
              <a:rPr lang="en-US" dirty="0" smtClean="0"/>
              <a:t>Divider Page Subtitle</a:t>
            </a:r>
          </a:p>
        </p:txBody>
      </p:sp>
      <p:sp>
        <p:nvSpPr>
          <p:cNvPr id="18" name="Rectangle 122"/>
          <p:cNvSpPr>
            <a:spLocks noGrp="1" noChangeArrowheads="1"/>
          </p:cNvSpPr>
          <p:nvPr>
            <p:ph type="ctrTitle" hasCustomPrompt="1"/>
          </p:nvPr>
        </p:nvSpPr>
        <p:spPr bwMode="black">
          <a:xfrm>
            <a:off x="381000" y="420688"/>
            <a:ext cx="8305800" cy="2352675"/>
          </a:xfrm>
          <a:ln/>
        </p:spPr>
        <p:txBody>
          <a:bodyPr tIns="45720" bIns="45720" anchor="b"/>
          <a:lstStyle>
            <a:lvl1pPr eaLnBrk="1" hangingPunct="1">
              <a:lnSpc>
                <a:spcPct val="100000"/>
              </a:lnSpc>
              <a:spcBef>
                <a:spcPct val="0"/>
              </a:spcBef>
              <a:spcAft>
                <a:spcPct val="0"/>
              </a:spcAft>
              <a:defRPr sz="3800">
                <a:solidFill>
                  <a:schemeClr val="bg1"/>
                </a:solidFill>
              </a:defRPr>
            </a:lvl1pPr>
          </a:lstStyle>
          <a:p>
            <a:pPr eaLnBrk="1" hangingPunct="1">
              <a:lnSpc>
                <a:spcPct val="100000"/>
              </a:lnSpc>
              <a:spcBef>
                <a:spcPct val="0"/>
              </a:spcBef>
              <a:spcAft>
                <a:spcPct val="0"/>
              </a:spcAft>
            </a:pPr>
            <a:r>
              <a:rPr lang="en-US" sz="3800" b="1" dirty="0" smtClean="0">
                <a:solidFill>
                  <a:schemeClr val="bg1"/>
                </a:solidFill>
              </a:rPr>
              <a:t>Divider Page Title </a:t>
            </a:r>
            <a:endParaRPr lang="en-US" sz="3800" b="1" dirty="0">
              <a:solidFill>
                <a:schemeClr val="bg1"/>
              </a:solidFill>
            </a:endParaRPr>
          </a:p>
        </p:txBody>
      </p:sp>
      <p:sp>
        <p:nvSpPr>
          <p:cNvPr id="22" name="Rectangle 5"/>
          <p:cNvSpPr>
            <a:spLocks noGrp="1" noChangeArrowheads="1"/>
          </p:cNvSpPr>
          <p:nvPr>
            <p:ph type="ftr" sz="quarter" idx="10"/>
          </p:nvPr>
        </p:nvSpPr>
        <p:spPr bwMode="black">
          <a:xfrm>
            <a:off x="4343400" y="6489641"/>
            <a:ext cx="457200" cy="228600"/>
          </a:xfrm>
          <a:ln/>
        </p:spPr>
        <p:txBody>
          <a:bodyPr/>
          <a:lstStyle>
            <a:lvl1pPr>
              <a:defRPr>
                <a:solidFill>
                  <a:schemeClr val="bg1"/>
                </a:solidFill>
              </a:defRPr>
            </a:lvl1pPr>
          </a:lstStyle>
          <a:p>
            <a:pPr>
              <a:defRPr/>
            </a:pPr>
            <a:r>
              <a:rPr lang="en-US" dirty="0" smtClean="0"/>
              <a:t> </a:t>
            </a:r>
            <a:fld id="{6B94FA92-FD85-4028-8A65-25E5DEB3133D}"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52"/>
          <p:cNvSpPr>
            <a:spLocks noGrp="1" noChangeArrowheads="1"/>
          </p:cNvSpPr>
          <p:nvPr>
            <p:ph type="body" idx="1"/>
          </p:nvPr>
        </p:nvSpPr>
        <p:spPr bwMode="gray">
          <a:xfrm>
            <a:off x="285750" y="1362075"/>
            <a:ext cx="8356600" cy="4419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53"/>
          <p:cNvSpPr>
            <a:spLocks noGrp="1" noChangeArrowheads="1"/>
          </p:cNvSpPr>
          <p:nvPr>
            <p:ph type="title"/>
          </p:nvPr>
        </p:nvSpPr>
        <p:spPr bwMode="auto">
          <a:xfrm>
            <a:off x="277813" y="190500"/>
            <a:ext cx="8362950" cy="885825"/>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p>
            <a:pPr lvl="0"/>
            <a:r>
              <a:rPr lang="en-US" smtClean="0"/>
              <a:t>Click to edit Master title style</a:t>
            </a:r>
          </a:p>
        </p:txBody>
      </p:sp>
      <p:grpSp>
        <p:nvGrpSpPr>
          <p:cNvPr id="1028" name="Group 95"/>
          <p:cNvGrpSpPr>
            <a:grpSpLocks noChangeAspect="1"/>
          </p:cNvGrpSpPr>
          <p:nvPr/>
        </p:nvGrpSpPr>
        <p:grpSpPr bwMode="auto">
          <a:xfrm>
            <a:off x="7493000" y="6369050"/>
            <a:ext cx="1143000" cy="257175"/>
            <a:chOff x="3020" y="3469"/>
            <a:chExt cx="1440" cy="326"/>
          </a:xfrm>
        </p:grpSpPr>
        <p:sp>
          <p:nvSpPr>
            <p:cNvPr id="279648" name="Freeform 96"/>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49" name="Freeform 97"/>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0" name="Freeform 98"/>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1" name="Freeform 99"/>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2" name="Freeform 100"/>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3" name="Freeform 101"/>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4" name="Freeform 102"/>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5" name="Freeform 103"/>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1029"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dirty="0"/>
              <a:t> </a:t>
            </a:r>
            <a:fld id="{E1E29525-C903-49F9-BB30-68358B75B68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9" r:id="rId3"/>
    <p:sldLayoutId id="2147483681" r:id="rId4"/>
    <p:sldLayoutId id="2147483682" r:id="rId5"/>
    <p:sldLayoutId id="2147483689" r:id="rId6"/>
  </p:sldLayoutIdLst>
  <p:transition/>
  <p:hf sldNum="0" hdr="0" dt="0"/>
  <p:txStyles>
    <p:titleStyle>
      <a:lvl1pPr algn="l" rtl="0" eaLnBrk="1" fontAlgn="base" hangingPunct="1">
        <a:lnSpc>
          <a:spcPct val="90000"/>
        </a:lnSpc>
        <a:spcBef>
          <a:spcPct val="0"/>
        </a:spcBef>
        <a:spcAft>
          <a:spcPct val="0"/>
        </a:spcAft>
        <a:defRPr lang="en-US" sz="3200" b="1"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347663" indent="-347663" algn="l" rtl="0" eaLnBrk="1" fontAlgn="base" hangingPunct="1">
        <a:lnSpc>
          <a:spcPct val="90000"/>
        </a:lnSpc>
        <a:spcBef>
          <a:spcPct val="30000"/>
        </a:spcBef>
        <a:spcAft>
          <a:spcPct val="10000"/>
        </a:spcAft>
        <a:buClr>
          <a:srgbClr val="00529B"/>
        </a:buClr>
        <a:buFont typeface="Times" pitchFamily="18" charset="0"/>
        <a:buChar char="•"/>
        <a:defRPr sz="2800">
          <a:solidFill>
            <a:schemeClr val="tx1"/>
          </a:solidFill>
          <a:latin typeface="+mn-lt"/>
          <a:ea typeface="+mn-ea"/>
          <a:cs typeface="+mn-cs"/>
        </a:defRPr>
      </a:lvl1pPr>
      <a:lvl2pPr marL="635000" indent="-173038" algn="l" rtl="0" eaLnBrk="1" fontAlgn="base" hangingPunct="1">
        <a:lnSpc>
          <a:spcPct val="90000"/>
        </a:lnSpc>
        <a:spcBef>
          <a:spcPct val="30000"/>
        </a:spcBef>
        <a:spcAft>
          <a:spcPct val="10000"/>
        </a:spcAft>
        <a:buClr>
          <a:schemeClr val="tx1"/>
        </a:buClr>
        <a:buFont typeface="Arial" charset="0"/>
        <a:buChar char="-"/>
        <a:defRPr sz="2400">
          <a:solidFill>
            <a:schemeClr val="tx1"/>
          </a:solidFill>
          <a:latin typeface="+mn-lt"/>
          <a:ea typeface="+mn-ea"/>
          <a:cs typeface="+mn-cs"/>
        </a:defRPr>
      </a:lvl2pPr>
      <a:lvl3pPr marL="922338"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3pPr>
      <a:lvl4pPr marL="1209675" indent="-173038" algn="l" rtl="0" eaLnBrk="1" fontAlgn="base" hangingPunct="1">
        <a:lnSpc>
          <a:spcPct val="90000"/>
        </a:lnSpc>
        <a:spcBef>
          <a:spcPct val="30000"/>
        </a:spcBef>
        <a:spcAft>
          <a:spcPct val="10000"/>
        </a:spcAft>
        <a:buClr>
          <a:schemeClr val="tx1"/>
        </a:buClr>
        <a:buFont typeface="Arial" charset="0"/>
        <a:buChar char="-"/>
        <a:defRPr sz="2000">
          <a:solidFill>
            <a:schemeClr val="tx1"/>
          </a:solidFill>
          <a:latin typeface="+mn-lt"/>
          <a:ea typeface="+mn-ea"/>
          <a:cs typeface="+mn-cs"/>
        </a:defRPr>
      </a:lvl4pPr>
      <a:lvl5pPr marL="14970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5pPr>
      <a:lvl6pPr marL="19542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2"/>
          <p:cNvSpPr>
            <a:spLocks noGrp="1" noChangeArrowheads="1"/>
          </p:cNvSpPr>
          <p:nvPr>
            <p:ph type="subTitle" idx="1"/>
          </p:nvPr>
        </p:nvSpPr>
        <p:spPr/>
        <p:txBody>
          <a:bodyPr/>
          <a:lstStyle/>
          <a:p>
            <a:r>
              <a:rPr lang="en-US" dirty="0" smtClean="0"/>
              <a:t>Eric </a:t>
            </a:r>
            <a:r>
              <a:rPr lang="en-US" dirty="0" err="1" smtClean="0"/>
              <a:t>Maiwald</a:t>
            </a:r>
            <a:endParaRPr lang="en-US" dirty="0" smtClean="0"/>
          </a:p>
        </p:txBody>
      </p:sp>
      <p:sp>
        <p:nvSpPr>
          <p:cNvPr id="3075" name="Rectangle 91"/>
          <p:cNvSpPr>
            <a:spLocks noGrp="1" noChangeArrowheads="1"/>
          </p:cNvSpPr>
          <p:nvPr>
            <p:ph type="ctrTitle"/>
          </p:nvPr>
        </p:nvSpPr>
        <p:spPr>
          <a:xfrm>
            <a:off x="381000" y="420688"/>
            <a:ext cx="7762875" cy="2352675"/>
          </a:xfrm>
        </p:spPr>
        <p:txBody>
          <a:bodyPr/>
          <a:lstStyle/>
          <a:p>
            <a:r>
              <a:rPr lang="en-US" dirty="0" smtClean="0"/>
              <a:t>Field Research Summary: Mobility and Security</a:t>
            </a:r>
            <a:br>
              <a:rPr lang="en-US" dirty="0" smtClean="0"/>
            </a:br>
            <a:r>
              <a:rPr lang="en-US" dirty="0" smtClean="0"/>
              <a:t/>
            </a:r>
            <a:br>
              <a:rPr lang="en-US" dirty="0" smtClean="0"/>
            </a:br>
            <a:r>
              <a:rPr lang="en-US" sz="2800" dirty="0" smtClean="0"/>
              <a:t>Summary of Findings</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sz="1600" dirty="0" smtClean="0"/>
          </a:p>
          <a:p>
            <a:r>
              <a:rPr lang="en-US" sz="2400" dirty="0" smtClean="0"/>
              <a:t>Recommendations:</a:t>
            </a:r>
          </a:p>
          <a:p>
            <a:pPr lvl="1"/>
            <a:r>
              <a:rPr lang="en-US" sz="2000" dirty="0" smtClean="0"/>
              <a:t>Beware of the influence executives have on mobile devices.</a:t>
            </a:r>
          </a:p>
          <a:p>
            <a:pPr lvl="1"/>
            <a:r>
              <a:rPr lang="en-US" sz="2000" dirty="0" smtClean="0"/>
              <a:t>Keep an eye on new devices and the impact they will have on security.</a:t>
            </a:r>
          </a:p>
          <a:p>
            <a:pPr lvl="1"/>
            <a:r>
              <a:rPr lang="en-US" sz="2000" dirty="0" smtClean="0"/>
              <a:t>Build use cases for mobile devices to include the environment they will be used in and the information that they will access.</a:t>
            </a:r>
          </a:p>
          <a:p>
            <a:pPr lvl="1"/>
            <a:r>
              <a:rPr lang="en-US" sz="2000" dirty="0" smtClean="0"/>
              <a:t>Security teams must become involved in business planning to identify risks.</a:t>
            </a:r>
          </a:p>
          <a:p>
            <a:pPr lvl="1"/>
            <a:r>
              <a:rPr lang="en-US" sz="2000" dirty="0" smtClean="0"/>
              <a:t>Security teams must consider executives and users when making policy decisions.</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9</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sz="1600" dirty="0" smtClean="0"/>
          </a:p>
          <a:p>
            <a:r>
              <a:rPr lang="en-US" sz="2400" dirty="0" smtClean="0"/>
              <a:t>Recommendations:</a:t>
            </a:r>
          </a:p>
          <a:p>
            <a:pPr lvl="1"/>
            <a:r>
              <a:rPr lang="en-US" sz="2000" dirty="0" smtClean="0"/>
              <a:t>The decision to allow employee-owned devices should be made by the enterprise, not just allowed to happen in an uncontrolled manner.</a:t>
            </a:r>
          </a:p>
          <a:p>
            <a:pPr lvl="1"/>
            <a:r>
              <a:rPr lang="en-US" sz="2000" dirty="0" smtClean="0"/>
              <a:t>Understand controls for information and controls within the network infrastructure when defining how to manage the risk of employee-owned devices.</a:t>
            </a:r>
          </a:p>
          <a:p>
            <a:pPr lvl="1"/>
            <a:r>
              <a:rPr lang="en-US" sz="2000" dirty="0" smtClean="0"/>
              <a:t>Take into consideration use case, the application model, management requirements, network capacity, and security when building mobility architectures.</a:t>
            </a:r>
            <a:endParaRPr lang="en-US" sz="2000" b="1" dirty="0" smtClean="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10</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Conclusion</a:t>
            </a:r>
            <a:endParaRPr lang="en-US" sz="1600" dirty="0" smtClean="0"/>
          </a:p>
          <a:p>
            <a:r>
              <a:rPr lang="en-US" sz="2400" dirty="0" smtClean="0"/>
              <a:t>Sensitive information must be available to employees when they use mobile devices and work from locations both inside and outside enterprise facilities, but the enterprise must create policies and utilize tools to protect that information. </a:t>
            </a:r>
          </a:p>
          <a:p>
            <a:r>
              <a:rPr lang="en-US" sz="2400" dirty="0" smtClean="0"/>
              <a:t>Issues of device ownership, the separation of personal and enterprise applications and data, the risk that new devices bring to the enterprise, and the costs associated with mobility must be understood by the enterprise in order to create a successful mobility strategy.</a:t>
            </a:r>
            <a:endParaRPr lang="en-US" sz="2000" b="1" dirty="0" smtClean="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11</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Bottom Line</a:t>
            </a:r>
          </a:p>
          <a:p>
            <a:r>
              <a:rPr lang="en-US" sz="2600" dirty="0" smtClean="0"/>
              <a:t>Organizations are looking for tools and policies to protect their intellectual property and other sensitive information while still making the necessary information available to employees who wish to use the latest and greatest devices to work from locations both inside and outside the organization's facilities. </a:t>
            </a:r>
          </a:p>
          <a:p>
            <a:r>
              <a:rPr lang="en-US" sz="2600" dirty="0" smtClean="0"/>
              <a:t>Organizations are trying to understand issues of device ownership, the separation of personal and enterprise applications and data, the risk the new devices bring to the organization, and the costs associated with mobility.</a:t>
            </a:r>
            <a:endParaRPr lang="en-US" sz="2600" dirty="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Context</a:t>
            </a:r>
          </a:p>
          <a:p>
            <a:r>
              <a:rPr lang="en-US" sz="2200" dirty="0" smtClean="0"/>
              <a:t>Enterprise mobility is driven by the need for seamless access to information — anytime, anywhere, and from any device. </a:t>
            </a:r>
          </a:p>
          <a:p>
            <a:r>
              <a:rPr lang="en-US" sz="2200" dirty="0" smtClean="0"/>
              <a:t>Mobility can facilitate business continuity, improve collaboration, simplify teleworking and increase employee retention. </a:t>
            </a:r>
          </a:p>
          <a:p>
            <a:r>
              <a:rPr lang="en-US" sz="2200" dirty="0" smtClean="0"/>
              <a:t>In addition, many younger workers are pushing enterprises to embrace mobility solutions. </a:t>
            </a:r>
          </a:p>
          <a:p>
            <a:r>
              <a:rPr lang="en-US" sz="2200" dirty="0" smtClean="0"/>
              <a:t>But consumerization of mobile devices, changes in wireless technology and demands from vocal users outpace the ability of many enterprises. </a:t>
            </a:r>
          </a:p>
          <a:p>
            <a:r>
              <a:rPr lang="en-US" sz="2200" dirty="0" smtClean="0"/>
              <a:t>IT staffers struggle to balance the enterprise need for security and manageability with user demand for flexibility and accessibility.</a:t>
            </a:r>
            <a:endParaRPr lang="en-US" sz="2200" dirty="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2</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b="1" dirty="0" smtClean="0"/>
          </a:p>
          <a:p>
            <a:pPr marL="0" indent="0">
              <a:buNone/>
            </a:pPr>
            <a:r>
              <a:rPr lang="en-US" sz="2400" dirty="0" smtClean="0"/>
              <a:t>In this study, Gartner found a disparate view on bring your own device (</a:t>
            </a:r>
            <a:r>
              <a:rPr lang="en-US" sz="2400" dirty="0" err="1" smtClean="0"/>
              <a:t>BYOD</a:t>
            </a:r>
            <a:r>
              <a:rPr lang="en-US" sz="2400" dirty="0" smtClean="0"/>
              <a:t>) and the need for mobility governance:</a:t>
            </a:r>
          </a:p>
          <a:p>
            <a:r>
              <a:rPr lang="en-US" sz="2400" dirty="0" smtClean="0"/>
              <a:t>Many organizations are struggling to support mobile employees:</a:t>
            </a:r>
          </a:p>
          <a:p>
            <a:pPr lvl="1"/>
            <a:r>
              <a:rPr lang="en-US" sz="2000" dirty="0" smtClean="0"/>
              <a:t>Organizations are looking for tools and policies to protect sensitive information. At the same time, it is necessary to make information available to mobile employees.</a:t>
            </a:r>
          </a:p>
          <a:p>
            <a:pPr lvl="1"/>
            <a:r>
              <a:rPr lang="en-US" sz="2000" dirty="0" smtClean="0"/>
              <a:t>Organizations are trying to understand the issues of:</a:t>
            </a:r>
          </a:p>
          <a:p>
            <a:pPr lvl="2"/>
            <a:r>
              <a:rPr lang="en-US" sz="1600" dirty="0" smtClean="0"/>
              <a:t>Device ownership</a:t>
            </a:r>
          </a:p>
          <a:p>
            <a:pPr lvl="2"/>
            <a:r>
              <a:rPr lang="en-US" sz="1600" dirty="0" smtClean="0"/>
              <a:t>Separation of personal and business information and applications</a:t>
            </a:r>
          </a:p>
          <a:p>
            <a:pPr lvl="2"/>
            <a:r>
              <a:rPr lang="en-US" sz="1600" dirty="0" smtClean="0"/>
              <a:t>Risk of new devices</a:t>
            </a:r>
          </a:p>
          <a:p>
            <a:pPr lvl="2"/>
            <a:r>
              <a:rPr lang="en-US" sz="1600" dirty="0" smtClean="0"/>
              <a:t>Cost</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b="1" dirty="0" smtClean="0"/>
          </a:p>
          <a:p>
            <a:r>
              <a:rPr lang="en-US" sz="2400" dirty="0" smtClean="0"/>
              <a:t>Mobility drivers:</a:t>
            </a:r>
          </a:p>
          <a:p>
            <a:pPr lvl="1"/>
            <a:r>
              <a:rPr lang="en-US" sz="2000" dirty="0" smtClean="0"/>
              <a:t>Devices:</a:t>
            </a:r>
          </a:p>
          <a:p>
            <a:pPr lvl="2"/>
            <a:r>
              <a:rPr lang="en-US" sz="1600" dirty="0" smtClean="0"/>
              <a:t>New devices drive a desire and are disruptive to policies and tools.</a:t>
            </a:r>
          </a:p>
          <a:p>
            <a:pPr lvl="2"/>
            <a:r>
              <a:rPr lang="en-US" sz="1600" dirty="0" smtClean="0"/>
              <a:t>New devices are brought into the enterprise by employees, but executives are a major source of new devices.</a:t>
            </a:r>
          </a:p>
          <a:p>
            <a:pPr lvl="2"/>
            <a:r>
              <a:rPr lang="en-US" sz="1600" dirty="0" smtClean="0"/>
              <a:t>Enterprises generally accept the </a:t>
            </a:r>
            <a:r>
              <a:rPr lang="en-US" sz="1600" dirty="0" err="1" smtClean="0"/>
              <a:t>iPhone</a:t>
            </a:r>
            <a:r>
              <a:rPr lang="en-US" sz="1600" dirty="0" smtClean="0"/>
              <a:t> and </a:t>
            </a:r>
            <a:r>
              <a:rPr lang="en-US" sz="1600" dirty="0" err="1" smtClean="0"/>
              <a:t>iPad</a:t>
            </a:r>
            <a:r>
              <a:rPr lang="en-US" sz="1600" dirty="0" smtClean="0"/>
              <a:t>, but Android is another issue, and the introduction of tablets is changing the enterprise mobility situation.</a:t>
            </a:r>
          </a:p>
          <a:p>
            <a:pPr lvl="1"/>
            <a:r>
              <a:rPr lang="en-US" sz="2000" dirty="0" smtClean="0"/>
              <a:t>Mobile apps:</a:t>
            </a:r>
          </a:p>
          <a:p>
            <a:pPr lvl="2"/>
            <a:r>
              <a:rPr lang="en-US" sz="1600" dirty="0" smtClean="0"/>
              <a:t>Email continues to be the killer app for mobility, but enterprises are finding other use cases for mobile devices.</a:t>
            </a:r>
          </a:p>
          <a:p>
            <a:pPr lvl="1"/>
            <a:r>
              <a:rPr lang="en-US" sz="2000" dirty="0" smtClean="0"/>
              <a:t>People:</a:t>
            </a:r>
          </a:p>
          <a:p>
            <a:pPr lvl="2"/>
            <a:r>
              <a:rPr lang="en-US" sz="1600" dirty="0" smtClean="0"/>
              <a:t>Innovation occurs at the edge, not in central IT; executives and younger employees are major parts of the innovation.</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sz="1600" dirty="0" smtClean="0"/>
          </a:p>
          <a:p>
            <a:r>
              <a:rPr lang="en-US" sz="2400" dirty="0" smtClean="0"/>
              <a:t>Solutions:</a:t>
            </a:r>
          </a:p>
          <a:p>
            <a:pPr lvl="1"/>
            <a:r>
              <a:rPr lang="en-US" sz="2000" dirty="0" smtClean="0"/>
              <a:t>Governance:</a:t>
            </a:r>
          </a:p>
          <a:p>
            <a:pPr lvl="2"/>
            <a:r>
              <a:rPr lang="en-US" sz="1600" dirty="0" smtClean="0"/>
              <a:t>Enterprises working on mobility or </a:t>
            </a:r>
            <a:r>
              <a:rPr lang="en-US" sz="1600" dirty="0" err="1" smtClean="0"/>
              <a:t>BYOD</a:t>
            </a:r>
            <a:r>
              <a:rPr lang="en-US" sz="1600" dirty="0" smtClean="0"/>
              <a:t> programs are early adopters.</a:t>
            </a:r>
          </a:p>
          <a:p>
            <a:pPr lvl="2"/>
            <a:r>
              <a:rPr lang="en-US" sz="1600" dirty="0" smtClean="0"/>
              <a:t>Enterprises are struggling to create policies addressing consumerization.</a:t>
            </a:r>
          </a:p>
          <a:p>
            <a:pPr lvl="2"/>
            <a:r>
              <a:rPr lang="en-US" sz="1600" dirty="0" smtClean="0"/>
              <a:t>Enterprises face roadblocks to creating and implementing policies such as the maturity of tools and the fact that application and data owners have not determined the policy.</a:t>
            </a:r>
          </a:p>
          <a:p>
            <a:pPr lvl="2"/>
            <a:r>
              <a:rPr lang="en-US" sz="1600" dirty="0" smtClean="0"/>
              <a:t>Legal issues impact policy development, and legal departments have a strong impact on mobility policy.</a:t>
            </a:r>
          </a:p>
          <a:p>
            <a:pPr lvl="2"/>
            <a:r>
              <a:rPr lang="en-US" sz="1600" dirty="0" smtClean="0"/>
              <a:t>Policy teams need to represent all parts of the enterprise, including legal and human resources.</a:t>
            </a:r>
          </a:p>
          <a:p>
            <a:pPr lvl="2"/>
            <a:r>
              <a:rPr lang="en-US" sz="1600" dirty="0" err="1" smtClean="0"/>
              <a:t>BYOD</a:t>
            </a:r>
            <a:r>
              <a:rPr lang="en-US" sz="1600" dirty="0" smtClean="0"/>
              <a:t> is seen as inevitable by many enterprises.</a:t>
            </a:r>
          </a:p>
          <a:p>
            <a:pPr lvl="2"/>
            <a:endParaRPr lang="en-US" sz="1600" dirty="0" smtClean="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5</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sz="1600" dirty="0" smtClean="0"/>
          </a:p>
          <a:p>
            <a:r>
              <a:rPr lang="en-US" sz="2400" dirty="0" smtClean="0"/>
              <a:t>Solutions:</a:t>
            </a:r>
          </a:p>
          <a:p>
            <a:pPr lvl="1"/>
            <a:r>
              <a:rPr lang="en-US" sz="2000" dirty="0" smtClean="0"/>
              <a:t>Security:</a:t>
            </a:r>
          </a:p>
          <a:p>
            <a:pPr lvl="2"/>
            <a:r>
              <a:rPr lang="en-US" sz="1600" dirty="0" smtClean="0"/>
              <a:t>The immaturity of technical controls is driving risk management decisions and fear within enterprises.</a:t>
            </a:r>
          </a:p>
          <a:p>
            <a:pPr lvl="2"/>
            <a:r>
              <a:rPr lang="en-US" sz="1600" dirty="0" smtClean="0"/>
              <a:t>Enterprises are analyzing the risk around mobile devices, but the definition of risk varies by business unit.</a:t>
            </a:r>
          </a:p>
          <a:p>
            <a:pPr lvl="2"/>
            <a:r>
              <a:rPr lang="en-US" sz="1600" dirty="0" smtClean="0"/>
              <a:t>Network controls such as </a:t>
            </a:r>
            <a:r>
              <a:rPr lang="en-US" sz="1600" dirty="0" err="1" smtClean="0"/>
              <a:t>NAC</a:t>
            </a:r>
            <a:r>
              <a:rPr lang="en-US" sz="1600" dirty="0" smtClean="0"/>
              <a:t> are being used to manage the risk of employee-owned devices.</a:t>
            </a:r>
          </a:p>
          <a:p>
            <a:pPr lvl="2"/>
            <a:r>
              <a:rPr lang="en-US" sz="1600" dirty="0" err="1" smtClean="0"/>
              <a:t>BYOD</a:t>
            </a:r>
            <a:r>
              <a:rPr lang="en-US" sz="1600" dirty="0" smtClean="0"/>
              <a:t> is causing some enterprises to re-evaluate their approach to security.</a:t>
            </a:r>
          </a:p>
          <a:p>
            <a:pPr lvl="2"/>
            <a:r>
              <a:rPr lang="en-US" sz="1600" dirty="0" smtClean="0"/>
              <a:t>Some enterprises want to implement controls on the devices, but the lack of mature management controls hampers the effort.</a:t>
            </a:r>
          </a:p>
          <a:p>
            <a:pPr lvl="2"/>
            <a:r>
              <a:rPr lang="en-US" sz="1600" dirty="0" smtClean="0"/>
              <a:t>Several enterprises want to keep sensitive data off mobile devices, but network connectivity hampers this.</a:t>
            </a:r>
          </a:p>
          <a:p>
            <a:pPr lvl="2"/>
            <a:r>
              <a:rPr lang="en-US" sz="1600" dirty="0" smtClean="0"/>
              <a:t>Enterprises are identifying the information on the device as the real thing that must be controlled, and containers may provide a mechanism for this.</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6</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sz="1600" dirty="0" smtClean="0"/>
          </a:p>
          <a:p>
            <a:r>
              <a:rPr lang="en-US" sz="2400" dirty="0" smtClean="0"/>
              <a:t>Solutions:</a:t>
            </a:r>
          </a:p>
          <a:p>
            <a:pPr lvl="1"/>
            <a:r>
              <a:rPr lang="en-US" sz="2000" dirty="0" smtClean="0"/>
              <a:t>Mobile device management:</a:t>
            </a:r>
          </a:p>
          <a:p>
            <a:pPr lvl="2"/>
            <a:r>
              <a:rPr lang="en-US" sz="1600" dirty="0" smtClean="0"/>
              <a:t>If controls are required on the device, some type of management mechanism must be used.</a:t>
            </a:r>
          </a:p>
          <a:p>
            <a:pPr lvl="2"/>
            <a:r>
              <a:rPr lang="en-US" sz="1600" dirty="0" smtClean="0"/>
              <a:t>BES is the gold standard for security management, and </a:t>
            </a:r>
            <a:r>
              <a:rPr lang="en-US" sz="1600" dirty="0" err="1" smtClean="0"/>
              <a:t>MDM</a:t>
            </a:r>
            <a:r>
              <a:rPr lang="en-US" sz="1600" dirty="0" smtClean="0"/>
              <a:t> products for other devices do not match what BES can do.</a:t>
            </a:r>
          </a:p>
          <a:p>
            <a:pPr lvl="2"/>
            <a:r>
              <a:rPr lang="en-US" sz="1600" dirty="0" smtClean="0"/>
              <a:t>Enterprises that are more risk-averse tend toward the use of a container architecture.</a:t>
            </a:r>
          </a:p>
          <a:p>
            <a:pPr lvl="2"/>
            <a:r>
              <a:rPr lang="en-US" sz="1600" dirty="0" smtClean="0"/>
              <a:t>Some enterprises do not want to use an </a:t>
            </a:r>
            <a:r>
              <a:rPr lang="en-US" sz="1600" dirty="0" err="1" smtClean="0"/>
              <a:t>MDM</a:t>
            </a:r>
            <a:r>
              <a:rPr lang="en-US" sz="1600" dirty="0" smtClean="0"/>
              <a:t>, and while cost is one reason for this, the lack of maturity in solutions to keep information off the device makes controls (and therefore, an </a:t>
            </a:r>
            <a:r>
              <a:rPr lang="en-US" sz="1600" dirty="0" err="1" smtClean="0"/>
              <a:t>MDM</a:t>
            </a:r>
            <a:r>
              <a:rPr lang="en-US" sz="1600" dirty="0" smtClean="0"/>
              <a:t>) a requirement.</a:t>
            </a:r>
          </a:p>
          <a:p>
            <a:pPr lvl="1"/>
            <a:r>
              <a:rPr lang="en-US" sz="2000" dirty="0" smtClean="0"/>
              <a:t>Virtual desktop infrastructure:</a:t>
            </a:r>
          </a:p>
          <a:p>
            <a:pPr lvl="2"/>
            <a:r>
              <a:rPr lang="en-US" sz="1600" dirty="0" smtClean="0"/>
              <a:t>Security is a driver for using virtual desktop infrastructure (</a:t>
            </a:r>
            <a:r>
              <a:rPr lang="en-US" sz="1600" dirty="0" err="1" smtClean="0"/>
              <a:t>VDI</a:t>
            </a:r>
            <a:r>
              <a:rPr lang="en-US" sz="1600" dirty="0" smtClean="0"/>
              <a:t>) on mobile devices, but the move to </a:t>
            </a:r>
            <a:r>
              <a:rPr lang="en-US" sz="1600" dirty="0" err="1" smtClean="0"/>
              <a:t>VDI</a:t>
            </a:r>
            <a:r>
              <a:rPr lang="en-US" sz="1600" dirty="0" smtClean="0"/>
              <a:t> is tempered by cost, network connectivity, and user acceptance.</a:t>
            </a:r>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smtClean="0"/>
              <a:t>Mobility and Security</a:t>
            </a:r>
          </a:p>
        </p:txBody>
      </p:sp>
      <p:sp>
        <p:nvSpPr>
          <p:cNvPr id="6148" name="Rectangle 19"/>
          <p:cNvSpPr>
            <a:spLocks noGrp="1" noChangeArrowheads="1"/>
          </p:cNvSpPr>
          <p:nvPr>
            <p:ph idx="1"/>
          </p:nvPr>
        </p:nvSpPr>
        <p:spPr/>
        <p:txBody>
          <a:bodyPr/>
          <a:lstStyle/>
          <a:p>
            <a:pPr>
              <a:buNone/>
            </a:pPr>
            <a:r>
              <a:rPr lang="en-US" b="1" dirty="0" smtClean="0"/>
              <a:t>Take-</a:t>
            </a:r>
            <a:r>
              <a:rPr lang="en-US" b="1" dirty="0" err="1" smtClean="0"/>
              <a:t>Aways</a:t>
            </a:r>
            <a:endParaRPr lang="en-US" sz="1600" dirty="0" smtClean="0"/>
          </a:p>
          <a:p>
            <a:r>
              <a:rPr lang="en-US" sz="2400" dirty="0" smtClean="0"/>
              <a:t>Solutions:</a:t>
            </a:r>
          </a:p>
          <a:p>
            <a:pPr lvl="1"/>
            <a:r>
              <a:rPr lang="en-US" sz="2000" dirty="0" smtClean="0"/>
              <a:t>Networks:</a:t>
            </a:r>
          </a:p>
          <a:p>
            <a:pPr lvl="2"/>
            <a:r>
              <a:rPr lang="en-US" sz="1600" dirty="0" smtClean="0"/>
              <a:t>It takes longer to upgrade infrastructure than it does to roll out or update new devices, and wireless LANs (</a:t>
            </a:r>
            <a:r>
              <a:rPr lang="en-US" sz="1600" dirty="0" err="1" smtClean="0"/>
              <a:t>WLANs</a:t>
            </a:r>
            <a:r>
              <a:rPr lang="en-US" sz="1600" dirty="0" smtClean="0"/>
              <a:t>) are often insufficient to support all the new wireless devices.</a:t>
            </a:r>
          </a:p>
          <a:p>
            <a:pPr lvl="2"/>
            <a:r>
              <a:rPr lang="en-US" sz="1600" dirty="0" smtClean="0"/>
              <a:t>Cellular networks were found to be sufficient for email, but there are concerns about the use of </a:t>
            </a:r>
            <a:r>
              <a:rPr lang="en-US" sz="1600" dirty="0" err="1" smtClean="0"/>
              <a:t>VDI</a:t>
            </a:r>
            <a:r>
              <a:rPr lang="en-US" sz="1600" dirty="0" smtClean="0"/>
              <a:t>.</a:t>
            </a:r>
          </a:p>
          <a:p>
            <a:pPr lvl="2"/>
            <a:endParaRPr lang="en-US" sz="1600" dirty="0" smtClean="0"/>
          </a:p>
        </p:txBody>
      </p:sp>
      <p:sp>
        <p:nvSpPr>
          <p:cNvPr id="4" name="Footer Placeholder 3"/>
          <p:cNvSpPr>
            <a:spLocks noGrp="1"/>
          </p:cNvSpPr>
          <p:nvPr>
            <p:ph type="ftr" sz="quarter" idx="10"/>
          </p:nvPr>
        </p:nvSpPr>
        <p:spPr>
          <a:xfrm>
            <a:off x="4343400" y="6490389"/>
            <a:ext cx="457200" cy="228600"/>
          </a:xfrm>
        </p:spPr>
        <p:txBody>
          <a:bodyPr/>
          <a:lstStyle/>
          <a:p>
            <a:r>
              <a:rPr lang="en-US" dirty="0" smtClean="0"/>
              <a:t> </a:t>
            </a:r>
            <a:fld id="{17D72832-AAE1-43A4-BD03-0833DF0567DF}" type="slidenum">
              <a:rPr lang="en-US" smtClean="0"/>
              <a:pPr/>
              <a:t>8</a:t>
            </a:fld>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Gartner">
      <a:dk1>
        <a:srgbClr val="000000"/>
      </a:dk1>
      <a:lt1>
        <a:srgbClr val="FFFFFF"/>
      </a:lt1>
      <a:dk2>
        <a:srgbClr val="FFFFFF"/>
      </a:dk2>
      <a:lt2>
        <a:srgbClr val="CDCDCD"/>
      </a:lt2>
      <a:accent1>
        <a:srgbClr val="00529B"/>
      </a:accent1>
      <a:accent2>
        <a:srgbClr val="6E96D5"/>
      </a:accent2>
      <a:accent3>
        <a:srgbClr val="B9D0DC"/>
      </a:accent3>
      <a:accent4>
        <a:srgbClr val="374B6A"/>
      </a:accent4>
      <a:accent5>
        <a:srgbClr val="969696"/>
      </a:accent5>
      <a:accent6>
        <a:srgbClr val="CDCDCD"/>
      </a:accent6>
      <a:hlink>
        <a:srgbClr val="FF9900"/>
      </a:hlink>
      <a:folHlink>
        <a:srgbClr val="92D050"/>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E96D5"/>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solidFill>
          <a:srgbClr val="00529B"/>
        </a:solidFill>
        <a:ln w="12700" cap="flat" cmpd="sng" algn="ctr">
          <a:solidFill>
            <a:schemeClr val="tx1"/>
          </a:solidFill>
          <a:prstDash val="solid"/>
          <a:round/>
          <a:headEnd type="none" w="med" len="med"/>
          <a:tailEnd type="none" w="lg" len="lg"/>
        </a:ln>
        <a:effectLst/>
      </a:spPr>
      <a:bodyPr/>
      <a:lstStyle/>
    </a:lnDef>
  </a:objectDefaults>
  <a:extraClrSchemeLst/>
  <a:custClrLst>
    <a:custClr name="Blue 1">
      <a:srgbClr val="6E96D5"/>
    </a:custClr>
    <a:custClr name="Blue 2">
      <a:srgbClr val="00529B"/>
    </a:custClr>
    <a:custClr name="Light Green">
      <a:srgbClr val="99CC00"/>
    </a:custClr>
    <a:custClr name="Orange">
      <a:srgbClr val="FF9900"/>
    </a:custClr>
    <a:custClr name="Light Gray">
      <a:srgbClr val="CDCDCD"/>
    </a:custClr>
    <a:custClr name="Dark Gray">
      <a:srgbClr val="969696"/>
    </a:custClr>
    <a:custClr name="Dark Green">
      <a:srgbClr val="336600"/>
    </a:custClr>
    <a:custClr name="Yellow">
      <a:srgbClr val="FFFF00"/>
    </a:custClr>
    <a:custClr name="Red">
      <a:srgbClr val="FF0000"/>
    </a:custClr>
    <a:custClr name="Purple">
      <a:srgbClr val="993366"/>
    </a:custClr>
    <a:custClr name="Dark Red">
      <a:srgbClr val="AC0000"/>
    </a:custClr>
    <a:custClr name="Red 50%">
      <a:srgbClr val="FFAAAA"/>
    </a:custClr>
    <a:custClr name="Orange 50%">
      <a:srgbClr val="FFE164"/>
    </a:custClr>
    <a:custClr name="Light Green 50%">
      <a:srgbClr val="CDE678"/>
    </a:custClr>
    <a:custClr name="Blue 3">
      <a:srgbClr val="B9D0DC"/>
    </a:custClr>
    <a:custClr name="Blue 4">
      <a:srgbClr val="374B6A"/>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0033CC"/>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Pages>22</Pages>
  <Words>1347</Words>
  <Application>Microsoft Office PowerPoint</Application>
  <PresentationFormat>On-screen Show (4:3)</PresentationFormat>
  <Paragraphs>121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vt:lpstr>
      <vt:lpstr>Field Research Summary: Mobility and Security  Summary of Findings</vt:lpstr>
      <vt:lpstr>Mobility and Security</vt:lpstr>
      <vt:lpstr>Mobility and Security</vt:lpstr>
      <vt:lpstr>Mobility and Security</vt:lpstr>
      <vt:lpstr>Mobility and Security</vt:lpstr>
      <vt:lpstr>Mobility and Security</vt:lpstr>
      <vt:lpstr>Mobility and Security</vt:lpstr>
      <vt:lpstr>Mobility and Security</vt:lpstr>
      <vt:lpstr>Mobility and Security</vt:lpstr>
      <vt:lpstr>Mobility and Security</vt:lpstr>
      <vt:lpstr>Mobility and Security</vt:lpstr>
      <vt:lpstr>Mobility and Security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2012-01-26T18:54:30Z</dcterms:created>
  <dcterms:modified xsi:type="dcterms:W3CDTF">2012-01-26T18:54:30Z</dcterms:modified>
</cp:coreProperties>
</file>