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607" r:id="rId2"/>
    <p:sldId id="660" r:id="rId3"/>
    <p:sldId id="608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644" r:id="rId40"/>
    <p:sldId id="645" r:id="rId41"/>
    <p:sldId id="646" r:id="rId42"/>
    <p:sldId id="647" r:id="rId43"/>
    <p:sldId id="648" r:id="rId44"/>
    <p:sldId id="649" r:id="rId45"/>
    <p:sldId id="650" r:id="rId46"/>
    <p:sldId id="651" r:id="rId47"/>
    <p:sldId id="652" r:id="rId48"/>
    <p:sldId id="653" r:id="rId49"/>
    <p:sldId id="654" r:id="rId50"/>
    <p:sldId id="655" r:id="rId51"/>
    <p:sldId id="656" r:id="rId52"/>
    <p:sldId id="657" r:id="rId53"/>
    <p:sldId id="658" r:id="rId54"/>
    <p:sldId id="659" r:id="rId55"/>
  </p:sldIdLst>
  <p:sldSz cx="9144000" cy="6858000" type="screen4x3"/>
  <p:notesSz cx="6670675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148C"/>
    <a:srgbClr val="262626"/>
    <a:srgbClr val="644C00"/>
    <a:srgbClr val="9A7500"/>
    <a:srgbClr val="CC3300"/>
    <a:srgbClr val="FF9900"/>
    <a:srgbClr val="0066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"/>
    </p:cViewPr>
  </p:sorterViewPr>
  <p:notesViewPr>
    <p:cSldViewPr>
      <p:cViewPr varScale="1">
        <p:scale>
          <a:sx n="59" d="100"/>
          <a:sy n="59" d="100"/>
        </p:scale>
        <p:origin x="-2774" y="-91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8B70D832-63F5-4BB5-95DC-5FAC9C2FAA92}" type="datetimeFigureOut">
              <a:rPr lang="zh-CN" altLang="en-US"/>
              <a:pPr/>
              <a:t>2012/4/24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98F236F8-BF52-4C92-AD01-D7BE0FDBAE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45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8050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fld id="{8FB1B114-73C5-4FF6-97D1-27817EA648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040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SimSu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SimSu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SimSu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SimSu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SimSu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4C41744-0354-4729-B997-E9ACC55A238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Application developers do not have to know the internal working of wireless networks to be successful, but having knowledge of how they work is very helpful.</a:t>
            </a:r>
          </a:p>
          <a:p>
            <a:pPr eaLnBrk="1" hangingPunct="1">
              <a:buFontTx/>
              <a:buChar char="-"/>
            </a:pPr>
            <a:r>
              <a:rPr lang="en-US" altLang="zh-TW" smtClean="0">
                <a:latin typeface="Arial" pitchFamily="34" charset="0"/>
              </a:rPr>
              <a:t>Understand why certain wireless technologies behave the way they do;</a:t>
            </a:r>
          </a:p>
          <a:p>
            <a:pPr eaLnBrk="1" hangingPunct="1">
              <a:buFontTx/>
              <a:buChar char="-"/>
            </a:pPr>
            <a:r>
              <a:rPr lang="en-US" altLang="zh-TW" smtClean="0">
                <a:latin typeface="Arial" pitchFamily="34" charset="0"/>
              </a:rPr>
              <a:t>Understand which application design architectures should be based.</a:t>
            </a:r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05A0584-1D4A-4C38-BD49-0DE64CBEADF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10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054A7D4-4C39-4E8D-B250-19F2595C6CA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11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9705F63-74F6-4812-82FD-0240F2A2B36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12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5AC49D3-E8DC-4E3E-9211-6AB3B9E8322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13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A5633E9-33D0-49F5-BC35-1F5087F9649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14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6A00EE1-D47C-4744-9C2D-B26D745F388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15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8C4086D-922E-4C32-B8C8-EC661D9BF5A3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16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0C7F521-5919-46E5-8E70-A6805416993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17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E85934E-19DD-4992-8623-BB1921C8D789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18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49401F9-18F9-425B-9D81-6EF73666E4E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19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7488" indent="-217488" eaLnBrk="1" hangingPunct="1"/>
            <a:r>
              <a:rPr lang="en-US" altLang="zh-CN" sz="1900" smtClean="0">
                <a:latin typeface="Arial" pitchFamily="34" charset="0"/>
              </a:rPr>
              <a:t>Why do we need new techniques?</a:t>
            </a:r>
          </a:p>
          <a:p>
            <a:pPr marL="217488" indent="-217488" eaLnBrk="1" hangingPunct="1">
              <a:buFontTx/>
              <a:buAutoNum type="arabicParenR"/>
            </a:pPr>
            <a:r>
              <a:rPr lang="en-US" altLang="zh-CN" sz="1900" smtClean="0">
                <a:latin typeface="Arial" pitchFamily="34" charset="0"/>
              </a:rPr>
              <a:t>For saving precious bandwidth by improving bandwidth utilization</a:t>
            </a:r>
          </a:p>
          <a:p>
            <a:pPr marL="217488" indent="-217488" eaLnBrk="1" hangingPunct="1">
              <a:buFontTx/>
              <a:buAutoNum type="arabicParenR"/>
            </a:pPr>
            <a:r>
              <a:rPr lang="en-US" altLang="zh-CN" sz="1900" smtClean="0">
                <a:latin typeface="Arial" pitchFamily="34" charset="0"/>
              </a:rPr>
              <a:t>For reducing interferences</a:t>
            </a:r>
            <a:endParaRPr lang="en-US" altLang="zh-TW" sz="19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87E3216-5054-48E1-AB38-A7A35C5D3315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Application developers do not have to know the internal working of wireless networks to be successful, but having knowledge of how they work is very helpful.</a:t>
            </a:r>
          </a:p>
          <a:p>
            <a:pPr eaLnBrk="1" hangingPunct="1">
              <a:buFontTx/>
              <a:buChar char="-"/>
            </a:pPr>
            <a:r>
              <a:rPr lang="en-US" altLang="zh-TW" smtClean="0">
                <a:latin typeface="Arial" pitchFamily="34" charset="0"/>
              </a:rPr>
              <a:t>Understand why certain wireless technologies behave the way they do;</a:t>
            </a:r>
          </a:p>
          <a:p>
            <a:pPr eaLnBrk="1" hangingPunct="1">
              <a:buFontTx/>
              <a:buChar char="-"/>
            </a:pPr>
            <a:r>
              <a:rPr lang="en-US" altLang="zh-TW" smtClean="0">
                <a:latin typeface="Arial" pitchFamily="34" charset="0"/>
              </a:rPr>
              <a:t>Understand which application design architectures should be based.</a:t>
            </a:r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0374A47-2FB9-41FD-BBF9-C7FEE181974D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20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7E74A96-D986-4228-94B7-7AC12D61F52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21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B69F1AF-60DB-43E4-9B5B-5EEABE5EF50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22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4EF7E49-E74D-440A-8DF8-33AEC14490C5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23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14CB492-8CDE-445E-870E-4E6646B07AD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24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BA02E23-2917-436D-ABE1-2DC83A113D9D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25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06C822B-C867-447D-989D-98F8C9FE599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26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6BEA350-DDEE-49B1-BC41-4F2D03115B6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27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CBBE8EE-C486-4464-9038-0D1D9E3A190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28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2AF9720-359F-4614-B8C1-ABC880D70E7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29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D8299E8-ADB6-4922-8002-AE14C49E383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B3EEDB3-710F-4F54-8525-CE364D038E59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30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59E99DA-0564-4A0F-86F8-54495C53680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31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DB5D264-6794-4D2F-A033-065C2736743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32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A50E034-D76A-4486-BAD0-B24F16E055A9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33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D6F9C5E-B379-4406-A177-0E57AE2AF61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34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pic>
        <p:nvPicPr>
          <p:cNvPr id="7680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5410200"/>
            <a:ext cx="4892675" cy="308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FF6DDEF-6CBC-4FFC-B256-0455186261B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35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pic>
        <p:nvPicPr>
          <p:cNvPr id="788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5410200"/>
            <a:ext cx="4892675" cy="308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8ABA1C5-30DA-4BD0-AA8E-C3ED591690AD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36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pic>
        <p:nvPicPr>
          <p:cNvPr id="808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5410200"/>
            <a:ext cx="4892675" cy="308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2E8A07C-41DB-4EDB-89D0-0CB98E6F233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37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pic>
        <p:nvPicPr>
          <p:cNvPr id="829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5410200"/>
            <a:ext cx="4892675" cy="308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9964F44-F11F-45A8-9640-EE15608FE7CE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38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pic>
        <p:nvPicPr>
          <p:cNvPr id="849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5410200"/>
            <a:ext cx="4892675" cy="308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C255E5E-A3B4-424C-A272-27868BFDF62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39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05487B6-8410-4F1B-A1B9-711A957C138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C019594-C2F2-4BAA-B9EA-45C35B51466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40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C12EFB7-C3BB-44D9-AC09-CE3BC86973FE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41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3B4EF78-1615-4EB0-B23F-448624C582A2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42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F5B7F04-3D7D-46A3-8FD7-4B3CC168465D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43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868690F-CB6D-4F02-994D-F775A4AF03AC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44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3525378-2819-4F9F-B3D2-0EE3619BBE3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45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B471C10-4B6D-4F5E-9639-DA7125BE54B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46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13DE29-B357-4ECA-B029-0B1B4C27ADDF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47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22224B33-7FF9-43D5-8261-1E1D04FFC8E1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48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6BB3D5-B084-4AAC-B585-F8D52989A08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49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FC7019F0-B255-4F12-8F0B-4FFE36FB7EE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EEBA4A8-B050-4435-87BA-B52108C0575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50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89A6814-5CFA-4A1F-BB41-9406B7808009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51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5F9D25D-22C8-4D49-B003-BFBD034F7A53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52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2ECB954-0135-429E-AD62-8D6AE2A31A1E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53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05DCDFC-BAAD-42C4-86E7-1127A198C308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54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5037C01A-53C1-4DA1-9687-B8685387566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6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323805D-D382-4752-9477-46D7F7087C77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7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004C0FD2-821D-41EC-B149-6A933CD1E37A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7AAC142-3293-45C7-AF23-DD7A66DB518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9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5" name="Rectangle 12"/>
          <p:cNvSpPr>
            <a:spLocks noGrp="1" noChangeArrowheads="1"/>
          </p:cNvSpPr>
          <p:nvPr userDrawn="1"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pitchFamily="2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62A6BF34-3769-49D9-9A45-BE16F3037F58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8"/>
          <p:cNvSpPr/>
          <p:nvPr userDrawn="1"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1124744"/>
            <a:ext cx="8784976" cy="5214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buClr>
                <a:srgbClr val="993300"/>
              </a:buClr>
              <a:defRPr baseline="0">
                <a:solidFill>
                  <a:srgbClr val="003366"/>
                </a:solidFill>
              </a:defRPr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 baseline="0">
                <a:solidFill>
                  <a:srgbClr val="003366"/>
                </a:solidFill>
              </a:defRPr>
            </a:lvl3pPr>
            <a:lvl4pPr>
              <a:defRPr baseline="0">
                <a:solidFill>
                  <a:srgbClr val="003366"/>
                </a:solidFill>
              </a:defRPr>
            </a:lvl4pPr>
          </a:lstStyle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  <a:p>
            <a:pPr lvl="3"/>
            <a:r>
              <a:rPr lang="en-US" altLang="zh-TW" dirty="0" smtClean="0"/>
              <a:t>This is another case</a:t>
            </a:r>
          </a:p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</p:txBody>
      </p:sp>
    </p:spTree>
    <p:extLst>
      <p:ext uri="{BB962C8B-B14F-4D97-AF65-F5344CB8AC3E}">
        <p14:creationId xmlns:p14="http://schemas.microsoft.com/office/powerpoint/2010/main" val="419077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kumimoji="1" lang="en-US" altLang="zh-CN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新細明體" charset="0"/>
                <a:cs typeface="Arial Unicode MS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2"/>
              <a:buBlip>
                <a:blip r:embed="rId2"/>
              </a:buBlip>
              <a:def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1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371600"/>
            <a:ext cx="4419600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24300"/>
            <a:ext cx="4419600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434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5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371600"/>
            <a:ext cx="4419600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24300"/>
            <a:ext cx="4419600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257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333333"/>
                </a:solidFill>
                <a:latin typeface="Monotype Corsiva" pitchFamily="66" charset="0"/>
                <a:ea typeface="PMingLiU" pitchFamily="18" charset="-12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pitchFamily="66" charset="0"/>
                <a:ea typeface="宋体" pitchFamily="2" charset="-122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/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pitchFamily="2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6F7494C5-0AE8-4D84-AC8A-2B435E3FD700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None/>
            </a:pPr>
            <a:endParaRPr lang="en-US" altLang="zh-TW">
              <a:solidFill>
                <a:srgbClr val="003366"/>
              </a:solidFill>
              <a:latin typeface="Myriad Web" pitchFamily="34" charset="0"/>
              <a:ea typeface="PMingLiU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3" r:id="rId2"/>
    <p:sldLayoutId id="2147484065" r:id="rId3"/>
    <p:sldLayoutId id="2147484066" r:id="rId4"/>
    <p:sldLayoutId id="214748406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PMingLiU" pitchFamily="18" charset="-120"/>
          <a:cs typeface="新細明體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PMingLiU" pitchFamily="18" charset="-120"/>
          <a:cs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8"/>
        </a:buBlip>
        <a:defRPr sz="36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9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0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1600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z="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Basics of </a:t>
            </a:r>
            <a:br>
              <a:rPr sz="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</a:br>
            <a:r>
              <a:rPr sz="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Wireless Communications</a:t>
            </a:r>
            <a:endParaRPr altLang="zh-TW" sz="500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590800"/>
            <a:ext cx="8367712" cy="365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sz="3500" b="0">
                <a:solidFill>
                  <a:srgbClr val="404040"/>
                </a:solidFill>
                <a:ea typeface="MS PGothic" pitchFamily="34" charset="-128"/>
              </a:rPr>
              <a:t>Analog vs. Digital transmission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sz="3500" b="0">
                <a:solidFill>
                  <a:srgbClr val="404040"/>
                </a:solidFill>
                <a:ea typeface="MS PGothic" pitchFamily="34" charset="-128"/>
              </a:rPr>
              <a:t>Frequency, Spectrum, Bandwidth</a:t>
            </a:r>
            <a:endParaRPr altLang="zh-TW" sz="3500" b="0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500" b="0">
                <a:solidFill>
                  <a:srgbClr val="404040"/>
                </a:solidFill>
                <a:ea typeface="MS PGothic" pitchFamily="34" charset="-128"/>
              </a:rPr>
              <a:t>Modulation Techniques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500" b="0">
                <a:solidFill>
                  <a:srgbClr val="404040"/>
                </a:solidFill>
                <a:ea typeface="MS PGothic" pitchFamily="34" charset="-128"/>
              </a:rPr>
              <a:t>Multiplexing Techniques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500" b="0">
                <a:solidFill>
                  <a:srgbClr val="404040"/>
                </a:solidFill>
                <a:ea typeface="MS PGothic" pitchFamily="34" charset="-128"/>
              </a:rPr>
              <a:t>M</a:t>
            </a:r>
            <a:r>
              <a:rPr sz="3500" b="0">
                <a:solidFill>
                  <a:srgbClr val="404040"/>
                </a:solidFill>
                <a:ea typeface="MS PGothic" pitchFamily="34" charset="-128"/>
              </a:rPr>
              <a:t>edium</a:t>
            </a:r>
            <a:r>
              <a:rPr altLang="zh-TW" sz="3500" b="0">
                <a:solidFill>
                  <a:srgbClr val="404040"/>
                </a:solidFill>
                <a:ea typeface="MS PGothic" pitchFamily="34" charset="-128"/>
              </a:rPr>
              <a:t> Access Control</a:t>
            </a:r>
            <a:r>
              <a:rPr sz="3500" b="0">
                <a:solidFill>
                  <a:srgbClr val="404040"/>
                </a:solidFill>
                <a:ea typeface="MS PGothic" pitchFamily="34" charset="-128"/>
              </a:rPr>
              <a:t> (MAC)</a:t>
            </a:r>
            <a:endParaRPr altLang="zh-TW" sz="3500" b="0">
              <a:solidFill>
                <a:srgbClr val="40404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Modulation</a:t>
            </a:r>
          </a:p>
        </p:txBody>
      </p:sp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096000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Spectrum, Bandwidth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371600"/>
            <a:ext cx="860425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sz="3000">
                <a:solidFill>
                  <a:srgbClr val="404040"/>
                </a:solidFill>
                <a:ea typeface="MS PGothic" pitchFamily="34" charset="-128"/>
              </a:rPr>
              <a:t>The original carrier signal consists of only a single frequency but, when modulating data onto it, the modulated carrier signal can be  spread over a range of several frequencies.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0066CC"/>
                </a:solidFill>
                <a:ea typeface="MS PGothic" pitchFamily="34" charset="-128"/>
              </a:rPr>
              <a:t>Spectrum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 - range of frequencies 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adopted by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a modulated carrier 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signal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 [f</a:t>
            </a:r>
            <a:r>
              <a:rPr sz="3000" baseline="-25000">
                <a:solidFill>
                  <a:srgbClr val="404040"/>
                </a:solidFill>
                <a:ea typeface="MS PGothic" pitchFamily="34" charset="-128"/>
              </a:rPr>
              <a:t>min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, f</a:t>
            </a:r>
            <a:r>
              <a:rPr sz="3000" baseline="-25000">
                <a:solidFill>
                  <a:srgbClr val="404040"/>
                </a:solidFill>
                <a:ea typeface="MS PGothic" pitchFamily="34" charset="-128"/>
              </a:rPr>
              <a:t>max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].</a:t>
            </a:r>
            <a:endParaRPr altLang="zh-TW" sz="3000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0066CC"/>
                </a:solidFill>
                <a:ea typeface="MS PGothic" pitchFamily="34" charset="-128"/>
              </a:rPr>
              <a:t>Bandwidth 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- width of the spectrum, 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or the difference between the highest and lowest frequencies available in a band (f</a:t>
            </a:r>
            <a:r>
              <a:rPr sz="3000" baseline="-25000">
                <a:solidFill>
                  <a:srgbClr val="404040"/>
                </a:solidFill>
                <a:ea typeface="MS PGothic" pitchFamily="34" charset="-128"/>
              </a:rPr>
              <a:t>min</a:t>
            </a:r>
            <a:r>
              <a:rPr sz="3000">
                <a:solidFill>
                  <a:srgbClr val="404040"/>
                </a:solidFill>
                <a:latin typeface="Symbol" pitchFamily="18" charset="2"/>
                <a:ea typeface="MS PGothic" pitchFamily="34" charset="-128"/>
              </a:rPr>
              <a:t>-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 f</a:t>
            </a:r>
            <a:r>
              <a:rPr sz="3000" baseline="-25000">
                <a:solidFill>
                  <a:srgbClr val="404040"/>
                </a:solidFill>
                <a:ea typeface="MS PGothic" pitchFamily="34" charset="-128"/>
              </a:rPr>
              <a:t>max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9144000" cy="74295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hannel capacity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7630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en-GB" sz="2800">
                <a:solidFill>
                  <a:srgbClr val="404040"/>
                </a:solidFill>
                <a:ea typeface="MS PGothic" pitchFamily="34" charset="-128"/>
              </a:rPr>
              <a:t>The following two terms have benn used interchangeably for describing the information transmission capability of a network.</a:t>
            </a:r>
            <a:endParaRPr altLang="zh-TW" sz="2800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en-GB" sz="2800" i="1">
                <a:solidFill>
                  <a:srgbClr val="0066CC"/>
                </a:solidFill>
                <a:ea typeface="MS PGothic" pitchFamily="34" charset="-128"/>
              </a:rPr>
              <a:t>Bandwidth</a:t>
            </a:r>
            <a:r>
              <a:rPr lang="en-GB" sz="2800" b="0" i="1">
                <a:solidFill>
                  <a:srgbClr val="0066CC"/>
                </a:solidFill>
                <a:ea typeface="MS PGothic" pitchFamily="34" charset="-128"/>
              </a:rPr>
              <a:t> </a:t>
            </a:r>
            <a:r>
              <a:rPr lang="en-GB" sz="2800">
                <a:solidFill>
                  <a:srgbClr val="404040"/>
                </a:solidFill>
                <a:ea typeface="MS PGothic" pitchFamily="34" charset="-128"/>
              </a:rPr>
              <a:t>: </a:t>
            </a:r>
            <a:r>
              <a:rPr lang="en-GB" sz="2800" i="1">
                <a:solidFill>
                  <a:srgbClr val="404040"/>
                </a:solidFill>
                <a:ea typeface="MS PGothic" pitchFamily="34" charset="-128"/>
              </a:rPr>
              <a:t>range of signal frequencies</a:t>
            </a:r>
            <a:r>
              <a:rPr lang="en-GB" sz="2800">
                <a:solidFill>
                  <a:srgbClr val="404040"/>
                </a:solidFill>
                <a:ea typeface="MS PGothic" pitchFamily="34" charset="-128"/>
              </a:rPr>
              <a:t> that can be supported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sz="2200" smtClean="0">
                <a:solidFill>
                  <a:srgbClr val="262626"/>
                </a:solidFill>
              </a:rPr>
              <a:t>Used in analog networks - unit is Hz, KHz, MHz and GHz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sz="2200" smtClean="0">
                <a:solidFill>
                  <a:srgbClr val="262626"/>
                </a:solidFill>
              </a:rPr>
              <a:t>e.g. telephone lines carrying analog signals have a bandwidth from 300 Hz to 3.4 KHz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lang="en-GB" sz="2800" i="1">
                <a:solidFill>
                  <a:srgbClr val="0066CC"/>
                </a:solidFill>
                <a:ea typeface="MS PGothic" pitchFamily="34" charset="-128"/>
              </a:rPr>
              <a:t>Data rate</a:t>
            </a:r>
            <a:r>
              <a:rPr lang="en-GB" sz="2800" i="1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lang="en-GB" sz="2800">
                <a:solidFill>
                  <a:srgbClr val="404040"/>
                </a:solidFill>
                <a:ea typeface="MS PGothic" pitchFamily="34" charset="-128"/>
              </a:rPr>
              <a:t>: number of bits that be transmitted in a unit of time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sz="2200" smtClean="0">
                <a:solidFill>
                  <a:srgbClr val="262626"/>
                </a:solidFill>
              </a:rPr>
              <a:t>Used in digital networks - unit is bps, Kbps, Mbps, and Gbps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GB" sz="2200" smtClean="0">
                <a:solidFill>
                  <a:srgbClr val="262626"/>
                </a:solidFill>
              </a:rPr>
              <a:t>e.g. digital voice signal passes at a speed of 64Kbps; optical fiber can carry digital signals at a speed of 20 Gbps.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5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81915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Channel capacity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447800"/>
            <a:ext cx="860425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The greater the bandwidth, the higher the information-carrying capacity (transmission rate</a:t>
            </a:r>
            <a:r>
              <a:rPr sz="3000">
                <a:solidFill>
                  <a:srgbClr val="404040"/>
                </a:solidFill>
                <a:ea typeface="MS PGothic" pitchFamily="34" charset="-128"/>
              </a:rPr>
              <a:t>, or data rate</a:t>
            </a: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)</a:t>
            </a:r>
            <a:endParaRPr altLang="zh-TW" sz="3000">
              <a:solidFill>
                <a:srgbClr val="404040"/>
              </a:solidFill>
              <a:ea typeface="MS PGothic" pitchFamily="34" charset="-128"/>
              <a:cs typeface="Tahoma" pitchFamily="34" charset="0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3000">
                <a:solidFill>
                  <a:srgbClr val="404040"/>
                </a:solidFill>
                <a:ea typeface="MS PGothic" pitchFamily="34" charset="-128"/>
              </a:rPr>
              <a:t>Any digital waveform has infinite bandwidth, but it is the transmission system that limits the bandwidth that can be transmitted</a:t>
            </a:r>
          </a:p>
          <a:p>
            <a:pPr lvl="1" eaLnBrk="1" hangingPunct="1"/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</a:rPr>
              <a:t>For any given medium, the greater the bandwidth transmitted, the greater the cost</a:t>
            </a:r>
          </a:p>
          <a:p>
            <a:pPr lvl="1" eaLnBrk="1" hangingPunct="1"/>
            <a:r>
              <a:rPr lang="en-US" altLang="zh-CN" sz="2600" smtClean="0">
                <a:solidFill>
                  <a:srgbClr val="262626"/>
                </a:solidFill>
                <a:ea typeface="PMingLiU" pitchFamily="18" charset="-120"/>
              </a:rPr>
              <a:t>On the other hand, l</a:t>
            </a: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</a:rPr>
              <a:t>imiting the bandwidth creates distortions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5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371600"/>
            <a:ext cx="8626475" cy="4973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Narrowband (or </a:t>
            </a:r>
            <a:r>
              <a:rPr altLang="zh-TW" i="1">
                <a:solidFill>
                  <a:srgbClr val="404040"/>
                </a:solidFill>
                <a:ea typeface="MS PGothic" pitchFamily="34" charset="-128"/>
              </a:rPr>
              <a:t>Voiceband)</a:t>
            </a:r>
            <a:endParaRPr altLang="zh-TW">
              <a:solidFill>
                <a:srgbClr val="404040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85000"/>
              </a:lnSpc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Used for regular telephone communications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Transmission rate &lt; 100 kilobits per second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Mediumband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</a:rPr>
              <a:t>Used for long-distance data transmission or to connect mainframe and midrange computers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</a:rPr>
              <a:t>Transmission rate 100 kb to 1 megabit per second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PMingLiU" pitchFamily="18" charset="-120"/>
              </a:rPr>
              <a:t>Broadband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</a:rPr>
              <a:t>For high-speed data and high-quality audio and video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TW" sz="2600" smtClean="0">
                <a:solidFill>
                  <a:srgbClr val="262626"/>
                </a:solidFill>
                <a:ea typeface="PMingLiU" pitchFamily="18" charset="-120"/>
              </a:rPr>
              <a:t>Transmission rate 1 megabit per second to 100 megabits per second	</a:t>
            </a:r>
          </a:p>
        </p:txBody>
      </p:sp>
      <p:sp>
        <p:nvSpPr>
          <p:cNvPr id="112640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Channel capacity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39175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Electromagnetic spectrum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447800"/>
            <a:ext cx="85344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Wireless networks may use different </a:t>
            </a:r>
            <a:r>
              <a:rPr lang="en-US" altLang="zh-TW" sz="3200" i="1" smtClean="0">
                <a:latin typeface="Calibri" pitchFamily="34" charset="0"/>
                <a:ea typeface="PMingLiU" pitchFamily="18" charset="-120"/>
              </a:rPr>
              <a:t>bands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 in the </a:t>
            </a:r>
            <a:r>
              <a:rPr lang="en-US" altLang="zh-TW" sz="3200" i="1" smtClean="0">
                <a:latin typeface="Calibri" pitchFamily="34" charset="0"/>
                <a:ea typeface="PMingLiU" pitchFamily="18" charset="-120"/>
              </a:rPr>
              <a:t>electromagnetic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TW" sz="3200" i="1" smtClean="0">
                <a:latin typeface="Calibri" pitchFamily="34" charset="0"/>
                <a:ea typeface="PMingLiU" pitchFamily="18" charset="-120"/>
              </a:rPr>
              <a:t>spectrum</a:t>
            </a:r>
            <a:r>
              <a:rPr lang="en-US" altLang="zh-TW" sz="3400" smtClean="0">
                <a:latin typeface="Calibri" pitchFamily="34" charset="0"/>
                <a:ea typeface="PMingLiU" pitchFamily="18" charset="-120"/>
              </a:rPr>
              <a:t> </a:t>
            </a:r>
          </a:p>
          <a:p>
            <a:pPr lvl="1" eaLnBrk="1" hangingPunct="1"/>
            <a:r>
              <a:rPr lang="en-US" altLang="zh-TW" sz="26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Each band consists of a </a:t>
            </a:r>
            <a:r>
              <a:rPr lang="en-US" altLang="zh-TW" sz="2600" smtClean="0">
                <a:latin typeface="Calibri" pitchFamily="34" charset="0"/>
                <a:ea typeface="PMingLiU" pitchFamily="18" charset="-120"/>
              </a:rPr>
              <a:t>range of </a:t>
            </a:r>
            <a:r>
              <a:rPr lang="en-US" altLang="zh-TW" sz="2600" i="1" smtClean="0">
                <a:latin typeface="Calibri" pitchFamily="34" charset="0"/>
                <a:ea typeface="PMingLiU" pitchFamily="18" charset="-120"/>
              </a:rPr>
              <a:t>frequencies</a:t>
            </a:r>
          </a:p>
          <a:p>
            <a:pPr lvl="1" eaLnBrk="1" hangingPunct="1"/>
            <a:r>
              <a:rPr lang="en-US" altLang="zh-TW" sz="2600" smtClean="0">
                <a:latin typeface="Calibri" pitchFamily="34" charset="0"/>
                <a:ea typeface="PMingLiU" pitchFamily="18" charset="-120"/>
              </a:rPr>
              <a:t>Majority of wireless networks use the bands of </a:t>
            </a:r>
            <a:r>
              <a:rPr lang="en-US" altLang="zh-TW" sz="2600" i="1" smtClean="0">
                <a:latin typeface="Calibri" pitchFamily="34" charset="0"/>
                <a:ea typeface="PMingLiU" pitchFamily="18" charset="-120"/>
              </a:rPr>
              <a:t>radio waves</a:t>
            </a:r>
            <a:r>
              <a:rPr lang="en-US" altLang="zh-CN" sz="2600" smtClean="0">
                <a:latin typeface="Calibri" pitchFamily="34" charset="0"/>
                <a:ea typeface="PMingLiU" pitchFamily="18" charset="-120"/>
              </a:rPr>
              <a:t> and </a:t>
            </a:r>
            <a:r>
              <a:rPr lang="en-US" altLang="zh-CN" sz="2600" i="1" smtClean="0">
                <a:latin typeface="Calibri" pitchFamily="34" charset="0"/>
                <a:ea typeface="PMingLiU" pitchFamily="18" charset="-120"/>
              </a:rPr>
              <a:t>microwaves</a:t>
            </a:r>
            <a:endParaRPr lang="en-US" altLang="zh-TW" sz="2600" i="1" smtClean="0">
              <a:latin typeface="Calibri" pitchFamily="34" charset="0"/>
              <a:ea typeface="PMingLiU" pitchFamily="18" charset="-120"/>
            </a:endParaRPr>
          </a:p>
          <a:p>
            <a:pPr lvl="1" eaLnBrk="1" hangingPunct="1"/>
            <a:r>
              <a:rPr lang="en-US" altLang="zh-TW" sz="2600" smtClean="0">
                <a:latin typeface="Calibri" pitchFamily="34" charset="0"/>
                <a:ea typeface="PMingLiU" pitchFamily="18" charset="-120"/>
              </a:rPr>
              <a:t>Some use </a:t>
            </a:r>
            <a:r>
              <a:rPr lang="en-US" altLang="zh-TW" sz="2600" i="1" smtClean="0">
                <a:latin typeface="Calibri" pitchFamily="34" charset="0"/>
                <a:ea typeface="PMingLiU" pitchFamily="18" charset="-120"/>
              </a:rPr>
              <a:t>Infrared</a:t>
            </a:r>
            <a:r>
              <a:rPr lang="en-US" altLang="zh-TW" sz="2600" smtClean="0">
                <a:latin typeface="Calibri" pitchFamily="34" charset="0"/>
                <a:ea typeface="PMingLiU" pitchFamily="18" charset="-120"/>
              </a:rPr>
              <a:t> (e.g., for household devices)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TW" sz="500" smtClean="0">
              <a:latin typeface="Calibri" pitchFamily="34" charset="0"/>
              <a:ea typeface="PMingLiU" pitchFamily="18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mtClean="0">
                <a:latin typeface="Calibri" pitchFamily="34" charset="0"/>
                <a:ea typeface="PMingLiU" pitchFamily="18" charset="-120"/>
              </a:rPr>
              <a:t>	The spectrum is a continuum; the boundaries between different bands don’t exist naturally, but were invented by scientists trying to classify them</a:t>
            </a:r>
            <a:endParaRPr lang="en-US" altLang="zh-TW" sz="2400" smtClean="0"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856068" name="Picture 4" descr="j0336488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9525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5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Electromagnetic spectrum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8580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85800" y="6096000"/>
            <a:ext cx="8305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700">
                <a:ea typeface="宋体" pitchFamily="2" charset="-122"/>
              </a:rPr>
              <a:t>Signals for wireless communications are classified into </a:t>
            </a:r>
            <a:r>
              <a:rPr lang="en-US" altLang="zh-CN" sz="1700" b="1" i="1">
                <a:ea typeface="宋体" pitchFamily="2" charset="-122"/>
              </a:rPr>
              <a:t>radio, microwave, infrared</a:t>
            </a:r>
            <a:endParaRPr lang="en-US" altLang="zh-TW" sz="1700" b="1" i="1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Electromagnetic spectrum</a:t>
            </a:r>
          </a:p>
        </p:txBody>
      </p:sp>
      <p:pic>
        <p:nvPicPr>
          <p:cNvPr id="409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839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86800" cy="1066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smtClean="0">
                <a:latin typeface="Calibri" pitchFamily="34" charset="0"/>
              </a:rPr>
              <a:t>F</a:t>
            </a:r>
            <a:r>
              <a:rPr lang="en-US" altLang="zh-TW" smtClean="0">
                <a:latin typeface="Calibri" pitchFamily="34" charset="0"/>
              </a:rPr>
              <a:t>requency bands for wireless communications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850" y="1752600"/>
            <a:ext cx="859155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600" i="1" smtClean="0">
                <a:latin typeface="Calibri" pitchFamily="34" charset="0"/>
                <a:ea typeface="PMingLiU" pitchFamily="18" charset="-120"/>
              </a:rPr>
              <a:t>Radio frequency range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30 MHz to 1 GHz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Suitable for omnidirectional applications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600" i="1" smtClean="0">
                <a:latin typeface="Calibri" pitchFamily="34" charset="0"/>
                <a:ea typeface="PMingLiU" pitchFamily="18" charset="-120"/>
              </a:rPr>
              <a:t>Microwave frequency range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1 GHz to 40 GHz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Higher-frequency bands are s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uitable for point-to-point transmission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Used for satellite / radar communications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Also used for heating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600" i="1" smtClean="0">
                <a:latin typeface="Calibri" pitchFamily="34" charset="0"/>
                <a:ea typeface="PMingLiU" pitchFamily="18" charset="-120"/>
              </a:rPr>
              <a:t>Infrared frequency range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Roughly, 3x10</a:t>
            </a:r>
            <a:r>
              <a:rPr lang="en-US" altLang="zh-TW" sz="1800" baseline="30000" smtClean="0">
                <a:latin typeface="Calibri" pitchFamily="34" charset="0"/>
                <a:ea typeface="PMingLiU" pitchFamily="18" charset="-120"/>
              </a:rPr>
              <a:t>11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to 2x10</a:t>
            </a:r>
            <a:r>
              <a:rPr lang="en-US" altLang="zh-TW" sz="1800" baseline="30000" smtClean="0">
                <a:latin typeface="Calibri" pitchFamily="34" charset="0"/>
                <a:ea typeface="PMingLiU" pitchFamily="18" charset="-120"/>
              </a:rPr>
              <a:t>14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Hz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Useful in local point-to-point / multipoint applications within confined areas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Remote control, optical networks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600" smtClean="0">
                <a:latin typeface="Calibri" pitchFamily="34" charset="0"/>
                <a:ea typeface="PMingLiU" pitchFamily="18" charset="-120"/>
              </a:rPr>
              <a:t>These bands are relevant to telecommunications (ELF – EHF) and fixed by ITU – Int’l Telecom Union.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6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6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6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6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60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60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60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296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Modulation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in wireless networks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029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sz="3000">
                <a:ea typeface="新細明體" pitchFamily="18" charset="-120"/>
              </a:rPr>
              <a:t>S</a:t>
            </a:r>
            <a:r>
              <a:rPr altLang="zh-TW" sz="3000">
                <a:ea typeface="新細明體" pitchFamily="18" charset="-120"/>
              </a:rPr>
              <a:t>pecial transmission techniques </a:t>
            </a:r>
            <a:r>
              <a:rPr altLang="zh-HK" sz="3000">
                <a:ea typeface="新細明體" pitchFamily="18" charset="-120"/>
              </a:rPr>
              <a:t>are </a:t>
            </a:r>
            <a:r>
              <a:rPr altLang="zh-TW" sz="3000">
                <a:ea typeface="新細明體" pitchFamily="18" charset="-120"/>
              </a:rPr>
              <a:t>used in wireless communications.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TW" sz="2400" dirty="0" smtClean="0">
                <a:ea typeface="新細明體" pitchFamily="18" charset="-120"/>
              </a:rPr>
              <a:t>e.g., WLANs, mobile phone networks, digital radio system DAB (Digital Audio Broadcast), etc. 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HK" sz="2400" dirty="0" smtClean="0">
                <a:ea typeface="新細明體" pitchFamily="18" charset="-120"/>
              </a:rPr>
              <a:t>Unlike in</a:t>
            </a:r>
            <a:r>
              <a:rPr lang="en-US" altLang="zh-TW" sz="2400" dirty="0" smtClean="0">
                <a:ea typeface="新細明體" pitchFamily="18" charset="-120"/>
              </a:rPr>
              <a:t> narrowband technology</a:t>
            </a:r>
            <a:r>
              <a:rPr lang="en-US" altLang="zh-HK" sz="2400" dirty="0" smtClean="0">
                <a:ea typeface="新細明體" pitchFamily="18" charset="-120"/>
              </a:rPr>
              <a:t> (</a:t>
            </a:r>
            <a:r>
              <a:rPr lang="en-US" altLang="zh-TW" sz="2400" dirty="0" smtClean="0">
                <a:ea typeface="新細明體" pitchFamily="18" charset="-120"/>
              </a:rPr>
              <a:t>data</a:t>
            </a:r>
            <a:r>
              <a:rPr lang="en-US" altLang="zh-HK" sz="2400" dirty="0" smtClean="0">
                <a:ea typeface="新細明體" pitchFamily="18" charset="-120"/>
              </a:rPr>
              <a:t> is</a:t>
            </a:r>
            <a:r>
              <a:rPr lang="en-US" altLang="zh-TW" sz="2400" dirty="0" smtClean="0">
                <a:ea typeface="新細明體" pitchFamily="18" charset="-120"/>
              </a:rPr>
              <a:t> transmitted on designated </a:t>
            </a:r>
            <a:r>
              <a:rPr lang="en-US" altLang="zh-CN" sz="2400" dirty="0" smtClean="0">
                <a:ea typeface="新細明體" pitchFamily="18" charset="-120"/>
              </a:rPr>
              <a:t>carrier </a:t>
            </a:r>
            <a:r>
              <a:rPr lang="en-US" altLang="zh-TW" sz="2400" dirty="0" smtClean="0">
                <a:ea typeface="新細明體" pitchFamily="18" charset="-120"/>
              </a:rPr>
              <a:t>frequency</a:t>
            </a:r>
            <a:r>
              <a:rPr lang="en-US" altLang="zh-HK" sz="2400" dirty="0" smtClean="0">
                <a:ea typeface="新細明體" pitchFamily="18" charset="-120"/>
              </a:rPr>
              <a:t>)</a:t>
            </a:r>
            <a:r>
              <a:rPr lang="en-US" altLang="zh-TW" sz="2400" dirty="0" smtClean="0">
                <a:ea typeface="新細明體" pitchFamily="18" charset="-120"/>
              </a:rPr>
              <a:t>, here multiple frequencies are</a:t>
            </a:r>
            <a:r>
              <a:rPr lang="zh-TW" altLang="en-US" sz="2400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used.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altLang="zh-TW" sz="3000">
                <a:ea typeface="新細明體" pitchFamily="18" charset="-120"/>
              </a:rPr>
              <a:t>Different techniques </a:t>
            </a:r>
            <a:r>
              <a:rPr altLang="zh-HK" sz="3000">
                <a:ea typeface="新細明體" pitchFamily="18" charset="-120"/>
              </a:rPr>
              <a:t>are </a:t>
            </a:r>
            <a:r>
              <a:rPr altLang="zh-TW" sz="3000">
                <a:ea typeface="新細明體" pitchFamily="18" charset="-120"/>
              </a:rPr>
              <a:t>available, differing in efficiency, power requirements, and complexity.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TW" sz="2400" b="1" dirty="0" smtClean="0">
                <a:solidFill>
                  <a:srgbClr val="0066CC"/>
                </a:solidFill>
                <a:ea typeface="新細明體" pitchFamily="18" charset="-120"/>
              </a:rPr>
              <a:t>Spread spectrum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buFont typeface="Wingdings" charset="0"/>
              <a:buBlip>
                <a:blip r:embed="rId3"/>
              </a:buBlip>
              <a:defRPr/>
            </a:pPr>
            <a:r>
              <a:rPr lang="en-US" altLang="zh-TW" sz="2400" b="1" dirty="0" smtClean="0">
                <a:solidFill>
                  <a:srgbClr val="0066CC"/>
                </a:solidFill>
                <a:ea typeface="新細明體" pitchFamily="18" charset="-120"/>
              </a:rPr>
              <a:t>Orthogonal Frequency Division Multiplexing (OFDM)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333375"/>
            <a:ext cx="9144000" cy="79216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Networking Layers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4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57338"/>
            <a:ext cx="6335713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Spread spectrum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600200"/>
            <a:ext cx="860425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Distribute a signal over a wide range of frequencies for transmission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Two variations exist: </a:t>
            </a:r>
          </a:p>
          <a:p>
            <a:pPr lvl="1" eaLnBrk="1" hangingPunct="1"/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DSSS</a:t>
            </a:r>
            <a:r>
              <a:rPr lang="en-US" smtClean="0">
                <a:solidFill>
                  <a:srgbClr val="262626"/>
                </a:solidFill>
                <a:cs typeface="Calibri" pitchFamily="34" charset="0"/>
              </a:rPr>
              <a:t> (Direct Sequence Spread Spectrum)</a:t>
            </a:r>
            <a:endParaRPr lang="en-US" altLang="zh-TW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  <a:p>
            <a:pPr lvl="1" eaLnBrk="1" hangingPunct="1"/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FHSS</a:t>
            </a:r>
            <a:r>
              <a:rPr lang="en-US" smtClean="0">
                <a:solidFill>
                  <a:srgbClr val="262626"/>
                </a:solidFill>
                <a:cs typeface="Calibri" pitchFamily="34" charset="0"/>
              </a:rPr>
              <a:t> (Frequency Hopping Spread Spectrum)</a:t>
            </a:r>
            <a:endParaRPr lang="en-US" altLang="zh-TW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7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49275"/>
            <a:ext cx="8562975" cy="8985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DSSS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76400"/>
            <a:ext cx="86868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Each bit in original signal is represented by multiple bits in the transmitted signal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400" b="1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Spreading code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is used to mix with each message bit before it is transmitted </a:t>
            </a:r>
            <a:r>
              <a:rPr lang="en-US" altLang="zh-TW" sz="24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–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the effect is spreading the signal across a wider frequency band. </a:t>
            </a:r>
          </a:p>
          <a:p>
            <a:pPr lvl="2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000" smtClean="0">
                <a:ea typeface="PMingLiU" pitchFamily="18" charset="-120"/>
                <a:cs typeface="Calibri" pitchFamily="34" charset="0"/>
              </a:rPr>
              <a:t>Spread is in direct proportion to number of bits used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The same code is used to decode these encoded bits.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One technique combines digital </a:t>
            </a:r>
            <a:r>
              <a:rPr>
                <a:solidFill>
                  <a:srgbClr val="404040"/>
                </a:solidFill>
                <a:ea typeface="MS PGothic" pitchFamily="34" charset="-128"/>
              </a:rPr>
              <a:t>data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 stream with the spreading code bit stream using  </a:t>
            </a:r>
            <a:r>
              <a:rPr altLang="zh-TW" i="1">
                <a:solidFill>
                  <a:srgbClr val="404040"/>
                </a:solidFill>
                <a:ea typeface="MS PGothic" pitchFamily="34" charset="-128"/>
              </a:rPr>
              <a:t>exclusive-OR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7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62975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DSSS</a:t>
            </a:r>
          </a:p>
        </p:txBody>
      </p:sp>
      <p:pic>
        <p:nvPicPr>
          <p:cNvPr id="5120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096000" cy="456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3" name="Group 4"/>
          <p:cNvGrpSpPr>
            <a:grpSpLocks/>
          </p:cNvGrpSpPr>
          <p:nvPr/>
        </p:nvGrpSpPr>
        <p:grpSpPr bwMode="auto">
          <a:xfrm>
            <a:off x="7543800" y="1752600"/>
            <a:ext cx="1028700" cy="2041525"/>
            <a:chOff x="4752" y="1104"/>
            <a:chExt cx="648" cy="1286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4752" y="1104"/>
              <a:ext cx="5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user data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4800" y="1536"/>
              <a:ext cx="6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Code bit</a:t>
              </a:r>
            </a:p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sequence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4800" y="2064"/>
              <a:ext cx="53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resulting</a:t>
              </a:r>
            </a:p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signal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4848" y="1296"/>
              <a:ext cx="3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 b="1">
                  <a:latin typeface="Arial" pitchFamily="34" charset="0"/>
                  <a:ea typeface="PMingLiU" pitchFamily="18" charset="-120"/>
                </a:rPr>
                <a:t>XOR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944" y="1872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 b="1">
                  <a:latin typeface="Arial" pitchFamily="34" charset="0"/>
                  <a:ea typeface="PMingLiU" pitchFamily="18" charset="-120"/>
                </a:rPr>
                <a:t>=</a:t>
              </a:r>
            </a:p>
          </p:txBody>
        </p:sp>
      </p:grpSp>
      <p:sp>
        <p:nvSpPr>
          <p:cNvPr id="51204" name="Text Box 10"/>
          <p:cNvSpPr txBox="1">
            <a:spLocks noChangeArrowheads="1"/>
          </p:cNvSpPr>
          <p:nvPr/>
        </p:nvSpPr>
        <p:spPr bwMode="auto">
          <a:xfrm>
            <a:off x="3641725" y="1250950"/>
            <a:ext cx="2363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>
                <a:ea typeface="宋体" pitchFamily="2" charset="-122"/>
              </a:rPr>
              <a:t>0                           1</a:t>
            </a:r>
            <a:endParaRPr lang="en-US" altLang="zh-TW" sz="180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62975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FHSS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pPr eaLnBrk="1" hangingPunct="1">
              <a:defRPr/>
            </a:pPr>
            <a:r>
              <a:rPr altLang="zh-TW" sz="3000">
                <a:ea typeface="新細明體" pitchFamily="18" charset="-120"/>
              </a:rPr>
              <a:t>Signal is broadcast over seemingly random series of radio frequencies</a:t>
            </a:r>
          </a:p>
          <a:p>
            <a:pPr lvl="1"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TW" sz="2100" smtClean="0">
                <a:ea typeface="新細明體" pitchFamily="18" charset="-120"/>
              </a:rPr>
              <a:t>A number of channels are allocated for the FH signal</a:t>
            </a:r>
          </a:p>
          <a:p>
            <a:pPr lvl="1"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TW" sz="2100" smtClean="0">
                <a:ea typeface="新細明體" pitchFamily="18" charset="-120"/>
              </a:rPr>
              <a:t>Width of each channel corresponds to bandwidth of input signal</a:t>
            </a:r>
          </a:p>
          <a:p>
            <a:pPr lvl="1"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TW" sz="2100" smtClean="0">
                <a:ea typeface="新細明體" pitchFamily="18" charset="-120"/>
              </a:rPr>
              <a:t>Signal hops from frequency to frequency at fixed intervals</a:t>
            </a:r>
          </a:p>
          <a:p>
            <a:pPr eaLnBrk="1" hangingPunct="1">
              <a:defRPr/>
            </a:pPr>
            <a:r>
              <a:rPr altLang="zh-TW" sz="3000">
                <a:ea typeface="新細明體" pitchFamily="18" charset="-120"/>
              </a:rPr>
              <a:t>Transmitter operates in one channel at a time</a:t>
            </a:r>
          </a:p>
          <a:p>
            <a:pPr lvl="1"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TW" sz="2100" smtClean="0">
                <a:ea typeface="新細明體" pitchFamily="18" charset="-120"/>
              </a:rPr>
              <a:t>Bits are transmitted using some encoding scheme</a:t>
            </a:r>
          </a:p>
          <a:p>
            <a:pPr lvl="1"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TW" sz="2100" smtClean="0">
                <a:ea typeface="新細明體" pitchFamily="18" charset="-120"/>
              </a:rPr>
              <a:t>At each successive interval, a new carrier frequency is selected</a:t>
            </a:r>
          </a:p>
          <a:p>
            <a:pPr eaLnBrk="1" hangingPunct="1">
              <a:defRPr/>
            </a:pPr>
            <a:r>
              <a:rPr altLang="zh-TW" sz="3000">
                <a:ea typeface="新細明體" pitchFamily="18" charset="-120"/>
              </a:rPr>
              <a:t>Receiver, hopping between frequencies in synchronization with transmitter, picks up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609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FHSS</a:t>
            </a:r>
          </a:p>
        </p:txBody>
      </p:sp>
      <p:pic>
        <p:nvPicPr>
          <p:cNvPr id="5529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458200" cy="4678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7724775" cy="49371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FHSS</a:t>
            </a:r>
          </a:p>
        </p:txBody>
      </p:sp>
      <p:grpSp>
        <p:nvGrpSpPr>
          <p:cNvPr id="57346" name="Group 3"/>
          <p:cNvGrpSpPr>
            <a:grpSpLocks/>
          </p:cNvGrpSpPr>
          <p:nvPr/>
        </p:nvGrpSpPr>
        <p:grpSpPr bwMode="auto">
          <a:xfrm>
            <a:off x="457200" y="1219200"/>
            <a:ext cx="8285163" cy="5275263"/>
            <a:chOff x="288" y="720"/>
            <a:chExt cx="4562" cy="2989"/>
          </a:xfrm>
        </p:grpSpPr>
        <p:sp>
          <p:nvSpPr>
            <p:cNvPr id="57347" name="Line 4"/>
            <p:cNvSpPr>
              <a:spLocks noChangeShapeType="1"/>
            </p:cNvSpPr>
            <p:nvPr/>
          </p:nvSpPr>
          <p:spPr bwMode="auto">
            <a:xfrm flipV="1">
              <a:off x="480" y="153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48" name="Line 5"/>
            <p:cNvSpPr>
              <a:spLocks noChangeShapeType="1"/>
            </p:cNvSpPr>
            <p:nvPr/>
          </p:nvSpPr>
          <p:spPr bwMode="auto">
            <a:xfrm>
              <a:off x="480" y="2304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49" name="Line 6"/>
            <p:cNvSpPr>
              <a:spLocks noChangeShapeType="1"/>
            </p:cNvSpPr>
            <p:nvPr/>
          </p:nvSpPr>
          <p:spPr bwMode="auto">
            <a:xfrm flipV="1">
              <a:off x="480" y="8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0" name="Line 7"/>
            <p:cNvSpPr>
              <a:spLocks noChangeShapeType="1"/>
            </p:cNvSpPr>
            <p:nvPr/>
          </p:nvSpPr>
          <p:spPr bwMode="auto">
            <a:xfrm>
              <a:off x="480" y="1248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1" name="Text Box 8"/>
            <p:cNvSpPr txBox="1">
              <a:spLocks noChangeArrowheads="1"/>
            </p:cNvSpPr>
            <p:nvPr/>
          </p:nvSpPr>
          <p:spPr bwMode="auto">
            <a:xfrm>
              <a:off x="4224" y="1008"/>
              <a:ext cx="53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 b="1">
                  <a:solidFill>
                    <a:srgbClr val="000066"/>
                  </a:solidFill>
                  <a:latin typeface="Arial" pitchFamily="34" charset="0"/>
                  <a:ea typeface="PMingLiU" pitchFamily="18" charset="-120"/>
                </a:rPr>
                <a:t>user data</a:t>
              </a:r>
            </a:p>
          </p:txBody>
        </p:sp>
        <p:sp>
          <p:nvSpPr>
            <p:cNvPr id="57352" name="Text Box 9"/>
            <p:cNvSpPr txBox="1">
              <a:spLocks noChangeArrowheads="1"/>
            </p:cNvSpPr>
            <p:nvPr/>
          </p:nvSpPr>
          <p:spPr bwMode="auto">
            <a:xfrm>
              <a:off x="4224" y="1728"/>
              <a:ext cx="626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 b="1">
                  <a:solidFill>
                    <a:srgbClr val="000066"/>
                  </a:solidFill>
                  <a:latin typeface="Arial" pitchFamily="34" charset="0"/>
                  <a:ea typeface="PMingLiU" pitchFamily="18" charset="-120"/>
                </a:rPr>
                <a:t>slow</a:t>
              </a:r>
            </a:p>
            <a:p>
              <a:r>
                <a:rPr lang="en-US" altLang="zh-TW" sz="1400" b="1">
                  <a:solidFill>
                    <a:srgbClr val="000066"/>
                  </a:solidFill>
                  <a:latin typeface="Arial" pitchFamily="34" charset="0"/>
                  <a:ea typeface="PMingLiU" pitchFamily="18" charset="-120"/>
                </a:rPr>
                <a:t>hopping</a:t>
              </a:r>
            </a:p>
            <a:p>
              <a:r>
                <a:rPr lang="en-US" altLang="zh-TW" sz="1400" b="1">
                  <a:solidFill>
                    <a:srgbClr val="000066"/>
                  </a:solidFill>
                  <a:latin typeface="Arial" pitchFamily="34" charset="0"/>
                  <a:ea typeface="PMingLiU" pitchFamily="18" charset="-120"/>
                </a:rPr>
                <a:t>(3 bits/hop)</a:t>
              </a:r>
            </a:p>
          </p:txBody>
        </p:sp>
        <p:sp>
          <p:nvSpPr>
            <p:cNvPr id="57353" name="Text Box 10"/>
            <p:cNvSpPr txBox="1">
              <a:spLocks noChangeArrowheads="1"/>
            </p:cNvSpPr>
            <p:nvPr/>
          </p:nvSpPr>
          <p:spPr bwMode="auto">
            <a:xfrm>
              <a:off x="4224" y="2688"/>
              <a:ext cx="626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 b="1">
                  <a:solidFill>
                    <a:srgbClr val="000066"/>
                  </a:solidFill>
                  <a:latin typeface="Arial" pitchFamily="34" charset="0"/>
                  <a:ea typeface="PMingLiU" pitchFamily="18" charset="-120"/>
                </a:rPr>
                <a:t>fast</a:t>
              </a:r>
            </a:p>
            <a:p>
              <a:r>
                <a:rPr lang="en-US" altLang="zh-TW" sz="1400" b="1">
                  <a:solidFill>
                    <a:srgbClr val="000066"/>
                  </a:solidFill>
                  <a:latin typeface="Arial" pitchFamily="34" charset="0"/>
                  <a:ea typeface="PMingLiU" pitchFamily="18" charset="-120"/>
                </a:rPr>
                <a:t>hopping</a:t>
              </a:r>
            </a:p>
            <a:p>
              <a:r>
                <a:rPr lang="en-US" altLang="zh-TW" sz="1400" b="1">
                  <a:solidFill>
                    <a:srgbClr val="000066"/>
                  </a:solidFill>
                  <a:latin typeface="Arial" pitchFamily="34" charset="0"/>
                  <a:ea typeface="PMingLiU" pitchFamily="18" charset="-120"/>
                </a:rPr>
                <a:t>(3 hops/bit)</a:t>
              </a:r>
            </a:p>
          </p:txBody>
        </p:sp>
        <p:sp>
          <p:nvSpPr>
            <p:cNvPr id="57354" name="Text Box 11"/>
            <p:cNvSpPr txBox="1">
              <a:spLocks noChangeArrowheads="1"/>
            </p:cNvSpPr>
            <p:nvPr/>
          </p:nvSpPr>
          <p:spPr bwMode="auto">
            <a:xfrm>
              <a:off x="768" y="1248"/>
              <a:ext cx="1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0</a:t>
              </a:r>
            </a:p>
          </p:txBody>
        </p:sp>
        <p:sp>
          <p:nvSpPr>
            <p:cNvPr id="57355" name="Text Box 12"/>
            <p:cNvSpPr txBox="1">
              <a:spLocks noChangeArrowheads="1"/>
            </p:cNvSpPr>
            <p:nvPr/>
          </p:nvSpPr>
          <p:spPr bwMode="auto">
            <a:xfrm>
              <a:off x="1440" y="1248"/>
              <a:ext cx="1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57356" name="Freeform 13"/>
            <p:cNvSpPr>
              <a:spLocks/>
            </p:cNvSpPr>
            <p:nvPr/>
          </p:nvSpPr>
          <p:spPr bwMode="auto">
            <a:xfrm>
              <a:off x="1200" y="960"/>
              <a:ext cx="720" cy="288"/>
            </a:xfrm>
            <a:custGeom>
              <a:avLst/>
              <a:gdLst>
                <a:gd name="T0" fmla="*/ 0 w 672"/>
                <a:gd name="T1" fmla="*/ 288 h 288"/>
                <a:gd name="T2" fmla="*/ 0 w 672"/>
                <a:gd name="T3" fmla="*/ 0 h 288"/>
                <a:gd name="T4" fmla="*/ 948 w 672"/>
                <a:gd name="T5" fmla="*/ 0 h 288"/>
                <a:gd name="T6" fmla="*/ 948 w 67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88"/>
                <a:gd name="T14" fmla="*/ 672 w 67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  <a:lnTo>
                    <a:pt x="672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7" name="Text Box 14"/>
            <p:cNvSpPr txBox="1">
              <a:spLocks noChangeArrowheads="1"/>
            </p:cNvSpPr>
            <p:nvPr/>
          </p:nvSpPr>
          <p:spPr bwMode="auto">
            <a:xfrm>
              <a:off x="1440" y="720"/>
              <a:ext cx="1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t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b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58" name="Line 15"/>
            <p:cNvSpPr>
              <a:spLocks noChangeShapeType="1"/>
            </p:cNvSpPr>
            <p:nvPr/>
          </p:nvSpPr>
          <p:spPr bwMode="auto">
            <a:xfrm>
              <a:off x="1632" y="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9" name="Line 16"/>
            <p:cNvSpPr>
              <a:spLocks noChangeShapeType="1"/>
            </p:cNvSpPr>
            <p:nvPr/>
          </p:nvSpPr>
          <p:spPr bwMode="auto">
            <a:xfrm>
              <a:off x="1200" y="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Freeform 17"/>
            <p:cNvSpPr>
              <a:spLocks/>
            </p:cNvSpPr>
            <p:nvPr/>
          </p:nvSpPr>
          <p:spPr bwMode="auto">
            <a:xfrm>
              <a:off x="2640" y="960"/>
              <a:ext cx="1440" cy="288"/>
            </a:xfrm>
            <a:custGeom>
              <a:avLst/>
              <a:gdLst>
                <a:gd name="T0" fmla="*/ 0 w 672"/>
                <a:gd name="T1" fmla="*/ 288 h 288"/>
                <a:gd name="T2" fmla="*/ 0 w 672"/>
                <a:gd name="T3" fmla="*/ 0 h 288"/>
                <a:gd name="T4" fmla="*/ 30366 w 672"/>
                <a:gd name="T5" fmla="*/ 0 h 288"/>
                <a:gd name="T6" fmla="*/ 30366 w 672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88"/>
                <a:gd name="T14" fmla="*/ 672 w 67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  <a:lnTo>
                    <a:pt x="672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1" name="Text Box 18"/>
            <p:cNvSpPr txBox="1">
              <a:spLocks noChangeArrowheads="1"/>
            </p:cNvSpPr>
            <p:nvPr/>
          </p:nvSpPr>
          <p:spPr bwMode="auto">
            <a:xfrm>
              <a:off x="2208" y="1248"/>
              <a:ext cx="1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0</a:t>
              </a:r>
            </a:p>
          </p:txBody>
        </p:sp>
        <p:sp>
          <p:nvSpPr>
            <p:cNvPr id="57362" name="Text Box 19"/>
            <p:cNvSpPr txBox="1">
              <a:spLocks noChangeArrowheads="1"/>
            </p:cNvSpPr>
            <p:nvPr/>
          </p:nvSpPr>
          <p:spPr bwMode="auto">
            <a:xfrm>
              <a:off x="2928" y="1248"/>
              <a:ext cx="1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57363" name="Text Box 20"/>
            <p:cNvSpPr txBox="1">
              <a:spLocks noChangeArrowheads="1"/>
            </p:cNvSpPr>
            <p:nvPr/>
          </p:nvSpPr>
          <p:spPr bwMode="auto">
            <a:xfrm>
              <a:off x="3648" y="1248"/>
              <a:ext cx="1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57364" name="Text Box 21"/>
            <p:cNvSpPr txBox="1">
              <a:spLocks noChangeArrowheads="1"/>
            </p:cNvSpPr>
            <p:nvPr/>
          </p:nvSpPr>
          <p:spPr bwMode="auto">
            <a:xfrm>
              <a:off x="4080" y="1248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t</a:t>
              </a:r>
            </a:p>
          </p:txBody>
        </p:sp>
        <p:sp>
          <p:nvSpPr>
            <p:cNvPr id="57365" name="Text Box 22"/>
            <p:cNvSpPr txBox="1">
              <a:spLocks noChangeArrowheads="1"/>
            </p:cNvSpPr>
            <p:nvPr/>
          </p:nvSpPr>
          <p:spPr bwMode="auto">
            <a:xfrm>
              <a:off x="288" y="1440"/>
              <a:ext cx="12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</a:p>
          </p:txBody>
        </p:sp>
        <p:sp>
          <p:nvSpPr>
            <p:cNvPr id="57366" name="Text Box 23"/>
            <p:cNvSpPr txBox="1">
              <a:spLocks noChangeArrowheads="1"/>
            </p:cNvSpPr>
            <p:nvPr/>
          </p:nvSpPr>
          <p:spPr bwMode="auto">
            <a:xfrm>
              <a:off x="288" y="2064"/>
              <a:ext cx="1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67" name="Text Box 24"/>
            <p:cNvSpPr txBox="1">
              <a:spLocks noChangeArrowheads="1"/>
            </p:cNvSpPr>
            <p:nvPr/>
          </p:nvSpPr>
          <p:spPr bwMode="auto">
            <a:xfrm>
              <a:off x="288" y="1872"/>
              <a:ext cx="1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68" name="Text Box 25"/>
            <p:cNvSpPr txBox="1">
              <a:spLocks noChangeArrowheads="1"/>
            </p:cNvSpPr>
            <p:nvPr/>
          </p:nvSpPr>
          <p:spPr bwMode="auto">
            <a:xfrm>
              <a:off x="288" y="1680"/>
              <a:ext cx="16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69" name="Line 26"/>
            <p:cNvSpPr>
              <a:spLocks noChangeShapeType="1"/>
            </p:cNvSpPr>
            <p:nvPr/>
          </p:nvSpPr>
          <p:spPr bwMode="auto">
            <a:xfrm>
              <a:off x="1200" y="76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27"/>
            <p:cNvSpPr>
              <a:spLocks noChangeShapeType="1"/>
            </p:cNvSpPr>
            <p:nvPr/>
          </p:nvSpPr>
          <p:spPr bwMode="auto">
            <a:xfrm>
              <a:off x="1920" y="76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1" name="Line 28"/>
            <p:cNvSpPr>
              <a:spLocks noChangeShapeType="1"/>
            </p:cNvSpPr>
            <p:nvPr/>
          </p:nvSpPr>
          <p:spPr bwMode="auto">
            <a:xfrm>
              <a:off x="2640" y="76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29"/>
            <p:cNvSpPr>
              <a:spLocks noChangeShapeType="1"/>
            </p:cNvSpPr>
            <p:nvPr/>
          </p:nvSpPr>
          <p:spPr bwMode="auto">
            <a:xfrm>
              <a:off x="3360" y="76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3" name="Text Box 30"/>
            <p:cNvSpPr txBox="1">
              <a:spLocks noChangeArrowheads="1"/>
            </p:cNvSpPr>
            <p:nvPr/>
          </p:nvSpPr>
          <p:spPr bwMode="auto">
            <a:xfrm>
              <a:off x="4080" y="2304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t</a:t>
              </a:r>
            </a:p>
          </p:txBody>
        </p:sp>
        <p:sp>
          <p:nvSpPr>
            <p:cNvPr id="57374" name="Text Box 31"/>
            <p:cNvSpPr txBox="1">
              <a:spLocks noChangeArrowheads="1"/>
            </p:cNvSpPr>
            <p:nvPr/>
          </p:nvSpPr>
          <p:spPr bwMode="auto">
            <a:xfrm>
              <a:off x="1440" y="1536"/>
              <a:ext cx="1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t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d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75" name="Line 32"/>
            <p:cNvSpPr>
              <a:spLocks noChangeShapeType="1"/>
            </p:cNvSpPr>
            <p:nvPr/>
          </p:nvSpPr>
          <p:spPr bwMode="auto">
            <a:xfrm>
              <a:off x="1632" y="16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Line 33"/>
            <p:cNvSpPr>
              <a:spLocks noChangeShapeType="1"/>
            </p:cNvSpPr>
            <p:nvPr/>
          </p:nvSpPr>
          <p:spPr bwMode="auto">
            <a:xfrm>
              <a:off x="480" y="163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7" name="Line 34"/>
            <p:cNvSpPr>
              <a:spLocks noChangeShapeType="1"/>
            </p:cNvSpPr>
            <p:nvPr/>
          </p:nvSpPr>
          <p:spPr bwMode="auto">
            <a:xfrm flipV="1">
              <a:off x="480" y="24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Line 35"/>
            <p:cNvSpPr>
              <a:spLocks noChangeShapeType="1"/>
            </p:cNvSpPr>
            <p:nvPr/>
          </p:nvSpPr>
          <p:spPr bwMode="auto">
            <a:xfrm>
              <a:off x="480" y="3264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9" name="Text Box 36"/>
            <p:cNvSpPr txBox="1">
              <a:spLocks noChangeArrowheads="1"/>
            </p:cNvSpPr>
            <p:nvPr/>
          </p:nvSpPr>
          <p:spPr bwMode="auto">
            <a:xfrm>
              <a:off x="288" y="2400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</a:p>
          </p:txBody>
        </p:sp>
        <p:sp>
          <p:nvSpPr>
            <p:cNvPr id="57380" name="Text Box 37"/>
            <p:cNvSpPr txBox="1">
              <a:spLocks noChangeArrowheads="1"/>
            </p:cNvSpPr>
            <p:nvPr/>
          </p:nvSpPr>
          <p:spPr bwMode="auto">
            <a:xfrm>
              <a:off x="288" y="3024"/>
              <a:ext cx="16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81" name="Text Box 38"/>
            <p:cNvSpPr txBox="1">
              <a:spLocks noChangeArrowheads="1"/>
            </p:cNvSpPr>
            <p:nvPr/>
          </p:nvSpPr>
          <p:spPr bwMode="auto">
            <a:xfrm>
              <a:off x="288" y="2832"/>
              <a:ext cx="1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82" name="Text Box 39"/>
            <p:cNvSpPr txBox="1">
              <a:spLocks noChangeArrowheads="1"/>
            </p:cNvSpPr>
            <p:nvPr/>
          </p:nvSpPr>
          <p:spPr bwMode="auto">
            <a:xfrm>
              <a:off x="288" y="2640"/>
              <a:ext cx="1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83" name="Text Box 40"/>
            <p:cNvSpPr txBox="1">
              <a:spLocks noChangeArrowheads="1"/>
            </p:cNvSpPr>
            <p:nvPr/>
          </p:nvSpPr>
          <p:spPr bwMode="auto">
            <a:xfrm>
              <a:off x="4080" y="3264"/>
              <a:ext cx="12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t</a:t>
              </a:r>
            </a:p>
          </p:txBody>
        </p:sp>
        <p:sp>
          <p:nvSpPr>
            <p:cNvPr id="57384" name="Text Box 41"/>
            <p:cNvSpPr txBox="1">
              <a:spLocks noChangeArrowheads="1"/>
            </p:cNvSpPr>
            <p:nvPr/>
          </p:nvSpPr>
          <p:spPr bwMode="auto">
            <a:xfrm>
              <a:off x="1248" y="2352"/>
              <a:ext cx="16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t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d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57385" name="Line 42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6" name="Line 43"/>
            <p:cNvSpPr>
              <a:spLocks noChangeShapeType="1"/>
            </p:cNvSpPr>
            <p:nvPr/>
          </p:nvSpPr>
          <p:spPr bwMode="auto">
            <a:xfrm>
              <a:off x="480" y="20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7" name="Line 44"/>
            <p:cNvSpPr>
              <a:spLocks noChangeShapeType="1"/>
            </p:cNvSpPr>
            <p:nvPr/>
          </p:nvSpPr>
          <p:spPr bwMode="auto">
            <a:xfrm>
              <a:off x="480" y="2928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8" name="Line 45"/>
            <p:cNvSpPr>
              <a:spLocks noChangeShapeType="1"/>
            </p:cNvSpPr>
            <p:nvPr/>
          </p:nvSpPr>
          <p:spPr bwMode="auto">
            <a:xfrm>
              <a:off x="480" y="2736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9" name="Line 46"/>
            <p:cNvSpPr>
              <a:spLocks noChangeShapeType="1"/>
            </p:cNvSpPr>
            <p:nvPr/>
          </p:nvSpPr>
          <p:spPr bwMode="auto">
            <a:xfrm>
              <a:off x="480" y="3120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0" name="Line 47"/>
            <p:cNvSpPr>
              <a:spLocks noChangeShapeType="1"/>
            </p:cNvSpPr>
            <p:nvPr/>
          </p:nvSpPr>
          <p:spPr bwMode="auto">
            <a:xfrm>
              <a:off x="480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1" name="Line 48"/>
            <p:cNvSpPr>
              <a:spLocks noChangeShapeType="1"/>
            </p:cNvSpPr>
            <p:nvPr/>
          </p:nvSpPr>
          <p:spPr bwMode="auto">
            <a:xfrm>
              <a:off x="720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2" name="Line 49"/>
            <p:cNvSpPr>
              <a:spLocks noChangeShapeType="1"/>
            </p:cNvSpPr>
            <p:nvPr/>
          </p:nvSpPr>
          <p:spPr bwMode="auto">
            <a:xfrm>
              <a:off x="96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Line 50"/>
            <p:cNvSpPr>
              <a:spLocks noChangeShapeType="1"/>
            </p:cNvSpPr>
            <p:nvPr/>
          </p:nvSpPr>
          <p:spPr bwMode="auto">
            <a:xfrm>
              <a:off x="120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4" name="Line 51"/>
            <p:cNvSpPr>
              <a:spLocks noChangeShapeType="1"/>
            </p:cNvSpPr>
            <p:nvPr/>
          </p:nvSpPr>
          <p:spPr bwMode="auto">
            <a:xfrm>
              <a:off x="1440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Line 52"/>
            <p:cNvSpPr>
              <a:spLocks noChangeShapeType="1"/>
            </p:cNvSpPr>
            <p:nvPr/>
          </p:nvSpPr>
          <p:spPr bwMode="auto">
            <a:xfrm>
              <a:off x="1680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6" name="Line 53"/>
            <p:cNvSpPr>
              <a:spLocks noChangeShapeType="1"/>
            </p:cNvSpPr>
            <p:nvPr/>
          </p:nvSpPr>
          <p:spPr bwMode="auto">
            <a:xfrm>
              <a:off x="1920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Line 54"/>
            <p:cNvSpPr>
              <a:spLocks noChangeShapeType="1"/>
            </p:cNvSpPr>
            <p:nvPr/>
          </p:nvSpPr>
          <p:spPr bwMode="auto">
            <a:xfrm>
              <a:off x="216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Line 55"/>
            <p:cNvSpPr>
              <a:spLocks noChangeShapeType="1"/>
            </p:cNvSpPr>
            <p:nvPr/>
          </p:nvSpPr>
          <p:spPr bwMode="auto">
            <a:xfrm>
              <a:off x="2400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9" name="Line 56"/>
            <p:cNvSpPr>
              <a:spLocks noChangeShapeType="1"/>
            </p:cNvSpPr>
            <p:nvPr/>
          </p:nvSpPr>
          <p:spPr bwMode="auto">
            <a:xfrm>
              <a:off x="2640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0" name="Line 57"/>
            <p:cNvSpPr>
              <a:spLocks noChangeShapeType="1"/>
            </p:cNvSpPr>
            <p:nvPr/>
          </p:nvSpPr>
          <p:spPr bwMode="auto">
            <a:xfrm>
              <a:off x="2880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1" name="Line 58"/>
            <p:cNvSpPr>
              <a:spLocks noChangeShapeType="1"/>
            </p:cNvSpPr>
            <p:nvPr/>
          </p:nvSpPr>
          <p:spPr bwMode="auto">
            <a:xfrm>
              <a:off x="3120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2" name="Line 59"/>
            <p:cNvSpPr>
              <a:spLocks noChangeShapeType="1"/>
            </p:cNvSpPr>
            <p:nvPr/>
          </p:nvSpPr>
          <p:spPr bwMode="auto">
            <a:xfrm>
              <a:off x="33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3" name="Line 60"/>
            <p:cNvSpPr>
              <a:spLocks noChangeShapeType="1"/>
            </p:cNvSpPr>
            <p:nvPr/>
          </p:nvSpPr>
          <p:spPr bwMode="auto">
            <a:xfrm>
              <a:off x="3840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4" name="Line 61"/>
            <p:cNvSpPr>
              <a:spLocks noChangeShapeType="1"/>
            </p:cNvSpPr>
            <p:nvPr/>
          </p:nvSpPr>
          <p:spPr bwMode="auto">
            <a:xfrm>
              <a:off x="3600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5" name="Line 62"/>
            <p:cNvSpPr>
              <a:spLocks noChangeShapeType="1"/>
            </p:cNvSpPr>
            <p:nvPr/>
          </p:nvSpPr>
          <p:spPr bwMode="auto">
            <a:xfrm>
              <a:off x="480" y="1968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6" name="Line 63"/>
            <p:cNvSpPr>
              <a:spLocks noChangeShapeType="1"/>
            </p:cNvSpPr>
            <p:nvPr/>
          </p:nvSpPr>
          <p:spPr bwMode="auto">
            <a:xfrm>
              <a:off x="480" y="1776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7" name="Line 64"/>
            <p:cNvSpPr>
              <a:spLocks noChangeShapeType="1"/>
            </p:cNvSpPr>
            <p:nvPr/>
          </p:nvSpPr>
          <p:spPr bwMode="auto">
            <a:xfrm>
              <a:off x="480" y="2160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8" name="Line 65"/>
            <p:cNvSpPr>
              <a:spLocks noChangeShapeType="1"/>
            </p:cNvSpPr>
            <p:nvPr/>
          </p:nvSpPr>
          <p:spPr bwMode="auto">
            <a:xfrm>
              <a:off x="120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9" name="Line 66"/>
            <p:cNvSpPr>
              <a:spLocks noChangeShapeType="1"/>
            </p:cNvSpPr>
            <p:nvPr/>
          </p:nvSpPr>
          <p:spPr bwMode="auto">
            <a:xfrm>
              <a:off x="1920" y="20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0" name="Line 67"/>
            <p:cNvSpPr>
              <a:spLocks noChangeShapeType="1"/>
            </p:cNvSpPr>
            <p:nvPr/>
          </p:nvSpPr>
          <p:spPr bwMode="auto">
            <a:xfrm>
              <a:off x="2640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1" name="Line 68"/>
            <p:cNvSpPr>
              <a:spLocks noChangeShapeType="1"/>
            </p:cNvSpPr>
            <p:nvPr/>
          </p:nvSpPr>
          <p:spPr bwMode="auto">
            <a:xfrm>
              <a:off x="3360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2" name="Text Box 69"/>
            <p:cNvSpPr txBox="1">
              <a:spLocks noChangeArrowheads="1"/>
            </p:cNvSpPr>
            <p:nvPr/>
          </p:nvSpPr>
          <p:spPr bwMode="auto">
            <a:xfrm>
              <a:off x="1488" y="3519"/>
              <a:ext cx="174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1600">
                  <a:latin typeface="Arial" pitchFamily="34" charset="0"/>
                  <a:ea typeface="PMingLiU" pitchFamily="18" charset="-120"/>
                </a:rPr>
                <a:t>t</a:t>
              </a:r>
              <a:r>
                <a:rPr lang="en-US" altLang="zh-TW" sz="1600" baseline="-25000">
                  <a:latin typeface="Arial" pitchFamily="34" charset="0"/>
                  <a:ea typeface="PMingLiU" pitchFamily="18" charset="-120"/>
                </a:rPr>
                <a:t>b</a:t>
              </a:r>
              <a:r>
                <a:rPr lang="en-US" altLang="zh-TW" sz="1600">
                  <a:latin typeface="Arial" pitchFamily="34" charset="0"/>
                  <a:ea typeface="PMingLiU" pitchFamily="18" charset="-120"/>
                </a:rPr>
                <a:t>: bit period	t</a:t>
              </a:r>
              <a:r>
                <a:rPr lang="en-US" altLang="zh-TW" sz="1600" baseline="-25000">
                  <a:latin typeface="Arial" pitchFamily="34" charset="0"/>
                  <a:ea typeface="PMingLiU" pitchFamily="18" charset="-120"/>
                </a:rPr>
                <a:t>d</a:t>
              </a:r>
              <a:r>
                <a:rPr lang="en-US" altLang="zh-TW" sz="1600">
                  <a:latin typeface="Arial" pitchFamily="34" charset="0"/>
                  <a:ea typeface="PMingLiU" pitchFamily="18" charset="-120"/>
                </a:rPr>
                <a:t>: dwell 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Features of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pread 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pectrum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447800"/>
            <a:ext cx="8604250" cy="4876800"/>
          </a:xfrm>
        </p:spPr>
        <p:txBody>
          <a:bodyPr/>
          <a:lstStyle/>
          <a:p>
            <a:pPr eaLnBrk="1" hangingPunct="1">
              <a:defRPr/>
            </a:pPr>
            <a:r>
              <a:rPr altLang="zh-TW">
                <a:ea typeface="新細明體" pitchFamily="18" charset="-120"/>
              </a:rPr>
              <a:t>Allow multiple users to use the same frequency band</a:t>
            </a:r>
          </a:p>
          <a:p>
            <a:pPr lvl="1"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TW" sz="2300" smtClean="0">
                <a:ea typeface="新細明體" pitchFamily="18" charset="-120"/>
              </a:rPr>
              <a:t>Easily detected by receivers that know the parameters (patterns) of the signal being broadcast.</a:t>
            </a:r>
          </a:p>
          <a:p>
            <a:pPr lvl="1"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TW" sz="2300" smtClean="0">
                <a:ea typeface="新細明體" pitchFamily="18" charset="-120"/>
              </a:rPr>
              <a:t>To everyone else the spread-spectrum signal looks like background noise</a:t>
            </a:r>
          </a:p>
          <a:p>
            <a:pPr eaLnBrk="1" hangingPunct="1">
              <a:defRPr/>
            </a:pPr>
            <a:r>
              <a:rPr altLang="zh-TW">
                <a:ea typeface="新細明體" pitchFamily="18" charset="-120"/>
              </a:rPr>
              <a:t>Higher reliability and security</a:t>
            </a:r>
          </a:p>
          <a:p>
            <a:pPr eaLnBrk="1" hangingPunct="1">
              <a:defRPr/>
            </a:pPr>
            <a:r>
              <a:rPr altLang="zh-TW">
                <a:ea typeface="新細明體" pitchFamily="18" charset="-120"/>
              </a:rPr>
              <a:t>Used in most mobile data transmission systems, including Bluetooth, 3G cellular networks</a:t>
            </a:r>
            <a:r>
              <a:rPr>
                <a:ea typeface="新細明體" pitchFamily="18" charset="-120"/>
              </a:rPr>
              <a:t>,</a:t>
            </a:r>
            <a:r>
              <a:rPr altLang="zh-TW">
                <a:ea typeface="新細明體" pitchFamily="18" charset="-120"/>
              </a:rPr>
              <a:t> and WLAN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5334000" cy="161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88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410575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Multiplexing</a:t>
            </a:r>
          </a:p>
        </p:txBody>
      </p:sp>
      <p:sp>
        <p:nvSpPr>
          <p:cNvPr id="888836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95400"/>
            <a:ext cx="8610600" cy="365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Multiplexing - carrying multiple users’ signals o</a:t>
            </a:r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ver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 a single medium</a:t>
            </a:r>
          </a:p>
          <a:p>
            <a:pPr lvl="1" eaLnBrk="1" hangingPunct="1"/>
            <a:r>
              <a:rPr lang="en-US" altLang="zh-TW" sz="2200" smtClean="0">
                <a:latin typeface="Calibri" pitchFamily="34" charset="0"/>
                <a:ea typeface="PMingLiU" pitchFamily="18" charset="-120"/>
              </a:rPr>
              <a:t>Capacity of transmission medium usually exceeds capacity required for transmission of a single user – </a:t>
            </a:r>
            <a:r>
              <a:rPr lang="en-US" altLang="zh-TW" sz="2200" i="1" smtClean="0">
                <a:latin typeface="Calibri" pitchFamily="34" charset="0"/>
                <a:ea typeface="PMingLiU" pitchFamily="18" charset="-120"/>
              </a:rPr>
              <a:t>how to make more efficient use of transmission medium</a:t>
            </a:r>
          </a:p>
          <a:p>
            <a:pPr lvl="1" eaLnBrk="1" hangingPunct="1"/>
            <a:r>
              <a:rPr lang="en-US" altLang="zh-TW" sz="2200" smtClean="0">
                <a:latin typeface="Calibri" pitchFamily="34" charset="0"/>
                <a:ea typeface="PMingLiU" pitchFamily="18" charset="-120"/>
              </a:rPr>
              <a:t>The medium is always shared in wireless communication – </a:t>
            </a:r>
            <a:r>
              <a:rPr lang="en-US" altLang="zh-TW" sz="2200" i="1" smtClean="0">
                <a:latin typeface="Calibri" pitchFamily="34" charset="0"/>
                <a:ea typeface="PMingLiU" pitchFamily="18" charset="-120"/>
              </a:rPr>
              <a:t>how to ensure low interference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</a:rPr>
              <a:t>.</a:t>
            </a:r>
            <a:endParaRPr lang="en-US" altLang="zh-CN" sz="2200" smtClean="0">
              <a:latin typeface="Calibri" pitchFamily="34" charset="0"/>
              <a:ea typeface="PMingLiU" pitchFamily="18" charset="-120"/>
            </a:endParaRPr>
          </a:p>
          <a:p>
            <a:pPr lvl="1" eaLnBrk="1" hangingPunct="1"/>
            <a:r>
              <a:rPr lang="en-US" altLang="zh-CN" sz="2200" smtClean="0">
                <a:latin typeface="Calibri" pitchFamily="34" charset="0"/>
                <a:ea typeface="PMingLiU" pitchFamily="18" charset="-120"/>
              </a:rPr>
              <a:t>Divide medium into several channels that can be used independently of each other without interferences.</a:t>
            </a:r>
            <a:endParaRPr lang="en-US" altLang="zh-TW" sz="2200" smtClean="0"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62975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Multiplexing </a:t>
            </a:r>
            <a:r>
              <a:rPr lang="en-US" altLang="zh-CN" smtClean="0">
                <a:latin typeface="Calibri" pitchFamily="34" charset="0"/>
              </a:rPr>
              <a:t>t</a:t>
            </a:r>
            <a:r>
              <a:rPr lang="en-US" altLang="zh-TW" smtClean="0">
                <a:latin typeface="Calibri" pitchFamily="34" charset="0"/>
              </a:rPr>
              <a:t>echniques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447800"/>
            <a:ext cx="45720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Frequency-division multiplexing (FDM)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Takes advantage of the fact that the useful bandwidth of the medium exceeds the required bandwidth of a given signal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Advantages: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no dynamic coordination </a:t>
            </a:r>
            <a:br>
              <a:rPr lang="en-US" altLang="zh-TW" sz="1800" smtClean="0">
                <a:latin typeface="Calibri" pitchFamily="34" charset="0"/>
                <a:ea typeface="PMingLiU" pitchFamily="18" charset="-120"/>
              </a:rPr>
            </a:b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necessary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works also for analog signals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Disadvantages: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waste of bandwidth if the traffic is 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d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istributed unevenly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inflexible</a:t>
            </a:r>
          </a:p>
        </p:txBody>
      </p:sp>
      <p:pic>
        <p:nvPicPr>
          <p:cNvPr id="6349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25675"/>
            <a:ext cx="3962400" cy="302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62975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Multiplexing </a:t>
            </a:r>
            <a:r>
              <a:rPr lang="en-US" altLang="zh-CN" smtClean="0">
                <a:latin typeface="Calibri" pitchFamily="34" charset="0"/>
              </a:rPr>
              <a:t>t</a:t>
            </a:r>
            <a:r>
              <a:rPr lang="en-US" altLang="zh-TW" smtClean="0">
                <a:latin typeface="Calibri" pitchFamily="34" charset="0"/>
              </a:rPr>
              <a:t>echniques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524000"/>
            <a:ext cx="46482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Time-division multiplexing (TDM)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Takes advantage of the fact that the achievable bit rate of the medium exceeds the required data rate of a digital signal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Advantages: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only one carrier in the</a:t>
            </a:r>
            <a:br>
              <a:rPr lang="en-US" altLang="zh-TW" sz="1800" smtClean="0">
                <a:latin typeface="Calibri" pitchFamily="34" charset="0"/>
                <a:ea typeface="PMingLiU" pitchFamily="18" charset="-120"/>
              </a:rPr>
            </a:b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medium at any time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high throughput even </a:t>
            </a:r>
            <a:br>
              <a:rPr lang="en-US" altLang="zh-TW" sz="1800" smtClean="0">
                <a:latin typeface="Calibri" pitchFamily="34" charset="0"/>
                <a:ea typeface="PMingLiU" pitchFamily="18" charset="-120"/>
              </a:rPr>
            </a:b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for many users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Disadvantages:</a:t>
            </a:r>
          </a:p>
          <a:p>
            <a:pPr lvl="2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Precise coordination and synchronization necessary</a:t>
            </a: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9950"/>
            <a:ext cx="4179888" cy="3379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562975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Analog vs. digital</a:t>
            </a:r>
            <a:r>
              <a:rPr lang="en-US" smtClean="0">
                <a:latin typeface="Calibri" pitchFamily="34" charset="0"/>
              </a:rPr>
              <a:t> data</a:t>
            </a:r>
            <a:endParaRPr lang="en-US" altLang="zh-TW" smtClean="0">
              <a:latin typeface="Calibri" pitchFamily="34" charset="0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4478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CN" smtClean="0">
                <a:latin typeface="Calibri" pitchFamily="34" charset="0"/>
                <a:ea typeface="PMingLiU" pitchFamily="18" charset="-120"/>
              </a:rPr>
              <a:t>Data can be digital or analog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3000" b="1" i="1" smtClean="0">
                <a:solidFill>
                  <a:srgbClr val="0066CC"/>
                </a:solidFill>
                <a:latin typeface="Calibri" pitchFamily="34" charset="0"/>
                <a:ea typeface="PMingLiU" pitchFamily="18" charset="-120"/>
              </a:rPr>
              <a:t>Digital data</a:t>
            </a:r>
            <a:r>
              <a:rPr lang="en-US" altLang="zh-CN" sz="3000" smtClean="0">
                <a:latin typeface="Calibri" pitchFamily="34" charset="0"/>
                <a:ea typeface="PMingLiU" pitchFamily="18" charset="-120"/>
              </a:rPr>
              <a:t> appears as a sequence of bits, each of it taking on one of two discrete values: the binary 0 and the binary 1.</a:t>
            </a:r>
          </a:p>
          <a:p>
            <a:pPr lvl="2" eaLnBrk="1" hangingPunct="1"/>
            <a:r>
              <a:rPr lang="en-US" altLang="zh-CN" sz="2800" smtClean="0">
                <a:latin typeface="Calibri" pitchFamily="34" charset="0"/>
                <a:ea typeface="PMingLiU" pitchFamily="18" charset="-120"/>
              </a:rPr>
              <a:t>e.g., text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3000" b="1" i="1" smtClean="0">
                <a:solidFill>
                  <a:srgbClr val="0066CC"/>
                </a:solidFill>
                <a:latin typeface="Calibri" pitchFamily="34" charset="0"/>
                <a:ea typeface="PMingLiU" pitchFamily="18" charset="-120"/>
              </a:rPr>
              <a:t>Analog data</a:t>
            </a:r>
            <a:r>
              <a:rPr lang="en-US" altLang="zh-CN" sz="3000" smtClean="0">
                <a:latin typeface="Calibri" pitchFamily="34" charset="0"/>
                <a:ea typeface="PMingLiU" pitchFamily="18" charset="-120"/>
              </a:rPr>
              <a:t> is characterized by a continuous value range at some interval.</a:t>
            </a:r>
          </a:p>
          <a:p>
            <a:pPr lvl="2" eaLnBrk="1" hangingPunct="1"/>
            <a:r>
              <a:rPr lang="en-US" altLang="zh-CN" sz="2800" smtClean="0">
                <a:latin typeface="Calibri" pitchFamily="34" charset="0"/>
                <a:ea typeface="PMingLiU" pitchFamily="18" charset="-120"/>
              </a:rPr>
              <a:t>e.g., human speech.</a:t>
            </a:r>
            <a:endParaRPr lang="en-US" altLang="zh-TW" sz="2800" smtClean="0"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5029200" cy="299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497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62975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Multiplexing </a:t>
            </a:r>
            <a:r>
              <a:rPr lang="en-US" altLang="zh-CN" smtClean="0">
                <a:latin typeface="Calibri" pitchFamily="34" charset="0"/>
              </a:rPr>
              <a:t>t</a:t>
            </a:r>
            <a:r>
              <a:rPr lang="en-US" altLang="zh-TW" smtClean="0">
                <a:latin typeface="Calibri" pitchFamily="34" charset="0"/>
              </a:rPr>
              <a:t>echniques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219200"/>
            <a:ext cx="46482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Code-division multiplexing (CDM)</a:t>
            </a:r>
          </a:p>
          <a:p>
            <a:pPr lvl="1" eaLnBrk="1" hangingPunct="1"/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Takes advantage of the fact that multiple channels can take place using the same frequency at the same time, 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if we 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separa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te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the channels by assigning them their own ‘code’</a:t>
            </a:r>
          </a:p>
          <a:p>
            <a:pPr lvl="1" eaLnBrk="1" hangingPunct="1"/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Implemented using spread spectrum technology - DSSS</a:t>
            </a:r>
          </a:p>
          <a:p>
            <a:pPr lvl="1" eaLnBrk="1" hangingPunct="1"/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Advantages:</a:t>
            </a:r>
          </a:p>
          <a:p>
            <a:pPr lvl="2" eaLnBrk="1" hangingPunct="1"/>
            <a:r>
              <a:rPr lang="en-US" altLang="zh-TW" sz="1400" smtClean="0">
                <a:latin typeface="Calibri" pitchFamily="34" charset="0"/>
                <a:ea typeface="PMingLiU" pitchFamily="18" charset="-120"/>
              </a:rPr>
              <a:t>Bandwidth efficient</a:t>
            </a:r>
          </a:p>
          <a:p>
            <a:pPr lvl="2" eaLnBrk="1" hangingPunct="1"/>
            <a:r>
              <a:rPr lang="en-US" altLang="zh-TW" sz="1400" smtClean="0">
                <a:latin typeface="Calibri" pitchFamily="34" charset="0"/>
                <a:ea typeface="PMingLiU" pitchFamily="18" charset="-120"/>
              </a:rPr>
              <a:t>Good protection against interference and tapping</a:t>
            </a:r>
          </a:p>
          <a:p>
            <a:pPr lvl="1" eaLnBrk="1" hangingPunct="1"/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Disadvantages:</a:t>
            </a:r>
          </a:p>
          <a:p>
            <a:pPr lvl="2" eaLnBrk="1" hangingPunct="1"/>
            <a:r>
              <a:rPr lang="en-US" altLang="zh-TW" sz="1400" smtClean="0">
                <a:latin typeface="Calibri" pitchFamily="34" charset="0"/>
                <a:ea typeface="PMingLiU" pitchFamily="18" charset="-120"/>
              </a:rPr>
              <a:t>More complex signal regeneration</a:t>
            </a:r>
          </a:p>
          <a:p>
            <a:pPr lvl="2" eaLnBrk="1" hangingPunct="1"/>
            <a:r>
              <a:rPr lang="en-US" altLang="zh-TW" sz="1400" smtClean="0">
                <a:latin typeface="Calibri" pitchFamily="34" charset="0"/>
                <a:ea typeface="PMingLiU" pitchFamily="18" charset="-120"/>
              </a:rPr>
              <a:t>Precise power control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62975" cy="609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4000" smtClean="0">
                <a:latin typeface="Calibri" pitchFamily="34" charset="0"/>
              </a:rPr>
              <a:t>CDM example</a:t>
            </a:r>
            <a:r>
              <a:rPr lang="en-US" altLang="zh-CN" sz="4000" smtClean="0">
                <a:latin typeface="Calibri" pitchFamily="34" charset="0"/>
              </a:rPr>
              <a:t>s</a:t>
            </a:r>
            <a:endParaRPr lang="en-US" altLang="zh-TW" sz="4000" smtClean="0">
              <a:latin typeface="Calibri" pitchFamily="34" charset="0"/>
            </a:endParaRP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90600"/>
            <a:ext cx="9144000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Sender A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sends </a:t>
            </a: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Ad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1, 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Code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A</a:t>
            </a:r>
            <a:r>
              <a:rPr lang="en-US" altLang="zh-CN" sz="1800" b="1" smtClean="0">
                <a:latin typeface="Calibri" pitchFamily="34" charset="0"/>
                <a:ea typeface="PMingLiU" pitchFamily="18" charset="-120"/>
              </a:rPr>
              <a:t>c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010011 (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Let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“0“= -1, “1“= +1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, </a:t>
            </a:r>
            <a:r>
              <a:rPr lang="en-US" altLang="zh-CN" sz="1800" b="1" smtClean="0">
                <a:latin typeface="Calibri" pitchFamily="34" charset="0"/>
                <a:ea typeface="PMingLiU" pitchFamily="18" charset="-120"/>
              </a:rPr>
              <a:t>Ak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 = -1 +1 -1 -1 +1 +1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)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sending signal </a:t>
            </a: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As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Ad * A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k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(+1) * (-1, +1, -1, -1, +1, +1)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					 = </a:t>
            </a:r>
            <a:r>
              <a:rPr lang="en-US" altLang="zh-TW" sz="1800" b="1" smtClean="0">
                <a:solidFill>
                  <a:schemeClr val="hlink"/>
                </a:solidFill>
                <a:latin typeface="Calibri" pitchFamily="34" charset="0"/>
                <a:ea typeface="PMingLiU" pitchFamily="18" charset="-120"/>
              </a:rPr>
              <a:t>(-1, +1, -1, -1, +1, +1)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Sender B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sends </a:t>
            </a: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Bd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0, 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Code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B</a:t>
            </a:r>
            <a:r>
              <a:rPr lang="en-US" altLang="zh-CN" sz="1800" b="1" smtClean="0">
                <a:latin typeface="Calibri" pitchFamily="34" charset="0"/>
                <a:ea typeface="PMingLiU" pitchFamily="18" charset="-120"/>
              </a:rPr>
              <a:t>c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110101 (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Let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“0“= -1, “1“= +1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, </a:t>
            </a:r>
            <a:r>
              <a:rPr lang="en-US" altLang="zh-CN" sz="1800" b="1" smtClean="0">
                <a:latin typeface="Calibri" pitchFamily="34" charset="0"/>
                <a:ea typeface="PMingLiU" pitchFamily="18" charset="-120"/>
              </a:rPr>
              <a:t>Bk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 = +1 +1 -1 +1 -1 +1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)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sending signal </a:t>
            </a: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Bs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Bd * B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k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(-1) * (+1, +1, -1, +1, -1, +1) </a:t>
            </a:r>
          </a:p>
          <a:p>
            <a:pPr lvl="1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					= </a:t>
            </a:r>
            <a:r>
              <a:rPr lang="en-US" altLang="zh-TW" sz="1800" b="1" smtClean="0">
                <a:solidFill>
                  <a:schemeClr val="hlink"/>
                </a:solidFill>
                <a:latin typeface="Calibri" pitchFamily="34" charset="0"/>
                <a:ea typeface="PMingLiU" pitchFamily="18" charset="-120"/>
              </a:rPr>
              <a:t>(-1, -1, +1, -1, +1, -1)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Both signals superimpose in space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interference neglected (noise etc.)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As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+ </a:t>
            </a: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Bs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= </a:t>
            </a:r>
            <a:r>
              <a:rPr lang="en-US" altLang="zh-TW" sz="1800" b="1" smtClean="0">
                <a:solidFill>
                  <a:schemeClr val="hlink"/>
                </a:solidFill>
                <a:latin typeface="Calibri" pitchFamily="34" charset="0"/>
                <a:ea typeface="PMingLiU" pitchFamily="18" charset="-120"/>
              </a:rPr>
              <a:t>(-2, 0, 0, -2, +2, 0)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US" altLang="zh-TW" sz="2000" b="0" smtClean="0">
                <a:latin typeface="Calibri" pitchFamily="34" charset="0"/>
                <a:ea typeface="PMingLiU" pitchFamily="18" charset="-120"/>
              </a:rPr>
              <a:t>Receiver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 wants to receive signal from sender A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apply </a:t>
            </a:r>
            <a:r>
              <a:rPr lang="en-US" altLang="zh-CN" sz="1800" smtClean="0">
                <a:latin typeface="Calibri" pitchFamily="34" charset="0"/>
                <a:ea typeface="PMingLiU" pitchFamily="18" charset="-120"/>
              </a:rPr>
              <a:t>code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TW" sz="1800" b="1" smtClean="0">
                <a:latin typeface="Calibri" pitchFamily="34" charset="0"/>
                <a:ea typeface="PMingLiU" pitchFamily="18" charset="-120"/>
              </a:rPr>
              <a:t>A</a:t>
            </a:r>
            <a:r>
              <a:rPr lang="en-US" altLang="zh-CN" sz="1800" b="1" smtClean="0">
                <a:latin typeface="Calibri" pitchFamily="34" charset="0"/>
                <a:ea typeface="PMingLiU" pitchFamily="18" charset="-120"/>
              </a:rPr>
              <a:t>c</a:t>
            </a: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 bitwise (inner product)</a:t>
            </a:r>
          </a:p>
          <a:p>
            <a:pPr marL="1162050" lvl="2" eaLnBrk="1" hangingPunct="1">
              <a:lnSpc>
                <a:spcPct val="95000"/>
              </a:lnSpc>
            </a:pPr>
            <a:r>
              <a:rPr lang="en-US" altLang="zh-TW" sz="1600" b="1" smtClean="0">
                <a:latin typeface="Calibri" pitchFamily="34" charset="0"/>
                <a:ea typeface="PMingLiU" pitchFamily="18" charset="-120"/>
              </a:rPr>
              <a:t>Ae</a:t>
            </a:r>
            <a:r>
              <a:rPr lang="en-US" altLang="zh-TW" sz="1600" smtClean="0">
                <a:latin typeface="Calibri" pitchFamily="34" charset="0"/>
                <a:ea typeface="PMingLiU" pitchFamily="18" charset="-120"/>
              </a:rPr>
              <a:t> = (-2, 0, 0, -2, +2, 0) </a:t>
            </a:r>
            <a:r>
              <a:rPr lang="en-US" altLang="zh-TW" sz="1600" smtClean="0">
                <a:latin typeface="Calibri" pitchFamily="34" charset="0"/>
                <a:ea typeface="PMingLiU" pitchFamily="18" charset="-120"/>
                <a:sym typeface="Symbol" pitchFamily="18" charset="2"/>
              </a:rPr>
              <a:t></a:t>
            </a:r>
            <a:r>
              <a:rPr lang="en-US" altLang="zh-TW" sz="160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TW" sz="1600" b="1" smtClean="0">
                <a:latin typeface="Calibri" pitchFamily="34" charset="0"/>
                <a:ea typeface="PMingLiU" pitchFamily="18" charset="-120"/>
              </a:rPr>
              <a:t>A</a:t>
            </a:r>
            <a:r>
              <a:rPr lang="en-US" altLang="zh-CN" sz="1600" b="1" smtClean="0">
                <a:latin typeface="Calibri" pitchFamily="34" charset="0"/>
                <a:ea typeface="PMingLiU" pitchFamily="18" charset="-120"/>
              </a:rPr>
              <a:t>k</a:t>
            </a:r>
            <a:r>
              <a:rPr lang="en-US" altLang="zh-TW" sz="1600" smtClean="0">
                <a:latin typeface="Calibri" pitchFamily="34" charset="0"/>
                <a:ea typeface="PMingLiU" pitchFamily="18" charset="-120"/>
              </a:rPr>
              <a:t> = 2 + 0 + 0 + 2 + 2 + 0 = 6</a:t>
            </a:r>
          </a:p>
          <a:p>
            <a:pPr marL="1162050" lvl="2" eaLnBrk="1" hangingPunct="1">
              <a:lnSpc>
                <a:spcPct val="95000"/>
              </a:lnSpc>
            </a:pPr>
            <a:r>
              <a:rPr lang="en-US" altLang="zh-TW" sz="1600" smtClean="0">
                <a:latin typeface="Calibri" pitchFamily="34" charset="0"/>
                <a:ea typeface="PMingLiU" pitchFamily="18" charset="-120"/>
              </a:rPr>
              <a:t>result greater than 0, therefore, original bit was “1“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1800" smtClean="0">
                <a:latin typeface="Calibri" pitchFamily="34" charset="0"/>
                <a:ea typeface="PMingLiU" pitchFamily="18" charset="-120"/>
              </a:rPr>
              <a:t>receiving B</a:t>
            </a:r>
          </a:p>
          <a:p>
            <a:pPr marL="1162050" lvl="2" eaLnBrk="1" hangingPunct="1">
              <a:lnSpc>
                <a:spcPct val="95000"/>
              </a:lnSpc>
            </a:pPr>
            <a:r>
              <a:rPr lang="en-US" altLang="zh-TW" sz="1600" b="1" smtClean="0">
                <a:latin typeface="Calibri" pitchFamily="34" charset="0"/>
                <a:ea typeface="PMingLiU" pitchFamily="18" charset="-120"/>
              </a:rPr>
              <a:t>Be</a:t>
            </a:r>
            <a:r>
              <a:rPr lang="en-US" altLang="zh-TW" sz="1600" smtClean="0">
                <a:latin typeface="Calibri" pitchFamily="34" charset="0"/>
                <a:ea typeface="PMingLiU" pitchFamily="18" charset="-120"/>
              </a:rPr>
              <a:t> = (-2, 0, 0, -2, +2, 0) </a:t>
            </a:r>
            <a:r>
              <a:rPr lang="en-US" altLang="zh-TW" sz="1600" smtClean="0">
                <a:latin typeface="Calibri" pitchFamily="34" charset="0"/>
                <a:ea typeface="PMingLiU" pitchFamily="18" charset="-120"/>
                <a:sym typeface="Symbol" pitchFamily="18" charset="2"/>
              </a:rPr>
              <a:t></a:t>
            </a:r>
            <a:r>
              <a:rPr lang="en-US" altLang="zh-TW" sz="160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TW" sz="1600" b="1" smtClean="0">
                <a:latin typeface="Calibri" pitchFamily="34" charset="0"/>
                <a:ea typeface="PMingLiU" pitchFamily="18" charset="-120"/>
              </a:rPr>
              <a:t>B</a:t>
            </a:r>
            <a:r>
              <a:rPr lang="en-US" altLang="zh-CN" sz="1600" b="1" smtClean="0">
                <a:latin typeface="Calibri" pitchFamily="34" charset="0"/>
                <a:ea typeface="PMingLiU" pitchFamily="18" charset="-120"/>
              </a:rPr>
              <a:t>k</a:t>
            </a:r>
            <a:r>
              <a:rPr lang="en-US" altLang="zh-TW" sz="1600" smtClean="0">
                <a:latin typeface="Calibri" pitchFamily="34" charset="0"/>
                <a:ea typeface="PMingLiU" pitchFamily="18" charset="-120"/>
              </a:rPr>
              <a:t> = -2 + 0 + 0 - 2 - 2 + 0 = -6, i.e. “0“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9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9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9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9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97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9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97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97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97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97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1628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9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562975" cy="609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CDM example</a:t>
            </a:r>
            <a:r>
              <a:rPr lang="en-US" altLang="zh-CN" smtClean="0">
                <a:latin typeface="Calibri" pitchFamily="34" charset="0"/>
              </a:rPr>
              <a:t>s</a:t>
            </a:r>
            <a:endParaRPr lang="en-US" altLang="zh-TW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62975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Multiplexing </a:t>
            </a:r>
            <a:r>
              <a:rPr lang="en-US" altLang="zh-CN" smtClean="0">
                <a:latin typeface="Calibri" pitchFamily="34" charset="0"/>
              </a:rPr>
              <a:t>t</a:t>
            </a:r>
            <a:r>
              <a:rPr lang="en-US" altLang="zh-TW" smtClean="0">
                <a:latin typeface="Calibri" pitchFamily="34" charset="0"/>
              </a:rPr>
              <a:t>echniques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447800"/>
            <a:ext cx="86868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Space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-division multiplexing (</a:t>
            </a:r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S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DM)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600" smtClean="0">
                <a:latin typeface="Calibri" pitchFamily="34" charset="0"/>
                <a:ea typeface="PMingLiU" pitchFamily="18" charset="-120"/>
              </a:rPr>
              <a:t>Allow the establishment of several channels in the same frequency range for simultaneous use, assuming that they are sufficiently separated in space.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600" smtClean="0">
                <a:latin typeface="Calibri" pitchFamily="34" charset="0"/>
                <a:ea typeface="PMingLiU" pitchFamily="18" charset="-120"/>
              </a:rPr>
              <a:t>Define frequency reuse distance (e.g., C</a:t>
            </a:r>
            <a:r>
              <a:rPr lang="en-US" altLang="zh-TW" sz="2600" smtClean="0">
                <a:latin typeface="Calibri" pitchFamily="34" charset="0"/>
                <a:ea typeface="PMingLiU" pitchFamily="18" charset="-120"/>
              </a:rPr>
              <a:t>ell structure</a:t>
            </a:r>
            <a:r>
              <a:rPr lang="en-US" altLang="zh-CN" sz="2600" smtClean="0">
                <a:latin typeface="Calibri" pitchFamily="34" charset="0"/>
                <a:ea typeface="PMingLiU" pitchFamily="18" charset="-120"/>
              </a:rPr>
              <a:t>, where</a:t>
            </a:r>
            <a:r>
              <a:rPr lang="en-US" altLang="zh-TW" sz="260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CN" sz="2600" smtClean="0">
                <a:latin typeface="Calibri" pitchFamily="34" charset="0"/>
                <a:ea typeface="PMingLiU" pitchFamily="18" charset="-120"/>
              </a:rPr>
              <a:t>signals are attenuated as farther away they travel from the source). or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sz="2600" smtClean="0">
                <a:latin typeface="Calibri" pitchFamily="34" charset="0"/>
                <a:ea typeface="PMingLiU" pitchFamily="18" charset="-120"/>
              </a:rPr>
              <a:t>Propagate signals as highly directed beams (e.g., </a:t>
            </a:r>
            <a:r>
              <a:rPr lang="en-US" altLang="zh-TW" sz="2600" smtClean="0">
                <a:latin typeface="Calibri" pitchFamily="34" charset="0"/>
                <a:ea typeface="PMingLiU" pitchFamily="18" charset="-120"/>
              </a:rPr>
              <a:t>Segment space into sectors, use directed antennas</a:t>
            </a:r>
            <a:r>
              <a:rPr lang="en-US" altLang="zh-CN" sz="2600" smtClean="0">
                <a:latin typeface="Calibri" pitchFamily="34" charset="0"/>
                <a:ea typeface="PMingLiU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OFDM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067800" cy="4800600"/>
          </a:xfrm>
        </p:spPr>
        <p:txBody>
          <a:bodyPr/>
          <a:lstStyle/>
          <a:p>
            <a:pPr eaLnBrk="1" hangingPunct="1">
              <a:defRPr/>
            </a:pPr>
            <a:r>
              <a:rPr altLang="zh-TW" sz="3000">
                <a:ea typeface="新細明體" pitchFamily="18" charset="-120"/>
              </a:rPr>
              <a:t>Transmits data over parallel frequencies</a:t>
            </a:r>
          </a:p>
          <a:p>
            <a:pPr lvl="1" eaLnBrk="1" hangingPunct="1">
              <a:buFont typeface="Wingdings" charset="0"/>
              <a:buBlip>
                <a:blip r:embed="rId3"/>
              </a:buBlip>
              <a:defRPr/>
            </a:pPr>
            <a:r>
              <a:rPr lang="en-US" altLang="zh-TW" smtClean="0">
                <a:ea typeface="新細明體" pitchFamily="18" charset="-120"/>
              </a:rPr>
              <a:t>A special method of implementing MCM (</a:t>
            </a:r>
            <a:r>
              <a:rPr lang="en-US" altLang="zh-TW" b="1" smtClean="0">
                <a:ea typeface="新細明體" pitchFamily="18" charset="-120"/>
              </a:rPr>
              <a:t>m</a:t>
            </a:r>
            <a:r>
              <a:rPr lang="en-US" altLang="zh-TW" smtClean="0">
                <a:ea typeface="新細明體" pitchFamily="18" charset="-120"/>
              </a:rPr>
              <a:t>ulti-</a:t>
            </a:r>
            <a:r>
              <a:rPr lang="en-US" altLang="zh-TW" b="1" smtClean="0">
                <a:ea typeface="新細明體" pitchFamily="18" charset="-120"/>
              </a:rPr>
              <a:t>c</a:t>
            </a:r>
            <a:r>
              <a:rPr lang="en-US" altLang="zh-TW" smtClean="0">
                <a:ea typeface="新細明體" pitchFamily="18" charset="-120"/>
              </a:rPr>
              <a:t>arrier </a:t>
            </a:r>
            <a:r>
              <a:rPr lang="en-US" altLang="zh-TW" b="1" smtClean="0">
                <a:ea typeface="新細明體" pitchFamily="18" charset="-120"/>
              </a:rPr>
              <a:t>m</a:t>
            </a:r>
            <a:r>
              <a:rPr lang="en-US" altLang="zh-TW" smtClean="0">
                <a:ea typeface="新細明體" pitchFamily="18" charset="-120"/>
              </a:rPr>
              <a:t>odulation) </a:t>
            </a:r>
          </a:p>
          <a:p>
            <a:pPr lvl="2" eaLnBrk="1" hangingPunct="1">
              <a:buFont typeface="Wingdings" charset="0"/>
              <a:buBlip>
                <a:blip r:embed="rId4"/>
              </a:buBlip>
              <a:defRPr/>
            </a:pPr>
            <a:r>
              <a:rPr lang="en-US" altLang="zh-CN" sz="2600" smtClean="0">
                <a:ea typeface="新細明體" pitchFamily="18" charset="-120"/>
              </a:rPr>
              <a:t>Channel bandwidth is divided into multiple                               sub-carrier frequencies called tones (sub-channels)</a:t>
            </a:r>
          </a:p>
          <a:p>
            <a:pPr lvl="2" eaLnBrk="1" hangingPunct="1">
              <a:buFont typeface="Wingdings" charset="0"/>
              <a:buBlip>
                <a:blip r:embed="rId4"/>
              </a:buBlip>
              <a:defRPr/>
            </a:pPr>
            <a:r>
              <a:rPr lang="en-US" altLang="zh-CN" sz="2600" smtClean="0">
                <a:ea typeface="新細明體" pitchFamily="18" charset="-120"/>
              </a:rPr>
              <a:t>Fast serial data stream is converted into slow parallel streams (longer symbol durations), and then distributed over different</a:t>
            </a:r>
            <a:r>
              <a:rPr lang="en-US" altLang="zh-TW" sz="2600" smtClean="0">
                <a:ea typeface="新細明體" pitchFamily="18" charset="-120"/>
              </a:rPr>
              <a:t> </a:t>
            </a:r>
            <a:r>
              <a:rPr lang="en-US" altLang="zh-CN" sz="2600" smtClean="0">
                <a:ea typeface="新細明體" pitchFamily="18" charset="-120"/>
              </a:rPr>
              <a:t>sub-</a:t>
            </a:r>
            <a:r>
              <a:rPr lang="en-US" altLang="zh-TW" sz="2600" smtClean="0">
                <a:ea typeface="新細明體" pitchFamily="18" charset="-120"/>
              </a:rPr>
              <a:t>carrier</a:t>
            </a:r>
            <a:r>
              <a:rPr lang="en-US" altLang="zh-CN" sz="2600" smtClean="0">
                <a:ea typeface="新細明體" pitchFamily="18" charset="-120"/>
              </a:rPr>
              <a:t>s</a:t>
            </a:r>
            <a:r>
              <a:rPr lang="en-US" altLang="zh-TW" sz="2600" smtClean="0">
                <a:ea typeface="新細明體" pitchFamily="18" charset="-120"/>
              </a:rPr>
              <a:t> </a:t>
            </a:r>
            <a:r>
              <a:rPr lang="en-US" altLang="zh-CN" sz="2600" smtClean="0">
                <a:ea typeface="新細明體" pitchFamily="18" charset="-120"/>
              </a:rPr>
              <a:t>for transmission.</a:t>
            </a:r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257800"/>
            <a:ext cx="378618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>
            <a:spLocks noChangeArrowheads="1"/>
          </p:cNvSpPr>
          <p:nvPr/>
        </p:nvSpPr>
        <p:spPr bwMode="auto">
          <a:xfrm>
            <a:off x="990600" y="1208088"/>
            <a:ext cx="2147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zh-TW" sz="2000">
                <a:latin typeface="Arial" pitchFamily="34" charset="0"/>
                <a:ea typeface="PMingLiU" pitchFamily="18" charset="-120"/>
              </a:rPr>
              <a:t>Channel impulse </a:t>
            </a:r>
          </a:p>
          <a:p>
            <a:r>
              <a:rPr lang="en-US" altLang="zh-TW" sz="2000">
                <a:latin typeface="Arial" pitchFamily="34" charset="0"/>
                <a:ea typeface="PMingLiU" pitchFamily="18" charset="-120"/>
              </a:rPr>
              <a:t>response</a:t>
            </a:r>
          </a:p>
        </p:txBody>
      </p:sp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974725" y="2068513"/>
            <a:ext cx="2189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zh-TW" sz="2000">
                <a:latin typeface="Arial" pitchFamily="34" charset="0"/>
                <a:ea typeface="PMingLiU" pitchFamily="18" charset="-120"/>
              </a:rPr>
              <a:t>1 Channel (serial)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7070725" y="1203325"/>
            <a:ext cx="20018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zh-TW" sz="2000">
                <a:latin typeface="Arial" pitchFamily="34" charset="0"/>
                <a:ea typeface="PMingLiU" pitchFamily="18" charset="-120"/>
              </a:rPr>
              <a:t>Channel</a:t>
            </a:r>
          </a:p>
          <a:p>
            <a:r>
              <a:rPr lang="en-US" altLang="zh-TW" sz="2000">
                <a:latin typeface="Arial" pitchFamily="34" charset="0"/>
                <a:ea typeface="PMingLiU" pitchFamily="18" charset="-120"/>
              </a:rPr>
              <a:t>transfer function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477000" y="5181600"/>
            <a:ext cx="1917700" cy="854075"/>
            <a:chOff x="4080" y="3264"/>
            <a:chExt cx="1208" cy="538"/>
          </a:xfrm>
        </p:grpSpPr>
        <p:sp>
          <p:nvSpPr>
            <p:cNvPr id="78069" name="Text Box 6"/>
            <p:cNvSpPr txBox="1">
              <a:spLocks noChangeArrowheads="1"/>
            </p:cNvSpPr>
            <p:nvPr/>
          </p:nvSpPr>
          <p:spPr bwMode="auto">
            <a:xfrm>
              <a:off x="4176" y="3360"/>
              <a:ext cx="11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2000">
                  <a:latin typeface="Arial" pitchFamily="34" charset="0"/>
                  <a:ea typeface="PMingLiU" pitchFamily="18" charset="-120"/>
                </a:rPr>
                <a:t>Channels are </a:t>
              </a:r>
            </a:p>
            <a:p>
              <a:r>
                <a:rPr lang="en-US" altLang="zh-TW" sz="2000">
                  <a:latin typeface="Arial" pitchFamily="34" charset="0"/>
                  <a:ea typeface="PMingLiU" pitchFamily="18" charset="-120"/>
                </a:rPr>
                <a:t>“narrowband”</a:t>
              </a:r>
            </a:p>
          </p:txBody>
        </p:sp>
        <p:sp>
          <p:nvSpPr>
            <p:cNvPr id="78070" name="Line 7"/>
            <p:cNvSpPr>
              <a:spLocks noChangeShapeType="1"/>
            </p:cNvSpPr>
            <p:nvPr/>
          </p:nvSpPr>
          <p:spPr bwMode="auto">
            <a:xfrm flipH="1" flipV="1">
              <a:off x="4080" y="3264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9" name="Freeform 8"/>
          <p:cNvSpPr>
            <a:spLocks/>
          </p:cNvSpPr>
          <p:nvPr/>
        </p:nvSpPr>
        <p:spPr bwMode="auto">
          <a:xfrm>
            <a:off x="3314700" y="2038350"/>
            <a:ext cx="1588" cy="336550"/>
          </a:xfrm>
          <a:custGeom>
            <a:avLst/>
            <a:gdLst>
              <a:gd name="T0" fmla="*/ 0 w 1588"/>
              <a:gd name="T1" fmla="*/ 0 h 212"/>
              <a:gd name="T2" fmla="*/ 0 w 1588"/>
              <a:gd name="T3" fmla="*/ 2147483647 h 212"/>
              <a:gd name="T4" fmla="*/ 0 w 1588"/>
              <a:gd name="T5" fmla="*/ 2147483647 h 212"/>
              <a:gd name="T6" fmla="*/ 0 w 1588"/>
              <a:gd name="T7" fmla="*/ 2147483647 h 212"/>
              <a:gd name="T8" fmla="*/ 0 w 1588"/>
              <a:gd name="T9" fmla="*/ 2147483647 h 212"/>
              <a:gd name="T10" fmla="*/ 0 w 1588"/>
              <a:gd name="T11" fmla="*/ 2147483647 h 212"/>
              <a:gd name="T12" fmla="*/ 0 w 1588"/>
              <a:gd name="T13" fmla="*/ 2147483647 h 212"/>
              <a:gd name="T14" fmla="*/ 0 w 1588"/>
              <a:gd name="T15" fmla="*/ 2147483647 h 212"/>
              <a:gd name="T16" fmla="*/ 0 w 1588"/>
              <a:gd name="T17" fmla="*/ 2147483647 h 2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8"/>
              <a:gd name="T28" fmla="*/ 0 h 212"/>
              <a:gd name="T29" fmla="*/ 1588 w 1588"/>
              <a:gd name="T30" fmla="*/ 212 h 2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8" h="212">
                <a:moveTo>
                  <a:pt x="0" y="0"/>
                </a:moveTo>
                <a:lnTo>
                  <a:pt x="0" y="70"/>
                </a:lnTo>
                <a:lnTo>
                  <a:pt x="0" y="123"/>
                </a:lnTo>
                <a:lnTo>
                  <a:pt x="0" y="161"/>
                </a:lnTo>
                <a:lnTo>
                  <a:pt x="0" y="185"/>
                </a:lnTo>
                <a:lnTo>
                  <a:pt x="0" y="202"/>
                </a:lnTo>
                <a:lnTo>
                  <a:pt x="0" y="209"/>
                </a:lnTo>
                <a:lnTo>
                  <a:pt x="0" y="212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0" name="Freeform 9"/>
          <p:cNvSpPr>
            <a:spLocks/>
          </p:cNvSpPr>
          <p:nvPr/>
        </p:nvSpPr>
        <p:spPr bwMode="auto">
          <a:xfrm>
            <a:off x="3476625" y="2038350"/>
            <a:ext cx="1588" cy="341313"/>
          </a:xfrm>
          <a:custGeom>
            <a:avLst/>
            <a:gdLst>
              <a:gd name="T0" fmla="*/ 0 w 1588"/>
              <a:gd name="T1" fmla="*/ 0 h 215"/>
              <a:gd name="T2" fmla="*/ 0 w 1588"/>
              <a:gd name="T3" fmla="*/ 2147483647 h 215"/>
              <a:gd name="T4" fmla="*/ 0 w 1588"/>
              <a:gd name="T5" fmla="*/ 2147483647 h 215"/>
              <a:gd name="T6" fmla="*/ 0 w 1588"/>
              <a:gd name="T7" fmla="*/ 2147483647 h 215"/>
              <a:gd name="T8" fmla="*/ 0 w 1588"/>
              <a:gd name="T9" fmla="*/ 2147483647 h 215"/>
              <a:gd name="T10" fmla="*/ 0 w 1588"/>
              <a:gd name="T11" fmla="*/ 2147483647 h 215"/>
              <a:gd name="T12" fmla="*/ 0 w 1588"/>
              <a:gd name="T13" fmla="*/ 2147483647 h 215"/>
              <a:gd name="T14" fmla="*/ 0 w 1588"/>
              <a:gd name="T15" fmla="*/ 2147483647 h 215"/>
              <a:gd name="T16" fmla="*/ 0 w 1588"/>
              <a:gd name="T17" fmla="*/ 2147483647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8"/>
              <a:gd name="T28" fmla="*/ 0 h 215"/>
              <a:gd name="T29" fmla="*/ 1588 w 1588"/>
              <a:gd name="T30" fmla="*/ 215 h 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8" h="215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2"/>
                </a:lnTo>
                <a:lnTo>
                  <a:pt x="0" y="188"/>
                </a:lnTo>
                <a:lnTo>
                  <a:pt x="0" y="203"/>
                </a:lnTo>
                <a:lnTo>
                  <a:pt x="0" y="212"/>
                </a:lnTo>
                <a:lnTo>
                  <a:pt x="0" y="215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1" name="Freeform 10"/>
          <p:cNvSpPr>
            <a:spLocks/>
          </p:cNvSpPr>
          <p:nvPr/>
        </p:nvSpPr>
        <p:spPr bwMode="auto">
          <a:xfrm>
            <a:off x="3570288" y="2038350"/>
            <a:ext cx="1587" cy="339725"/>
          </a:xfrm>
          <a:custGeom>
            <a:avLst/>
            <a:gdLst>
              <a:gd name="T0" fmla="*/ 0 w 1587"/>
              <a:gd name="T1" fmla="*/ 0 h 214"/>
              <a:gd name="T2" fmla="*/ 0 w 1587"/>
              <a:gd name="T3" fmla="*/ 2147483647 h 214"/>
              <a:gd name="T4" fmla="*/ 0 w 1587"/>
              <a:gd name="T5" fmla="*/ 2147483647 h 214"/>
              <a:gd name="T6" fmla="*/ 0 w 1587"/>
              <a:gd name="T7" fmla="*/ 2147483647 h 214"/>
              <a:gd name="T8" fmla="*/ 0 w 1587"/>
              <a:gd name="T9" fmla="*/ 2147483647 h 214"/>
              <a:gd name="T10" fmla="*/ 0 w 1587"/>
              <a:gd name="T11" fmla="*/ 2147483647 h 214"/>
              <a:gd name="T12" fmla="*/ 0 w 1587"/>
              <a:gd name="T13" fmla="*/ 2147483647 h 214"/>
              <a:gd name="T14" fmla="*/ 0 w 1587"/>
              <a:gd name="T15" fmla="*/ 2147483647 h 214"/>
              <a:gd name="T16" fmla="*/ 0 w 1587"/>
              <a:gd name="T17" fmla="*/ 2147483647 h 2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7"/>
              <a:gd name="T28" fmla="*/ 0 h 214"/>
              <a:gd name="T29" fmla="*/ 1587 w 1587"/>
              <a:gd name="T30" fmla="*/ 214 h 2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7" h="214">
                <a:moveTo>
                  <a:pt x="0" y="0"/>
                </a:moveTo>
                <a:lnTo>
                  <a:pt x="0" y="70"/>
                </a:lnTo>
                <a:lnTo>
                  <a:pt x="0" y="123"/>
                </a:lnTo>
                <a:lnTo>
                  <a:pt x="0" y="162"/>
                </a:lnTo>
                <a:lnTo>
                  <a:pt x="0" y="187"/>
                </a:lnTo>
                <a:lnTo>
                  <a:pt x="0" y="203"/>
                </a:lnTo>
                <a:lnTo>
                  <a:pt x="0" y="211"/>
                </a:lnTo>
                <a:lnTo>
                  <a:pt x="0" y="214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2" name="Freeform 11"/>
          <p:cNvSpPr>
            <a:spLocks/>
          </p:cNvSpPr>
          <p:nvPr/>
        </p:nvSpPr>
        <p:spPr bwMode="auto">
          <a:xfrm>
            <a:off x="3660775" y="2036763"/>
            <a:ext cx="1588" cy="338137"/>
          </a:xfrm>
          <a:custGeom>
            <a:avLst/>
            <a:gdLst>
              <a:gd name="T0" fmla="*/ 0 w 1588"/>
              <a:gd name="T1" fmla="*/ 0 h 213"/>
              <a:gd name="T2" fmla="*/ 0 w 1588"/>
              <a:gd name="T3" fmla="*/ 2147483647 h 213"/>
              <a:gd name="T4" fmla="*/ 0 w 1588"/>
              <a:gd name="T5" fmla="*/ 2147483647 h 213"/>
              <a:gd name="T6" fmla="*/ 0 w 1588"/>
              <a:gd name="T7" fmla="*/ 2147483647 h 213"/>
              <a:gd name="T8" fmla="*/ 0 w 1588"/>
              <a:gd name="T9" fmla="*/ 2147483647 h 213"/>
              <a:gd name="T10" fmla="*/ 0 w 1588"/>
              <a:gd name="T11" fmla="*/ 2147483647 h 213"/>
              <a:gd name="T12" fmla="*/ 0 w 1588"/>
              <a:gd name="T13" fmla="*/ 2147483647 h 213"/>
              <a:gd name="T14" fmla="*/ 0 w 1588"/>
              <a:gd name="T15" fmla="*/ 2147483647 h 213"/>
              <a:gd name="T16" fmla="*/ 0 w 1588"/>
              <a:gd name="T17" fmla="*/ 2147483647 h 2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8"/>
              <a:gd name="T28" fmla="*/ 0 h 213"/>
              <a:gd name="T29" fmla="*/ 1588 w 1588"/>
              <a:gd name="T30" fmla="*/ 213 h 2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8" h="213">
                <a:moveTo>
                  <a:pt x="0" y="0"/>
                </a:moveTo>
                <a:lnTo>
                  <a:pt x="0" y="69"/>
                </a:lnTo>
                <a:lnTo>
                  <a:pt x="0" y="122"/>
                </a:lnTo>
                <a:lnTo>
                  <a:pt x="0" y="162"/>
                </a:lnTo>
                <a:lnTo>
                  <a:pt x="0" y="186"/>
                </a:lnTo>
                <a:lnTo>
                  <a:pt x="0" y="203"/>
                </a:lnTo>
                <a:lnTo>
                  <a:pt x="0" y="210"/>
                </a:lnTo>
                <a:lnTo>
                  <a:pt x="0" y="213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Freeform 12"/>
          <p:cNvSpPr>
            <a:spLocks/>
          </p:cNvSpPr>
          <p:nvPr/>
        </p:nvSpPr>
        <p:spPr bwMode="auto">
          <a:xfrm>
            <a:off x="3749675" y="2038350"/>
            <a:ext cx="1588" cy="339725"/>
          </a:xfrm>
          <a:custGeom>
            <a:avLst/>
            <a:gdLst>
              <a:gd name="T0" fmla="*/ 0 w 1588"/>
              <a:gd name="T1" fmla="*/ 0 h 214"/>
              <a:gd name="T2" fmla="*/ 0 w 1588"/>
              <a:gd name="T3" fmla="*/ 2147483647 h 214"/>
              <a:gd name="T4" fmla="*/ 0 w 1588"/>
              <a:gd name="T5" fmla="*/ 2147483647 h 214"/>
              <a:gd name="T6" fmla="*/ 0 w 1588"/>
              <a:gd name="T7" fmla="*/ 2147483647 h 214"/>
              <a:gd name="T8" fmla="*/ 0 w 1588"/>
              <a:gd name="T9" fmla="*/ 2147483647 h 214"/>
              <a:gd name="T10" fmla="*/ 0 w 1588"/>
              <a:gd name="T11" fmla="*/ 2147483647 h 214"/>
              <a:gd name="T12" fmla="*/ 0 w 1588"/>
              <a:gd name="T13" fmla="*/ 2147483647 h 214"/>
              <a:gd name="T14" fmla="*/ 0 w 1588"/>
              <a:gd name="T15" fmla="*/ 2147483647 h 214"/>
              <a:gd name="T16" fmla="*/ 0 w 1588"/>
              <a:gd name="T17" fmla="*/ 2147483647 h 2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8"/>
              <a:gd name="T28" fmla="*/ 0 h 214"/>
              <a:gd name="T29" fmla="*/ 1588 w 1588"/>
              <a:gd name="T30" fmla="*/ 214 h 2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8" h="214">
                <a:moveTo>
                  <a:pt x="0" y="0"/>
                </a:moveTo>
                <a:lnTo>
                  <a:pt x="0" y="70"/>
                </a:lnTo>
                <a:lnTo>
                  <a:pt x="0" y="123"/>
                </a:lnTo>
                <a:lnTo>
                  <a:pt x="0" y="162"/>
                </a:lnTo>
                <a:lnTo>
                  <a:pt x="0" y="187"/>
                </a:lnTo>
                <a:lnTo>
                  <a:pt x="0" y="203"/>
                </a:lnTo>
                <a:lnTo>
                  <a:pt x="0" y="211"/>
                </a:lnTo>
                <a:lnTo>
                  <a:pt x="0" y="214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4" name="Freeform 13"/>
          <p:cNvSpPr>
            <a:spLocks/>
          </p:cNvSpPr>
          <p:nvPr/>
        </p:nvSpPr>
        <p:spPr bwMode="auto">
          <a:xfrm>
            <a:off x="3935413" y="2036763"/>
            <a:ext cx="1587" cy="341312"/>
          </a:xfrm>
          <a:custGeom>
            <a:avLst/>
            <a:gdLst>
              <a:gd name="T0" fmla="*/ 0 w 1587"/>
              <a:gd name="T1" fmla="*/ 0 h 215"/>
              <a:gd name="T2" fmla="*/ 0 w 1587"/>
              <a:gd name="T3" fmla="*/ 2147483647 h 215"/>
              <a:gd name="T4" fmla="*/ 0 w 1587"/>
              <a:gd name="T5" fmla="*/ 2147483647 h 215"/>
              <a:gd name="T6" fmla="*/ 0 w 1587"/>
              <a:gd name="T7" fmla="*/ 2147483647 h 215"/>
              <a:gd name="T8" fmla="*/ 0 w 1587"/>
              <a:gd name="T9" fmla="*/ 2147483647 h 215"/>
              <a:gd name="T10" fmla="*/ 0 w 1587"/>
              <a:gd name="T11" fmla="*/ 2147483647 h 215"/>
              <a:gd name="T12" fmla="*/ 0 w 1587"/>
              <a:gd name="T13" fmla="*/ 2147483647 h 215"/>
              <a:gd name="T14" fmla="*/ 0 w 1587"/>
              <a:gd name="T15" fmla="*/ 2147483647 h 215"/>
              <a:gd name="T16" fmla="*/ 0 w 1587"/>
              <a:gd name="T17" fmla="*/ 2147483647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7"/>
              <a:gd name="T28" fmla="*/ 0 h 215"/>
              <a:gd name="T29" fmla="*/ 1587 w 1587"/>
              <a:gd name="T30" fmla="*/ 215 h 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7" h="215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2"/>
                </a:lnTo>
                <a:lnTo>
                  <a:pt x="0" y="188"/>
                </a:lnTo>
                <a:lnTo>
                  <a:pt x="0" y="203"/>
                </a:lnTo>
                <a:lnTo>
                  <a:pt x="0" y="212"/>
                </a:lnTo>
                <a:lnTo>
                  <a:pt x="0" y="213"/>
                </a:lnTo>
                <a:lnTo>
                  <a:pt x="0" y="215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5" name="Freeform 14"/>
          <p:cNvSpPr>
            <a:spLocks/>
          </p:cNvSpPr>
          <p:nvPr/>
        </p:nvSpPr>
        <p:spPr bwMode="auto">
          <a:xfrm>
            <a:off x="4024313" y="2036763"/>
            <a:ext cx="1587" cy="341312"/>
          </a:xfrm>
          <a:custGeom>
            <a:avLst/>
            <a:gdLst>
              <a:gd name="T0" fmla="*/ 0 w 1587"/>
              <a:gd name="T1" fmla="*/ 0 h 215"/>
              <a:gd name="T2" fmla="*/ 0 w 1587"/>
              <a:gd name="T3" fmla="*/ 2147483647 h 215"/>
              <a:gd name="T4" fmla="*/ 0 w 1587"/>
              <a:gd name="T5" fmla="*/ 2147483647 h 215"/>
              <a:gd name="T6" fmla="*/ 0 w 1587"/>
              <a:gd name="T7" fmla="*/ 2147483647 h 215"/>
              <a:gd name="T8" fmla="*/ 0 w 1587"/>
              <a:gd name="T9" fmla="*/ 2147483647 h 215"/>
              <a:gd name="T10" fmla="*/ 0 w 1587"/>
              <a:gd name="T11" fmla="*/ 2147483647 h 215"/>
              <a:gd name="T12" fmla="*/ 0 w 1587"/>
              <a:gd name="T13" fmla="*/ 2147483647 h 215"/>
              <a:gd name="T14" fmla="*/ 0 w 1587"/>
              <a:gd name="T15" fmla="*/ 2147483647 h 215"/>
              <a:gd name="T16" fmla="*/ 0 w 1587"/>
              <a:gd name="T17" fmla="*/ 2147483647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7"/>
              <a:gd name="T28" fmla="*/ 0 h 215"/>
              <a:gd name="T29" fmla="*/ 1587 w 1587"/>
              <a:gd name="T30" fmla="*/ 215 h 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7" h="215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2"/>
                </a:lnTo>
                <a:lnTo>
                  <a:pt x="0" y="188"/>
                </a:lnTo>
                <a:lnTo>
                  <a:pt x="0" y="203"/>
                </a:lnTo>
                <a:lnTo>
                  <a:pt x="0" y="212"/>
                </a:lnTo>
                <a:lnTo>
                  <a:pt x="0" y="213"/>
                </a:lnTo>
                <a:lnTo>
                  <a:pt x="0" y="215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6" name="Freeform 15"/>
          <p:cNvSpPr>
            <a:spLocks/>
          </p:cNvSpPr>
          <p:nvPr/>
        </p:nvSpPr>
        <p:spPr bwMode="auto">
          <a:xfrm>
            <a:off x="4113213" y="2036763"/>
            <a:ext cx="1587" cy="338137"/>
          </a:xfrm>
          <a:custGeom>
            <a:avLst/>
            <a:gdLst>
              <a:gd name="T0" fmla="*/ 0 w 1587"/>
              <a:gd name="T1" fmla="*/ 0 h 213"/>
              <a:gd name="T2" fmla="*/ 0 w 1587"/>
              <a:gd name="T3" fmla="*/ 2147483647 h 213"/>
              <a:gd name="T4" fmla="*/ 0 w 1587"/>
              <a:gd name="T5" fmla="*/ 2147483647 h 213"/>
              <a:gd name="T6" fmla="*/ 0 w 1587"/>
              <a:gd name="T7" fmla="*/ 2147483647 h 213"/>
              <a:gd name="T8" fmla="*/ 0 w 1587"/>
              <a:gd name="T9" fmla="*/ 2147483647 h 213"/>
              <a:gd name="T10" fmla="*/ 0 w 1587"/>
              <a:gd name="T11" fmla="*/ 2147483647 h 213"/>
              <a:gd name="T12" fmla="*/ 0 w 1587"/>
              <a:gd name="T13" fmla="*/ 2147483647 h 213"/>
              <a:gd name="T14" fmla="*/ 0 w 1587"/>
              <a:gd name="T15" fmla="*/ 2147483647 h 213"/>
              <a:gd name="T16" fmla="*/ 0 w 1587"/>
              <a:gd name="T17" fmla="*/ 2147483647 h 2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7"/>
              <a:gd name="T28" fmla="*/ 0 h 213"/>
              <a:gd name="T29" fmla="*/ 1587 w 1587"/>
              <a:gd name="T30" fmla="*/ 213 h 2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7" h="213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0"/>
                </a:lnTo>
                <a:lnTo>
                  <a:pt x="0" y="186"/>
                </a:lnTo>
                <a:lnTo>
                  <a:pt x="0" y="201"/>
                </a:lnTo>
                <a:lnTo>
                  <a:pt x="0" y="210"/>
                </a:lnTo>
                <a:lnTo>
                  <a:pt x="0" y="213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7" name="Freeform 16"/>
          <p:cNvSpPr>
            <a:spLocks/>
          </p:cNvSpPr>
          <p:nvPr/>
        </p:nvSpPr>
        <p:spPr bwMode="auto">
          <a:xfrm>
            <a:off x="4287838" y="2038350"/>
            <a:ext cx="1587" cy="339725"/>
          </a:xfrm>
          <a:custGeom>
            <a:avLst/>
            <a:gdLst>
              <a:gd name="T0" fmla="*/ 0 w 1587"/>
              <a:gd name="T1" fmla="*/ 0 h 214"/>
              <a:gd name="T2" fmla="*/ 0 w 1587"/>
              <a:gd name="T3" fmla="*/ 2147483647 h 214"/>
              <a:gd name="T4" fmla="*/ 0 w 1587"/>
              <a:gd name="T5" fmla="*/ 2147483647 h 214"/>
              <a:gd name="T6" fmla="*/ 0 w 1587"/>
              <a:gd name="T7" fmla="*/ 2147483647 h 214"/>
              <a:gd name="T8" fmla="*/ 0 w 1587"/>
              <a:gd name="T9" fmla="*/ 2147483647 h 214"/>
              <a:gd name="T10" fmla="*/ 0 w 1587"/>
              <a:gd name="T11" fmla="*/ 2147483647 h 214"/>
              <a:gd name="T12" fmla="*/ 0 w 1587"/>
              <a:gd name="T13" fmla="*/ 2147483647 h 214"/>
              <a:gd name="T14" fmla="*/ 0 w 1587"/>
              <a:gd name="T15" fmla="*/ 2147483647 h 214"/>
              <a:gd name="T16" fmla="*/ 0 w 1587"/>
              <a:gd name="T17" fmla="*/ 2147483647 h 2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7"/>
              <a:gd name="T28" fmla="*/ 0 h 214"/>
              <a:gd name="T29" fmla="*/ 1587 w 1587"/>
              <a:gd name="T30" fmla="*/ 214 h 2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7" h="214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2"/>
                </a:lnTo>
                <a:lnTo>
                  <a:pt x="0" y="187"/>
                </a:lnTo>
                <a:lnTo>
                  <a:pt x="0" y="202"/>
                </a:lnTo>
                <a:lnTo>
                  <a:pt x="0" y="211"/>
                </a:lnTo>
                <a:lnTo>
                  <a:pt x="0" y="214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8" name="Freeform 17"/>
          <p:cNvSpPr>
            <a:spLocks/>
          </p:cNvSpPr>
          <p:nvPr/>
        </p:nvSpPr>
        <p:spPr bwMode="auto">
          <a:xfrm>
            <a:off x="4376738" y="2041525"/>
            <a:ext cx="1587" cy="341313"/>
          </a:xfrm>
          <a:custGeom>
            <a:avLst/>
            <a:gdLst>
              <a:gd name="T0" fmla="*/ 0 w 1587"/>
              <a:gd name="T1" fmla="*/ 0 h 215"/>
              <a:gd name="T2" fmla="*/ 0 w 1587"/>
              <a:gd name="T3" fmla="*/ 2147483647 h 215"/>
              <a:gd name="T4" fmla="*/ 0 w 1587"/>
              <a:gd name="T5" fmla="*/ 2147483647 h 215"/>
              <a:gd name="T6" fmla="*/ 0 w 1587"/>
              <a:gd name="T7" fmla="*/ 2147483647 h 215"/>
              <a:gd name="T8" fmla="*/ 0 w 1587"/>
              <a:gd name="T9" fmla="*/ 2147483647 h 215"/>
              <a:gd name="T10" fmla="*/ 0 w 1587"/>
              <a:gd name="T11" fmla="*/ 2147483647 h 215"/>
              <a:gd name="T12" fmla="*/ 0 w 1587"/>
              <a:gd name="T13" fmla="*/ 2147483647 h 215"/>
              <a:gd name="T14" fmla="*/ 0 w 1587"/>
              <a:gd name="T15" fmla="*/ 2147483647 h 215"/>
              <a:gd name="T16" fmla="*/ 0 w 1587"/>
              <a:gd name="T17" fmla="*/ 2147483647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7"/>
              <a:gd name="T28" fmla="*/ 0 h 215"/>
              <a:gd name="T29" fmla="*/ 1587 w 1587"/>
              <a:gd name="T30" fmla="*/ 215 h 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7" h="215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2"/>
                </a:lnTo>
                <a:lnTo>
                  <a:pt x="0" y="188"/>
                </a:lnTo>
                <a:lnTo>
                  <a:pt x="0" y="203"/>
                </a:lnTo>
                <a:lnTo>
                  <a:pt x="0" y="210"/>
                </a:lnTo>
                <a:lnTo>
                  <a:pt x="0" y="213"/>
                </a:lnTo>
                <a:lnTo>
                  <a:pt x="0" y="215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9" name="Freeform 18"/>
          <p:cNvSpPr>
            <a:spLocks/>
          </p:cNvSpPr>
          <p:nvPr/>
        </p:nvSpPr>
        <p:spPr bwMode="auto">
          <a:xfrm>
            <a:off x="4511675" y="2038350"/>
            <a:ext cx="1588" cy="341313"/>
          </a:xfrm>
          <a:custGeom>
            <a:avLst/>
            <a:gdLst>
              <a:gd name="T0" fmla="*/ 0 w 1588"/>
              <a:gd name="T1" fmla="*/ 0 h 215"/>
              <a:gd name="T2" fmla="*/ 0 w 1588"/>
              <a:gd name="T3" fmla="*/ 2147483647 h 215"/>
              <a:gd name="T4" fmla="*/ 0 w 1588"/>
              <a:gd name="T5" fmla="*/ 2147483647 h 215"/>
              <a:gd name="T6" fmla="*/ 0 w 1588"/>
              <a:gd name="T7" fmla="*/ 2147483647 h 215"/>
              <a:gd name="T8" fmla="*/ 0 w 1588"/>
              <a:gd name="T9" fmla="*/ 2147483647 h 215"/>
              <a:gd name="T10" fmla="*/ 0 w 1588"/>
              <a:gd name="T11" fmla="*/ 2147483647 h 215"/>
              <a:gd name="T12" fmla="*/ 0 w 1588"/>
              <a:gd name="T13" fmla="*/ 2147483647 h 215"/>
              <a:gd name="T14" fmla="*/ 0 w 1588"/>
              <a:gd name="T15" fmla="*/ 2147483647 h 215"/>
              <a:gd name="T16" fmla="*/ 0 w 1588"/>
              <a:gd name="T17" fmla="*/ 2147483647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8"/>
              <a:gd name="T28" fmla="*/ 0 h 215"/>
              <a:gd name="T29" fmla="*/ 1588 w 1588"/>
              <a:gd name="T30" fmla="*/ 215 h 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8" h="215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2"/>
                </a:lnTo>
                <a:lnTo>
                  <a:pt x="0" y="188"/>
                </a:lnTo>
                <a:lnTo>
                  <a:pt x="0" y="203"/>
                </a:lnTo>
                <a:lnTo>
                  <a:pt x="0" y="211"/>
                </a:lnTo>
                <a:lnTo>
                  <a:pt x="0" y="214"/>
                </a:lnTo>
                <a:lnTo>
                  <a:pt x="0" y="215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0" name="Freeform 19"/>
          <p:cNvSpPr>
            <a:spLocks/>
          </p:cNvSpPr>
          <p:nvPr/>
        </p:nvSpPr>
        <p:spPr bwMode="auto">
          <a:xfrm>
            <a:off x="4794250" y="2038350"/>
            <a:ext cx="1588" cy="341313"/>
          </a:xfrm>
          <a:custGeom>
            <a:avLst/>
            <a:gdLst>
              <a:gd name="T0" fmla="*/ 0 w 1588"/>
              <a:gd name="T1" fmla="*/ 0 h 215"/>
              <a:gd name="T2" fmla="*/ 0 w 1588"/>
              <a:gd name="T3" fmla="*/ 2147483647 h 215"/>
              <a:gd name="T4" fmla="*/ 0 w 1588"/>
              <a:gd name="T5" fmla="*/ 2147483647 h 215"/>
              <a:gd name="T6" fmla="*/ 0 w 1588"/>
              <a:gd name="T7" fmla="*/ 2147483647 h 215"/>
              <a:gd name="T8" fmla="*/ 0 w 1588"/>
              <a:gd name="T9" fmla="*/ 2147483647 h 215"/>
              <a:gd name="T10" fmla="*/ 0 w 1588"/>
              <a:gd name="T11" fmla="*/ 2147483647 h 215"/>
              <a:gd name="T12" fmla="*/ 0 w 1588"/>
              <a:gd name="T13" fmla="*/ 2147483647 h 215"/>
              <a:gd name="T14" fmla="*/ 0 w 1588"/>
              <a:gd name="T15" fmla="*/ 2147483647 h 215"/>
              <a:gd name="T16" fmla="*/ 0 w 1588"/>
              <a:gd name="T17" fmla="*/ 2147483647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8"/>
              <a:gd name="T28" fmla="*/ 0 h 215"/>
              <a:gd name="T29" fmla="*/ 1588 w 1588"/>
              <a:gd name="T30" fmla="*/ 215 h 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8" h="215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2"/>
                </a:lnTo>
                <a:lnTo>
                  <a:pt x="0" y="188"/>
                </a:lnTo>
                <a:lnTo>
                  <a:pt x="0" y="203"/>
                </a:lnTo>
                <a:lnTo>
                  <a:pt x="0" y="211"/>
                </a:lnTo>
                <a:lnTo>
                  <a:pt x="0" y="214"/>
                </a:lnTo>
                <a:lnTo>
                  <a:pt x="0" y="215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1" name="Freeform 20"/>
          <p:cNvSpPr>
            <a:spLocks/>
          </p:cNvSpPr>
          <p:nvPr/>
        </p:nvSpPr>
        <p:spPr bwMode="auto">
          <a:xfrm>
            <a:off x="4889500" y="2033588"/>
            <a:ext cx="1588" cy="341312"/>
          </a:xfrm>
          <a:custGeom>
            <a:avLst/>
            <a:gdLst>
              <a:gd name="T0" fmla="*/ 0 w 1588"/>
              <a:gd name="T1" fmla="*/ 0 h 215"/>
              <a:gd name="T2" fmla="*/ 0 w 1588"/>
              <a:gd name="T3" fmla="*/ 2147483647 h 215"/>
              <a:gd name="T4" fmla="*/ 0 w 1588"/>
              <a:gd name="T5" fmla="*/ 2147483647 h 215"/>
              <a:gd name="T6" fmla="*/ 0 w 1588"/>
              <a:gd name="T7" fmla="*/ 2147483647 h 215"/>
              <a:gd name="T8" fmla="*/ 0 w 1588"/>
              <a:gd name="T9" fmla="*/ 2147483647 h 215"/>
              <a:gd name="T10" fmla="*/ 0 w 1588"/>
              <a:gd name="T11" fmla="*/ 2147483647 h 215"/>
              <a:gd name="T12" fmla="*/ 0 w 1588"/>
              <a:gd name="T13" fmla="*/ 2147483647 h 215"/>
              <a:gd name="T14" fmla="*/ 0 w 1588"/>
              <a:gd name="T15" fmla="*/ 2147483647 h 215"/>
              <a:gd name="T16" fmla="*/ 0 w 1588"/>
              <a:gd name="T17" fmla="*/ 2147483647 h 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8"/>
              <a:gd name="T28" fmla="*/ 0 h 215"/>
              <a:gd name="T29" fmla="*/ 1588 w 1588"/>
              <a:gd name="T30" fmla="*/ 215 h 2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8" h="215">
                <a:moveTo>
                  <a:pt x="0" y="0"/>
                </a:moveTo>
                <a:lnTo>
                  <a:pt x="0" y="71"/>
                </a:lnTo>
                <a:lnTo>
                  <a:pt x="0" y="124"/>
                </a:lnTo>
                <a:lnTo>
                  <a:pt x="0" y="162"/>
                </a:lnTo>
                <a:lnTo>
                  <a:pt x="0" y="188"/>
                </a:lnTo>
                <a:lnTo>
                  <a:pt x="0" y="203"/>
                </a:lnTo>
                <a:lnTo>
                  <a:pt x="0" y="212"/>
                </a:lnTo>
                <a:lnTo>
                  <a:pt x="0" y="215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42" name="Rectangle 21"/>
          <p:cNvSpPr>
            <a:spLocks noChangeArrowheads="1"/>
          </p:cNvSpPr>
          <p:nvPr/>
        </p:nvSpPr>
        <p:spPr bwMode="auto">
          <a:xfrm>
            <a:off x="3938588" y="2590800"/>
            <a:ext cx="63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Rectangle 22"/>
          <p:cNvSpPr>
            <a:spLocks noChangeArrowheads="1"/>
          </p:cNvSpPr>
          <p:nvPr/>
        </p:nvSpPr>
        <p:spPr bwMode="auto">
          <a:xfrm>
            <a:off x="3938588" y="263525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Rectangle 23"/>
          <p:cNvSpPr>
            <a:spLocks noChangeArrowheads="1"/>
          </p:cNvSpPr>
          <p:nvPr/>
        </p:nvSpPr>
        <p:spPr bwMode="auto">
          <a:xfrm>
            <a:off x="4103688" y="26511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5" name="Rectangle 24"/>
          <p:cNvSpPr>
            <a:spLocks noChangeArrowheads="1"/>
          </p:cNvSpPr>
          <p:nvPr/>
        </p:nvSpPr>
        <p:spPr bwMode="auto">
          <a:xfrm>
            <a:off x="4106863" y="3563938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6" name="Rectangle 25"/>
          <p:cNvSpPr>
            <a:spLocks noChangeArrowheads="1"/>
          </p:cNvSpPr>
          <p:nvPr/>
        </p:nvSpPr>
        <p:spPr bwMode="auto">
          <a:xfrm>
            <a:off x="4106863" y="360838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Rectangle 26"/>
          <p:cNvSpPr>
            <a:spLocks noChangeArrowheads="1"/>
          </p:cNvSpPr>
          <p:nvPr/>
        </p:nvSpPr>
        <p:spPr bwMode="auto">
          <a:xfrm>
            <a:off x="4106863" y="3651250"/>
            <a:ext cx="63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8" name="Rectangle 27"/>
          <p:cNvSpPr>
            <a:spLocks noChangeArrowheads="1"/>
          </p:cNvSpPr>
          <p:nvPr/>
        </p:nvSpPr>
        <p:spPr bwMode="auto">
          <a:xfrm>
            <a:off x="4106863" y="3694113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9" name="Rectangle 28"/>
          <p:cNvSpPr>
            <a:spLocks noChangeArrowheads="1"/>
          </p:cNvSpPr>
          <p:nvPr/>
        </p:nvSpPr>
        <p:spPr bwMode="auto">
          <a:xfrm>
            <a:off x="4106863" y="37385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0" name="Rectangle 29"/>
          <p:cNvSpPr>
            <a:spLocks noChangeArrowheads="1"/>
          </p:cNvSpPr>
          <p:nvPr/>
        </p:nvSpPr>
        <p:spPr bwMode="auto">
          <a:xfrm>
            <a:off x="4106863" y="3781425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1" name="Rectangle 30"/>
          <p:cNvSpPr>
            <a:spLocks noChangeArrowheads="1"/>
          </p:cNvSpPr>
          <p:nvPr/>
        </p:nvSpPr>
        <p:spPr bwMode="auto">
          <a:xfrm>
            <a:off x="4106863" y="3824288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2" name="Rectangle 31"/>
          <p:cNvSpPr>
            <a:spLocks noChangeArrowheads="1"/>
          </p:cNvSpPr>
          <p:nvPr/>
        </p:nvSpPr>
        <p:spPr bwMode="auto">
          <a:xfrm>
            <a:off x="3938588" y="356235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3" name="Rectangle 32"/>
          <p:cNvSpPr>
            <a:spLocks noChangeArrowheads="1"/>
          </p:cNvSpPr>
          <p:nvPr/>
        </p:nvSpPr>
        <p:spPr bwMode="auto">
          <a:xfrm>
            <a:off x="3938588" y="3605213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4" name="Rectangle 33"/>
          <p:cNvSpPr>
            <a:spLocks noChangeArrowheads="1"/>
          </p:cNvSpPr>
          <p:nvPr/>
        </p:nvSpPr>
        <p:spPr bwMode="auto">
          <a:xfrm>
            <a:off x="3938588" y="3648075"/>
            <a:ext cx="63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Rectangle 34"/>
          <p:cNvSpPr>
            <a:spLocks noChangeArrowheads="1"/>
          </p:cNvSpPr>
          <p:nvPr/>
        </p:nvSpPr>
        <p:spPr bwMode="auto">
          <a:xfrm>
            <a:off x="3938588" y="3692525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6" name="Rectangle 35"/>
          <p:cNvSpPr>
            <a:spLocks noChangeArrowheads="1"/>
          </p:cNvSpPr>
          <p:nvPr/>
        </p:nvSpPr>
        <p:spPr bwMode="auto">
          <a:xfrm>
            <a:off x="3938588" y="3778250"/>
            <a:ext cx="63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7" name="Rectangle 36"/>
          <p:cNvSpPr>
            <a:spLocks noChangeArrowheads="1"/>
          </p:cNvSpPr>
          <p:nvPr/>
        </p:nvSpPr>
        <p:spPr bwMode="auto">
          <a:xfrm>
            <a:off x="3938588" y="3822700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8" name="Rectangle 37"/>
          <p:cNvSpPr>
            <a:spLocks noChangeArrowheads="1"/>
          </p:cNvSpPr>
          <p:nvPr/>
        </p:nvSpPr>
        <p:spPr bwMode="auto">
          <a:xfrm>
            <a:off x="3938588" y="386556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9" name="Rectangle 38"/>
          <p:cNvSpPr>
            <a:spLocks noChangeArrowheads="1"/>
          </p:cNvSpPr>
          <p:nvPr/>
        </p:nvSpPr>
        <p:spPr bwMode="auto">
          <a:xfrm>
            <a:off x="3938588" y="3908425"/>
            <a:ext cx="63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0" name="Rectangle 39"/>
          <p:cNvSpPr>
            <a:spLocks noChangeArrowheads="1"/>
          </p:cNvSpPr>
          <p:nvPr/>
        </p:nvSpPr>
        <p:spPr bwMode="auto">
          <a:xfrm>
            <a:off x="3938588" y="3952875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1" name="Rectangle 40"/>
          <p:cNvSpPr>
            <a:spLocks noChangeArrowheads="1"/>
          </p:cNvSpPr>
          <p:nvPr/>
        </p:nvSpPr>
        <p:spPr bwMode="auto">
          <a:xfrm>
            <a:off x="3938588" y="3995738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2" name="Rectangle 41"/>
          <p:cNvSpPr>
            <a:spLocks noChangeArrowheads="1"/>
          </p:cNvSpPr>
          <p:nvPr/>
        </p:nvSpPr>
        <p:spPr bwMode="auto">
          <a:xfrm>
            <a:off x="3938588" y="4038600"/>
            <a:ext cx="63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3" name="Rectangle 42"/>
          <p:cNvSpPr>
            <a:spLocks noChangeArrowheads="1"/>
          </p:cNvSpPr>
          <p:nvPr/>
        </p:nvSpPr>
        <p:spPr bwMode="auto">
          <a:xfrm>
            <a:off x="3938588" y="4081463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4" name="Rectangle 43"/>
          <p:cNvSpPr>
            <a:spLocks noChangeArrowheads="1"/>
          </p:cNvSpPr>
          <p:nvPr/>
        </p:nvSpPr>
        <p:spPr bwMode="auto">
          <a:xfrm>
            <a:off x="3938588" y="4125913"/>
            <a:ext cx="6350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5" name="Rectangle 44"/>
          <p:cNvSpPr>
            <a:spLocks noChangeArrowheads="1"/>
          </p:cNvSpPr>
          <p:nvPr/>
        </p:nvSpPr>
        <p:spPr bwMode="auto">
          <a:xfrm>
            <a:off x="3938588" y="4168775"/>
            <a:ext cx="63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6" name="Rectangle 45"/>
          <p:cNvSpPr>
            <a:spLocks noChangeArrowheads="1"/>
          </p:cNvSpPr>
          <p:nvPr/>
        </p:nvSpPr>
        <p:spPr bwMode="auto">
          <a:xfrm>
            <a:off x="4108450" y="2554288"/>
            <a:ext cx="7938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7" name="Rectangle 46"/>
          <p:cNvSpPr>
            <a:spLocks noChangeArrowheads="1"/>
          </p:cNvSpPr>
          <p:nvPr/>
        </p:nvSpPr>
        <p:spPr bwMode="auto">
          <a:xfrm>
            <a:off x="4648200" y="4027488"/>
            <a:ext cx="7938" cy="6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8" name="Rectangle 47"/>
          <p:cNvSpPr>
            <a:spLocks noChangeArrowheads="1"/>
          </p:cNvSpPr>
          <p:nvPr/>
        </p:nvSpPr>
        <p:spPr bwMode="auto">
          <a:xfrm>
            <a:off x="4022725" y="2360613"/>
            <a:ext cx="6350" cy="7937"/>
          </a:xfrm>
          <a:prstGeom prst="rect">
            <a:avLst/>
          </a:prstGeom>
          <a:solidFill>
            <a:srgbClr val="000000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69" name="Freeform 48"/>
          <p:cNvSpPr>
            <a:spLocks/>
          </p:cNvSpPr>
          <p:nvPr/>
        </p:nvSpPr>
        <p:spPr bwMode="auto">
          <a:xfrm>
            <a:off x="3216275" y="2373313"/>
            <a:ext cx="95250" cy="1587"/>
          </a:xfrm>
          <a:custGeom>
            <a:avLst/>
            <a:gdLst>
              <a:gd name="T0" fmla="*/ 0 w 60"/>
              <a:gd name="T1" fmla="*/ 0 h 1587"/>
              <a:gd name="T2" fmla="*/ 2147483647 w 60"/>
              <a:gd name="T3" fmla="*/ 0 h 1587"/>
              <a:gd name="T4" fmla="*/ 2147483647 w 60"/>
              <a:gd name="T5" fmla="*/ 0 h 1587"/>
              <a:gd name="T6" fmla="*/ 2147483647 w 60"/>
              <a:gd name="T7" fmla="*/ 0 h 1587"/>
              <a:gd name="T8" fmla="*/ 2147483647 w 60"/>
              <a:gd name="T9" fmla="*/ 0 h 1587"/>
              <a:gd name="T10" fmla="*/ 2147483647 w 60"/>
              <a:gd name="T11" fmla="*/ 0 h 1587"/>
              <a:gd name="T12" fmla="*/ 2147483647 w 60"/>
              <a:gd name="T13" fmla="*/ 0 h 1587"/>
              <a:gd name="T14" fmla="*/ 2147483647 w 60"/>
              <a:gd name="T15" fmla="*/ 0 h 1587"/>
              <a:gd name="T16" fmla="*/ 2147483647 w 60"/>
              <a:gd name="T17" fmla="*/ 0 h 1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587"/>
              <a:gd name="T29" fmla="*/ 60 w 60"/>
              <a:gd name="T30" fmla="*/ 1587 h 15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587">
                <a:moveTo>
                  <a:pt x="0" y="0"/>
                </a:moveTo>
                <a:lnTo>
                  <a:pt x="19" y="0"/>
                </a:lnTo>
                <a:lnTo>
                  <a:pt x="35" y="0"/>
                </a:lnTo>
                <a:lnTo>
                  <a:pt x="45" y="0"/>
                </a:lnTo>
                <a:lnTo>
                  <a:pt x="53" y="0"/>
                </a:lnTo>
                <a:lnTo>
                  <a:pt x="57" y="0"/>
                </a:lnTo>
                <a:lnTo>
                  <a:pt x="59" y="0"/>
                </a:lnTo>
                <a:lnTo>
                  <a:pt x="6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0" name="Freeform 49"/>
          <p:cNvSpPr>
            <a:spLocks/>
          </p:cNvSpPr>
          <p:nvPr/>
        </p:nvSpPr>
        <p:spPr bwMode="auto">
          <a:xfrm>
            <a:off x="3476625" y="2378075"/>
            <a:ext cx="95250" cy="1588"/>
          </a:xfrm>
          <a:custGeom>
            <a:avLst/>
            <a:gdLst>
              <a:gd name="T0" fmla="*/ 0 w 60"/>
              <a:gd name="T1" fmla="*/ 0 h 1588"/>
              <a:gd name="T2" fmla="*/ 2147483647 w 60"/>
              <a:gd name="T3" fmla="*/ 0 h 1588"/>
              <a:gd name="T4" fmla="*/ 2147483647 w 60"/>
              <a:gd name="T5" fmla="*/ 0 h 1588"/>
              <a:gd name="T6" fmla="*/ 2147483647 w 60"/>
              <a:gd name="T7" fmla="*/ 0 h 1588"/>
              <a:gd name="T8" fmla="*/ 2147483647 w 60"/>
              <a:gd name="T9" fmla="*/ 0 h 1588"/>
              <a:gd name="T10" fmla="*/ 2147483647 w 60"/>
              <a:gd name="T11" fmla="*/ 0 h 1588"/>
              <a:gd name="T12" fmla="*/ 2147483647 w 60"/>
              <a:gd name="T13" fmla="*/ 0 h 1588"/>
              <a:gd name="T14" fmla="*/ 2147483647 w 60"/>
              <a:gd name="T15" fmla="*/ 0 h 1588"/>
              <a:gd name="T16" fmla="*/ 2147483647 w 60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588"/>
              <a:gd name="T29" fmla="*/ 60 w 60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588">
                <a:moveTo>
                  <a:pt x="0" y="0"/>
                </a:moveTo>
                <a:lnTo>
                  <a:pt x="21" y="0"/>
                </a:lnTo>
                <a:lnTo>
                  <a:pt x="34" y="0"/>
                </a:lnTo>
                <a:lnTo>
                  <a:pt x="47" y="0"/>
                </a:lnTo>
                <a:lnTo>
                  <a:pt x="53" y="0"/>
                </a:lnTo>
                <a:lnTo>
                  <a:pt x="57" y="0"/>
                </a:lnTo>
                <a:lnTo>
                  <a:pt x="6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1" name="Freeform 50"/>
          <p:cNvSpPr>
            <a:spLocks/>
          </p:cNvSpPr>
          <p:nvPr/>
        </p:nvSpPr>
        <p:spPr bwMode="auto">
          <a:xfrm>
            <a:off x="3565525" y="2036763"/>
            <a:ext cx="95250" cy="1587"/>
          </a:xfrm>
          <a:custGeom>
            <a:avLst/>
            <a:gdLst>
              <a:gd name="T0" fmla="*/ 0 w 60"/>
              <a:gd name="T1" fmla="*/ 0 h 1587"/>
              <a:gd name="T2" fmla="*/ 2147483647 w 60"/>
              <a:gd name="T3" fmla="*/ 0 h 1587"/>
              <a:gd name="T4" fmla="*/ 2147483647 w 60"/>
              <a:gd name="T5" fmla="*/ 0 h 1587"/>
              <a:gd name="T6" fmla="*/ 2147483647 w 60"/>
              <a:gd name="T7" fmla="*/ 0 h 1587"/>
              <a:gd name="T8" fmla="*/ 2147483647 w 60"/>
              <a:gd name="T9" fmla="*/ 0 h 1587"/>
              <a:gd name="T10" fmla="*/ 2147483647 w 60"/>
              <a:gd name="T11" fmla="*/ 0 h 1587"/>
              <a:gd name="T12" fmla="*/ 2147483647 w 60"/>
              <a:gd name="T13" fmla="*/ 0 h 1587"/>
              <a:gd name="T14" fmla="*/ 2147483647 w 60"/>
              <a:gd name="T15" fmla="*/ 0 h 1587"/>
              <a:gd name="T16" fmla="*/ 2147483647 w 60"/>
              <a:gd name="T17" fmla="*/ 0 h 1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587"/>
              <a:gd name="T29" fmla="*/ 60 w 60"/>
              <a:gd name="T30" fmla="*/ 1587 h 15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587">
                <a:moveTo>
                  <a:pt x="0" y="0"/>
                </a:moveTo>
                <a:lnTo>
                  <a:pt x="19" y="0"/>
                </a:lnTo>
                <a:lnTo>
                  <a:pt x="35" y="0"/>
                </a:lnTo>
                <a:lnTo>
                  <a:pt x="45" y="0"/>
                </a:lnTo>
                <a:lnTo>
                  <a:pt x="53" y="0"/>
                </a:lnTo>
                <a:lnTo>
                  <a:pt x="57" y="0"/>
                </a:lnTo>
                <a:lnTo>
                  <a:pt x="6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2" name="Freeform 51"/>
          <p:cNvSpPr>
            <a:spLocks/>
          </p:cNvSpPr>
          <p:nvPr/>
        </p:nvSpPr>
        <p:spPr bwMode="auto">
          <a:xfrm>
            <a:off x="3933825" y="2378075"/>
            <a:ext cx="95250" cy="1588"/>
          </a:xfrm>
          <a:custGeom>
            <a:avLst/>
            <a:gdLst>
              <a:gd name="T0" fmla="*/ 0 w 60"/>
              <a:gd name="T1" fmla="*/ 0 h 1588"/>
              <a:gd name="T2" fmla="*/ 2147483647 w 60"/>
              <a:gd name="T3" fmla="*/ 0 h 1588"/>
              <a:gd name="T4" fmla="*/ 2147483647 w 60"/>
              <a:gd name="T5" fmla="*/ 0 h 1588"/>
              <a:gd name="T6" fmla="*/ 2147483647 w 60"/>
              <a:gd name="T7" fmla="*/ 0 h 1588"/>
              <a:gd name="T8" fmla="*/ 2147483647 w 60"/>
              <a:gd name="T9" fmla="*/ 0 h 1588"/>
              <a:gd name="T10" fmla="*/ 2147483647 w 60"/>
              <a:gd name="T11" fmla="*/ 0 h 1588"/>
              <a:gd name="T12" fmla="*/ 2147483647 w 60"/>
              <a:gd name="T13" fmla="*/ 0 h 1588"/>
              <a:gd name="T14" fmla="*/ 2147483647 w 60"/>
              <a:gd name="T15" fmla="*/ 0 h 1588"/>
              <a:gd name="T16" fmla="*/ 2147483647 w 60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588"/>
              <a:gd name="T29" fmla="*/ 60 w 60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588">
                <a:moveTo>
                  <a:pt x="0" y="0"/>
                </a:moveTo>
                <a:lnTo>
                  <a:pt x="19" y="0"/>
                </a:lnTo>
                <a:lnTo>
                  <a:pt x="35" y="0"/>
                </a:lnTo>
                <a:lnTo>
                  <a:pt x="45" y="0"/>
                </a:lnTo>
                <a:lnTo>
                  <a:pt x="53" y="0"/>
                </a:lnTo>
                <a:lnTo>
                  <a:pt x="57" y="0"/>
                </a:lnTo>
                <a:lnTo>
                  <a:pt x="59" y="0"/>
                </a:lnTo>
                <a:lnTo>
                  <a:pt x="6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3" name="Freeform 52"/>
          <p:cNvSpPr>
            <a:spLocks/>
          </p:cNvSpPr>
          <p:nvPr/>
        </p:nvSpPr>
        <p:spPr bwMode="auto">
          <a:xfrm>
            <a:off x="4279900" y="2038350"/>
            <a:ext cx="103188" cy="1588"/>
          </a:xfrm>
          <a:custGeom>
            <a:avLst/>
            <a:gdLst>
              <a:gd name="T0" fmla="*/ 0 w 65"/>
              <a:gd name="T1" fmla="*/ 0 h 1588"/>
              <a:gd name="T2" fmla="*/ 2147483647 w 65"/>
              <a:gd name="T3" fmla="*/ 0 h 1588"/>
              <a:gd name="T4" fmla="*/ 2147483647 w 65"/>
              <a:gd name="T5" fmla="*/ 0 h 1588"/>
              <a:gd name="T6" fmla="*/ 2147483647 w 65"/>
              <a:gd name="T7" fmla="*/ 0 h 1588"/>
              <a:gd name="T8" fmla="*/ 2147483647 w 65"/>
              <a:gd name="T9" fmla="*/ 0 h 1588"/>
              <a:gd name="T10" fmla="*/ 2147483647 w 65"/>
              <a:gd name="T11" fmla="*/ 0 h 1588"/>
              <a:gd name="T12" fmla="*/ 2147483647 w 65"/>
              <a:gd name="T13" fmla="*/ 0 h 1588"/>
              <a:gd name="T14" fmla="*/ 2147483647 w 65"/>
              <a:gd name="T15" fmla="*/ 0 h 1588"/>
              <a:gd name="T16" fmla="*/ 2147483647 w 65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5"/>
              <a:gd name="T28" fmla="*/ 0 h 1588"/>
              <a:gd name="T29" fmla="*/ 65 w 65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5" h="1588">
                <a:moveTo>
                  <a:pt x="0" y="0"/>
                </a:moveTo>
                <a:lnTo>
                  <a:pt x="21" y="0"/>
                </a:lnTo>
                <a:lnTo>
                  <a:pt x="38" y="0"/>
                </a:lnTo>
                <a:lnTo>
                  <a:pt x="49" y="0"/>
                </a:lnTo>
                <a:lnTo>
                  <a:pt x="56" y="0"/>
                </a:lnTo>
                <a:lnTo>
                  <a:pt x="61" y="0"/>
                </a:lnTo>
                <a:lnTo>
                  <a:pt x="64" y="0"/>
                </a:lnTo>
                <a:lnTo>
                  <a:pt x="65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4" name="Freeform 53"/>
          <p:cNvSpPr>
            <a:spLocks/>
          </p:cNvSpPr>
          <p:nvPr/>
        </p:nvSpPr>
        <p:spPr bwMode="auto">
          <a:xfrm>
            <a:off x="4789488" y="2374900"/>
            <a:ext cx="101600" cy="1588"/>
          </a:xfrm>
          <a:custGeom>
            <a:avLst/>
            <a:gdLst>
              <a:gd name="T0" fmla="*/ 0 w 64"/>
              <a:gd name="T1" fmla="*/ 0 h 1588"/>
              <a:gd name="T2" fmla="*/ 2147483647 w 64"/>
              <a:gd name="T3" fmla="*/ 0 h 1588"/>
              <a:gd name="T4" fmla="*/ 2147483647 w 64"/>
              <a:gd name="T5" fmla="*/ 0 h 1588"/>
              <a:gd name="T6" fmla="*/ 2147483647 w 64"/>
              <a:gd name="T7" fmla="*/ 0 h 1588"/>
              <a:gd name="T8" fmla="*/ 2147483647 w 64"/>
              <a:gd name="T9" fmla="*/ 0 h 1588"/>
              <a:gd name="T10" fmla="*/ 2147483647 w 64"/>
              <a:gd name="T11" fmla="*/ 0 h 1588"/>
              <a:gd name="T12" fmla="*/ 2147483647 w 64"/>
              <a:gd name="T13" fmla="*/ 0 h 1588"/>
              <a:gd name="T14" fmla="*/ 2147483647 w 64"/>
              <a:gd name="T15" fmla="*/ 0 h 1588"/>
              <a:gd name="T16" fmla="*/ 2147483647 w 64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1588"/>
              <a:gd name="T29" fmla="*/ 64 w 64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1588">
                <a:moveTo>
                  <a:pt x="0" y="0"/>
                </a:moveTo>
                <a:lnTo>
                  <a:pt x="22" y="0"/>
                </a:lnTo>
                <a:lnTo>
                  <a:pt x="38" y="0"/>
                </a:lnTo>
                <a:lnTo>
                  <a:pt x="49" y="0"/>
                </a:lnTo>
                <a:lnTo>
                  <a:pt x="57" y="0"/>
                </a:lnTo>
                <a:lnTo>
                  <a:pt x="61" y="0"/>
                </a:lnTo>
                <a:lnTo>
                  <a:pt x="64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5" name="Freeform 54"/>
          <p:cNvSpPr>
            <a:spLocks/>
          </p:cNvSpPr>
          <p:nvPr/>
        </p:nvSpPr>
        <p:spPr bwMode="auto">
          <a:xfrm>
            <a:off x="4889500" y="2036763"/>
            <a:ext cx="100013" cy="1587"/>
          </a:xfrm>
          <a:custGeom>
            <a:avLst/>
            <a:gdLst>
              <a:gd name="T0" fmla="*/ 0 w 63"/>
              <a:gd name="T1" fmla="*/ 0 h 1587"/>
              <a:gd name="T2" fmla="*/ 2147483647 w 63"/>
              <a:gd name="T3" fmla="*/ 0 h 1587"/>
              <a:gd name="T4" fmla="*/ 2147483647 w 63"/>
              <a:gd name="T5" fmla="*/ 0 h 1587"/>
              <a:gd name="T6" fmla="*/ 2147483647 w 63"/>
              <a:gd name="T7" fmla="*/ 0 h 1587"/>
              <a:gd name="T8" fmla="*/ 2147483647 w 63"/>
              <a:gd name="T9" fmla="*/ 0 h 1587"/>
              <a:gd name="T10" fmla="*/ 2147483647 w 63"/>
              <a:gd name="T11" fmla="*/ 0 h 1587"/>
              <a:gd name="T12" fmla="*/ 2147483647 w 63"/>
              <a:gd name="T13" fmla="*/ 0 h 1587"/>
              <a:gd name="T14" fmla="*/ 2147483647 w 63"/>
              <a:gd name="T15" fmla="*/ 0 h 1587"/>
              <a:gd name="T16" fmla="*/ 2147483647 w 63"/>
              <a:gd name="T17" fmla="*/ 0 h 1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"/>
              <a:gd name="T28" fmla="*/ 0 h 1587"/>
              <a:gd name="T29" fmla="*/ 63 w 63"/>
              <a:gd name="T30" fmla="*/ 1587 h 15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" h="1587">
                <a:moveTo>
                  <a:pt x="0" y="0"/>
                </a:moveTo>
                <a:lnTo>
                  <a:pt x="19" y="0"/>
                </a:lnTo>
                <a:lnTo>
                  <a:pt x="36" y="0"/>
                </a:lnTo>
                <a:lnTo>
                  <a:pt x="47" y="0"/>
                </a:lnTo>
                <a:lnTo>
                  <a:pt x="54" y="0"/>
                </a:lnTo>
                <a:lnTo>
                  <a:pt x="59" y="0"/>
                </a:lnTo>
                <a:lnTo>
                  <a:pt x="62" y="0"/>
                </a:lnTo>
                <a:lnTo>
                  <a:pt x="63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6" name="Freeform 55"/>
          <p:cNvSpPr>
            <a:spLocks/>
          </p:cNvSpPr>
          <p:nvPr/>
        </p:nvSpPr>
        <p:spPr bwMode="auto">
          <a:xfrm>
            <a:off x="4022725" y="2038350"/>
            <a:ext cx="95250" cy="1588"/>
          </a:xfrm>
          <a:custGeom>
            <a:avLst/>
            <a:gdLst>
              <a:gd name="T0" fmla="*/ 0 w 60"/>
              <a:gd name="T1" fmla="*/ 0 h 1588"/>
              <a:gd name="T2" fmla="*/ 2147483647 w 60"/>
              <a:gd name="T3" fmla="*/ 0 h 1588"/>
              <a:gd name="T4" fmla="*/ 2147483647 w 60"/>
              <a:gd name="T5" fmla="*/ 0 h 1588"/>
              <a:gd name="T6" fmla="*/ 2147483647 w 60"/>
              <a:gd name="T7" fmla="*/ 0 h 1588"/>
              <a:gd name="T8" fmla="*/ 2147483647 w 60"/>
              <a:gd name="T9" fmla="*/ 0 h 1588"/>
              <a:gd name="T10" fmla="*/ 2147483647 w 60"/>
              <a:gd name="T11" fmla="*/ 0 h 1588"/>
              <a:gd name="T12" fmla="*/ 2147483647 w 60"/>
              <a:gd name="T13" fmla="*/ 0 h 1588"/>
              <a:gd name="T14" fmla="*/ 2147483647 w 60"/>
              <a:gd name="T15" fmla="*/ 0 h 1588"/>
              <a:gd name="T16" fmla="*/ 2147483647 w 60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588"/>
              <a:gd name="T29" fmla="*/ 60 w 60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588">
                <a:moveTo>
                  <a:pt x="0" y="0"/>
                </a:moveTo>
                <a:lnTo>
                  <a:pt x="19" y="0"/>
                </a:lnTo>
                <a:lnTo>
                  <a:pt x="35" y="0"/>
                </a:lnTo>
                <a:lnTo>
                  <a:pt x="45" y="0"/>
                </a:lnTo>
                <a:lnTo>
                  <a:pt x="53" y="0"/>
                </a:lnTo>
                <a:lnTo>
                  <a:pt x="57" y="0"/>
                </a:lnTo>
                <a:lnTo>
                  <a:pt x="59" y="0"/>
                </a:lnTo>
                <a:lnTo>
                  <a:pt x="6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7" name="Freeform 56"/>
          <p:cNvSpPr>
            <a:spLocks/>
          </p:cNvSpPr>
          <p:nvPr/>
        </p:nvSpPr>
        <p:spPr bwMode="auto">
          <a:xfrm>
            <a:off x="3659188" y="2378075"/>
            <a:ext cx="95250" cy="1588"/>
          </a:xfrm>
          <a:custGeom>
            <a:avLst/>
            <a:gdLst>
              <a:gd name="T0" fmla="*/ 0 w 60"/>
              <a:gd name="T1" fmla="*/ 0 h 1588"/>
              <a:gd name="T2" fmla="*/ 2147483647 w 60"/>
              <a:gd name="T3" fmla="*/ 0 h 1588"/>
              <a:gd name="T4" fmla="*/ 2147483647 w 60"/>
              <a:gd name="T5" fmla="*/ 0 h 1588"/>
              <a:gd name="T6" fmla="*/ 2147483647 w 60"/>
              <a:gd name="T7" fmla="*/ 0 h 1588"/>
              <a:gd name="T8" fmla="*/ 2147483647 w 60"/>
              <a:gd name="T9" fmla="*/ 0 h 1588"/>
              <a:gd name="T10" fmla="*/ 2147483647 w 60"/>
              <a:gd name="T11" fmla="*/ 0 h 1588"/>
              <a:gd name="T12" fmla="*/ 2147483647 w 60"/>
              <a:gd name="T13" fmla="*/ 0 h 1588"/>
              <a:gd name="T14" fmla="*/ 2147483647 w 60"/>
              <a:gd name="T15" fmla="*/ 0 h 1588"/>
              <a:gd name="T16" fmla="*/ 2147483647 w 60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0"/>
              <a:gd name="T28" fmla="*/ 0 h 1588"/>
              <a:gd name="T29" fmla="*/ 60 w 60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0" h="1588">
                <a:moveTo>
                  <a:pt x="0" y="0"/>
                </a:moveTo>
                <a:lnTo>
                  <a:pt x="19" y="0"/>
                </a:lnTo>
                <a:lnTo>
                  <a:pt x="35" y="0"/>
                </a:lnTo>
                <a:lnTo>
                  <a:pt x="45" y="0"/>
                </a:lnTo>
                <a:lnTo>
                  <a:pt x="53" y="0"/>
                </a:lnTo>
                <a:lnTo>
                  <a:pt x="57" y="0"/>
                </a:lnTo>
                <a:lnTo>
                  <a:pt x="59" y="0"/>
                </a:lnTo>
                <a:lnTo>
                  <a:pt x="6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8" name="Freeform 57"/>
          <p:cNvSpPr>
            <a:spLocks/>
          </p:cNvSpPr>
          <p:nvPr/>
        </p:nvSpPr>
        <p:spPr bwMode="auto">
          <a:xfrm>
            <a:off x="3311525" y="2038350"/>
            <a:ext cx="165100" cy="1588"/>
          </a:xfrm>
          <a:custGeom>
            <a:avLst/>
            <a:gdLst>
              <a:gd name="T0" fmla="*/ 2147483647 w 104"/>
              <a:gd name="T1" fmla="*/ 0 h 1588"/>
              <a:gd name="T2" fmla="*/ 2147483647 w 104"/>
              <a:gd name="T3" fmla="*/ 0 h 1588"/>
              <a:gd name="T4" fmla="*/ 2147483647 w 104"/>
              <a:gd name="T5" fmla="*/ 0 h 1588"/>
              <a:gd name="T6" fmla="*/ 2147483647 w 104"/>
              <a:gd name="T7" fmla="*/ 0 h 1588"/>
              <a:gd name="T8" fmla="*/ 2147483647 w 104"/>
              <a:gd name="T9" fmla="*/ 0 h 1588"/>
              <a:gd name="T10" fmla="*/ 2147483647 w 104"/>
              <a:gd name="T11" fmla="*/ 0 h 1588"/>
              <a:gd name="T12" fmla="*/ 2147483647 w 104"/>
              <a:gd name="T13" fmla="*/ 0 h 1588"/>
              <a:gd name="T14" fmla="*/ 0 w 104"/>
              <a:gd name="T15" fmla="*/ 0 h 1588"/>
              <a:gd name="T16" fmla="*/ 0 w 104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4"/>
              <a:gd name="T28" fmla="*/ 0 h 1588"/>
              <a:gd name="T29" fmla="*/ 104 w 104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4" h="1588">
                <a:moveTo>
                  <a:pt x="104" y="0"/>
                </a:moveTo>
                <a:lnTo>
                  <a:pt x="69" y="0"/>
                </a:lnTo>
                <a:lnTo>
                  <a:pt x="44" y="0"/>
                </a:lnTo>
                <a:lnTo>
                  <a:pt x="26" y="0"/>
                </a:lnTo>
                <a:lnTo>
                  <a:pt x="14" y="0"/>
                </a:lnTo>
                <a:lnTo>
                  <a:pt x="6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9" name="Freeform 58"/>
          <p:cNvSpPr>
            <a:spLocks/>
          </p:cNvSpPr>
          <p:nvPr/>
        </p:nvSpPr>
        <p:spPr bwMode="auto">
          <a:xfrm>
            <a:off x="4376738" y="2379663"/>
            <a:ext cx="136525" cy="1587"/>
          </a:xfrm>
          <a:custGeom>
            <a:avLst/>
            <a:gdLst>
              <a:gd name="T0" fmla="*/ 2147483647 w 86"/>
              <a:gd name="T1" fmla="*/ 0 h 1587"/>
              <a:gd name="T2" fmla="*/ 2147483647 w 86"/>
              <a:gd name="T3" fmla="*/ 0 h 1587"/>
              <a:gd name="T4" fmla="*/ 2147483647 w 86"/>
              <a:gd name="T5" fmla="*/ 0 h 1587"/>
              <a:gd name="T6" fmla="*/ 2147483647 w 86"/>
              <a:gd name="T7" fmla="*/ 0 h 1587"/>
              <a:gd name="T8" fmla="*/ 2147483647 w 86"/>
              <a:gd name="T9" fmla="*/ 0 h 1587"/>
              <a:gd name="T10" fmla="*/ 2147483647 w 86"/>
              <a:gd name="T11" fmla="*/ 0 h 1587"/>
              <a:gd name="T12" fmla="*/ 2147483647 w 86"/>
              <a:gd name="T13" fmla="*/ 0 h 1587"/>
              <a:gd name="T14" fmla="*/ 0 w 86"/>
              <a:gd name="T15" fmla="*/ 0 h 1587"/>
              <a:gd name="T16" fmla="*/ 0 w 86"/>
              <a:gd name="T17" fmla="*/ 0 h 1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"/>
              <a:gd name="T28" fmla="*/ 0 h 1587"/>
              <a:gd name="T29" fmla="*/ 86 w 86"/>
              <a:gd name="T30" fmla="*/ 1587 h 15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" h="1587">
                <a:moveTo>
                  <a:pt x="86" y="0"/>
                </a:moveTo>
                <a:lnTo>
                  <a:pt x="57" y="0"/>
                </a:lnTo>
                <a:lnTo>
                  <a:pt x="36" y="0"/>
                </a:lnTo>
                <a:lnTo>
                  <a:pt x="21" y="0"/>
                </a:lnTo>
                <a:lnTo>
                  <a:pt x="10" y="0"/>
                </a:lnTo>
                <a:lnTo>
                  <a:pt x="4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0" name="Freeform 59"/>
          <p:cNvSpPr>
            <a:spLocks/>
          </p:cNvSpPr>
          <p:nvPr/>
        </p:nvSpPr>
        <p:spPr bwMode="auto">
          <a:xfrm>
            <a:off x="4508500" y="2038350"/>
            <a:ext cx="285750" cy="1588"/>
          </a:xfrm>
          <a:custGeom>
            <a:avLst/>
            <a:gdLst>
              <a:gd name="T0" fmla="*/ 2147483647 w 180"/>
              <a:gd name="T1" fmla="*/ 0 h 1588"/>
              <a:gd name="T2" fmla="*/ 2147483647 w 180"/>
              <a:gd name="T3" fmla="*/ 0 h 1588"/>
              <a:gd name="T4" fmla="*/ 2147483647 w 180"/>
              <a:gd name="T5" fmla="*/ 0 h 1588"/>
              <a:gd name="T6" fmla="*/ 2147483647 w 180"/>
              <a:gd name="T7" fmla="*/ 0 h 1588"/>
              <a:gd name="T8" fmla="*/ 2147483647 w 180"/>
              <a:gd name="T9" fmla="*/ 0 h 1588"/>
              <a:gd name="T10" fmla="*/ 2147483647 w 180"/>
              <a:gd name="T11" fmla="*/ 0 h 1588"/>
              <a:gd name="T12" fmla="*/ 2147483647 w 180"/>
              <a:gd name="T13" fmla="*/ 0 h 1588"/>
              <a:gd name="T14" fmla="*/ 0 w 180"/>
              <a:gd name="T15" fmla="*/ 0 h 1588"/>
              <a:gd name="T16" fmla="*/ 0 w 180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0"/>
              <a:gd name="T28" fmla="*/ 0 h 1588"/>
              <a:gd name="T29" fmla="*/ 180 w 180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0" h="1588">
                <a:moveTo>
                  <a:pt x="180" y="0"/>
                </a:moveTo>
                <a:lnTo>
                  <a:pt x="120" y="0"/>
                </a:lnTo>
                <a:lnTo>
                  <a:pt x="76" y="0"/>
                </a:lnTo>
                <a:lnTo>
                  <a:pt x="44" y="0"/>
                </a:lnTo>
                <a:lnTo>
                  <a:pt x="23" y="0"/>
                </a:lnTo>
                <a:lnTo>
                  <a:pt x="9" y="0"/>
                </a:lnTo>
                <a:lnTo>
                  <a:pt x="3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1" name="Freeform 60"/>
          <p:cNvSpPr>
            <a:spLocks/>
          </p:cNvSpPr>
          <p:nvPr/>
        </p:nvSpPr>
        <p:spPr bwMode="auto">
          <a:xfrm>
            <a:off x="4111625" y="2374900"/>
            <a:ext cx="176213" cy="1588"/>
          </a:xfrm>
          <a:custGeom>
            <a:avLst/>
            <a:gdLst>
              <a:gd name="T0" fmla="*/ 2147483647 w 111"/>
              <a:gd name="T1" fmla="*/ 0 h 1588"/>
              <a:gd name="T2" fmla="*/ 2147483647 w 111"/>
              <a:gd name="T3" fmla="*/ 0 h 1588"/>
              <a:gd name="T4" fmla="*/ 2147483647 w 111"/>
              <a:gd name="T5" fmla="*/ 0 h 1588"/>
              <a:gd name="T6" fmla="*/ 2147483647 w 111"/>
              <a:gd name="T7" fmla="*/ 0 h 1588"/>
              <a:gd name="T8" fmla="*/ 2147483647 w 111"/>
              <a:gd name="T9" fmla="*/ 0 h 1588"/>
              <a:gd name="T10" fmla="*/ 2147483647 w 111"/>
              <a:gd name="T11" fmla="*/ 0 h 1588"/>
              <a:gd name="T12" fmla="*/ 2147483647 w 111"/>
              <a:gd name="T13" fmla="*/ 0 h 1588"/>
              <a:gd name="T14" fmla="*/ 0 w 111"/>
              <a:gd name="T15" fmla="*/ 0 h 1588"/>
              <a:gd name="T16" fmla="*/ 0 w 111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1"/>
              <a:gd name="T28" fmla="*/ 0 h 1588"/>
              <a:gd name="T29" fmla="*/ 111 w 111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1" h="1588">
                <a:moveTo>
                  <a:pt x="111" y="0"/>
                </a:moveTo>
                <a:lnTo>
                  <a:pt x="73" y="0"/>
                </a:lnTo>
                <a:lnTo>
                  <a:pt x="45" y="0"/>
                </a:lnTo>
                <a:lnTo>
                  <a:pt x="26" y="0"/>
                </a:lnTo>
                <a:lnTo>
                  <a:pt x="13" y="0"/>
                </a:lnTo>
                <a:lnTo>
                  <a:pt x="6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2" name="Freeform 61"/>
          <p:cNvSpPr>
            <a:spLocks/>
          </p:cNvSpPr>
          <p:nvPr/>
        </p:nvSpPr>
        <p:spPr bwMode="auto">
          <a:xfrm>
            <a:off x="3749675" y="2038350"/>
            <a:ext cx="184150" cy="1588"/>
          </a:xfrm>
          <a:custGeom>
            <a:avLst/>
            <a:gdLst>
              <a:gd name="T0" fmla="*/ 2147483647 w 116"/>
              <a:gd name="T1" fmla="*/ 0 h 1588"/>
              <a:gd name="T2" fmla="*/ 2147483647 w 116"/>
              <a:gd name="T3" fmla="*/ 0 h 1588"/>
              <a:gd name="T4" fmla="*/ 2147483647 w 116"/>
              <a:gd name="T5" fmla="*/ 0 h 1588"/>
              <a:gd name="T6" fmla="*/ 2147483647 w 116"/>
              <a:gd name="T7" fmla="*/ 0 h 1588"/>
              <a:gd name="T8" fmla="*/ 2147483647 w 116"/>
              <a:gd name="T9" fmla="*/ 0 h 1588"/>
              <a:gd name="T10" fmla="*/ 2147483647 w 116"/>
              <a:gd name="T11" fmla="*/ 0 h 1588"/>
              <a:gd name="T12" fmla="*/ 2147483647 w 116"/>
              <a:gd name="T13" fmla="*/ 0 h 1588"/>
              <a:gd name="T14" fmla="*/ 0 w 116"/>
              <a:gd name="T15" fmla="*/ 0 h 1588"/>
              <a:gd name="T16" fmla="*/ 0 w 116"/>
              <a:gd name="T17" fmla="*/ 0 h 15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6"/>
              <a:gd name="T28" fmla="*/ 0 h 1588"/>
              <a:gd name="T29" fmla="*/ 116 w 116"/>
              <a:gd name="T30" fmla="*/ 1588 h 15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6" h="1588">
                <a:moveTo>
                  <a:pt x="116" y="0"/>
                </a:moveTo>
                <a:lnTo>
                  <a:pt x="78" y="0"/>
                </a:lnTo>
                <a:lnTo>
                  <a:pt x="49" y="0"/>
                </a:lnTo>
                <a:lnTo>
                  <a:pt x="29" y="0"/>
                </a:lnTo>
                <a:lnTo>
                  <a:pt x="16" y="0"/>
                </a:lnTo>
                <a:lnTo>
                  <a:pt x="6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83" name="Freeform 62"/>
          <p:cNvSpPr>
            <a:spLocks/>
          </p:cNvSpPr>
          <p:nvPr/>
        </p:nvSpPr>
        <p:spPr bwMode="auto">
          <a:xfrm>
            <a:off x="5849938" y="2111375"/>
            <a:ext cx="781050" cy="258763"/>
          </a:xfrm>
          <a:custGeom>
            <a:avLst/>
            <a:gdLst>
              <a:gd name="T0" fmla="*/ 0 w 492"/>
              <a:gd name="T1" fmla="*/ 2147483647 h 163"/>
              <a:gd name="T2" fmla="*/ 2147483647 w 492"/>
              <a:gd name="T3" fmla="*/ 2147483647 h 163"/>
              <a:gd name="T4" fmla="*/ 2147483647 w 492"/>
              <a:gd name="T5" fmla="*/ 2147483647 h 163"/>
              <a:gd name="T6" fmla="*/ 2147483647 w 492"/>
              <a:gd name="T7" fmla="*/ 2147483647 h 163"/>
              <a:gd name="T8" fmla="*/ 2147483647 w 492"/>
              <a:gd name="T9" fmla="*/ 2147483647 h 163"/>
              <a:gd name="T10" fmla="*/ 2147483647 w 492"/>
              <a:gd name="T11" fmla="*/ 2147483647 h 163"/>
              <a:gd name="T12" fmla="*/ 2147483647 w 492"/>
              <a:gd name="T13" fmla="*/ 2147483647 h 163"/>
              <a:gd name="T14" fmla="*/ 2147483647 w 492"/>
              <a:gd name="T15" fmla="*/ 2147483647 h 163"/>
              <a:gd name="T16" fmla="*/ 2147483647 w 492"/>
              <a:gd name="T17" fmla="*/ 2147483647 h 163"/>
              <a:gd name="T18" fmla="*/ 2147483647 w 492"/>
              <a:gd name="T19" fmla="*/ 2147483647 h 163"/>
              <a:gd name="T20" fmla="*/ 2147483647 w 492"/>
              <a:gd name="T21" fmla="*/ 2147483647 h 163"/>
              <a:gd name="T22" fmla="*/ 2147483647 w 492"/>
              <a:gd name="T23" fmla="*/ 2147483647 h 163"/>
              <a:gd name="T24" fmla="*/ 2147483647 w 492"/>
              <a:gd name="T25" fmla="*/ 2147483647 h 163"/>
              <a:gd name="T26" fmla="*/ 2147483647 w 492"/>
              <a:gd name="T27" fmla="*/ 2147483647 h 163"/>
              <a:gd name="T28" fmla="*/ 2147483647 w 492"/>
              <a:gd name="T29" fmla="*/ 2147483647 h 163"/>
              <a:gd name="T30" fmla="*/ 2147483647 w 492"/>
              <a:gd name="T31" fmla="*/ 0 h 163"/>
              <a:gd name="T32" fmla="*/ 2147483647 w 492"/>
              <a:gd name="T33" fmla="*/ 0 h 163"/>
              <a:gd name="T34" fmla="*/ 2147483647 w 492"/>
              <a:gd name="T35" fmla="*/ 2147483647 h 163"/>
              <a:gd name="T36" fmla="*/ 2147483647 w 492"/>
              <a:gd name="T37" fmla="*/ 2147483647 h 163"/>
              <a:gd name="T38" fmla="*/ 2147483647 w 492"/>
              <a:gd name="T39" fmla="*/ 2147483647 h 163"/>
              <a:gd name="T40" fmla="*/ 2147483647 w 492"/>
              <a:gd name="T41" fmla="*/ 2147483647 h 163"/>
              <a:gd name="T42" fmla="*/ 2147483647 w 492"/>
              <a:gd name="T43" fmla="*/ 2147483647 h 163"/>
              <a:gd name="T44" fmla="*/ 2147483647 w 492"/>
              <a:gd name="T45" fmla="*/ 2147483647 h 163"/>
              <a:gd name="T46" fmla="*/ 2147483647 w 492"/>
              <a:gd name="T47" fmla="*/ 2147483647 h 163"/>
              <a:gd name="T48" fmla="*/ 2147483647 w 492"/>
              <a:gd name="T49" fmla="*/ 2147483647 h 163"/>
              <a:gd name="T50" fmla="*/ 2147483647 w 492"/>
              <a:gd name="T51" fmla="*/ 2147483647 h 163"/>
              <a:gd name="T52" fmla="*/ 2147483647 w 492"/>
              <a:gd name="T53" fmla="*/ 2147483647 h 163"/>
              <a:gd name="T54" fmla="*/ 2147483647 w 492"/>
              <a:gd name="T55" fmla="*/ 2147483647 h 163"/>
              <a:gd name="T56" fmla="*/ 2147483647 w 492"/>
              <a:gd name="T57" fmla="*/ 2147483647 h 163"/>
              <a:gd name="T58" fmla="*/ 2147483647 w 492"/>
              <a:gd name="T59" fmla="*/ 2147483647 h 163"/>
              <a:gd name="T60" fmla="*/ 2147483647 w 492"/>
              <a:gd name="T61" fmla="*/ 2147483647 h 163"/>
              <a:gd name="T62" fmla="*/ 2147483647 w 492"/>
              <a:gd name="T63" fmla="*/ 2147483647 h 163"/>
              <a:gd name="T64" fmla="*/ 2147483647 w 492"/>
              <a:gd name="T65" fmla="*/ 2147483647 h 163"/>
              <a:gd name="T66" fmla="*/ 2147483647 w 492"/>
              <a:gd name="T67" fmla="*/ 2147483647 h 163"/>
              <a:gd name="T68" fmla="*/ 2147483647 w 492"/>
              <a:gd name="T69" fmla="*/ 2147483647 h 163"/>
              <a:gd name="T70" fmla="*/ 2147483647 w 492"/>
              <a:gd name="T71" fmla="*/ 2147483647 h 163"/>
              <a:gd name="T72" fmla="*/ 2147483647 w 492"/>
              <a:gd name="T73" fmla="*/ 2147483647 h 16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92"/>
              <a:gd name="T112" fmla="*/ 0 h 163"/>
              <a:gd name="T113" fmla="*/ 492 w 492"/>
              <a:gd name="T114" fmla="*/ 163 h 16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92" h="163">
                <a:moveTo>
                  <a:pt x="0" y="163"/>
                </a:moveTo>
                <a:lnTo>
                  <a:pt x="3" y="148"/>
                </a:lnTo>
                <a:lnTo>
                  <a:pt x="7" y="133"/>
                </a:lnTo>
                <a:lnTo>
                  <a:pt x="15" y="118"/>
                </a:lnTo>
                <a:lnTo>
                  <a:pt x="24" y="104"/>
                </a:lnTo>
                <a:lnTo>
                  <a:pt x="35" y="91"/>
                </a:lnTo>
                <a:lnTo>
                  <a:pt x="47" y="77"/>
                </a:lnTo>
                <a:lnTo>
                  <a:pt x="59" y="63"/>
                </a:lnTo>
                <a:lnTo>
                  <a:pt x="74" y="53"/>
                </a:lnTo>
                <a:lnTo>
                  <a:pt x="92" y="39"/>
                </a:lnTo>
                <a:lnTo>
                  <a:pt x="113" y="28"/>
                </a:lnTo>
                <a:lnTo>
                  <a:pt x="135" y="19"/>
                </a:lnTo>
                <a:lnTo>
                  <a:pt x="157" y="12"/>
                </a:lnTo>
                <a:lnTo>
                  <a:pt x="180" y="7"/>
                </a:lnTo>
                <a:lnTo>
                  <a:pt x="204" y="3"/>
                </a:lnTo>
                <a:lnTo>
                  <a:pt x="229" y="0"/>
                </a:lnTo>
                <a:lnTo>
                  <a:pt x="254" y="0"/>
                </a:lnTo>
                <a:lnTo>
                  <a:pt x="279" y="1"/>
                </a:lnTo>
                <a:lnTo>
                  <a:pt x="303" y="3"/>
                </a:lnTo>
                <a:lnTo>
                  <a:pt x="327" y="7"/>
                </a:lnTo>
                <a:lnTo>
                  <a:pt x="350" y="12"/>
                </a:lnTo>
                <a:lnTo>
                  <a:pt x="373" y="18"/>
                </a:lnTo>
                <a:lnTo>
                  <a:pt x="394" y="25"/>
                </a:lnTo>
                <a:lnTo>
                  <a:pt x="412" y="34"/>
                </a:lnTo>
                <a:lnTo>
                  <a:pt x="430" y="45"/>
                </a:lnTo>
                <a:lnTo>
                  <a:pt x="442" y="53"/>
                </a:lnTo>
                <a:lnTo>
                  <a:pt x="452" y="62"/>
                </a:lnTo>
                <a:lnTo>
                  <a:pt x="461" y="71"/>
                </a:lnTo>
                <a:lnTo>
                  <a:pt x="468" y="80"/>
                </a:lnTo>
                <a:lnTo>
                  <a:pt x="474" y="89"/>
                </a:lnTo>
                <a:lnTo>
                  <a:pt x="479" y="98"/>
                </a:lnTo>
                <a:lnTo>
                  <a:pt x="483" y="107"/>
                </a:lnTo>
                <a:lnTo>
                  <a:pt x="486" y="116"/>
                </a:lnTo>
                <a:lnTo>
                  <a:pt x="491" y="133"/>
                </a:lnTo>
                <a:lnTo>
                  <a:pt x="492" y="145"/>
                </a:lnTo>
                <a:lnTo>
                  <a:pt x="492" y="154"/>
                </a:lnTo>
                <a:lnTo>
                  <a:pt x="492" y="157"/>
                </a:ln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7884" name="Group 63"/>
          <p:cNvGrpSpPr>
            <a:grpSpLocks/>
          </p:cNvGrpSpPr>
          <p:nvPr/>
        </p:nvGrpSpPr>
        <p:grpSpPr bwMode="auto">
          <a:xfrm>
            <a:off x="5711825" y="1219200"/>
            <a:ext cx="993775" cy="533400"/>
            <a:chOff x="3598" y="768"/>
            <a:chExt cx="626" cy="336"/>
          </a:xfrm>
        </p:grpSpPr>
        <p:sp>
          <p:nvSpPr>
            <p:cNvPr id="78066" name="Freeform 64"/>
            <p:cNvSpPr>
              <a:spLocks/>
            </p:cNvSpPr>
            <p:nvPr/>
          </p:nvSpPr>
          <p:spPr bwMode="auto">
            <a:xfrm>
              <a:off x="3598" y="863"/>
              <a:ext cx="98" cy="190"/>
            </a:xfrm>
            <a:custGeom>
              <a:avLst/>
              <a:gdLst>
                <a:gd name="T0" fmla="*/ 0 w 96"/>
                <a:gd name="T1" fmla="*/ 0 h 192"/>
                <a:gd name="T2" fmla="*/ 53 w 96"/>
                <a:gd name="T3" fmla="*/ 48 h 192"/>
                <a:gd name="T4" fmla="*/ 106 w 96"/>
                <a:gd name="T5" fmla="*/ 18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0" y="0"/>
                  </a:moveTo>
                  <a:cubicBezTo>
                    <a:pt x="16" y="8"/>
                    <a:pt x="32" y="16"/>
                    <a:pt x="48" y="48"/>
                  </a:cubicBezTo>
                  <a:cubicBezTo>
                    <a:pt x="64" y="80"/>
                    <a:pt x="80" y="136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67" name="Freeform 65"/>
            <p:cNvSpPr>
              <a:spLocks/>
            </p:cNvSpPr>
            <p:nvPr/>
          </p:nvSpPr>
          <p:spPr bwMode="auto">
            <a:xfrm>
              <a:off x="3696" y="832"/>
              <a:ext cx="336" cy="272"/>
            </a:xfrm>
            <a:custGeom>
              <a:avLst/>
              <a:gdLst>
                <a:gd name="T0" fmla="*/ 0 w 336"/>
                <a:gd name="T1" fmla="*/ 224 h 272"/>
                <a:gd name="T2" fmla="*/ 48 w 336"/>
                <a:gd name="T3" fmla="*/ 80 h 272"/>
                <a:gd name="T4" fmla="*/ 96 w 336"/>
                <a:gd name="T5" fmla="*/ 80 h 272"/>
                <a:gd name="T6" fmla="*/ 144 w 336"/>
                <a:gd name="T7" fmla="*/ 128 h 272"/>
                <a:gd name="T8" fmla="*/ 192 w 336"/>
                <a:gd name="T9" fmla="*/ 32 h 272"/>
                <a:gd name="T10" fmla="*/ 240 w 336"/>
                <a:gd name="T11" fmla="*/ 80 h 272"/>
                <a:gd name="T12" fmla="*/ 288 w 336"/>
                <a:gd name="T13" fmla="*/ 32 h 272"/>
                <a:gd name="T14" fmla="*/ 336 w 336"/>
                <a:gd name="T15" fmla="*/ 272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272"/>
                <a:gd name="T26" fmla="*/ 336 w 336"/>
                <a:gd name="T27" fmla="*/ 272 h 2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272">
                  <a:moveTo>
                    <a:pt x="0" y="224"/>
                  </a:moveTo>
                  <a:cubicBezTo>
                    <a:pt x="16" y="164"/>
                    <a:pt x="32" y="104"/>
                    <a:pt x="48" y="80"/>
                  </a:cubicBezTo>
                  <a:cubicBezTo>
                    <a:pt x="64" y="56"/>
                    <a:pt x="80" y="72"/>
                    <a:pt x="96" y="80"/>
                  </a:cubicBezTo>
                  <a:cubicBezTo>
                    <a:pt x="112" y="88"/>
                    <a:pt x="128" y="136"/>
                    <a:pt x="144" y="128"/>
                  </a:cubicBezTo>
                  <a:cubicBezTo>
                    <a:pt x="160" y="120"/>
                    <a:pt x="176" y="40"/>
                    <a:pt x="192" y="32"/>
                  </a:cubicBezTo>
                  <a:cubicBezTo>
                    <a:pt x="208" y="24"/>
                    <a:pt x="224" y="80"/>
                    <a:pt x="240" y="80"/>
                  </a:cubicBezTo>
                  <a:cubicBezTo>
                    <a:pt x="256" y="80"/>
                    <a:pt x="272" y="0"/>
                    <a:pt x="288" y="32"/>
                  </a:cubicBezTo>
                  <a:cubicBezTo>
                    <a:pt x="304" y="64"/>
                    <a:pt x="320" y="168"/>
                    <a:pt x="336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68" name="Freeform 66"/>
            <p:cNvSpPr>
              <a:spLocks/>
            </p:cNvSpPr>
            <p:nvPr/>
          </p:nvSpPr>
          <p:spPr bwMode="auto">
            <a:xfrm>
              <a:off x="4032" y="768"/>
              <a:ext cx="192" cy="336"/>
            </a:xfrm>
            <a:custGeom>
              <a:avLst/>
              <a:gdLst>
                <a:gd name="T0" fmla="*/ 0 w 192"/>
                <a:gd name="T1" fmla="*/ 336 h 336"/>
                <a:gd name="T2" fmla="*/ 48 w 192"/>
                <a:gd name="T3" fmla="*/ 48 h 336"/>
                <a:gd name="T4" fmla="*/ 96 w 192"/>
                <a:gd name="T5" fmla="*/ 48 h 336"/>
                <a:gd name="T6" fmla="*/ 144 w 192"/>
                <a:gd name="T7" fmla="*/ 144 h 336"/>
                <a:gd name="T8" fmla="*/ 192 w 192"/>
                <a:gd name="T9" fmla="*/ 9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36"/>
                <a:gd name="T17" fmla="*/ 192 w 19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36">
                  <a:moveTo>
                    <a:pt x="0" y="336"/>
                  </a:moveTo>
                  <a:cubicBezTo>
                    <a:pt x="16" y="216"/>
                    <a:pt x="32" y="96"/>
                    <a:pt x="48" y="48"/>
                  </a:cubicBezTo>
                  <a:cubicBezTo>
                    <a:pt x="64" y="0"/>
                    <a:pt x="80" y="32"/>
                    <a:pt x="96" y="48"/>
                  </a:cubicBezTo>
                  <a:cubicBezTo>
                    <a:pt x="112" y="64"/>
                    <a:pt x="128" y="136"/>
                    <a:pt x="144" y="144"/>
                  </a:cubicBezTo>
                  <a:cubicBezTo>
                    <a:pt x="160" y="152"/>
                    <a:pt x="176" y="124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5" name="Group 67"/>
          <p:cNvGrpSpPr>
            <a:grpSpLocks/>
          </p:cNvGrpSpPr>
          <p:nvPr/>
        </p:nvGrpSpPr>
        <p:grpSpPr bwMode="auto">
          <a:xfrm>
            <a:off x="5715000" y="1981200"/>
            <a:ext cx="993775" cy="533400"/>
            <a:chOff x="3598" y="768"/>
            <a:chExt cx="626" cy="336"/>
          </a:xfrm>
        </p:grpSpPr>
        <p:sp>
          <p:nvSpPr>
            <p:cNvPr id="78063" name="Freeform 68"/>
            <p:cNvSpPr>
              <a:spLocks/>
            </p:cNvSpPr>
            <p:nvPr/>
          </p:nvSpPr>
          <p:spPr bwMode="auto">
            <a:xfrm>
              <a:off x="3598" y="863"/>
              <a:ext cx="98" cy="190"/>
            </a:xfrm>
            <a:custGeom>
              <a:avLst/>
              <a:gdLst>
                <a:gd name="T0" fmla="*/ 0 w 96"/>
                <a:gd name="T1" fmla="*/ 0 h 192"/>
                <a:gd name="T2" fmla="*/ 53 w 96"/>
                <a:gd name="T3" fmla="*/ 48 h 192"/>
                <a:gd name="T4" fmla="*/ 106 w 96"/>
                <a:gd name="T5" fmla="*/ 18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0" y="0"/>
                  </a:moveTo>
                  <a:cubicBezTo>
                    <a:pt x="16" y="8"/>
                    <a:pt x="32" y="16"/>
                    <a:pt x="48" y="48"/>
                  </a:cubicBezTo>
                  <a:cubicBezTo>
                    <a:pt x="64" y="80"/>
                    <a:pt x="80" y="136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64" name="Freeform 69"/>
            <p:cNvSpPr>
              <a:spLocks/>
            </p:cNvSpPr>
            <p:nvPr/>
          </p:nvSpPr>
          <p:spPr bwMode="auto">
            <a:xfrm>
              <a:off x="3696" y="832"/>
              <a:ext cx="336" cy="272"/>
            </a:xfrm>
            <a:custGeom>
              <a:avLst/>
              <a:gdLst>
                <a:gd name="T0" fmla="*/ 0 w 336"/>
                <a:gd name="T1" fmla="*/ 224 h 272"/>
                <a:gd name="T2" fmla="*/ 48 w 336"/>
                <a:gd name="T3" fmla="*/ 80 h 272"/>
                <a:gd name="T4" fmla="*/ 96 w 336"/>
                <a:gd name="T5" fmla="*/ 80 h 272"/>
                <a:gd name="T6" fmla="*/ 144 w 336"/>
                <a:gd name="T7" fmla="*/ 128 h 272"/>
                <a:gd name="T8" fmla="*/ 192 w 336"/>
                <a:gd name="T9" fmla="*/ 32 h 272"/>
                <a:gd name="T10" fmla="*/ 240 w 336"/>
                <a:gd name="T11" fmla="*/ 80 h 272"/>
                <a:gd name="T12" fmla="*/ 288 w 336"/>
                <a:gd name="T13" fmla="*/ 32 h 272"/>
                <a:gd name="T14" fmla="*/ 336 w 336"/>
                <a:gd name="T15" fmla="*/ 272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272"/>
                <a:gd name="T26" fmla="*/ 336 w 336"/>
                <a:gd name="T27" fmla="*/ 272 h 2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272">
                  <a:moveTo>
                    <a:pt x="0" y="224"/>
                  </a:moveTo>
                  <a:cubicBezTo>
                    <a:pt x="16" y="164"/>
                    <a:pt x="32" y="104"/>
                    <a:pt x="48" y="80"/>
                  </a:cubicBezTo>
                  <a:cubicBezTo>
                    <a:pt x="64" y="56"/>
                    <a:pt x="80" y="72"/>
                    <a:pt x="96" y="80"/>
                  </a:cubicBezTo>
                  <a:cubicBezTo>
                    <a:pt x="112" y="88"/>
                    <a:pt x="128" y="136"/>
                    <a:pt x="144" y="128"/>
                  </a:cubicBezTo>
                  <a:cubicBezTo>
                    <a:pt x="160" y="120"/>
                    <a:pt x="176" y="40"/>
                    <a:pt x="192" y="32"/>
                  </a:cubicBezTo>
                  <a:cubicBezTo>
                    <a:pt x="208" y="24"/>
                    <a:pt x="224" y="80"/>
                    <a:pt x="240" y="80"/>
                  </a:cubicBezTo>
                  <a:cubicBezTo>
                    <a:pt x="256" y="80"/>
                    <a:pt x="272" y="0"/>
                    <a:pt x="288" y="32"/>
                  </a:cubicBezTo>
                  <a:cubicBezTo>
                    <a:pt x="304" y="64"/>
                    <a:pt x="320" y="168"/>
                    <a:pt x="336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65" name="Freeform 70"/>
            <p:cNvSpPr>
              <a:spLocks/>
            </p:cNvSpPr>
            <p:nvPr/>
          </p:nvSpPr>
          <p:spPr bwMode="auto">
            <a:xfrm>
              <a:off x="4032" y="768"/>
              <a:ext cx="192" cy="336"/>
            </a:xfrm>
            <a:custGeom>
              <a:avLst/>
              <a:gdLst>
                <a:gd name="T0" fmla="*/ 0 w 192"/>
                <a:gd name="T1" fmla="*/ 336 h 336"/>
                <a:gd name="T2" fmla="*/ 48 w 192"/>
                <a:gd name="T3" fmla="*/ 48 h 336"/>
                <a:gd name="T4" fmla="*/ 96 w 192"/>
                <a:gd name="T5" fmla="*/ 48 h 336"/>
                <a:gd name="T6" fmla="*/ 144 w 192"/>
                <a:gd name="T7" fmla="*/ 144 h 336"/>
                <a:gd name="T8" fmla="*/ 192 w 192"/>
                <a:gd name="T9" fmla="*/ 9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336"/>
                <a:gd name="T17" fmla="*/ 192 w 192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336">
                  <a:moveTo>
                    <a:pt x="0" y="336"/>
                  </a:moveTo>
                  <a:cubicBezTo>
                    <a:pt x="16" y="216"/>
                    <a:pt x="32" y="96"/>
                    <a:pt x="48" y="48"/>
                  </a:cubicBezTo>
                  <a:cubicBezTo>
                    <a:pt x="64" y="0"/>
                    <a:pt x="80" y="32"/>
                    <a:pt x="96" y="48"/>
                  </a:cubicBezTo>
                  <a:cubicBezTo>
                    <a:pt x="112" y="64"/>
                    <a:pt x="128" y="136"/>
                    <a:pt x="144" y="144"/>
                  </a:cubicBezTo>
                  <a:cubicBezTo>
                    <a:pt x="160" y="152"/>
                    <a:pt x="176" y="124"/>
                    <a:pt x="19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6" name="Group 71"/>
          <p:cNvGrpSpPr>
            <a:grpSpLocks/>
          </p:cNvGrpSpPr>
          <p:nvPr/>
        </p:nvGrpSpPr>
        <p:grpSpPr bwMode="auto">
          <a:xfrm>
            <a:off x="3949700" y="1314450"/>
            <a:ext cx="317500" cy="381000"/>
            <a:chOff x="1920" y="816"/>
            <a:chExt cx="200" cy="240"/>
          </a:xfrm>
        </p:grpSpPr>
        <p:sp>
          <p:nvSpPr>
            <p:cNvPr id="78058" name="Line 72"/>
            <p:cNvSpPr>
              <a:spLocks noChangeShapeType="1"/>
            </p:cNvSpPr>
            <p:nvPr/>
          </p:nvSpPr>
          <p:spPr bwMode="auto">
            <a:xfrm flipV="1">
              <a:off x="1920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59" name="Line 73"/>
            <p:cNvSpPr>
              <a:spLocks noChangeShapeType="1"/>
            </p:cNvSpPr>
            <p:nvPr/>
          </p:nvSpPr>
          <p:spPr bwMode="auto">
            <a:xfrm flipV="1">
              <a:off x="1968" y="9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60" name="Line 74"/>
            <p:cNvSpPr>
              <a:spLocks noChangeShapeType="1"/>
            </p:cNvSpPr>
            <p:nvPr/>
          </p:nvSpPr>
          <p:spPr bwMode="auto">
            <a:xfrm flipV="1">
              <a:off x="1996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61" name="Line 75"/>
            <p:cNvSpPr>
              <a:spLocks noChangeShapeType="1"/>
            </p:cNvSpPr>
            <p:nvPr/>
          </p:nvSpPr>
          <p:spPr bwMode="auto">
            <a:xfrm flipV="1">
              <a:off x="2048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62" name="Line 76"/>
            <p:cNvSpPr>
              <a:spLocks noChangeShapeType="1"/>
            </p:cNvSpPr>
            <p:nvPr/>
          </p:nvSpPr>
          <p:spPr bwMode="auto">
            <a:xfrm flipV="1">
              <a:off x="2120" y="10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7" name="Group 77"/>
          <p:cNvGrpSpPr>
            <a:grpSpLocks/>
          </p:cNvGrpSpPr>
          <p:nvPr/>
        </p:nvGrpSpPr>
        <p:grpSpPr bwMode="auto">
          <a:xfrm>
            <a:off x="3949700" y="1993900"/>
            <a:ext cx="317500" cy="381000"/>
            <a:chOff x="1920" y="816"/>
            <a:chExt cx="200" cy="240"/>
          </a:xfrm>
        </p:grpSpPr>
        <p:sp>
          <p:nvSpPr>
            <p:cNvPr id="78053" name="Line 78"/>
            <p:cNvSpPr>
              <a:spLocks noChangeShapeType="1"/>
            </p:cNvSpPr>
            <p:nvPr/>
          </p:nvSpPr>
          <p:spPr bwMode="auto">
            <a:xfrm flipV="1">
              <a:off x="1920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54" name="Line 79"/>
            <p:cNvSpPr>
              <a:spLocks noChangeShapeType="1"/>
            </p:cNvSpPr>
            <p:nvPr/>
          </p:nvSpPr>
          <p:spPr bwMode="auto">
            <a:xfrm flipV="1">
              <a:off x="1968" y="9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55" name="Line 80"/>
            <p:cNvSpPr>
              <a:spLocks noChangeShapeType="1"/>
            </p:cNvSpPr>
            <p:nvPr/>
          </p:nvSpPr>
          <p:spPr bwMode="auto">
            <a:xfrm flipV="1">
              <a:off x="1996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56" name="Line 81"/>
            <p:cNvSpPr>
              <a:spLocks noChangeShapeType="1"/>
            </p:cNvSpPr>
            <p:nvPr/>
          </p:nvSpPr>
          <p:spPr bwMode="auto">
            <a:xfrm flipV="1">
              <a:off x="2048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57" name="Line 82"/>
            <p:cNvSpPr>
              <a:spLocks noChangeShapeType="1"/>
            </p:cNvSpPr>
            <p:nvPr/>
          </p:nvSpPr>
          <p:spPr bwMode="auto">
            <a:xfrm flipV="1">
              <a:off x="2120" y="10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8" name="Group 83"/>
          <p:cNvGrpSpPr>
            <a:grpSpLocks/>
          </p:cNvGrpSpPr>
          <p:nvPr/>
        </p:nvGrpSpPr>
        <p:grpSpPr bwMode="auto">
          <a:xfrm>
            <a:off x="3225800" y="1244600"/>
            <a:ext cx="1752600" cy="533400"/>
            <a:chOff x="2016" y="768"/>
            <a:chExt cx="1104" cy="336"/>
          </a:xfrm>
        </p:grpSpPr>
        <p:sp>
          <p:nvSpPr>
            <p:cNvPr id="78051" name="Line 84"/>
            <p:cNvSpPr>
              <a:spLocks noChangeShapeType="1"/>
            </p:cNvSpPr>
            <p:nvPr/>
          </p:nvSpPr>
          <p:spPr bwMode="auto">
            <a:xfrm>
              <a:off x="2016" y="105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52" name="Line 85"/>
            <p:cNvSpPr>
              <a:spLocks noChangeShapeType="1"/>
            </p:cNvSpPr>
            <p:nvPr/>
          </p:nvSpPr>
          <p:spPr bwMode="auto">
            <a:xfrm flipV="1">
              <a:off x="2448" y="7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9" name="Group 86"/>
          <p:cNvGrpSpPr>
            <a:grpSpLocks/>
          </p:cNvGrpSpPr>
          <p:nvPr/>
        </p:nvGrpSpPr>
        <p:grpSpPr bwMode="auto">
          <a:xfrm>
            <a:off x="5543550" y="1149350"/>
            <a:ext cx="1390650" cy="533400"/>
            <a:chOff x="3492" y="724"/>
            <a:chExt cx="876" cy="336"/>
          </a:xfrm>
        </p:grpSpPr>
        <p:sp>
          <p:nvSpPr>
            <p:cNvPr id="78049" name="Line 87"/>
            <p:cNvSpPr>
              <a:spLocks noChangeShapeType="1"/>
            </p:cNvSpPr>
            <p:nvPr/>
          </p:nvSpPr>
          <p:spPr bwMode="auto">
            <a:xfrm>
              <a:off x="3492" y="1012"/>
              <a:ext cx="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50" name="Line 88"/>
            <p:cNvSpPr>
              <a:spLocks noChangeShapeType="1"/>
            </p:cNvSpPr>
            <p:nvPr/>
          </p:nvSpPr>
          <p:spPr bwMode="auto">
            <a:xfrm flipV="1">
              <a:off x="3924" y="7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90" name="Group 89"/>
          <p:cNvGrpSpPr>
            <a:grpSpLocks/>
          </p:cNvGrpSpPr>
          <p:nvPr/>
        </p:nvGrpSpPr>
        <p:grpSpPr bwMode="auto">
          <a:xfrm>
            <a:off x="5543550" y="1911350"/>
            <a:ext cx="1390650" cy="533400"/>
            <a:chOff x="3492" y="724"/>
            <a:chExt cx="876" cy="336"/>
          </a:xfrm>
        </p:grpSpPr>
        <p:sp>
          <p:nvSpPr>
            <p:cNvPr id="78047" name="Line 90"/>
            <p:cNvSpPr>
              <a:spLocks noChangeShapeType="1"/>
            </p:cNvSpPr>
            <p:nvPr/>
          </p:nvSpPr>
          <p:spPr bwMode="auto">
            <a:xfrm>
              <a:off x="3492" y="1012"/>
              <a:ext cx="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48" name="Line 91"/>
            <p:cNvSpPr>
              <a:spLocks noChangeShapeType="1"/>
            </p:cNvSpPr>
            <p:nvPr/>
          </p:nvSpPr>
          <p:spPr bwMode="auto">
            <a:xfrm flipV="1">
              <a:off x="3924" y="7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974725" y="2438400"/>
            <a:ext cx="6111875" cy="1219200"/>
            <a:chOff x="614" y="1536"/>
            <a:chExt cx="3850" cy="768"/>
          </a:xfrm>
        </p:grpSpPr>
        <p:grpSp>
          <p:nvGrpSpPr>
            <p:cNvPr id="77977" name="Group 93"/>
            <p:cNvGrpSpPr>
              <a:grpSpLocks/>
            </p:cNvGrpSpPr>
            <p:nvPr/>
          </p:nvGrpSpPr>
          <p:grpSpPr bwMode="auto">
            <a:xfrm>
              <a:off x="614" y="1632"/>
              <a:ext cx="1306" cy="672"/>
              <a:chOff x="614" y="1584"/>
              <a:chExt cx="1306" cy="672"/>
            </a:xfrm>
          </p:grpSpPr>
          <p:sp>
            <p:nvSpPr>
              <p:cNvPr id="78045" name="Text Box 94"/>
              <p:cNvSpPr txBox="1">
                <a:spLocks noChangeArrowheads="1"/>
              </p:cNvSpPr>
              <p:nvPr/>
            </p:nvSpPr>
            <p:spPr bwMode="auto">
              <a:xfrm>
                <a:off x="614" y="1783"/>
                <a:ext cx="9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zh-TW" sz="2000">
                    <a:latin typeface="Arial" pitchFamily="34" charset="0"/>
                    <a:ea typeface="PMingLiU" pitchFamily="18" charset="-120"/>
                  </a:rPr>
                  <a:t>2 Channels</a:t>
                </a:r>
              </a:p>
            </p:txBody>
          </p:sp>
          <p:sp>
            <p:nvSpPr>
              <p:cNvPr id="78046" name="AutoShape 95"/>
              <p:cNvSpPr>
                <a:spLocks/>
              </p:cNvSpPr>
              <p:nvPr/>
            </p:nvSpPr>
            <p:spPr bwMode="auto">
              <a:xfrm>
                <a:off x="1872" y="1584"/>
                <a:ext cx="48" cy="672"/>
              </a:xfrm>
              <a:prstGeom prst="leftBrace">
                <a:avLst>
                  <a:gd name="adj1" fmla="val 116667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978" name="Group 96"/>
            <p:cNvGrpSpPr>
              <a:grpSpLocks/>
            </p:cNvGrpSpPr>
            <p:nvPr/>
          </p:nvGrpSpPr>
          <p:grpSpPr bwMode="auto">
            <a:xfrm>
              <a:off x="1989" y="1536"/>
              <a:ext cx="1220" cy="682"/>
              <a:chOff x="1989" y="1536"/>
              <a:chExt cx="1220" cy="682"/>
            </a:xfrm>
          </p:grpSpPr>
          <p:sp>
            <p:nvSpPr>
              <p:cNvPr id="77991" name="Freeform 97"/>
              <p:cNvSpPr>
                <a:spLocks/>
              </p:cNvSpPr>
              <p:nvPr/>
            </p:nvSpPr>
            <p:spPr bwMode="auto">
              <a:xfrm>
                <a:off x="2183" y="1704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1 h 214"/>
                  <a:gd name="T4" fmla="*/ 0 w 1"/>
                  <a:gd name="T5" fmla="*/ 123 h 214"/>
                  <a:gd name="T6" fmla="*/ 0 w 1"/>
                  <a:gd name="T7" fmla="*/ 161 h 214"/>
                  <a:gd name="T8" fmla="*/ 0 w 1"/>
                  <a:gd name="T9" fmla="*/ 186 h 214"/>
                  <a:gd name="T10" fmla="*/ 0 w 1"/>
                  <a:gd name="T11" fmla="*/ 202 h 214"/>
                  <a:gd name="T12" fmla="*/ 0 w 1"/>
                  <a:gd name="T13" fmla="*/ 209 h 214"/>
                  <a:gd name="T14" fmla="*/ 0 w 1"/>
                  <a:gd name="T15" fmla="*/ 212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1"/>
                    </a:lnTo>
                    <a:lnTo>
                      <a:pt x="0" y="123"/>
                    </a:lnTo>
                    <a:lnTo>
                      <a:pt x="0" y="161"/>
                    </a:lnTo>
                    <a:lnTo>
                      <a:pt x="0" y="186"/>
                    </a:lnTo>
                    <a:lnTo>
                      <a:pt x="0" y="202"/>
                    </a:lnTo>
                    <a:lnTo>
                      <a:pt x="0" y="209"/>
                    </a:lnTo>
                    <a:lnTo>
                      <a:pt x="0" y="212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92" name="Freeform 98"/>
              <p:cNvSpPr>
                <a:spLocks/>
              </p:cNvSpPr>
              <p:nvPr/>
            </p:nvSpPr>
            <p:spPr bwMode="auto">
              <a:xfrm>
                <a:off x="3019" y="1995"/>
                <a:ext cx="1" cy="212"/>
              </a:xfrm>
              <a:custGeom>
                <a:avLst/>
                <a:gdLst>
                  <a:gd name="T0" fmla="*/ 0 w 1"/>
                  <a:gd name="T1" fmla="*/ 212 h 212"/>
                  <a:gd name="T2" fmla="*/ 0 w 1"/>
                  <a:gd name="T3" fmla="*/ 143 h 212"/>
                  <a:gd name="T4" fmla="*/ 0 w 1"/>
                  <a:gd name="T5" fmla="*/ 90 h 212"/>
                  <a:gd name="T6" fmla="*/ 0 w 1"/>
                  <a:gd name="T7" fmla="*/ 52 h 212"/>
                  <a:gd name="T8" fmla="*/ 0 w 1"/>
                  <a:gd name="T9" fmla="*/ 27 h 212"/>
                  <a:gd name="T10" fmla="*/ 0 w 1"/>
                  <a:gd name="T11" fmla="*/ 11 h 212"/>
                  <a:gd name="T12" fmla="*/ 0 w 1"/>
                  <a:gd name="T13" fmla="*/ 3 h 212"/>
                  <a:gd name="T14" fmla="*/ 0 w 1"/>
                  <a:gd name="T15" fmla="*/ 0 h 212"/>
                  <a:gd name="T16" fmla="*/ 0 w 1"/>
                  <a:gd name="T17" fmla="*/ 0 h 2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2"/>
                  <a:gd name="T29" fmla="*/ 1 w 1"/>
                  <a:gd name="T30" fmla="*/ 212 h 2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2">
                    <a:moveTo>
                      <a:pt x="0" y="212"/>
                    </a:moveTo>
                    <a:lnTo>
                      <a:pt x="0" y="143"/>
                    </a:lnTo>
                    <a:lnTo>
                      <a:pt x="0" y="90"/>
                    </a:lnTo>
                    <a:lnTo>
                      <a:pt x="0" y="52"/>
                    </a:lnTo>
                    <a:lnTo>
                      <a:pt x="0" y="27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93" name="Freeform 99"/>
              <p:cNvSpPr>
                <a:spLocks/>
              </p:cNvSpPr>
              <p:nvPr/>
            </p:nvSpPr>
            <p:spPr bwMode="auto">
              <a:xfrm>
                <a:off x="2071" y="1701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1 h 214"/>
                  <a:gd name="T4" fmla="*/ 0 w 1"/>
                  <a:gd name="T5" fmla="*/ 124 h 214"/>
                  <a:gd name="T6" fmla="*/ 0 w 1"/>
                  <a:gd name="T7" fmla="*/ 162 h 214"/>
                  <a:gd name="T8" fmla="*/ 0 w 1"/>
                  <a:gd name="T9" fmla="*/ 186 h 214"/>
                  <a:gd name="T10" fmla="*/ 0 w 1"/>
                  <a:gd name="T11" fmla="*/ 202 h 214"/>
                  <a:gd name="T12" fmla="*/ 0 w 1"/>
                  <a:gd name="T13" fmla="*/ 211 h 214"/>
                  <a:gd name="T14" fmla="*/ 0 w 1"/>
                  <a:gd name="T15" fmla="*/ 214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1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0" y="186"/>
                    </a:lnTo>
                    <a:lnTo>
                      <a:pt x="0" y="202"/>
                    </a:lnTo>
                    <a:lnTo>
                      <a:pt x="0" y="211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94" name="Freeform 100"/>
              <p:cNvSpPr>
                <a:spLocks/>
              </p:cNvSpPr>
              <p:nvPr/>
            </p:nvSpPr>
            <p:spPr bwMode="auto">
              <a:xfrm>
                <a:off x="3115" y="1994"/>
                <a:ext cx="1" cy="213"/>
              </a:xfrm>
              <a:custGeom>
                <a:avLst/>
                <a:gdLst>
                  <a:gd name="T0" fmla="*/ 1 w 1"/>
                  <a:gd name="T1" fmla="*/ 213 h 213"/>
                  <a:gd name="T2" fmla="*/ 1 w 1"/>
                  <a:gd name="T3" fmla="*/ 142 h 213"/>
                  <a:gd name="T4" fmla="*/ 0 w 1"/>
                  <a:gd name="T5" fmla="*/ 89 h 213"/>
                  <a:gd name="T6" fmla="*/ 0 w 1"/>
                  <a:gd name="T7" fmla="*/ 51 h 213"/>
                  <a:gd name="T8" fmla="*/ 0 w 1"/>
                  <a:gd name="T9" fmla="*/ 27 h 213"/>
                  <a:gd name="T10" fmla="*/ 0 w 1"/>
                  <a:gd name="T11" fmla="*/ 12 h 213"/>
                  <a:gd name="T12" fmla="*/ 0 w 1"/>
                  <a:gd name="T13" fmla="*/ 3 h 213"/>
                  <a:gd name="T14" fmla="*/ 0 w 1"/>
                  <a:gd name="T15" fmla="*/ 0 h 213"/>
                  <a:gd name="T16" fmla="*/ 0 w 1"/>
                  <a:gd name="T17" fmla="*/ 0 h 2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3"/>
                  <a:gd name="T29" fmla="*/ 1 w 1"/>
                  <a:gd name="T30" fmla="*/ 213 h 2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3">
                    <a:moveTo>
                      <a:pt x="1" y="213"/>
                    </a:moveTo>
                    <a:lnTo>
                      <a:pt x="1" y="142"/>
                    </a:lnTo>
                    <a:lnTo>
                      <a:pt x="0" y="89"/>
                    </a:lnTo>
                    <a:lnTo>
                      <a:pt x="0" y="51"/>
                    </a:lnTo>
                    <a:lnTo>
                      <a:pt x="0" y="27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95" name="Freeform 101"/>
              <p:cNvSpPr>
                <a:spLocks/>
              </p:cNvSpPr>
              <p:nvPr/>
            </p:nvSpPr>
            <p:spPr bwMode="auto">
              <a:xfrm>
                <a:off x="2376" y="1705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2 h 214"/>
                  <a:gd name="T4" fmla="*/ 0 w 1"/>
                  <a:gd name="T5" fmla="*/ 125 h 214"/>
                  <a:gd name="T6" fmla="*/ 0 w 1"/>
                  <a:gd name="T7" fmla="*/ 163 h 214"/>
                  <a:gd name="T8" fmla="*/ 0 w 1"/>
                  <a:gd name="T9" fmla="*/ 188 h 214"/>
                  <a:gd name="T10" fmla="*/ 0 w 1"/>
                  <a:gd name="T11" fmla="*/ 204 h 214"/>
                  <a:gd name="T12" fmla="*/ 0 w 1"/>
                  <a:gd name="T13" fmla="*/ 211 h 214"/>
                  <a:gd name="T14" fmla="*/ 0 w 1"/>
                  <a:gd name="T15" fmla="*/ 214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2"/>
                    </a:lnTo>
                    <a:lnTo>
                      <a:pt x="0" y="125"/>
                    </a:lnTo>
                    <a:lnTo>
                      <a:pt x="0" y="163"/>
                    </a:lnTo>
                    <a:lnTo>
                      <a:pt x="0" y="188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96" name="Freeform 102"/>
              <p:cNvSpPr>
                <a:spLocks/>
              </p:cNvSpPr>
              <p:nvPr/>
            </p:nvSpPr>
            <p:spPr bwMode="auto">
              <a:xfrm>
                <a:off x="2805" y="1992"/>
                <a:ext cx="1" cy="215"/>
              </a:xfrm>
              <a:custGeom>
                <a:avLst/>
                <a:gdLst>
                  <a:gd name="T0" fmla="*/ 0 w 1"/>
                  <a:gd name="T1" fmla="*/ 215 h 215"/>
                  <a:gd name="T2" fmla="*/ 0 w 1"/>
                  <a:gd name="T3" fmla="*/ 144 h 215"/>
                  <a:gd name="T4" fmla="*/ 0 w 1"/>
                  <a:gd name="T5" fmla="*/ 91 h 215"/>
                  <a:gd name="T6" fmla="*/ 0 w 1"/>
                  <a:gd name="T7" fmla="*/ 53 h 215"/>
                  <a:gd name="T8" fmla="*/ 0 w 1"/>
                  <a:gd name="T9" fmla="*/ 27 h 215"/>
                  <a:gd name="T10" fmla="*/ 0 w 1"/>
                  <a:gd name="T11" fmla="*/ 12 h 215"/>
                  <a:gd name="T12" fmla="*/ 0 w 1"/>
                  <a:gd name="T13" fmla="*/ 5 h 215"/>
                  <a:gd name="T14" fmla="*/ 0 w 1"/>
                  <a:gd name="T15" fmla="*/ 2 h 215"/>
                  <a:gd name="T16" fmla="*/ 0 w 1"/>
                  <a:gd name="T17" fmla="*/ 0 h 2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5"/>
                  <a:gd name="T29" fmla="*/ 1 w 1"/>
                  <a:gd name="T30" fmla="*/ 215 h 2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5">
                    <a:moveTo>
                      <a:pt x="0" y="215"/>
                    </a:moveTo>
                    <a:lnTo>
                      <a:pt x="0" y="144"/>
                    </a:lnTo>
                    <a:lnTo>
                      <a:pt x="0" y="91"/>
                    </a:lnTo>
                    <a:lnTo>
                      <a:pt x="0" y="53"/>
                    </a:lnTo>
                    <a:lnTo>
                      <a:pt x="0" y="27"/>
                    </a:lnTo>
                    <a:lnTo>
                      <a:pt x="0" y="1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97" name="Freeform 103"/>
              <p:cNvSpPr>
                <a:spLocks/>
              </p:cNvSpPr>
              <p:nvPr/>
            </p:nvSpPr>
            <p:spPr bwMode="auto">
              <a:xfrm>
                <a:off x="2485" y="1704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1 h 214"/>
                  <a:gd name="T4" fmla="*/ 0 w 1"/>
                  <a:gd name="T5" fmla="*/ 124 h 214"/>
                  <a:gd name="T6" fmla="*/ 0 w 1"/>
                  <a:gd name="T7" fmla="*/ 162 h 214"/>
                  <a:gd name="T8" fmla="*/ 0 w 1"/>
                  <a:gd name="T9" fmla="*/ 188 h 214"/>
                  <a:gd name="T10" fmla="*/ 0 w 1"/>
                  <a:gd name="T11" fmla="*/ 203 h 214"/>
                  <a:gd name="T12" fmla="*/ 0 w 1"/>
                  <a:gd name="T13" fmla="*/ 211 h 214"/>
                  <a:gd name="T14" fmla="*/ 0 w 1"/>
                  <a:gd name="T15" fmla="*/ 214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1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0" y="188"/>
                    </a:lnTo>
                    <a:lnTo>
                      <a:pt x="0" y="203"/>
                    </a:lnTo>
                    <a:lnTo>
                      <a:pt x="0" y="211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98" name="Freeform 104"/>
              <p:cNvSpPr>
                <a:spLocks/>
              </p:cNvSpPr>
              <p:nvPr/>
            </p:nvSpPr>
            <p:spPr bwMode="auto">
              <a:xfrm>
                <a:off x="2696" y="1995"/>
                <a:ext cx="1" cy="214"/>
              </a:xfrm>
              <a:custGeom>
                <a:avLst/>
                <a:gdLst>
                  <a:gd name="T0" fmla="*/ 0 w 1"/>
                  <a:gd name="T1" fmla="*/ 214 h 214"/>
                  <a:gd name="T2" fmla="*/ 0 w 1"/>
                  <a:gd name="T3" fmla="*/ 143 h 214"/>
                  <a:gd name="T4" fmla="*/ 0 w 1"/>
                  <a:gd name="T5" fmla="*/ 90 h 214"/>
                  <a:gd name="T6" fmla="*/ 0 w 1"/>
                  <a:gd name="T7" fmla="*/ 52 h 214"/>
                  <a:gd name="T8" fmla="*/ 0 w 1"/>
                  <a:gd name="T9" fmla="*/ 26 h 214"/>
                  <a:gd name="T10" fmla="*/ 0 w 1"/>
                  <a:gd name="T11" fmla="*/ 11 h 214"/>
                  <a:gd name="T12" fmla="*/ 0 w 1"/>
                  <a:gd name="T13" fmla="*/ 3 h 214"/>
                  <a:gd name="T14" fmla="*/ 0 w 1"/>
                  <a:gd name="T15" fmla="*/ 0 h 214"/>
                  <a:gd name="T16" fmla="*/ 0 w 1"/>
                  <a:gd name="T17" fmla="*/ 0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214"/>
                    </a:moveTo>
                    <a:lnTo>
                      <a:pt x="0" y="143"/>
                    </a:lnTo>
                    <a:lnTo>
                      <a:pt x="0" y="90"/>
                    </a:lnTo>
                    <a:lnTo>
                      <a:pt x="0" y="52"/>
                    </a:lnTo>
                    <a:lnTo>
                      <a:pt x="0" y="26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99" name="Freeform 105"/>
              <p:cNvSpPr>
                <a:spLocks/>
              </p:cNvSpPr>
              <p:nvPr/>
            </p:nvSpPr>
            <p:spPr bwMode="auto">
              <a:xfrm>
                <a:off x="2591" y="1702"/>
                <a:ext cx="1" cy="216"/>
              </a:xfrm>
              <a:custGeom>
                <a:avLst/>
                <a:gdLst>
                  <a:gd name="T0" fmla="*/ 0 w 1"/>
                  <a:gd name="T1" fmla="*/ 0 h 216"/>
                  <a:gd name="T2" fmla="*/ 0 w 1"/>
                  <a:gd name="T3" fmla="*/ 72 h 216"/>
                  <a:gd name="T4" fmla="*/ 0 w 1"/>
                  <a:gd name="T5" fmla="*/ 125 h 216"/>
                  <a:gd name="T6" fmla="*/ 0 w 1"/>
                  <a:gd name="T7" fmla="*/ 163 h 216"/>
                  <a:gd name="T8" fmla="*/ 0 w 1"/>
                  <a:gd name="T9" fmla="*/ 188 h 216"/>
                  <a:gd name="T10" fmla="*/ 0 w 1"/>
                  <a:gd name="T11" fmla="*/ 204 h 216"/>
                  <a:gd name="T12" fmla="*/ 0 w 1"/>
                  <a:gd name="T13" fmla="*/ 211 h 216"/>
                  <a:gd name="T14" fmla="*/ 0 w 1"/>
                  <a:gd name="T15" fmla="*/ 214 h 216"/>
                  <a:gd name="T16" fmla="*/ 0 w 1"/>
                  <a:gd name="T17" fmla="*/ 216 h 2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6"/>
                  <a:gd name="T29" fmla="*/ 1 w 1"/>
                  <a:gd name="T30" fmla="*/ 216 h 2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6">
                    <a:moveTo>
                      <a:pt x="0" y="0"/>
                    </a:moveTo>
                    <a:lnTo>
                      <a:pt x="0" y="72"/>
                    </a:lnTo>
                    <a:lnTo>
                      <a:pt x="0" y="125"/>
                    </a:lnTo>
                    <a:lnTo>
                      <a:pt x="0" y="163"/>
                    </a:lnTo>
                    <a:lnTo>
                      <a:pt x="0" y="188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4"/>
                    </a:lnTo>
                    <a:lnTo>
                      <a:pt x="0" y="216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0" name="Freeform 106"/>
              <p:cNvSpPr>
                <a:spLocks/>
              </p:cNvSpPr>
              <p:nvPr/>
            </p:nvSpPr>
            <p:spPr bwMode="auto">
              <a:xfrm>
                <a:off x="2588" y="1995"/>
                <a:ext cx="1" cy="216"/>
              </a:xfrm>
              <a:custGeom>
                <a:avLst/>
                <a:gdLst>
                  <a:gd name="T0" fmla="*/ 0 w 1"/>
                  <a:gd name="T1" fmla="*/ 216 h 216"/>
                  <a:gd name="T2" fmla="*/ 0 w 1"/>
                  <a:gd name="T3" fmla="*/ 144 h 216"/>
                  <a:gd name="T4" fmla="*/ 0 w 1"/>
                  <a:gd name="T5" fmla="*/ 91 h 216"/>
                  <a:gd name="T6" fmla="*/ 0 w 1"/>
                  <a:gd name="T7" fmla="*/ 53 h 216"/>
                  <a:gd name="T8" fmla="*/ 0 w 1"/>
                  <a:gd name="T9" fmla="*/ 27 h 216"/>
                  <a:gd name="T10" fmla="*/ 0 w 1"/>
                  <a:gd name="T11" fmla="*/ 12 h 216"/>
                  <a:gd name="T12" fmla="*/ 0 w 1"/>
                  <a:gd name="T13" fmla="*/ 5 h 216"/>
                  <a:gd name="T14" fmla="*/ 0 w 1"/>
                  <a:gd name="T15" fmla="*/ 2 h 216"/>
                  <a:gd name="T16" fmla="*/ 0 w 1"/>
                  <a:gd name="T17" fmla="*/ 0 h 2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6"/>
                  <a:gd name="T29" fmla="*/ 1 w 1"/>
                  <a:gd name="T30" fmla="*/ 216 h 2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6">
                    <a:moveTo>
                      <a:pt x="0" y="216"/>
                    </a:moveTo>
                    <a:lnTo>
                      <a:pt x="0" y="144"/>
                    </a:lnTo>
                    <a:lnTo>
                      <a:pt x="0" y="91"/>
                    </a:lnTo>
                    <a:lnTo>
                      <a:pt x="0" y="53"/>
                    </a:lnTo>
                    <a:lnTo>
                      <a:pt x="0" y="27"/>
                    </a:lnTo>
                    <a:lnTo>
                      <a:pt x="0" y="12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1" name="Freeform 107"/>
              <p:cNvSpPr>
                <a:spLocks/>
              </p:cNvSpPr>
              <p:nvPr/>
            </p:nvSpPr>
            <p:spPr bwMode="auto">
              <a:xfrm>
                <a:off x="2698" y="1704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1 h 214"/>
                  <a:gd name="T4" fmla="*/ 0 w 1"/>
                  <a:gd name="T5" fmla="*/ 124 h 214"/>
                  <a:gd name="T6" fmla="*/ 0 w 1"/>
                  <a:gd name="T7" fmla="*/ 162 h 214"/>
                  <a:gd name="T8" fmla="*/ 0 w 1"/>
                  <a:gd name="T9" fmla="*/ 188 h 214"/>
                  <a:gd name="T10" fmla="*/ 0 w 1"/>
                  <a:gd name="T11" fmla="*/ 203 h 214"/>
                  <a:gd name="T12" fmla="*/ 0 w 1"/>
                  <a:gd name="T13" fmla="*/ 211 h 214"/>
                  <a:gd name="T14" fmla="*/ 0 w 1"/>
                  <a:gd name="T15" fmla="*/ 214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1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0" y="188"/>
                    </a:lnTo>
                    <a:lnTo>
                      <a:pt x="0" y="203"/>
                    </a:lnTo>
                    <a:lnTo>
                      <a:pt x="0" y="211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2" name="Freeform 108"/>
              <p:cNvSpPr>
                <a:spLocks/>
              </p:cNvSpPr>
              <p:nvPr/>
            </p:nvSpPr>
            <p:spPr bwMode="auto">
              <a:xfrm>
                <a:off x="2482" y="1995"/>
                <a:ext cx="1" cy="214"/>
              </a:xfrm>
              <a:custGeom>
                <a:avLst/>
                <a:gdLst>
                  <a:gd name="T0" fmla="*/ 0 w 1"/>
                  <a:gd name="T1" fmla="*/ 214 h 214"/>
                  <a:gd name="T2" fmla="*/ 0 w 1"/>
                  <a:gd name="T3" fmla="*/ 143 h 214"/>
                  <a:gd name="T4" fmla="*/ 0 w 1"/>
                  <a:gd name="T5" fmla="*/ 90 h 214"/>
                  <a:gd name="T6" fmla="*/ 0 w 1"/>
                  <a:gd name="T7" fmla="*/ 52 h 214"/>
                  <a:gd name="T8" fmla="*/ 0 w 1"/>
                  <a:gd name="T9" fmla="*/ 26 h 214"/>
                  <a:gd name="T10" fmla="*/ 0 w 1"/>
                  <a:gd name="T11" fmla="*/ 11 h 214"/>
                  <a:gd name="T12" fmla="*/ 0 w 1"/>
                  <a:gd name="T13" fmla="*/ 3 h 214"/>
                  <a:gd name="T14" fmla="*/ 0 w 1"/>
                  <a:gd name="T15" fmla="*/ 0 h 214"/>
                  <a:gd name="T16" fmla="*/ 0 w 1"/>
                  <a:gd name="T17" fmla="*/ 0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214"/>
                    </a:moveTo>
                    <a:lnTo>
                      <a:pt x="0" y="143"/>
                    </a:lnTo>
                    <a:lnTo>
                      <a:pt x="0" y="90"/>
                    </a:lnTo>
                    <a:lnTo>
                      <a:pt x="0" y="52"/>
                    </a:lnTo>
                    <a:lnTo>
                      <a:pt x="0" y="26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3" name="Freeform 109"/>
              <p:cNvSpPr>
                <a:spLocks/>
              </p:cNvSpPr>
              <p:nvPr/>
            </p:nvSpPr>
            <p:spPr bwMode="auto">
              <a:xfrm>
                <a:off x="2914" y="1704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1 h 214"/>
                  <a:gd name="T4" fmla="*/ 0 w 1"/>
                  <a:gd name="T5" fmla="*/ 124 h 214"/>
                  <a:gd name="T6" fmla="*/ 0 w 1"/>
                  <a:gd name="T7" fmla="*/ 162 h 214"/>
                  <a:gd name="T8" fmla="*/ 0 w 1"/>
                  <a:gd name="T9" fmla="*/ 188 h 214"/>
                  <a:gd name="T10" fmla="*/ 0 w 1"/>
                  <a:gd name="T11" fmla="*/ 203 h 214"/>
                  <a:gd name="T12" fmla="*/ 0 w 1"/>
                  <a:gd name="T13" fmla="*/ 211 h 214"/>
                  <a:gd name="T14" fmla="*/ 0 w 1"/>
                  <a:gd name="T15" fmla="*/ 214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1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0" y="188"/>
                    </a:lnTo>
                    <a:lnTo>
                      <a:pt x="0" y="203"/>
                    </a:lnTo>
                    <a:lnTo>
                      <a:pt x="0" y="211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4" name="Freeform 110"/>
              <p:cNvSpPr>
                <a:spLocks/>
              </p:cNvSpPr>
              <p:nvPr/>
            </p:nvSpPr>
            <p:spPr bwMode="auto">
              <a:xfrm>
                <a:off x="2282" y="1995"/>
                <a:ext cx="1" cy="214"/>
              </a:xfrm>
              <a:custGeom>
                <a:avLst/>
                <a:gdLst>
                  <a:gd name="T0" fmla="*/ 0 w 1"/>
                  <a:gd name="T1" fmla="*/ 214 h 214"/>
                  <a:gd name="T2" fmla="*/ 0 w 1"/>
                  <a:gd name="T3" fmla="*/ 144 h 214"/>
                  <a:gd name="T4" fmla="*/ 0 w 1"/>
                  <a:gd name="T5" fmla="*/ 91 h 214"/>
                  <a:gd name="T6" fmla="*/ 0 w 1"/>
                  <a:gd name="T7" fmla="*/ 52 h 214"/>
                  <a:gd name="T8" fmla="*/ 0 w 1"/>
                  <a:gd name="T9" fmla="*/ 26 h 214"/>
                  <a:gd name="T10" fmla="*/ 0 w 1"/>
                  <a:gd name="T11" fmla="*/ 11 h 214"/>
                  <a:gd name="T12" fmla="*/ 0 w 1"/>
                  <a:gd name="T13" fmla="*/ 3 h 214"/>
                  <a:gd name="T14" fmla="*/ 0 w 1"/>
                  <a:gd name="T15" fmla="*/ 0 h 214"/>
                  <a:gd name="T16" fmla="*/ 0 w 1"/>
                  <a:gd name="T17" fmla="*/ 0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214"/>
                    </a:moveTo>
                    <a:lnTo>
                      <a:pt x="0" y="144"/>
                    </a:lnTo>
                    <a:lnTo>
                      <a:pt x="0" y="91"/>
                    </a:lnTo>
                    <a:lnTo>
                      <a:pt x="0" y="52"/>
                    </a:lnTo>
                    <a:lnTo>
                      <a:pt x="0" y="26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5" name="Freeform 111"/>
              <p:cNvSpPr>
                <a:spLocks/>
              </p:cNvSpPr>
              <p:nvPr/>
            </p:nvSpPr>
            <p:spPr bwMode="auto">
              <a:xfrm>
                <a:off x="3020" y="1704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1 h 214"/>
                  <a:gd name="T4" fmla="*/ 0 w 1"/>
                  <a:gd name="T5" fmla="*/ 124 h 214"/>
                  <a:gd name="T6" fmla="*/ 0 w 1"/>
                  <a:gd name="T7" fmla="*/ 162 h 214"/>
                  <a:gd name="T8" fmla="*/ 0 w 1"/>
                  <a:gd name="T9" fmla="*/ 188 h 214"/>
                  <a:gd name="T10" fmla="*/ 0 w 1"/>
                  <a:gd name="T11" fmla="*/ 203 h 214"/>
                  <a:gd name="T12" fmla="*/ 0 w 1"/>
                  <a:gd name="T13" fmla="*/ 211 h 214"/>
                  <a:gd name="T14" fmla="*/ 0 w 1"/>
                  <a:gd name="T15" fmla="*/ 214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1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0" y="188"/>
                    </a:lnTo>
                    <a:lnTo>
                      <a:pt x="0" y="203"/>
                    </a:lnTo>
                    <a:lnTo>
                      <a:pt x="0" y="211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6" name="Freeform 112"/>
              <p:cNvSpPr>
                <a:spLocks/>
              </p:cNvSpPr>
              <p:nvPr/>
            </p:nvSpPr>
            <p:spPr bwMode="auto">
              <a:xfrm>
                <a:off x="2180" y="1998"/>
                <a:ext cx="1" cy="214"/>
              </a:xfrm>
              <a:custGeom>
                <a:avLst/>
                <a:gdLst>
                  <a:gd name="T0" fmla="*/ 0 w 1"/>
                  <a:gd name="T1" fmla="*/ 214 h 214"/>
                  <a:gd name="T2" fmla="*/ 0 w 1"/>
                  <a:gd name="T3" fmla="*/ 143 h 214"/>
                  <a:gd name="T4" fmla="*/ 0 w 1"/>
                  <a:gd name="T5" fmla="*/ 90 h 214"/>
                  <a:gd name="T6" fmla="*/ 0 w 1"/>
                  <a:gd name="T7" fmla="*/ 52 h 214"/>
                  <a:gd name="T8" fmla="*/ 0 w 1"/>
                  <a:gd name="T9" fmla="*/ 26 h 214"/>
                  <a:gd name="T10" fmla="*/ 0 w 1"/>
                  <a:gd name="T11" fmla="*/ 11 h 214"/>
                  <a:gd name="T12" fmla="*/ 0 w 1"/>
                  <a:gd name="T13" fmla="*/ 3 h 214"/>
                  <a:gd name="T14" fmla="*/ 0 w 1"/>
                  <a:gd name="T15" fmla="*/ 0 h 214"/>
                  <a:gd name="T16" fmla="*/ 0 w 1"/>
                  <a:gd name="T17" fmla="*/ 0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214"/>
                    </a:moveTo>
                    <a:lnTo>
                      <a:pt x="0" y="143"/>
                    </a:lnTo>
                    <a:lnTo>
                      <a:pt x="0" y="90"/>
                    </a:lnTo>
                    <a:lnTo>
                      <a:pt x="0" y="52"/>
                    </a:lnTo>
                    <a:lnTo>
                      <a:pt x="0" y="26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7" name="Freeform 113"/>
              <p:cNvSpPr>
                <a:spLocks/>
              </p:cNvSpPr>
              <p:nvPr/>
            </p:nvSpPr>
            <p:spPr bwMode="auto">
              <a:xfrm>
                <a:off x="3125" y="1704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0 h 214"/>
                  <a:gd name="T4" fmla="*/ 0 w 1"/>
                  <a:gd name="T5" fmla="*/ 123 h 214"/>
                  <a:gd name="T6" fmla="*/ 0 w 1"/>
                  <a:gd name="T7" fmla="*/ 161 h 214"/>
                  <a:gd name="T8" fmla="*/ 0 w 1"/>
                  <a:gd name="T9" fmla="*/ 186 h 214"/>
                  <a:gd name="T10" fmla="*/ 0 w 1"/>
                  <a:gd name="T11" fmla="*/ 202 h 214"/>
                  <a:gd name="T12" fmla="*/ 0 w 1"/>
                  <a:gd name="T13" fmla="*/ 209 h 214"/>
                  <a:gd name="T14" fmla="*/ 0 w 1"/>
                  <a:gd name="T15" fmla="*/ 212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0"/>
                    </a:lnTo>
                    <a:lnTo>
                      <a:pt x="0" y="123"/>
                    </a:lnTo>
                    <a:lnTo>
                      <a:pt x="0" y="161"/>
                    </a:lnTo>
                    <a:lnTo>
                      <a:pt x="0" y="186"/>
                    </a:lnTo>
                    <a:lnTo>
                      <a:pt x="0" y="202"/>
                    </a:lnTo>
                    <a:lnTo>
                      <a:pt x="0" y="209"/>
                    </a:lnTo>
                    <a:lnTo>
                      <a:pt x="0" y="212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8" name="Freeform 114"/>
              <p:cNvSpPr>
                <a:spLocks/>
              </p:cNvSpPr>
              <p:nvPr/>
            </p:nvSpPr>
            <p:spPr bwMode="auto">
              <a:xfrm>
                <a:off x="2070" y="2006"/>
                <a:ext cx="1" cy="212"/>
              </a:xfrm>
              <a:custGeom>
                <a:avLst/>
                <a:gdLst>
                  <a:gd name="T0" fmla="*/ 1 w 1"/>
                  <a:gd name="T1" fmla="*/ 212 h 212"/>
                  <a:gd name="T2" fmla="*/ 1 w 1"/>
                  <a:gd name="T3" fmla="*/ 142 h 212"/>
                  <a:gd name="T4" fmla="*/ 1 w 1"/>
                  <a:gd name="T5" fmla="*/ 89 h 212"/>
                  <a:gd name="T6" fmla="*/ 1 w 1"/>
                  <a:gd name="T7" fmla="*/ 51 h 212"/>
                  <a:gd name="T8" fmla="*/ 0 w 1"/>
                  <a:gd name="T9" fmla="*/ 26 h 212"/>
                  <a:gd name="T10" fmla="*/ 0 w 1"/>
                  <a:gd name="T11" fmla="*/ 10 h 212"/>
                  <a:gd name="T12" fmla="*/ 0 w 1"/>
                  <a:gd name="T13" fmla="*/ 3 h 212"/>
                  <a:gd name="T14" fmla="*/ 0 w 1"/>
                  <a:gd name="T15" fmla="*/ 0 h 212"/>
                  <a:gd name="T16" fmla="*/ 0 w 1"/>
                  <a:gd name="T17" fmla="*/ 0 h 2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2"/>
                  <a:gd name="T29" fmla="*/ 1 w 1"/>
                  <a:gd name="T30" fmla="*/ 212 h 2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2">
                    <a:moveTo>
                      <a:pt x="1" y="212"/>
                    </a:moveTo>
                    <a:lnTo>
                      <a:pt x="1" y="142"/>
                    </a:lnTo>
                    <a:lnTo>
                      <a:pt x="1" y="89"/>
                    </a:lnTo>
                    <a:lnTo>
                      <a:pt x="1" y="51"/>
                    </a:lnTo>
                    <a:lnTo>
                      <a:pt x="0" y="26"/>
                    </a:lnTo>
                    <a:lnTo>
                      <a:pt x="0" y="10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09" name="Rectangle 115"/>
              <p:cNvSpPr>
                <a:spLocks noChangeArrowheads="1"/>
              </p:cNvSpPr>
              <p:nvPr/>
            </p:nvSpPr>
            <p:spPr bwMode="auto">
              <a:xfrm>
                <a:off x="2478" y="153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10" name="Rectangle 116"/>
              <p:cNvSpPr>
                <a:spLocks noChangeArrowheads="1"/>
              </p:cNvSpPr>
              <p:nvPr/>
            </p:nvSpPr>
            <p:spPr bwMode="auto">
              <a:xfrm>
                <a:off x="2478" y="1563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11" name="Rectangle 117"/>
              <p:cNvSpPr>
                <a:spLocks noChangeArrowheads="1"/>
              </p:cNvSpPr>
              <p:nvPr/>
            </p:nvSpPr>
            <p:spPr bwMode="auto">
              <a:xfrm>
                <a:off x="2478" y="1590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12" name="Rectangle 118"/>
              <p:cNvSpPr>
                <a:spLocks noChangeArrowheads="1"/>
              </p:cNvSpPr>
              <p:nvPr/>
            </p:nvSpPr>
            <p:spPr bwMode="auto">
              <a:xfrm>
                <a:off x="2478" y="1618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13" name="Freeform 119"/>
              <p:cNvSpPr>
                <a:spLocks/>
              </p:cNvSpPr>
              <p:nvPr/>
            </p:nvSpPr>
            <p:spPr bwMode="auto">
              <a:xfrm>
                <a:off x="2478" y="1710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4 w 4"/>
                  <a:gd name="T3" fmla="*/ 3 h 4"/>
                  <a:gd name="T4" fmla="*/ 4 w 4"/>
                  <a:gd name="T5" fmla="*/ 1 h 4"/>
                  <a:gd name="T6" fmla="*/ 4 w 4"/>
                  <a:gd name="T7" fmla="*/ 0 h 4"/>
                  <a:gd name="T8" fmla="*/ 0 w 4"/>
                  <a:gd name="T9" fmla="*/ 0 h 4"/>
                  <a:gd name="T10" fmla="*/ 0 w 4"/>
                  <a:gd name="T11" fmla="*/ 1 h 4"/>
                  <a:gd name="T12" fmla="*/ 0 w 4"/>
                  <a:gd name="T13" fmla="*/ 3 h 4"/>
                  <a:gd name="T14" fmla="*/ 0 w 4"/>
                  <a:gd name="T15" fmla="*/ 4 h 4"/>
                  <a:gd name="T16" fmla="*/ 4 w 4"/>
                  <a:gd name="T17" fmla="*/ 4 h 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"/>
                  <a:gd name="T28" fmla="*/ 0 h 4"/>
                  <a:gd name="T29" fmla="*/ 4 w 4"/>
                  <a:gd name="T30" fmla="*/ 4 h 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" h="4">
                    <a:moveTo>
                      <a:pt x="4" y="4"/>
                    </a:moveTo>
                    <a:lnTo>
                      <a:pt x="4" y="3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14" name="Rectangle 120"/>
              <p:cNvSpPr>
                <a:spLocks noChangeArrowheads="1"/>
              </p:cNvSpPr>
              <p:nvPr/>
            </p:nvSpPr>
            <p:spPr bwMode="auto">
              <a:xfrm>
                <a:off x="2585" y="1643"/>
                <a:ext cx="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15" name="Freeform 121"/>
              <p:cNvSpPr>
                <a:spLocks/>
              </p:cNvSpPr>
              <p:nvPr/>
            </p:nvSpPr>
            <p:spPr bwMode="auto">
              <a:xfrm>
                <a:off x="2585" y="1986"/>
                <a:ext cx="5" cy="3"/>
              </a:xfrm>
              <a:custGeom>
                <a:avLst/>
                <a:gdLst>
                  <a:gd name="T0" fmla="*/ 5 w 5"/>
                  <a:gd name="T1" fmla="*/ 3 h 3"/>
                  <a:gd name="T2" fmla="*/ 5 w 5"/>
                  <a:gd name="T3" fmla="*/ 2 h 3"/>
                  <a:gd name="T4" fmla="*/ 5 w 5"/>
                  <a:gd name="T5" fmla="*/ 0 h 3"/>
                  <a:gd name="T6" fmla="*/ 0 w 5"/>
                  <a:gd name="T7" fmla="*/ 0 h 3"/>
                  <a:gd name="T8" fmla="*/ 0 w 5"/>
                  <a:gd name="T9" fmla="*/ 2 h 3"/>
                  <a:gd name="T10" fmla="*/ 0 w 5"/>
                  <a:gd name="T11" fmla="*/ 3 h 3"/>
                  <a:gd name="T12" fmla="*/ 5 w 5"/>
                  <a:gd name="T13" fmla="*/ 3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"/>
                  <a:gd name="T22" fmla="*/ 0 h 3"/>
                  <a:gd name="T23" fmla="*/ 5 w 5"/>
                  <a:gd name="T24" fmla="*/ 3 h 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" h="3">
                    <a:moveTo>
                      <a:pt x="5" y="3"/>
                    </a:moveTo>
                    <a:lnTo>
                      <a:pt x="5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16" name="Rectangle 122"/>
              <p:cNvSpPr>
                <a:spLocks noChangeArrowheads="1"/>
              </p:cNvSpPr>
              <p:nvPr/>
            </p:nvSpPr>
            <p:spPr bwMode="auto">
              <a:xfrm>
                <a:off x="2588" y="155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17" name="Rectangle 123"/>
              <p:cNvSpPr>
                <a:spLocks noChangeArrowheads="1"/>
              </p:cNvSpPr>
              <p:nvPr/>
            </p:nvSpPr>
            <p:spPr bwMode="auto">
              <a:xfrm>
                <a:off x="2588" y="1581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18" name="Freeform 124"/>
              <p:cNvSpPr>
                <a:spLocks/>
              </p:cNvSpPr>
              <p:nvPr/>
            </p:nvSpPr>
            <p:spPr bwMode="auto">
              <a:xfrm>
                <a:off x="2534" y="1542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4 w 4"/>
                  <a:gd name="T3" fmla="*/ 3 h 4"/>
                  <a:gd name="T4" fmla="*/ 4 w 4"/>
                  <a:gd name="T5" fmla="*/ 0 h 4"/>
                  <a:gd name="T6" fmla="*/ 0 w 4"/>
                  <a:gd name="T7" fmla="*/ 0 h 4"/>
                  <a:gd name="T8" fmla="*/ 0 w 4"/>
                  <a:gd name="T9" fmla="*/ 3 h 4"/>
                  <a:gd name="T10" fmla="*/ 0 w 4"/>
                  <a:gd name="T11" fmla="*/ 4 h 4"/>
                  <a:gd name="T12" fmla="*/ 4 w 4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"/>
                  <a:gd name="T22" fmla="*/ 0 h 4"/>
                  <a:gd name="T23" fmla="*/ 4 w 4"/>
                  <a:gd name="T24" fmla="*/ 4 h 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" h="4">
                    <a:moveTo>
                      <a:pt x="4" y="4"/>
                    </a:moveTo>
                    <a:lnTo>
                      <a:pt x="4" y="3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19" name="Freeform 125"/>
              <p:cNvSpPr>
                <a:spLocks/>
              </p:cNvSpPr>
              <p:nvPr/>
            </p:nvSpPr>
            <p:spPr bwMode="auto">
              <a:xfrm>
                <a:off x="2068" y="1916"/>
                <a:ext cx="114" cy="1"/>
              </a:xfrm>
              <a:custGeom>
                <a:avLst/>
                <a:gdLst>
                  <a:gd name="T0" fmla="*/ 0 w 114"/>
                  <a:gd name="T1" fmla="*/ 0 h 1"/>
                  <a:gd name="T2" fmla="*/ 38 w 114"/>
                  <a:gd name="T3" fmla="*/ 0 h 1"/>
                  <a:gd name="T4" fmla="*/ 65 w 114"/>
                  <a:gd name="T5" fmla="*/ 0 h 1"/>
                  <a:gd name="T6" fmla="*/ 85 w 114"/>
                  <a:gd name="T7" fmla="*/ 0 h 1"/>
                  <a:gd name="T8" fmla="*/ 99 w 114"/>
                  <a:gd name="T9" fmla="*/ 0 h 1"/>
                  <a:gd name="T10" fmla="*/ 108 w 114"/>
                  <a:gd name="T11" fmla="*/ 0 h 1"/>
                  <a:gd name="T12" fmla="*/ 111 w 114"/>
                  <a:gd name="T13" fmla="*/ 0 h 1"/>
                  <a:gd name="T14" fmla="*/ 112 w 114"/>
                  <a:gd name="T15" fmla="*/ 0 h 1"/>
                  <a:gd name="T16" fmla="*/ 114 w 114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1"/>
                  <a:gd name="T29" fmla="*/ 114 w 114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1">
                    <a:moveTo>
                      <a:pt x="0" y="0"/>
                    </a:moveTo>
                    <a:lnTo>
                      <a:pt x="38" y="0"/>
                    </a:lnTo>
                    <a:lnTo>
                      <a:pt x="65" y="0"/>
                    </a:lnTo>
                    <a:lnTo>
                      <a:pt x="85" y="0"/>
                    </a:lnTo>
                    <a:lnTo>
                      <a:pt x="99" y="0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2" y="0"/>
                    </a:lnTo>
                    <a:lnTo>
                      <a:pt x="114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0" name="Freeform 126"/>
              <p:cNvSpPr>
                <a:spLocks/>
              </p:cNvSpPr>
              <p:nvPr/>
            </p:nvSpPr>
            <p:spPr bwMode="auto">
              <a:xfrm>
                <a:off x="3014" y="1994"/>
                <a:ext cx="102" cy="1"/>
              </a:xfrm>
              <a:custGeom>
                <a:avLst/>
                <a:gdLst>
                  <a:gd name="T0" fmla="*/ 102 w 102"/>
                  <a:gd name="T1" fmla="*/ 0 h 1"/>
                  <a:gd name="T2" fmla="*/ 69 w 102"/>
                  <a:gd name="T3" fmla="*/ 0 h 1"/>
                  <a:gd name="T4" fmla="*/ 43 w 102"/>
                  <a:gd name="T5" fmla="*/ 0 h 1"/>
                  <a:gd name="T6" fmla="*/ 25 w 102"/>
                  <a:gd name="T7" fmla="*/ 0 h 1"/>
                  <a:gd name="T8" fmla="*/ 13 w 102"/>
                  <a:gd name="T9" fmla="*/ 0 h 1"/>
                  <a:gd name="T10" fmla="*/ 6 w 102"/>
                  <a:gd name="T11" fmla="*/ 0 h 1"/>
                  <a:gd name="T12" fmla="*/ 2 w 102"/>
                  <a:gd name="T13" fmla="*/ 0 h 1"/>
                  <a:gd name="T14" fmla="*/ 0 w 102"/>
                  <a:gd name="T15" fmla="*/ 0 h 1"/>
                  <a:gd name="T16" fmla="*/ 0 w 10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2"/>
                  <a:gd name="T28" fmla="*/ 0 h 1"/>
                  <a:gd name="T29" fmla="*/ 102 w 102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2" h="1">
                    <a:moveTo>
                      <a:pt x="102" y="0"/>
                    </a:moveTo>
                    <a:lnTo>
                      <a:pt x="69" y="0"/>
                    </a:lnTo>
                    <a:lnTo>
                      <a:pt x="43" y="0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1" name="Freeform 127"/>
              <p:cNvSpPr>
                <a:spLocks/>
              </p:cNvSpPr>
              <p:nvPr/>
            </p:nvSpPr>
            <p:spPr bwMode="auto">
              <a:xfrm>
                <a:off x="2376" y="1919"/>
                <a:ext cx="114" cy="1"/>
              </a:xfrm>
              <a:custGeom>
                <a:avLst/>
                <a:gdLst>
                  <a:gd name="T0" fmla="*/ 0 w 114"/>
                  <a:gd name="T1" fmla="*/ 0 h 1"/>
                  <a:gd name="T2" fmla="*/ 38 w 114"/>
                  <a:gd name="T3" fmla="*/ 0 h 1"/>
                  <a:gd name="T4" fmla="*/ 65 w 114"/>
                  <a:gd name="T5" fmla="*/ 0 h 1"/>
                  <a:gd name="T6" fmla="*/ 86 w 114"/>
                  <a:gd name="T7" fmla="*/ 0 h 1"/>
                  <a:gd name="T8" fmla="*/ 99 w 114"/>
                  <a:gd name="T9" fmla="*/ 0 h 1"/>
                  <a:gd name="T10" fmla="*/ 108 w 114"/>
                  <a:gd name="T11" fmla="*/ 0 h 1"/>
                  <a:gd name="T12" fmla="*/ 112 w 114"/>
                  <a:gd name="T13" fmla="*/ 0 h 1"/>
                  <a:gd name="T14" fmla="*/ 114 w 114"/>
                  <a:gd name="T15" fmla="*/ 0 h 1"/>
                  <a:gd name="T16" fmla="*/ 114 w 114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1"/>
                  <a:gd name="T29" fmla="*/ 114 w 114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1">
                    <a:moveTo>
                      <a:pt x="0" y="0"/>
                    </a:moveTo>
                    <a:lnTo>
                      <a:pt x="38" y="0"/>
                    </a:lnTo>
                    <a:lnTo>
                      <a:pt x="65" y="0"/>
                    </a:lnTo>
                    <a:lnTo>
                      <a:pt x="86" y="0"/>
                    </a:lnTo>
                    <a:lnTo>
                      <a:pt x="99" y="0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4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2" name="Freeform 128"/>
              <p:cNvSpPr>
                <a:spLocks/>
              </p:cNvSpPr>
              <p:nvPr/>
            </p:nvSpPr>
            <p:spPr bwMode="auto">
              <a:xfrm>
                <a:off x="2691" y="1994"/>
                <a:ext cx="113" cy="1"/>
              </a:xfrm>
              <a:custGeom>
                <a:avLst/>
                <a:gdLst>
                  <a:gd name="T0" fmla="*/ 113 w 113"/>
                  <a:gd name="T1" fmla="*/ 0 h 1"/>
                  <a:gd name="T2" fmla="*/ 76 w 113"/>
                  <a:gd name="T3" fmla="*/ 0 h 1"/>
                  <a:gd name="T4" fmla="*/ 47 w 113"/>
                  <a:gd name="T5" fmla="*/ 0 h 1"/>
                  <a:gd name="T6" fmla="*/ 28 w 113"/>
                  <a:gd name="T7" fmla="*/ 0 h 1"/>
                  <a:gd name="T8" fmla="*/ 14 w 113"/>
                  <a:gd name="T9" fmla="*/ 0 h 1"/>
                  <a:gd name="T10" fmla="*/ 7 w 113"/>
                  <a:gd name="T11" fmla="*/ 0 h 1"/>
                  <a:gd name="T12" fmla="*/ 2 w 113"/>
                  <a:gd name="T13" fmla="*/ 0 h 1"/>
                  <a:gd name="T14" fmla="*/ 0 w 113"/>
                  <a:gd name="T15" fmla="*/ 0 h 1"/>
                  <a:gd name="T16" fmla="*/ 0 w 113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1"/>
                  <a:gd name="T29" fmla="*/ 113 w 113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1">
                    <a:moveTo>
                      <a:pt x="113" y="0"/>
                    </a:moveTo>
                    <a:lnTo>
                      <a:pt x="76" y="0"/>
                    </a:lnTo>
                    <a:lnTo>
                      <a:pt x="47" y="0"/>
                    </a:lnTo>
                    <a:lnTo>
                      <a:pt x="28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3" name="Freeform 129"/>
              <p:cNvSpPr>
                <a:spLocks/>
              </p:cNvSpPr>
              <p:nvPr/>
            </p:nvSpPr>
            <p:spPr bwMode="auto">
              <a:xfrm>
                <a:off x="2481" y="1702"/>
                <a:ext cx="112" cy="1"/>
              </a:xfrm>
              <a:custGeom>
                <a:avLst/>
                <a:gdLst>
                  <a:gd name="T0" fmla="*/ 0 w 112"/>
                  <a:gd name="T1" fmla="*/ 0 h 1"/>
                  <a:gd name="T2" fmla="*/ 36 w 112"/>
                  <a:gd name="T3" fmla="*/ 0 h 1"/>
                  <a:gd name="T4" fmla="*/ 65 w 112"/>
                  <a:gd name="T5" fmla="*/ 0 h 1"/>
                  <a:gd name="T6" fmla="*/ 85 w 112"/>
                  <a:gd name="T7" fmla="*/ 0 h 1"/>
                  <a:gd name="T8" fmla="*/ 98 w 112"/>
                  <a:gd name="T9" fmla="*/ 0 h 1"/>
                  <a:gd name="T10" fmla="*/ 106 w 112"/>
                  <a:gd name="T11" fmla="*/ 0 h 1"/>
                  <a:gd name="T12" fmla="*/ 110 w 112"/>
                  <a:gd name="T13" fmla="*/ 0 h 1"/>
                  <a:gd name="T14" fmla="*/ 112 w 112"/>
                  <a:gd name="T15" fmla="*/ 0 h 1"/>
                  <a:gd name="T16" fmla="*/ 112 w 11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2"/>
                  <a:gd name="T28" fmla="*/ 0 h 1"/>
                  <a:gd name="T29" fmla="*/ 112 w 112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2" h="1">
                    <a:moveTo>
                      <a:pt x="0" y="0"/>
                    </a:moveTo>
                    <a:lnTo>
                      <a:pt x="36" y="0"/>
                    </a:lnTo>
                    <a:lnTo>
                      <a:pt x="65" y="0"/>
                    </a:lnTo>
                    <a:lnTo>
                      <a:pt x="85" y="0"/>
                    </a:lnTo>
                    <a:lnTo>
                      <a:pt x="98" y="0"/>
                    </a:lnTo>
                    <a:lnTo>
                      <a:pt x="106" y="0"/>
                    </a:lnTo>
                    <a:lnTo>
                      <a:pt x="110" y="0"/>
                    </a:lnTo>
                    <a:lnTo>
                      <a:pt x="112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4" name="Freeform 130"/>
              <p:cNvSpPr>
                <a:spLocks/>
              </p:cNvSpPr>
              <p:nvPr/>
            </p:nvSpPr>
            <p:spPr bwMode="auto">
              <a:xfrm>
                <a:off x="2587" y="2211"/>
                <a:ext cx="114" cy="1"/>
              </a:xfrm>
              <a:custGeom>
                <a:avLst/>
                <a:gdLst>
                  <a:gd name="T0" fmla="*/ 114 w 114"/>
                  <a:gd name="T1" fmla="*/ 0 h 1"/>
                  <a:gd name="T2" fmla="*/ 76 w 114"/>
                  <a:gd name="T3" fmla="*/ 0 h 1"/>
                  <a:gd name="T4" fmla="*/ 48 w 114"/>
                  <a:gd name="T5" fmla="*/ 0 h 1"/>
                  <a:gd name="T6" fmla="*/ 27 w 114"/>
                  <a:gd name="T7" fmla="*/ 0 h 1"/>
                  <a:gd name="T8" fmla="*/ 15 w 114"/>
                  <a:gd name="T9" fmla="*/ 0 h 1"/>
                  <a:gd name="T10" fmla="*/ 6 w 114"/>
                  <a:gd name="T11" fmla="*/ 0 h 1"/>
                  <a:gd name="T12" fmla="*/ 1 w 114"/>
                  <a:gd name="T13" fmla="*/ 0 h 1"/>
                  <a:gd name="T14" fmla="*/ 0 w 114"/>
                  <a:gd name="T15" fmla="*/ 0 h 1"/>
                  <a:gd name="T16" fmla="*/ 0 w 114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1"/>
                  <a:gd name="T29" fmla="*/ 114 w 114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1">
                    <a:moveTo>
                      <a:pt x="114" y="0"/>
                    </a:moveTo>
                    <a:lnTo>
                      <a:pt x="76" y="0"/>
                    </a:lnTo>
                    <a:lnTo>
                      <a:pt x="48" y="0"/>
                    </a:lnTo>
                    <a:lnTo>
                      <a:pt x="27" y="0"/>
                    </a:lnTo>
                    <a:lnTo>
                      <a:pt x="15" y="0"/>
                    </a:lnTo>
                    <a:lnTo>
                      <a:pt x="6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5" name="Freeform 131"/>
              <p:cNvSpPr>
                <a:spLocks/>
              </p:cNvSpPr>
              <p:nvPr/>
            </p:nvSpPr>
            <p:spPr bwMode="auto">
              <a:xfrm>
                <a:off x="2911" y="1918"/>
                <a:ext cx="114" cy="1"/>
              </a:xfrm>
              <a:custGeom>
                <a:avLst/>
                <a:gdLst>
                  <a:gd name="T0" fmla="*/ 0 w 114"/>
                  <a:gd name="T1" fmla="*/ 0 h 1"/>
                  <a:gd name="T2" fmla="*/ 38 w 114"/>
                  <a:gd name="T3" fmla="*/ 0 h 1"/>
                  <a:gd name="T4" fmla="*/ 67 w 114"/>
                  <a:gd name="T5" fmla="*/ 0 h 1"/>
                  <a:gd name="T6" fmla="*/ 87 w 114"/>
                  <a:gd name="T7" fmla="*/ 0 h 1"/>
                  <a:gd name="T8" fmla="*/ 100 w 114"/>
                  <a:gd name="T9" fmla="*/ 0 h 1"/>
                  <a:gd name="T10" fmla="*/ 108 w 114"/>
                  <a:gd name="T11" fmla="*/ 0 h 1"/>
                  <a:gd name="T12" fmla="*/ 113 w 114"/>
                  <a:gd name="T13" fmla="*/ 0 h 1"/>
                  <a:gd name="T14" fmla="*/ 114 w 114"/>
                  <a:gd name="T15" fmla="*/ 0 h 1"/>
                  <a:gd name="T16" fmla="*/ 114 w 114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1"/>
                  <a:gd name="T29" fmla="*/ 114 w 114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1">
                    <a:moveTo>
                      <a:pt x="0" y="0"/>
                    </a:moveTo>
                    <a:lnTo>
                      <a:pt x="38" y="0"/>
                    </a:lnTo>
                    <a:lnTo>
                      <a:pt x="67" y="0"/>
                    </a:lnTo>
                    <a:lnTo>
                      <a:pt x="87" y="0"/>
                    </a:lnTo>
                    <a:lnTo>
                      <a:pt x="100" y="0"/>
                    </a:lnTo>
                    <a:lnTo>
                      <a:pt x="108" y="0"/>
                    </a:lnTo>
                    <a:lnTo>
                      <a:pt x="113" y="0"/>
                    </a:lnTo>
                    <a:lnTo>
                      <a:pt x="114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6" name="Freeform 132"/>
              <p:cNvSpPr>
                <a:spLocks/>
              </p:cNvSpPr>
              <p:nvPr/>
            </p:nvSpPr>
            <p:spPr bwMode="auto">
              <a:xfrm>
                <a:off x="3016" y="1705"/>
                <a:ext cx="114" cy="1"/>
              </a:xfrm>
              <a:custGeom>
                <a:avLst/>
                <a:gdLst>
                  <a:gd name="T0" fmla="*/ 0 w 114"/>
                  <a:gd name="T1" fmla="*/ 0 h 1"/>
                  <a:gd name="T2" fmla="*/ 38 w 114"/>
                  <a:gd name="T3" fmla="*/ 0 h 1"/>
                  <a:gd name="T4" fmla="*/ 67 w 114"/>
                  <a:gd name="T5" fmla="*/ 0 h 1"/>
                  <a:gd name="T6" fmla="*/ 86 w 114"/>
                  <a:gd name="T7" fmla="*/ 0 h 1"/>
                  <a:gd name="T8" fmla="*/ 100 w 114"/>
                  <a:gd name="T9" fmla="*/ 0 h 1"/>
                  <a:gd name="T10" fmla="*/ 108 w 114"/>
                  <a:gd name="T11" fmla="*/ 0 h 1"/>
                  <a:gd name="T12" fmla="*/ 112 w 114"/>
                  <a:gd name="T13" fmla="*/ 0 h 1"/>
                  <a:gd name="T14" fmla="*/ 114 w 114"/>
                  <a:gd name="T15" fmla="*/ 0 h 1"/>
                  <a:gd name="T16" fmla="*/ 114 w 114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1"/>
                  <a:gd name="T29" fmla="*/ 114 w 114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1">
                    <a:moveTo>
                      <a:pt x="0" y="0"/>
                    </a:moveTo>
                    <a:lnTo>
                      <a:pt x="38" y="0"/>
                    </a:lnTo>
                    <a:lnTo>
                      <a:pt x="67" y="0"/>
                    </a:lnTo>
                    <a:lnTo>
                      <a:pt x="86" y="0"/>
                    </a:lnTo>
                    <a:lnTo>
                      <a:pt x="100" y="0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4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7" name="Freeform 133"/>
              <p:cNvSpPr>
                <a:spLocks/>
              </p:cNvSpPr>
              <p:nvPr/>
            </p:nvSpPr>
            <p:spPr bwMode="auto">
              <a:xfrm>
                <a:off x="2070" y="2212"/>
                <a:ext cx="113" cy="2"/>
              </a:xfrm>
              <a:custGeom>
                <a:avLst/>
                <a:gdLst>
                  <a:gd name="T0" fmla="*/ 113 w 113"/>
                  <a:gd name="T1" fmla="*/ 0 h 2"/>
                  <a:gd name="T2" fmla="*/ 76 w 113"/>
                  <a:gd name="T3" fmla="*/ 0 h 2"/>
                  <a:gd name="T4" fmla="*/ 48 w 113"/>
                  <a:gd name="T5" fmla="*/ 0 h 2"/>
                  <a:gd name="T6" fmla="*/ 27 w 113"/>
                  <a:gd name="T7" fmla="*/ 2 h 2"/>
                  <a:gd name="T8" fmla="*/ 15 w 113"/>
                  <a:gd name="T9" fmla="*/ 2 h 2"/>
                  <a:gd name="T10" fmla="*/ 6 w 113"/>
                  <a:gd name="T11" fmla="*/ 2 h 2"/>
                  <a:gd name="T12" fmla="*/ 1 w 113"/>
                  <a:gd name="T13" fmla="*/ 2 h 2"/>
                  <a:gd name="T14" fmla="*/ 0 w 113"/>
                  <a:gd name="T15" fmla="*/ 2 h 2"/>
                  <a:gd name="T16" fmla="*/ 0 w 113"/>
                  <a:gd name="T17" fmla="*/ 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3"/>
                  <a:gd name="T28" fmla="*/ 0 h 2"/>
                  <a:gd name="T29" fmla="*/ 113 w 113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3" h="2">
                    <a:moveTo>
                      <a:pt x="113" y="0"/>
                    </a:moveTo>
                    <a:lnTo>
                      <a:pt x="76" y="0"/>
                    </a:lnTo>
                    <a:lnTo>
                      <a:pt x="48" y="0"/>
                    </a:lnTo>
                    <a:lnTo>
                      <a:pt x="27" y="2"/>
                    </a:lnTo>
                    <a:lnTo>
                      <a:pt x="15" y="2"/>
                    </a:lnTo>
                    <a:lnTo>
                      <a:pt x="6" y="2"/>
                    </a:lnTo>
                    <a:lnTo>
                      <a:pt x="1" y="2"/>
                    </a:lnTo>
                    <a:lnTo>
                      <a:pt x="0" y="2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8" name="Freeform 134"/>
              <p:cNvSpPr>
                <a:spLocks/>
              </p:cNvSpPr>
              <p:nvPr/>
            </p:nvSpPr>
            <p:spPr bwMode="auto">
              <a:xfrm>
                <a:off x="2590" y="1919"/>
                <a:ext cx="114" cy="1"/>
              </a:xfrm>
              <a:custGeom>
                <a:avLst/>
                <a:gdLst>
                  <a:gd name="T0" fmla="*/ 0 w 114"/>
                  <a:gd name="T1" fmla="*/ 0 h 1"/>
                  <a:gd name="T2" fmla="*/ 38 w 114"/>
                  <a:gd name="T3" fmla="*/ 0 h 1"/>
                  <a:gd name="T4" fmla="*/ 65 w 114"/>
                  <a:gd name="T5" fmla="*/ 0 h 1"/>
                  <a:gd name="T6" fmla="*/ 86 w 114"/>
                  <a:gd name="T7" fmla="*/ 0 h 1"/>
                  <a:gd name="T8" fmla="*/ 98 w 114"/>
                  <a:gd name="T9" fmla="*/ 0 h 1"/>
                  <a:gd name="T10" fmla="*/ 108 w 114"/>
                  <a:gd name="T11" fmla="*/ 0 h 1"/>
                  <a:gd name="T12" fmla="*/ 112 w 114"/>
                  <a:gd name="T13" fmla="*/ 0 h 1"/>
                  <a:gd name="T14" fmla="*/ 114 w 114"/>
                  <a:gd name="T15" fmla="*/ 0 h 1"/>
                  <a:gd name="T16" fmla="*/ 114 w 114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4"/>
                  <a:gd name="T28" fmla="*/ 0 h 1"/>
                  <a:gd name="T29" fmla="*/ 114 w 114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4" h="1">
                    <a:moveTo>
                      <a:pt x="0" y="0"/>
                    </a:moveTo>
                    <a:lnTo>
                      <a:pt x="38" y="0"/>
                    </a:lnTo>
                    <a:lnTo>
                      <a:pt x="65" y="0"/>
                    </a:lnTo>
                    <a:lnTo>
                      <a:pt x="86" y="0"/>
                    </a:lnTo>
                    <a:lnTo>
                      <a:pt x="98" y="0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4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29" name="Freeform 135"/>
              <p:cNvSpPr>
                <a:spLocks/>
              </p:cNvSpPr>
              <p:nvPr/>
            </p:nvSpPr>
            <p:spPr bwMode="auto">
              <a:xfrm>
                <a:off x="2479" y="1992"/>
                <a:ext cx="112" cy="1"/>
              </a:xfrm>
              <a:custGeom>
                <a:avLst/>
                <a:gdLst>
                  <a:gd name="T0" fmla="*/ 112 w 112"/>
                  <a:gd name="T1" fmla="*/ 0 h 1"/>
                  <a:gd name="T2" fmla="*/ 74 w 112"/>
                  <a:gd name="T3" fmla="*/ 0 h 1"/>
                  <a:gd name="T4" fmla="*/ 47 w 112"/>
                  <a:gd name="T5" fmla="*/ 0 h 1"/>
                  <a:gd name="T6" fmla="*/ 27 w 112"/>
                  <a:gd name="T7" fmla="*/ 0 h 1"/>
                  <a:gd name="T8" fmla="*/ 14 w 112"/>
                  <a:gd name="T9" fmla="*/ 0 h 1"/>
                  <a:gd name="T10" fmla="*/ 5 w 112"/>
                  <a:gd name="T11" fmla="*/ 0 h 1"/>
                  <a:gd name="T12" fmla="*/ 2 w 112"/>
                  <a:gd name="T13" fmla="*/ 0 h 1"/>
                  <a:gd name="T14" fmla="*/ 0 w 112"/>
                  <a:gd name="T15" fmla="*/ 0 h 1"/>
                  <a:gd name="T16" fmla="*/ 0 w 11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2"/>
                  <a:gd name="T28" fmla="*/ 0 h 1"/>
                  <a:gd name="T29" fmla="*/ 112 w 112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2" h="1">
                    <a:moveTo>
                      <a:pt x="112" y="0"/>
                    </a:moveTo>
                    <a:lnTo>
                      <a:pt x="74" y="0"/>
                    </a:lnTo>
                    <a:lnTo>
                      <a:pt x="47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0" name="Freeform 136"/>
              <p:cNvSpPr>
                <a:spLocks/>
              </p:cNvSpPr>
              <p:nvPr/>
            </p:nvSpPr>
            <p:spPr bwMode="auto">
              <a:xfrm>
                <a:off x="2179" y="1997"/>
                <a:ext cx="105" cy="1"/>
              </a:xfrm>
              <a:custGeom>
                <a:avLst/>
                <a:gdLst>
                  <a:gd name="T0" fmla="*/ 105 w 105"/>
                  <a:gd name="T1" fmla="*/ 0 h 1"/>
                  <a:gd name="T2" fmla="*/ 70 w 105"/>
                  <a:gd name="T3" fmla="*/ 0 h 1"/>
                  <a:gd name="T4" fmla="*/ 44 w 105"/>
                  <a:gd name="T5" fmla="*/ 0 h 1"/>
                  <a:gd name="T6" fmla="*/ 26 w 105"/>
                  <a:gd name="T7" fmla="*/ 0 h 1"/>
                  <a:gd name="T8" fmla="*/ 12 w 105"/>
                  <a:gd name="T9" fmla="*/ 0 h 1"/>
                  <a:gd name="T10" fmla="*/ 4 w 105"/>
                  <a:gd name="T11" fmla="*/ 0 h 1"/>
                  <a:gd name="T12" fmla="*/ 1 w 105"/>
                  <a:gd name="T13" fmla="*/ 0 h 1"/>
                  <a:gd name="T14" fmla="*/ 0 w 105"/>
                  <a:gd name="T15" fmla="*/ 0 h 1"/>
                  <a:gd name="T16" fmla="*/ 0 w 105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5"/>
                  <a:gd name="T28" fmla="*/ 0 h 1"/>
                  <a:gd name="T29" fmla="*/ 105 w 105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5" h="1">
                    <a:moveTo>
                      <a:pt x="105" y="0"/>
                    </a:moveTo>
                    <a:lnTo>
                      <a:pt x="70" y="0"/>
                    </a:lnTo>
                    <a:lnTo>
                      <a:pt x="44" y="0"/>
                    </a:lnTo>
                    <a:lnTo>
                      <a:pt x="26" y="0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1" name="Freeform 137"/>
              <p:cNvSpPr>
                <a:spLocks/>
              </p:cNvSpPr>
              <p:nvPr/>
            </p:nvSpPr>
            <p:spPr bwMode="auto">
              <a:xfrm>
                <a:off x="2182" y="1705"/>
                <a:ext cx="191" cy="1"/>
              </a:xfrm>
              <a:custGeom>
                <a:avLst/>
                <a:gdLst>
                  <a:gd name="T0" fmla="*/ 191 w 191"/>
                  <a:gd name="T1" fmla="*/ 0 h 1"/>
                  <a:gd name="T2" fmla="*/ 129 w 191"/>
                  <a:gd name="T3" fmla="*/ 0 h 1"/>
                  <a:gd name="T4" fmla="*/ 80 w 191"/>
                  <a:gd name="T5" fmla="*/ 0 h 1"/>
                  <a:gd name="T6" fmla="*/ 47 w 191"/>
                  <a:gd name="T7" fmla="*/ 0 h 1"/>
                  <a:gd name="T8" fmla="*/ 24 w 191"/>
                  <a:gd name="T9" fmla="*/ 0 h 1"/>
                  <a:gd name="T10" fmla="*/ 11 w 191"/>
                  <a:gd name="T11" fmla="*/ 0 h 1"/>
                  <a:gd name="T12" fmla="*/ 3 w 191"/>
                  <a:gd name="T13" fmla="*/ 0 h 1"/>
                  <a:gd name="T14" fmla="*/ 1 w 191"/>
                  <a:gd name="T15" fmla="*/ 0 h 1"/>
                  <a:gd name="T16" fmla="*/ 0 w 191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1"/>
                  <a:gd name="T28" fmla="*/ 0 h 1"/>
                  <a:gd name="T29" fmla="*/ 191 w 191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1" h="1">
                    <a:moveTo>
                      <a:pt x="191" y="0"/>
                    </a:moveTo>
                    <a:lnTo>
                      <a:pt x="129" y="0"/>
                    </a:lnTo>
                    <a:lnTo>
                      <a:pt x="80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1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2" name="Freeform 138"/>
              <p:cNvSpPr>
                <a:spLocks/>
              </p:cNvSpPr>
              <p:nvPr/>
            </p:nvSpPr>
            <p:spPr bwMode="auto">
              <a:xfrm>
                <a:off x="2801" y="2207"/>
                <a:ext cx="215" cy="1"/>
              </a:xfrm>
              <a:custGeom>
                <a:avLst/>
                <a:gdLst>
                  <a:gd name="T0" fmla="*/ 0 w 215"/>
                  <a:gd name="T1" fmla="*/ 0 h 1"/>
                  <a:gd name="T2" fmla="*/ 71 w 215"/>
                  <a:gd name="T3" fmla="*/ 0 h 1"/>
                  <a:gd name="T4" fmla="*/ 124 w 215"/>
                  <a:gd name="T5" fmla="*/ 0 h 1"/>
                  <a:gd name="T6" fmla="*/ 162 w 215"/>
                  <a:gd name="T7" fmla="*/ 0 h 1"/>
                  <a:gd name="T8" fmla="*/ 188 w 215"/>
                  <a:gd name="T9" fmla="*/ 0 h 1"/>
                  <a:gd name="T10" fmla="*/ 203 w 215"/>
                  <a:gd name="T11" fmla="*/ 0 h 1"/>
                  <a:gd name="T12" fmla="*/ 210 w 215"/>
                  <a:gd name="T13" fmla="*/ 0 h 1"/>
                  <a:gd name="T14" fmla="*/ 213 w 215"/>
                  <a:gd name="T15" fmla="*/ 0 h 1"/>
                  <a:gd name="T16" fmla="*/ 215 w 215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5"/>
                  <a:gd name="T28" fmla="*/ 0 h 1"/>
                  <a:gd name="T29" fmla="*/ 215 w 215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5" h="1">
                    <a:moveTo>
                      <a:pt x="0" y="0"/>
                    </a:moveTo>
                    <a:lnTo>
                      <a:pt x="71" y="0"/>
                    </a:lnTo>
                    <a:lnTo>
                      <a:pt x="124" y="0"/>
                    </a:lnTo>
                    <a:lnTo>
                      <a:pt x="162" y="0"/>
                    </a:lnTo>
                    <a:lnTo>
                      <a:pt x="188" y="0"/>
                    </a:lnTo>
                    <a:lnTo>
                      <a:pt x="203" y="0"/>
                    </a:lnTo>
                    <a:lnTo>
                      <a:pt x="210" y="0"/>
                    </a:lnTo>
                    <a:lnTo>
                      <a:pt x="213" y="0"/>
                    </a:lnTo>
                    <a:lnTo>
                      <a:pt x="215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3" name="Freeform 139"/>
              <p:cNvSpPr>
                <a:spLocks/>
              </p:cNvSpPr>
              <p:nvPr/>
            </p:nvSpPr>
            <p:spPr bwMode="auto">
              <a:xfrm>
                <a:off x="2284" y="2206"/>
                <a:ext cx="200" cy="1"/>
              </a:xfrm>
              <a:custGeom>
                <a:avLst/>
                <a:gdLst>
                  <a:gd name="T0" fmla="*/ 0 w 200"/>
                  <a:gd name="T1" fmla="*/ 0 h 1"/>
                  <a:gd name="T2" fmla="*/ 66 w 200"/>
                  <a:gd name="T3" fmla="*/ 0 h 1"/>
                  <a:gd name="T4" fmla="*/ 116 w 200"/>
                  <a:gd name="T5" fmla="*/ 0 h 1"/>
                  <a:gd name="T6" fmla="*/ 151 w 200"/>
                  <a:gd name="T7" fmla="*/ 0 h 1"/>
                  <a:gd name="T8" fmla="*/ 175 w 200"/>
                  <a:gd name="T9" fmla="*/ 0 h 1"/>
                  <a:gd name="T10" fmla="*/ 191 w 200"/>
                  <a:gd name="T11" fmla="*/ 0 h 1"/>
                  <a:gd name="T12" fmla="*/ 197 w 200"/>
                  <a:gd name="T13" fmla="*/ 0 h 1"/>
                  <a:gd name="T14" fmla="*/ 200 w 200"/>
                  <a:gd name="T15" fmla="*/ 0 h 1"/>
                  <a:gd name="T16" fmla="*/ 200 w 200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0"/>
                  <a:gd name="T28" fmla="*/ 0 h 1"/>
                  <a:gd name="T29" fmla="*/ 200 w 200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0" h="1">
                    <a:moveTo>
                      <a:pt x="0" y="0"/>
                    </a:moveTo>
                    <a:lnTo>
                      <a:pt x="66" y="0"/>
                    </a:lnTo>
                    <a:lnTo>
                      <a:pt x="116" y="0"/>
                    </a:lnTo>
                    <a:lnTo>
                      <a:pt x="151" y="0"/>
                    </a:lnTo>
                    <a:lnTo>
                      <a:pt x="175" y="0"/>
                    </a:lnTo>
                    <a:lnTo>
                      <a:pt x="191" y="0"/>
                    </a:lnTo>
                    <a:lnTo>
                      <a:pt x="197" y="0"/>
                    </a:lnTo>
                    <a:lnTo>
                      <a:pt x="20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4" name="Freeform 140"/>
              <p:cNvSpPr>
                <a:spLocks/>
              </p:cNvSpPr>
              <p:nvPr/>
            </p:nvSpPr>
            <p:spPr bwMode="auto">
              <a:xfrm>
                <a:off x="3125" y="1913"/>
                <a:ext cx="82" cy="1"/>
              </a:xfrm>
              <a:custGeom>
                <a:avLst/>
                <a:gdLst>
                  <a:gd name="T0" fmla="*/ 82 w 82"/>
                  <a:gd name="T1" fmla="*/ 0 h 1"/>
                  <a:gd name="T2" fmla="*/ 55 w 82"/>
                  <a:gd name="T3" fmla="*/ 0 h 1"/>
                  <a:gd name="T4" fmla="*/ 35 w 82"/>
                  <a:gd name="T5" fmla="*/ 0 h 1"/>
                  <a:gd name="T6" fmla="*/ 21 w 82"/>
                  <a:gd name="T7" fmla="*/ 0 h 1"/>
                  <a:gd name="T8" fmla="*/ 11 w 82"/>
                  <a:gd name="T9" fmla="*/ 0 h 1"/>
                  <a:gd name="T10" fmla="*/ 5 w 82"/>
                  <a:gd name="T11" fmla="*/ 0 h 1"/>
                  <a:gd name="T12" fmla="*/ 2 w 82"/>
                  <a:gd name="T13" fmla="*/ 0 h 1"/>
                  <a:gd name="T14" fmla="*/ 0 w 82"/>
                  <a:gd name="T15" fmla="*/ 0 h 1"/>
                  <a:gd name="T16" fmla="*/ 0 w 8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"/>
                  <a:gd name="T28" fmla="*/ 0 h 1"/>
                  <a:gd name="T29" fmla="*/ 82 w 82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" h="1">
                    <a:moveTo>
                      <a:pt x="82" y="0"/>
                    </a:moveTo>
                    <a:lnTo>
                      <a:pt x="55" y="0"/>
                    </a:lnTo>
                    <a:lnTo>
                      <a:pt x="35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5" name="Freeform 141"/>
              <p:cNvSpPr>
                <a:spLocks/>
              </p:cNvSpPr>
              <p:nvPr/>
            </p:nvSpPr>
            <p:spPr bwMode="auto">
              <a:xfrm>
                <a:off x="1989" y="2004"/>
                <a:ext cx="82" cy="1"/>
              </a:xfrm>
              <a:custGeom>
                <a:avLst/>
                <a:gdLst>
                  <a:gd name="T0" fmla="*/ 0 w 82"/>
                  <a:gd name="T1" fmla="*/ 0 h 1"/>
                  <a:gd name="T2" fmla="*/ 28 w 82"/>
                  <a:gd name="T3" fmla="*/ 0 h 1"/>
                  <a:gd name="T4" fmla="*/ 47 w 82"/>
                  <a:gd name="T5" fmla="*/ 0 h 1"/>
                  <a:gd name="T6" fmla="*/ 63 w 82"/>
                  <a:gd name="T7" fmla="*/ 0 h 1"/>
                  <a:gd name="T8" fmla="*/ 72 w 82"/>
                  <a:gd name="T9" fmla="*/ 0 h 1"/>
                  <a:gd name="T10" fmla="*/ 78 w 82"/>
                  <a:gd name="T11" fmla="*/ 0 h 1"/>
                  <a:gd name="T12" fmla="*/ 81 w 82"/>
                  <a:gd name="T13" fmla="*/ 0 h 1"/>
                  <a:gd name="T14" fmla="*/ 82 w 82"/>
                  <a:gd name="T15" fmla="*/ 0 h 1"/>
                  <a:gd name="T16" fmla="*/ 82 w 8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"/>
                  <a:gd name="T28" fmla="*/ 0 h 1"/>
                  <a:gd name="T29" fmla="*/ 82 w 82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" h="1">
                    <a:moveTo>
                      <a:pt x="0" y="0"/>
                    </a:moveTo>
                    <a:lnTo>
                      <a:pt x="28" y="0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2" y="0"/>
                    </a:lnTo>
                    <a:lnTo>
                      <a:pt x="78" y="0"/>
                    </a:lnTo>
                    <a:lnTo>
                      <a:pt x="81" y="0"/>
                    </a:lnTo>
                    <a:lnTo>
                      <a:pt x="82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6" name="Freeform 142"/>
              <p:cNvSpPr>
                <a:spLocks/>
              </p:cNvSpPr>
              <p:nvPr/>
            </p:nvSpPr>
            <p:spPr bwMode="auto">
              <a:xfrm>
                <a:off x="2699" y="1705"/>
                <a:ext cx="215" cy="1"/>
              </a:xfrm>
              <a:custGeom>
                <a:avLst/>
                <a:gdLst>
                  <a:gd name="T0" fmla="*/ 215 w 215"/>
                  <a:gd name="T1" fmla="*/ 0 h 1"/>
                  <a:gd name="T2" fmla="*/ 144 w 215"/>
                  <a:gd name="T3" fmla="*/ 0 h 1"/>
                  <a:gd name="T4" fmla="*/ 91 w 215"/>
                  <a:gd name="T5" fmla="*/ 0 h 1"/>
                  <a:gd name="T6" fmla="*/ 52 w 215"/>
                  <a:gd name="T7" fmla="*/ 0 h 1"/>
                  <a:gd name="T8" fmla="*/ 27 w 215"/>
                  <a:gd name="T9" fmla="*/ 0 h 1"/>
                  <a:gd name="T10" fmla="*/ 11 w 215"/>
                  <a:gd name="T11" fmla="*/ 0 h 1"/>
                  <a:gd name="T12" fmla="*/ 3 w 215"/>
                  <a:gd name="T13" fmla="*/ 0 h 1"/>
                  <a:gd name="T14" fmla="*/ 0 w 215"/>
                  <a:gd name="T15" fmla="*/ 0 h 1"/>
                  <a:gd name="T16" fmla="*/ 0 w 215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5"/>
                  <a:gd name="T28" fmla="*/ 0 h 1"/>
                  <a:gd name="T29" fmla="*/ 215 w 215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5" h="1">
                    <a:moveTo>
                      <a:pt x="215" y="0"/>
                    </a:moveTo>
                    <a:lnTo>
                      <a:pt x="144" y="0"/>
                    </a:lnTo>
                    <a:lnTo>
                      <a:pt x="91" y="0"/>
                    </a:lnTo>
                    <a:lnTo>
                      <a:pt x="52" y="0"/>
                    </a:lnTo>
                    <a:lnTo>
                      <a:pt x="27" y="0"/>
                    </a:lnTo>
                    <a:lnTo>
                      <a:pt x="11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7" name="Freeform 143"/>
              <p:cNvSpPr>
                <a:spLocks/>
              </p:cNvSpPr>
              <p:nvPr/>
            </p:nvSpPr>
            <p:spPr bwMode="auto">
              <a:xfrm>
                <a:off x="2029" y="1704"/>
                <a:ext cx="41" cy="1"/>
              </a:xfrm>
              <a:custGeom>
                <a:avLst/>
                <a:gdLst>
                  <a:gd name="T0" fmla="*/ 41 w 41"/>
                  <a:gd name="T1" fmla="*/ 0 h 1"/>
                  <a:gd name="T2" fmla="*/ 27 w 41"/>
                  <a:gd name="T3" fmla="*/ 0 h 1"/>
                  <a:gd name="T4" fmla="*/ 18 w 41"/>
                  <a:gd name="T5" fmla="*/ 0 h 1"/>
                  <a:gd name="T6" fmla="*/ 10 w 41"/>
                  <a:gd name="T7" fmla="*/ 0 h 1"/>
                  <a:gd name="T8" fmla="*/ 6 w 41"/>
                  <a:gd name="T9" fmla="*/ 0 h 1"/>
                  <a:gd name="T10" fmla="*/ 3 w 41"/>
                  <a:gd name="T11" fmla="*/ 0 h 1"/>
                  <a:gd name="T12" fmla="*/ 1 w 41"/>
                  <a:gd name="T13" fmla="*/ 0 h 1"/>
                  <a:gd name="T14" fmla="*/ 0 w 41"/>
                  <a:gd name="T15" fmla="*/ 0 h 1"/>
                  <a:gd name="T16" fmla="*/ 0 w 41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1"/>
                  <a:gd name="T28" fmla="*/ 0 h 1"/>
                  <a:gd name="T29" fmla="*/ 41 w 41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1" h="1">
                    <a:moveTo>
                      <a:pt x="41" y="0"/>
                    </a:moveTo>
                    <a:lnTo>
                      <a:pt x="27" y="0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038" name="Freeform 144"/>
              <p:cNvSpPr>
                <a:spLocks/>
              </p:cNvSpPr>
              <p:nvPr/>
            </p:nvSpPr>
            <p:spPr bwMode="auto">
              <a:xfrm>
                <a:off x="3118" y="2203"/>
                <a:ext cx="91" cy="1"/>
              </a:xfrm>
              <a:custGeom>
                <a:avLst/>
                <a:gdLst>
                  <a:gd name="T0" fmla="*/ 0 w 91"/>
                  <a:gd name="T1" fmla="*/ 0 h 1"/>
                  <a:gd name="T2" fmla="*/ 28 w 91"/>
                  <a:gd name="T3" fmla="*/ 0 h 1"/>
                  <a:gd name="T4" fmla="*/ 53 w 91"/>
                  <a:gd name="T5" fmla="*/ 0 h 1"/>
                  <a:gd name="T6" fmla="*/ 68 w 91"/>
                  <a:gd name="T7" fmla="*/ 0 h 1"/>
                  <a:gd name="T8" fmla="*/ 78 w 91"/>
                  <a:gd name="T9" fmla="*/ 0 h 1"/>
                  <a:gd name="T10" fmla="*/ 86 w 91"/>
                  <a:gd name="T11" fmla="*/ 0 h 1"/>
                  <a:gd name="T12" fmla="*/ 89 w 91"/>
                  <a:gd name="T13" fmla="*/ 0 h 1"/>
                  <a:gd name="T14" fmla="*/ 91 w 91"/>
                  <a:gd name="T15" fmla="*/ 0 h 1"/>
                  <a:gd name="T16" fmla="*/ 91 w 91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1"/>
                  <a:gd name="T28" fmla="*/ 0 h 1"/>
                  <a:gd name="T29" fmla="*/ 91 w 91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1" h="1">
                    <a:moveTo>
                      <a:pt x="0" y="0"/>
                    </a:moveTo>
                    <a:lnTo>
                      <a:pt x="28" y="0"/>
                    </a:lnTo>
                    <a:lnTo>
                      <a:pt x="53" y="0"/>
                    </a:lnTo>
                    <a:lnTo>
                      <a:pt x="68" y="0"/>
                    </a:lnTo>
                    <a:lnTo>
                      <a:pt x="78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91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8039" name="Group 145"/>
              <p:cNvGrpSpPr>
                <a:grpSpLocks/>
              </p:cNvGrpSpPr>
              <p:nvPr/>
            </p:nvGrpSpPr>
            <p:grpSpPr bwMode="auto">
              <a:xfrm>
                <a:off x="2488" y="1676"/>
                <a:ext cx="200" cy="240"/>
                <a:chOff x="1920" y="816"/>
                <a:chExt cx="200" cy="240"/>
              </a:xfrm>
            </p:grpSpPr>
            <p:sp>
              <p:nvSpPr>
                <p:cNvPr id="78040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1920" y="8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1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1968" y="9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2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1996" y="86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3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048" y="9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04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120" y="10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7979" name="Group 151"/>
            <p:cNvGrpSpPr>
              <a:grpSpLocks/>
            </p:cNvGrpSpPr>
            <p:nvPr/>
          </p:nvGrpSpPr>
          <p:grpSpPr bwMode="auto">
            <a:xfrm>
              <a:off x="3492" y="1716"/>
              <a:ext cx="972" cy="396"/>
              <a:chOff x="3492" y="1716"/>
              <a:chExt cx="972" cy="396"/>
            </a:xfrm>
          </p:grpSpPr>
          <p:sp>
            <p:nvSpPr>
              <p:cNvPr id="77980" name="Freeform 152"/>
              <p:cNvSpPr>
                <a:spLocks/>
              </p:cNvSpPr>
              <p:nvPr/>
            </p:nvSpPr>
            <p:spPr bwMode="auto">
              <a:xfrm>
                <a:off x="4347" y="1991"/>
                <a:ext cx="31" cy="33"/>
              </a:xfrm>
              <a:custGeom>
                <a:avLst/>
                <a:gdLst>
                  <a:gd name="T0" fmla="*/ 31 w 31"/>
                  <a:gd name="T1" fmla="*/ 16 h 33"/>
                  <a:gd name="T2" fmla="*/ 0 w 31"/>
                  <a:gd name="T3" fmla="*/ 0 h 33"/>
                  <a:gd name="T4" fmla="*/ 31 w 31"/>
                  <a:gd name="T5" fmla="*/ 16 h 33"/>
                  <a:gd name="T6" fmla="*/ 0 w 31"/>
                  <a:gd name="T7" fmla="*/ 33 h 33"/>
                  <a:gd name="T8" fmla="*/ 0 w 31"/>
                  <a:gd name="T9" fmla="*/ 0 h 33"/>
                  <a:gd name="T10" fmla="*/ 31 w 31"/>
                  <a:gd name="T11" fmla="*/ 16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3"/>
                  <a:gd name="T20" fmla="*/ 31 w 31"/>
                  <a:gd name="T21" fmla="*/ 33 h 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3">
                    <a:moveTo>
                      <a:pt x="31" y="16"/>
                    </a:moveTo>
                    <a:lnTo>
                      <a:pt x="0" y="0"/>
                    </a:lnTo>
                    <a:lnTo>
                      <a:pt x="31" y="16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3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81" name="Freeform 153"/>
              <p:cNvSpPr>
                <a:spLocks/>
              </p:cNvSpPr>
              <p:nvPr/>
            </p:nvSpPr>
            <p:spPr bwMode="auto">
              <a:xfrm>
                <a:off x="3685" y="1848"/>
                <a:ext cx="332" cy="164"/>
              </a:xfrm>
              <a:custGeom>
                <a:avLst/>
                <a:gdLst>
                  <a:gd name="T0" fmla="*/ 0 w 332"/>
                  <a:gd name="T1" fmla="*/ 164 h 164"/>
                  <a:gd name="T2" fmla="*/ 1 w 332"/>
                  <a:gd name="T3" fmla="*/ 149 h 164"/>
                  <a:gd name="T4" fmla="*/ 6 w 332"/>
                  <a:gd name="T5" fmla="*/ 134 h 164"/>
                  <a:gd name="T6" fmla="*/ 10 w 332"/>
                  <a:gd name="T7" fmla="*/ 118 h 164"/>
                  <a:gd name="T8" fmla="*/ 15 w 332"/>
                  <a:gd name="T9" fmla="*/ 103 h 164"/>
                  <a:gd name="T10" fmla="*/ 22 w 332"/>
                  <a:gd name="T11" fmla="*/ 90 h 164"/>
                  <a:gd name="T12" fmla="*/ 30 w 332"/>
                  <a:gd name="T13" fmla="*/ 76 h 164"/>
                  <a:gd name="T14" fmla="*/ 38 w 332"/>
                  <a:gd name="T15" fmla="*/ 64 h 164"/>
                  <a:gd name="T16" fmla="*/ 48 w 332"/>
                  <a:gd name="T17" fmla="*/ 52 h 164"/>
                  <a:gd name="T18" fmla="*/ 60 w 332"/>
                  <a:gd name="T19" fmla="*/ 40 h 164"/>
                  <a:gd name="T20" fmla="*/ 74 w 332"/>
                  <a:gd name="T21" fmla="*/ 29 h 164"/>
                  <a:gd name="T22" fmla="*/ 89 w 332"/>
                  <a:gd name="T23" fmla="*/ 20 h 164"/>
                  <a:gd name="T24" fmla="*/ 104 w 332"/>
                  <a:gd name="T25" fmla="*/ 12 h 164"/>
                  <a:gd name="T26" fmla="*/ 119 w 332"/>
                  <a:gd name="T27" fmla="*/ 6 h 164"/>
                  <a:gd name="T28" fmla="*/ 136 w 332"/>
                  <a:gd name="T29" fmla="*/ 3 h 164"/>
                  <a:gd name="T30" fmla="*/ 153 w 332"/>
                  <a:gd name="T31" fmla="*/ 0 h 164"/>
                  <a:gd name="T32" fmla="*/ 169 w 332"/>
                  <a:gd name="T33" fmla="*/ 0 h 164"/>
                  <a:gd name="T34" fmla="*/ 186 w 332"/>
                  <a:gd name="T35" fmla="*/ 0 h 164"/>
                  <a:gd name="T36" fmla="*/ 203 w 332"/>
                  <a:gd name="T37" fmla="*/ 3 h 164"/>
                  <a:gd name="T38" fmla="*/ 220 w 332"/>
                  <a:gd name="T39" fmla="*/ 6 h 164"/>
                  <a:gd name="T40" fmla="*/ 235 w 332"/>
                  <a:gd name="T41" fmla="*/ 12 h 164"/>
                  <a:gd name="T42" fmla="*/ 250 w 332"/>
                  <a:gd name="T43" fmla="*/ 18 h 164"/>
                  <a:gd name="T44" fmla="*/ 263 w 332"/>
                  <a:gd name="T45" fmla="*/ 26 h 164"/>
                  <a:gd name="T46" fmla="*/ 277 w 332"/>
                  <a:gd name="T47" fmla="*/ 35 h 164"/>
                  <a:gd name="T48" fmla="*/ 289 w 332"/>
                  <a:gd name="T49" fmla="*/ 46 h 164"/>
                  <a:gd name="T50" fmla="*/ 297 w 332"/>
                  <a:gd name="T51" fmla="*/ 53 h 164"/>
                  <a:gd name="T52" fmla="*/ 304 w 332"/>
                  <a:gd name="T53" fmla="*/ 62 h 164"/>
                  <a:gd name="T54" fmla="*/ 309 w 332"/>
                  <a:gd name="T55" fmla="*/ 71 h 164"/>
                  <a:gd name="T56" fmla="*/ 315 w 332"/>
                  <a:gd name="T57" fmla="*/ 80 h 164"/>
                  <a:gd name="T58" fmla="*/ 323 w 332"/>
                  <a:gd name="T59" fmla="*/ 99 h 164"/>
                  <a:gd name="T60" fmla="*/ 327 w 332"/>
                  <a:gd name="T61" fmla="*/ 117 h 164"/>
                  <a:gd name="T62" fmla="*/ 330 w 332"/>
                  <a:gd name="T63" fmla="*/ 132 h 164"/>
                  <a:gd name="T64" fmla="*/ 332 w 332"/>
                  <a:gd name="T65" fmla="*/ 146 h 164"/>
                  <a:gd name="T66" fmla="*/ 332 w 332"/>
                  <a:gd name="T67" fmla="*/ 155 h 164"/>
                  <a:gd name="T68" fmla="*/ 332 w 332"/>
                  <a:gd name="T69" fmla="*/ 158 h 16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2"/>
                  <a:gd name="T106" fmla="*/ 0 h 164"/>
                  <a:gd name="T107" fmla="*/ 332 w 332"/>
                  <a:gd name="T108" fmla="*/ 164 h 16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2" h="164">
                    <a:moveTo>
                      <a:pt x="0" y="164"/>
                    </a:moveTo>
                    <a:lnTo>
                      <a:pt x="1" y="149"/>
                    </a:lnTo>
                    <a:lnTo>
                      <a:pt x="6" y="134"/>
                    </a:lnTo>
                    <a:lnTo>
                      <a:pt x="10" y="118"/>
                    </a:lnTo>
                    <a:lnTo>
                      <a:pt x="15" y="103"/>
                    </a:lnTo>
                    <a:lnTo>
                      <a:pt x="22" y="90"/>
                    </a:lnTo>
                    <a:lnTo>
                      <a:pt x="30" y="76"/>
                    </a:lnTo>
                    <a:lnTo>
                      <a:pt x="38" y="64"/>
                    </a:lnTo>
                    <a:lnTo>
                      <a:pt x="48" y="52"/>
                    </a:lnTo>
                    <a:lnTo>
                      <a:pt x="60" y="40"/>
                    </a:lnTo>
                    <a:lnTo>
                      <a:pt x="74" y="29"/>
                    </a:lnTo>
                    <a:lnTo>
                      <a:pt x="89" y="20"/>
                    </a:lnTo>
                    <a:lnTo>
                      <a:pt x="104" y="12"/>
                    </a:lnTo>
                    <a:lnTo>
                      <a:pt x="119" y="6"/>
                    </a:lnTo>
                    <a:lnTo>
                      <a:pt x="136" y="3"/>
                    </a:lnTo>
                    <a:lnTo>
                      <a:pt x="153" y="0"/>
                    </a:lnTo>
                    <a:lnTo>
                      <a:pt x="169" y="0"/>
                    </a:lnTo>
                    <a:lnTo>
                      <a:pt x="186" y="0"/>
                    </a:lnTo>
                    <a:lnTo>
                      <a:pt x="203" y="3"/>
                    </a:lnTo>
                    <a:lnTo>
                      <a:pt x="220" y="6"/>
                    </a:lnTo>
                    <a:lnTo>
                      <a:pt x="235" y="12"/>
                    </a:lnTo>
                    <a:lnTo>
                      <a:pt x="250" y="18"/>
                    </a:lnTo>
                    <a:lnTo>
                      <a:pt x="263" y="26"/>
                    </a:lnTo>
                    <a:lnTo>
                      <a:pt x="277" y="35"/>
                    </a:lnTo>
                    <a:lnTo>
                      <a:pt x="289" y="46"/>
                    </a:lnTo>
                    <a:lnTo>
                      <a:pt x="297" y="53"/>
                    </a:lnTo>
                    <a:lnTo>
                      <a:pt x="304" y="62"/>
                    </a:lnTo>
                    <a:lnTo>
                      <a:pt x="309" y="71"/>
                    </a:lnTo>
                    <a:lnTo>
                      <a:pt x="315" y="80"/>
                    </a:lnTo>
                    <a:lnTo>
                      <a:pt x="323" y="99"/>
                    </a:lnTo>
                    <a:lnTo>
                      <a:pt x="327" y="117"/>
                    </a:lnTo>
                    <a:lnTo>
                      <a:pt x="330" y="132"/>
                    </a:lnTo>
                    <a:lnTo>
                      <a:pt x="332" y="146"/>
                    </a:lnTo>
                    <a:lnTo>
                      <a:pt x="332" y="155"/>
                    </a:lnTo>
                    <a:lnTo>
                      <a:pt x="332" y="15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82" name="Freeform 154"/>
              <p:cNvSpPr>
                <a:spLocks/>
              </p:cNvSpPr>
              <p:nvPr/>
            </p:nvSpPr>
            <p:spPr bwMode="auto">
              <a:xfrm>
                <a:off x="3841" y="1841"/>
                <a:ext cx="333" cy="163"/>
              </a:xfrm>
              <a:custGeom>
                <a:avLst/>
                <a:gdLst>
                  <a:gd name="T0" fmla="*/ 0 w 333"/>
                  <a:gd name="T1" fmla="*/ 163 h 163"/>
                  <a:gd name="T2" fmla="*/ 1 w 333"/>
                  <a:gd name="T3" fmla="*/ 148 h 163"/>
                  <a:gd name="T4" fmla="*/ 6 w 333"/>
                  <a:gd name="T5" fmla="*/ 133 h 163"/>
                  <a:gd name="T6" fmla="*/ 10 w 333"/>
                  <a:gd name="T7" fmla="*/ 118 h 163"/>
                  <a:gd name="T8" fmla="*/ 15 w 333"/>
                  <a:gd name="T9" fmla="*/ 104 h 163"/>
                  <a:gd name="T10" fmla="*/ 23 w 333"/>
                  <a:gd name="T11" fmla="*/ 89 h 163"/>
                  <a:gd name="T12" fmla="*/ 30 w 333"/>
                  <a:gd name="T13" fmla="*/ 77 h 163"/>
                  <a:gd name="T14" fmla="*/ 38 w 333"/>
                  <a:gd name="T15" fmla="*/ 63 h 163"/>
                  <a:gd name="T16" fmla="*/ 48 w 333"/>
                  <a:gd name="T17" fmla="*/ 51 h 163"/>
                  <a:gd name="T18" fmla="*/ 60 w 333"/>
                  <a:gd name="T19" fmla="*/ 39 h 163"/>
                  <a:gd name="T20" fmla="*/ 74 w 333"/>
                  <a:gd name="T21" fmla="*/ 28 h 163"/>
                  <a:gd name="T22" fmla="*/ 89 w 333"/>
                  <a:gd name="T23" fmla="*/ 19 h 163"/>
                  <a:gd name="T24" fmla="*/ 104 w 333"/>
                  <a:gd name="T25" fmla="*/ 12 h 163"/>
                  <a:gd name="T26" fmla="*/ 120 w 333"/>
                  <a:gd name="T27" fmla="*/ 6 h 163"/>
                  <a:gd name="T28" fmla="*/ 136 w 333"/>
                  <a:gd name="T29" fmla="*/ 3 h 163"/>
                  <a:gd name="T30" fmla="*/ 153 w 333"/>
                  <a:gd name="T31" fmla="*/ 0 h 163"/>
                  <a:gd name="T32" fmla="*/ 170 w 333"/>
                  <a:gd name="T33" fmla="*/ 0 h 163"/>
                  <a:gd name="T34" fmla="*/ 186 w 333"/>
                  <a:gd name="T35" fmla="*/ 0 h 163"/>
                  <a:gd name="T36" fmla="*/ 203 w 333"/>
                  <a:gd name="T37" fmla="*/ 3 h 163"/>
                  <a:gd name="T38" fmla="*/ 220 w 333"/>
                  <a:gd name="T39" fmla="*/ 6 h 163"/>
                  <a:gd name="T40" fmla="*/ 235 w 333"/>
                  <a:gd name="T41" fmla="*/ 12 h 163"/>
                  <a:gd name="T42" fmla="*/ 250 w 333"/>
                  <a:gd name="T43" fmla="*/ 18 h 163"/>
                  <a:gd name="T44" fmla="*/ 264 w 333"/>
                  <a:gd name="T45" fmla="*/ 25 h 163"/>
                  <a:gd name="T46" fmla="*/ 277 w 333"/>
                  <a:gd name="T47" fmla="*/ 34 h 163"/>
                  <a:gd name="T48" fmla="*/ 289 w 333"/>
                  <a:gd name="T49" fmla="*/ 45 h 163"/>
                  <a:gd name="T50" fmla="*/ 297 w 333"/>
                  <a:gd name="T51" fmla="*/ 53 h 163"/>
                  <a:gd name="T52" fmla="*/ 305 w 333"/>
                  <a:gd name="T53" fmla="*/ 62 h 163"/>
                  <a:gd name="T54" fmla="*/ 309 w 333"/>
                  <a:gd name="T55" fmla="*/ 71 h 163"/>
                  <a:gd name="T56" fmla="*/ 315 w 333"/>
                  <a:gd name="T57" fmla="*/ 80 h 163"/>
                  <a:gd name="T58" fmla="*/ 323 w 333"/>
                  <a:gd name="T59" fmla="*/ 100 h 163"/>
                  <a:gd name="T60" fmla="*/ 327 w 333"/>
                  <a:gd name="T61" fmla="*/ 119 h 163"/>
                  <a:gd name="T62" fmla="*/ 330 w 333"/>
                  <a:gd name="T63" fmla="*/ 136 h 163"/>
                  <a:gd name="T64" fmla="*/ 332 w 333"/>
                  <a:gd name="T65" fmla="*/ 150 h 163"/>
                  <a:gd name="T66" fmla="*/ 333 w 333"/>
                  <a:gd name="T67" fmla="*/ 159 h 163"/>
                  <a:gd name="T68" fmla="*/ 333 w 333"/>
                  <a:gd name="T69" fmla="*/ 162 h 1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33"/>
                  <a:gd name="T106" fmla="*/ 0 h 163"/>
                  <a:gd name="T107" fmla="*/ 333 w 333"/>
                  <a:gd name="T108" fmla="*/ 163 h 16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33" h="163">
                    <a:moveTo>
                      <a:pt x="0" y="163"/>
                    </a:moveTo>
                    <a:lnTo>
                      <a:pt x="1" y="148"/>
                    </a:lnTo>
                    <a:lnTo>
                      <a:pt x="6" y="133"/>
                    </a:lnTo>
                    <a:lnTo>
                      <a:pt x="10" y="118"/>
                    </a:lnTo>
                    <a:lnTo>
                      <a:pt x="15" y="104"/>
                    </a:lnTo>
                    <a:lnTo>
                      <a:pt x="23" y="89"/>
                    </a:lnTo>
                    <a:lnTo>
                      <a:pt x="30" y="77"/>
                    </a:lnTo>
                    <a:lnTo>
                      <a:pt x="38" y="63"/>
                    </a:lnTo>
                    <a:lnTo>
                      <a:pt x="48" y="51"/>
                    </a:lnTo>
                    <a:lnTo>
                      <a:pt x="60" y="39"/>
                    </a:lnTo>
                    <a:lnTo>
                      <a:pt x="74" y="28"/>
                    </a:lnTo>
                    <a:lnTo>
                      <a:pt x="89" y="19"/>
                    </a:lnTo>
                    <a:lnTo>
                      <a:pt x="104" y="12"/>
                    </a:lnTo>
                    <a:lnTo>
                      <a:pt x="120" y="6"/>
                    </a:lnTo>
                    <a:lnTo>
                      <a:pt x="136" y="3"/>
                    </a:lnTo>
                    <a:lnTo>
                      <a:pt x="153" y="0"/>
                    </a:lnTo>
                    <a:lnTo>
                      <a:pt x="170" y="0"/>
                    </a:lnTo>
                    <a:lnTo>
                      <a:pt x="186" y="0"/>
                    </a:lnTo>
                    <a:lnTo>
                      <a:pt x="203" y="3"/>
                    </a:lnTo>
                    <a:lnTo>
                      <a:pt x="220" y="6"/>
                    </a:lnTo>
                    <a:lnTo>
                      <a:pt x="235" y="12"/>
                    </a:lnTo>
                    <a:lnTo>
                      <a:pt x="250" y="18"/>
                    </a:lnTo>
                    <a:lnTo>
                      <a:pt x="264" y="25"/>
                    </a:lnTo>
                    <a:lnTo>
                      <a:pt x="277" y="34"/>
                    </a:lnTo>
                    <a:lnTo>
                      <a:pt x="289" y="45"/>
                    </a:lnTo>
                    <a:lnTo>
                      <a:pt x="297" y="53"/>
                    </a:lnTo>
                    <a:lnTo>
                      <a:pt x="305" y="62"/>
                    </a:lnTo>
                    <a:lnTo>
                      <a:pt x="309" y="71"/>
                    </a:lnTo>
                    <a:lnTo>
                      <a:pt x="315" y="80"/>
                    </a:lnTo>
                    <a:lnTo>
                      <a:pt x="323" y="100"/>
                    </a:lnTo>
                    <a:lnTo>
                      <a:pt x="327" y="119"/>
                    </a:lnTo>
                    <a:lnTo>
                      <a:pt x="330" y="136"/>
                    </a:lnTo>
                    <a:lnTo>
                      <a:pt x="332" y="150"/>
                    </a:lnTo>
                    <a:lnTo>
                      <a:pt x="333" y="159"/>
                    </a:lnTo>
                    <a:lnTo>
                      <a:pt x="333" y="162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7983" name="Group 155"/>
              <p:cNvGrpSpPr>
                <a:grpSpLocks/>
              </p:cNvGrpSpPr>
              <p:nvPr/>
            </p:nvGrpSpPr>
            <p:grpSpPr bwMode="auto">
              <a:xfrm>
                <a:off x="3598" y="1768"/>
                <a:ext cx="626" cy="336"/>
                <a:chOff x="3598" y="768"/>
                <a:chExt cx="626" cy="336"/>
              </a:xfrm>
            </p:grpSpPr>
            <p:sp>
              <p:nvSpPr>
                <p:cNvPr id="77988" name="Freeform 156"/>
                <p:cNvSpPr>
                  <a:spLocks/>
                </p:cNvSpPr>
                <p:nvPr/>
              </p:nvSpPr>
              <p:spPr bwMode="auto">
                <a:xfrm>
                  <a:off x="3598" y="863"/>
                  <a:ext cx="98" cy="190"/>
                </a:xfrm>
                <a:custGeom>
                  <a:avLst/>
                  <a:gdLst>
                    <a:gd name="T0" fmla="*/ 0 w 96"/>
                    <a:gd name="T1" fmla="*/ 0 h 192"/>
                    <a:gd name="T2" fmla="*/ 53 w 96"/>
                    <a:gd name="T3" fmla="*/ 48 h 192"/>
                    <a:gd name="T4" fmla="*/ 106 w 96"/>
                    <a:gd name="T5" fmla="*/ 182 h 192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192"/>
                    <a:gd name="T11" fmla="*/ 96 w 9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192">
                      <a:moveTo>
                        <a:pt x="0" y="0"/>
                      </a:moveTo>
                      <a:cubicBezTo>
                        <a:pt x="16" y="8"/>
                        <a:pt x="32" y="16"/>
                        <a:pt x="48" y="48"/>
                      </a:cubicBezTo>
                      <a:cubicBezTo>
                        <a:pt x="64" y="80"/>
                        <a:pt x="80" y="136"/>
                        <a:pt x="96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9" name="Freeform 157"/>
                <p:cNvSpPr>
                  <a:spLocks/>
                </p:cNvSpPr>
                <p:nvPr/>
              </p:nvSpPr>
              <p:spPr bwMode="auto">
                <a:xfrm>
                  <a:off x="3696" y="832"/>
                  <a:ext cx="336" cy="272"/>
                </a:xfrm>
                <a:custGeom>
                  <a:avLst/>
                  <a:gdLst>
                    <a:gd name="T0" fmla="*/ 0 w 336"/>
                    <a:gd name="T1" fmla="*/ 224 h 272"/>
                    <a:gd name="T2" fmla="*/ 48 w 336"/>
                    <a:gd name="T3" fmla="*/ 80 h 272"/>
                    <a:gd name="T4" fmla="*/ 96 w 336"/>
                    <a:gd name="T5" fmla="*/ 80 h 272"/>
                    <a:gd name="T6" fmla="*/ 144 w 336"/>
                    <a:gd name="T7" fmla="*/ 128 h 272"/>
                    <a:gd name="T8" fmla="*/ 192 w 336"/>
                    <a:gd name="T9" fmla="*/ 32 h 272"/>
                    <a:gd name="T10" fmla="*/ 240 w 336"/>
                    <a:gd name="T11" fmla="*/ 80 h 272"/>
                    <a:gd name="T12" fmla="*/ 288 w 336"/>
                    <a:gd name="T13" fmla="*/ 32 h 272"/>
                    <a:gd name="T14" fmla="*/ 336 w 336"/>
                    <a:gd name="T15" fmla="*/ 272 h 2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6"/>
                    <a:gd name="T25" fmla="*/ 0 h 272"/>
                    <a:gd name="T26" fmla="*/ 336 w 336"/>
                    <a:gd name="T27" fmla="*/ 272 h 2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6" h="272">
                      <a:moveTo>
                        <a:pt x="0" y="224"/>
                      </a:moveTo>
                      <a:cubicBezTo>
                        <a:pt x="16" y="164"/>
                        <a:pt x="32" y="104"/>
                        <a:pt x="48" y="80"/>
                      </a:cubicBezTo>
                      <a:cubicBezTo>
                        <a:pt x="64" y="56"/>
                        <a:pt x="80" y="72"/>
                        <a:pt x="96" y="80"/>
                      </a:cubicBezTo>
                      <a:cubicBezTo>
                        <a:pt x="112" y="88"/>
                        <a:pt x="128" y="136"/>
                        <a:pt x="144" y="128"/>
                      </a:cubicBezTo>
                      <a:cubicBezTo>
                        <a:pt x="160" y="120"/>
                        <a:pt x="176" y="40"/>
                        <a:pt x="192" y="32"/>
                      </a:cubicBezTo>
                      <a:cubicBezTo>
                        <a:pt x="208" y="24"/>
                        <a:pt x="224" y="80"/>
                        <a:pt x="240" y="80"/>
                      </a:cubicBezTo>
                      <a:cubicBezTo>
                        <a:pt x="256" y="80"/>
                        <a:pt x="272" y="0"/>
                        <a:pt x="288" y="32"/>
                      </a:cubicBezTo>
                      <a:cubicBezTo>
                        <a:pt x="304" y="64"/>
                        <a:pt x="320" y="168"/>
                        <a:pt x="336" y="2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90" name="Freeform 158"/>
                <p:cNvSpPr>
                  <a:spLocks/>
                </p:cNvSpPr>
                <p:nvPr/>
              </p:nvSpPr>
              <p:spPr bwMode="auto">
                <a:xfrm>
                  <a:off x="4032" y="768"/>
                  <a:ext cx="192" cy="336"/>
                </a:xfrm>
                <a:custGeom>
                  <a:avLst/>
                  <a:gdLst>
                    <a:gd name="T0" fmla="*/ 0 w 192"/>
                    <a:gd name="T1" fmla="*/ 336 h 336"/>
                    <a:gd name="T2" fmla="*/ 48 w 192"/>
                    <a:gd name="T3" fmla="*/ 48 h 336"/>
                    <a:gd name="T4" fmla="*/ 96 w 192"/>
                    <a:gd name="T5" fmla="*/ 48 h 336"/>
                    <a:gd name="T6" fmla="*/ 144 w 192"/>
                    <a:gd name="T7" fmla="*/ 144 h 336"/>
                    <a:gd name="T8" fmla="*/ 192 w 192"/>
                    <a:gd name="T9" fmla="*/ 96 h 3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336"/>
                    <a:gd name="T17" fmla="*/ 192 w 192"/>
                    <a:gd name="T18" fmla="*/ 336 h 3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336">
                      <a:moveTo>
                        <a:pt x="0" y="336"/>
                      </a:moveTo>
                      <a:cubicBezTo>
                        <a:pt x="16" y="216"/>
                        <a:pt x="32" y="96"/>
                        <a:pt x="48" y="48"/>
                      </a:cubicBezTo>
                      <a:cubicBezTo>
                        <a:pt x="64" y="0"/>
                        <a:pt x="80" y="32"/>
                        <a:pt x="96" y="48"/>
                      </a:cubicBezTo>
                      <a:cubicBezTo>
                        <a:pt x="112" y="64"/>
                        <a:pt x="128" y="136"/>
                        <a:pt x="144" y="144"/>
                      </a:cubicBezTo>
                      <a:cubicBezTo>
                        <a:pt x="160" y="152"/>
                        <a:pt x="176" y="124"/>
                        <a:pt x="192" y="9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984" name="Group 159"/>
              <p:cNvGrpSpPr>
                <a:grpSpLocks/>
              </p:cNvGrpSpPr>
              <p:nvPr/>
            </p:nvGrpSpPr>
            <p:grpSpPr bwMode="auto">
              <a:xfrm>
                <a:off x="3492" y="1716"/>
                <a:ext cx="876" cy="336"/>
                <a:chOff x="3492" y="724"/>
                <a:chExt cx="876" cy="336"/>
              </a:xfrm>
            </p:grpSpPr>
            <p:sp>
              <p:nvSpPr>
                <p:cNvPr id="77986" name="Line 160"/>
                <p:cNvSpPr>
                  <a:spLocks noChangeShapeType="1"/>
                </p:cNvSpPr>
                <p:nvPr/>
              </p:nvSpPr>
              <p:spPr bwMode="auto">
                <a:xfrm>
                  <a:off x="3492" y="1012"/>
                  <a:ext cx="8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87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3924" y="7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985" name="Text Box 162"/>
              <p:cNvSpPr txBox="1">
                <a:spLocks noChangeArrowheads="1"/>
              </p:cNvSpPr>
              <p:nvPr/>
            </p:nvSpPr>
            <p:spPr bwMode="auto">
              <a:xfrm>
                <a:off x="4084" y="1987"/>
                <a:ext cx="38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zh-TW" sz="700">
                    <a:latin typeface="Arial" pitchFamily="34" charset="0"/>
                    <a:ea typeface="PMingLiU" pitchFamily="18" charset="-120"/>
                  </a:rPr>
                  <a:t>Frequency</a:t>
                </a:r>
              </a:p>
            </p:txBody>
          </p:sp>
        </p:grpSp>
      </p:grpSp>
      <p:sp>
        <p:nvSpPr>
          <p:cNvPr id="77892" name="Text Box 163"/>
          <p:cNvSpPr txBox="1">
            <a:spLocks noChangeArrowheads="1"/>
          </p:cNvSpPr>
          <p:nvPr/>
        </p:nvSpPr>
        <p:spPr bwMode="auto">
          <a:xfrm>
            <a:off x="6477000" y="2362200"/>
            <a:ext cx="6032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TW" sz="700">
                <a:latin typeface="Arial" pitchFamily="34" charset="0"/>
                <a:ea typeface="PMingLiU" pitchFamily="18" charset="-120"/>
              </a:rPr>
              <a:t>Frequency</a:t>
            </a:r>
          </a:p>
        </p:txBody>
      </p:sp>
      <p:grpSp>
        <p:nvGrpSpPr>
          <p:cNvPr id="17" name="Group 164"/>
          <p:cNvGrpSpPr>
            <a:grpSpLocks/>
          </p:cNvGrpSpPr>
          <p:nvPr/>
        </p:nvGrpSpPr>
        <p:grpSpPr bwMode="auto">
          <a:xfrm>
            <a:off x="974725" y="3451225"/>
            <a:ext cx="6111875" cy="2644775"/>
            <a:chOff x="614" y="2174"/>
            <a:chExt cx="3850" cy="1666"/>
          </a:xfrm>
        </p:grpSpPr>
        <p:grpSp>
          <p:nvGrpSpPr>
            <p:cNvPr id="77899" name="Group 165"/>
            <p:cNvGrpSpPr>
              <a:grpSpLocks/>
            </p:cNvGrpSpPr>
            <p:nvPr/>
          </p:nvGrpSpPr>
          <p:grpSpPr bwMode="auto">
            <a:xfrm>
              <a:off x="614" y="2448"/>
              <a:ext cx="1306" cy="1392"/>
              <a:chOff x="614" y="2448"/>
              <a:chExt cx="1306" cy="1392"/>
            </a:xfrm>
          </p:grpSpPr>
          <p:sp>
            <p:nvSpPr>
              <p:cNvPr id="77975" name="Text Box 166"/>
              <p:cNvSpPr txBox="1">
                <a:spLocks noChangeArrowheads="1"/>
              </p:cNvSpPr>
              <p:nvPr/>
            </p:nvSpPr>
            <p:spPr bwMode="auto">
              <a:xfrm>
                <a:off x="614" y="2983"/>
                <a:ext cx="9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zh-TW" sz="2000">
                    <a:latin typeface="Arial" pitchFamily="34" charset="0"/>
                    <a:ea typeface="PMingLiU" pitchFamily="18" charset="-120"/>
                  </a:rPr>
                  <a:t>8 Channels</a:t>
                </a:r>
              </a:p>
            </p:txBody>
          </p:sp>
          <p:sp>
            <p:nvSpPr>
              <p:cNvPr id="77976" name="AutoShape 167"/>
              <p:cNvSpPr>
                <a:spLocks/>
              </p:cNvSpPr>
              <p:nvPr/>
            </p:nvSpPr>
            <p:spPr bwMode="auto">
              <a:xfrm>
                <a:off x="1872" y="2448"/>
                <a:ext cx="48" cy="1392"/>
              </a:xfrm>
              <a:prstGeom prst="leftBrace">
                <a:avLst>
                  <a:gd name="adj1" fmla="val 241667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900" name="Group 168"/>
            <p:cNvGrpSpPr>
              <a:grpSpLocks/>
            </p:cNvGrpSpPr>
            <p:nvPr/>
          </p:nvGrpSpPr>
          <p:grpSpPr bwMode="auto">
            <a:xfrm>
              <a:off x="1941" y="2353"/>
              <a:ext cx="1377" cy="1430"/>
              <a:chOff x="1941" y="2353"/>
              <a:chExt cx="1377" cy="1430"/>
            </a:xfrm>
          </p:grpSpPr>
          <p:sp>
            <p:nvSpPr>
              <p:cNvPr id="77933" name="Freeform 169"/>
              <p:cNvSpPr>
                <a:spLocks/>
              </p:cNvSpPr>
              <p:nvPr/>
            </p:nvSpPr>
            <p:spPr bwMode="auto">
              <a:xfrm>
                <a:off x="2484" y="2682"/>
                <a:ext cx="1" cy="212"/>
              </a:xfrm>
              <a:custGeom>
                <a:avLst/>
                <a:gdLst>
                  <a:gd name="T0" fmla="*/ 0 w 1"/>
                  <a:gd name="T1" fmla="*/ 0 h 212"/>
                  <a:gd name="T2" fmla="*/ 0 w 1"/>
                  <a:gd name="T3" fmla="*/ 70 h 212"/>
                  <a:gd name="T4" fmla="*/ 0 w 1"/>
                  <a:gd name="T5" fmla="*/ 123 h 212"/>
                  <a:gd name="T6" fmla="*/ 0 w 1"/>
                  <a:gd name="T7" fmla="*/ 161 h 212"/>
                  <a:gd name="T8" fmla="*/ 0 w 1"/>
                  <a:gd name="T9" fmla="*/ 187 h 212"/>
                  <a:gd name="T10" fmla="*/ 0 w 1"/>
                  <a:gd name="T11" fmla="*/ 202 h 212"/>
                  <a:gd name="T12" fmla="*/ 0 w 1"/>
                  <a:gd name="T13" fmla="*/ 209 h 212"/>
                  <a:gd name="T14" fmla="*/ 0 w 1"/>
                  <a:gd name="T15" fmla="*/ 212 h 212"/>
                  <a:gd name="T16" fmla="*/ 0 w 1"/>
                  <a:gd name="T17" fmla="*/ 212 h 2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2"/>
                  <a:gd name="T29" fmla="*/ 1 w 1"/>
                  <a:gd name="T30" fmla="*/ 212 h 2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2">
                    <a:moveTo>
                      <a:pt x="0" y="0"/>
                    </a:moveTo>
                    <a:lnTo>
                      <a:pt x="0" y="70"/>
                    </a:lnTo>
                    <a:lnTo>
                      <a:pt x="0" y="123"/>
                    </a:lnTo>
                    <a:lnTo>
                      <a:pt x="0" y="161"/>
                    </a:lnTo>
                    <a:lnTo>
                      <a:pt x="0" y="187"/>
                    </a:lnTo>
                    <a:lnTo>
                      <a:pt x="0" y="202"/>
                    </a:lnTo>
                    <a:lnTo>
                      <a:pt x="0" y="209"/>
                    </a:lnTo>
                    <a:lnTo>
                      <a:pt x="0" y="212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4" name="Freeform 170"/>
              <p:cNvSpPr>
                <a:spLocks/>
              </p:cNvSpPr>
              <p:nvPr/>
            </p:nvSpPr>
            <p:spPr bwMode="auto">
              <a:xfrm>
                <a:off x="2920" y="3008"/>
                <a:ext cx="1" cy="212"/>
              </a:xfrm>
              <a:custGeom>
                <a:avLst/>
                <a:gdLst>
                  <a:gd name="T0" fmla="*/ 0 w 1"/>
                  <a:gd name="T1" fmla="*/ 212 h 212"/>
                  <a:gd name="T2" fmla="*/ 0 w 1"/>
                  <a:gd name="T3" fmla="*/ 143 h 212"/>
                  <a:gd name="T4" fmla="*/ 0 w 1"/>
                  <a:gd name="T5" fmla="*/ 90 h 212"/>
                  <a:gd name="T6" fmla="*/ 0 w 1"/>
                  <a:gd name="T7" fmla="*/ 52 h 212"/>
                  <a:gd name="T8" fmla="*/ 0 w 1"/>
                  <a:gd name="T9" fmla="*/ 26 h 212"/>
                  <a:gd name="T10" fmla="*/ 0 w 1"/>
                  <a:gd name="T11" fmla="*/ 11 h 212"/>
                  <a:gd name="T12" fmla="*/ 0 w 1"/>
                  <a:gd name="T13" fmla="*/ 3 h 212"/>
                  <a:gd name="T14" fmla="*/ 0 w 1"/>
                  <a:gd name="T15" fmla="*/ 0 h 212"/>
                  <a:gd name="T16" fmla="*/ 0 w 1"/>
                  <a:gd name="T17" fmla="*/ 0 h 2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2"/>
                  <a:gd name="T29" fmla="*/ 1 w 1"/>
                  <a:gd name="T30" fmla="*/ 212 h 2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2">
                    <a:moveTo>
                      <a:pt x="0" y="212"/>
                    </a:moveTo>
                    <a:lnTo>
                      <a:pt x="0" y="143"/>
                    </a:lnTo>
                    <a:lnTo>
                      <a:pt x="0" y="90"/>
                    </a:lnTo>
                    <a:lnTo>
                      <a:pt x="0" y="52"/>
                    </a:lnTo>
                    <a:lnTo>
                      <a:pt x="0" y="26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5" name="Freeform 171"/>
              <p:cNvSpPr>
                <a:spLocks/>
              </p:cNvSpPr>
              <p:nvPr/>
            </p:nvSpPr>
            <p:spPr bwMode="auto">
              <a:xfrm>
                <a:off x="2476" y="3349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0 h 214"/>
                  <a:gd name="T4" fmla="*/ 0 w 1"/>
                  <a:gd name="T5" fmla="*/ 123 h 214"/>
                  <a:gd name="T6" fmla="*/ 0 w 1"/>
                  <a:gd name="T7" fmla="*/ 161 h 214"/>
                  <a:gd name="T8" fmla="*/ 0 w 1"/>
                  <a:gd name="T9" fmla="*/ 187 h 214"/>
                  <a:gd name="T10" fmla="*/ 0 w 1"/>
                  <a:gd name="T11" fmla="*/ 202 h 214"/>
                  <a:gd name="T12" fmla="*/ 0 w 1"/>
                  <a:gd name="T13" fmla="*/ 209 h 214"/>
                  <a:gd name="T14" fmla="*/ 0 w 1"/>
                  <a:gd name="T15" fmla="*/ 213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0"/>
                    </a:lnTo>
                    <a:lnTo>
                      <a:pt x="0" y="123"/>
                    </a:lnTo>
                    <a:lnTo>
                      <a:pt x="0" y="161"/>
                    </a:lnTo>
                    <a:lnTo>
                      <a:pt x="0" y="187"/>
                    </a:lnTo>
                    <a:lnTo>
                      <a:pt x="0" y="202"/>
                    </a:lnTo>
                    <a:lnTo>
                      <a:pt x="0" y="209"/>
                    </a:lnTo>
                    <a:lnTo>
                      <a:pt x="0" y="213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6" name="Freeform 172"/>
              <p:cNvSpPr>
                <a:spLocks/>
              </p:cNvSpPr>
              <p:nvPr/>
            </p:nvSpPr>
            <p:spPr bwMode="auto">
              <a:xfrm>
                <a:off x="2071" y="2682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1 h 214"/>
                  <a:gd name="T4" fmla="*/ 0 w 1"/>
                  <a:gd name="T5" fmla="*/ 124 h 214"/>
                  <a:gd name="T6" fmla="*/ 0 w 1"/>
                  <a:gd name="T7" fmla="*/ 162 h 214"/>
                  <a:gd name="T8" fmla="*/ 0 w 1"/>
                  <a:gd name="T9" fmla="*/ 187 h 214"/>
                  <a:gd name="T10" fmla="*/ 0 w 1"/>
                  <a:gd name="T11" fmla="*/ 202 h 214"/>
                  <a:gd name="T12" fmla="*/ 0 w 1"/>
                  <a:gd name="T13" fmla="*/ 211 h 214"/>
                  <a:gd name="T14" fmla="*/ 0 w 1"/>
                  <a:gd name="T15" fmla="*/ 214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1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0" y="187"/>
                    </a:lnTo>
                    <a:lnTo>
                      <a:pt x="0" y="202"/>
                    </a:lnTo>
                    <a:lnTo>
                      <a:pt x="0" y="211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7" name="Freeform 173"/>
              <p:cNvSpPr>
                <a:spLocks/>
              </p:cNvSpPr>
              <p:nvPr/>
            </p:nvSpPr>
            <p:spPr bwMode="auto">
              <a:xfrm>
                <a:off x="2064" y="3352"/>
                <a:ext cx="1" cy="213"/>
              </a:xfrm>
              <a:custGeom>
                <a:avLst/>
                <a:gdLst>
                  <a:gd name="T0" fmla="*/ 0 w 1"/>
                  <a:gd name="T1" fmla="*/ 0 h 213"/>
                  <a:gd name="T2" fmla="*/ 0 w 1"/>
                  <a:gd name="T3" fmla="*/ 70 h 213"/>
                  <a:gd name="T4" fmla="*/ 0 w 1"/>
                  <a:gd name="T5" fmla="*/ 123 h 213"/>
                  <a:gd name="T6" fmla="*/ 0 w 1"/>
                  <a:gd name="T7" fmla="*/ 161 h 213"/>
                  <a:gd name="T8" fmla="*/ 0 w 1"/>
                  <a:gd name="T9" fmla="*/ 185 h 213"/>
                  <a:gd name="T10" fmla="*/ 0 w 1"/>
                  <a:gd name="T11" fmla="*/ 202 h 213"/>
                  <a:gd name="T12" fmla="*/ 0 w 1"/>
                  <a:gd name="T13" fmla="*/ 210 h 213"/>
                  <a:gd name="T14" fmla="*/ 0 w 1"/>
                  <a:gd name="T15" fmla="*/ 213 h 213"/>
                  <a:gd name="T16" fmla="*/ 0 w 1"/>
                  <a:gd name="T17" fmla="*/ 213 h 2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3"/>
                  <a:gd name="T29" fmla="*/ 1 w 1"/>
                  <a:gd name="T30" fmla="*/ 213 h 2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3">
                    <a:moveTo>
                      <a:pt x="0" y="0"/>
                    </a:moveTo>
                    <a:lnTo>
                      <a:pt x="0" y="70"/>
                    </a:lnTo>
                    <a:lnTo>
                      <a:pt x="0" y="123"/>
                    </a:lnTo>
                    <a:lnTo>
                      <a:pt x="0" y="161"/>
                    </a:lnTo>
                    <a:lnTo>
                      <a:pt x="0" y="185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0" y="213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8" name="Freeform 174"/>
              <p:cNvSpPr>
                <a:spLocks/>
              </p:cNvSpPr>
              <p:nvPr/>
            </p:nvSpPr>
            <p:spPr bwMode="auto">
              <a:xfrm>
                <a:off x="2927" y="2679"/>
                <a:ext cx="1" cy="214"/>
              </a:xfrm>
              <a:custGeom>
                <a:avLst/>
                <a:gdLst>
                  <a:gd name="T0" fmla="*/ 0 w 1"/>
                  <a:gd name="T1" fmla="*/ 0 h 214"/>
                  <a:gd name="T2" fmla="*/ 0 w 1"/>
                  <a:gd name="T3" fmla="*/ 70 h 214"/>
                  <a:gd name="T4" fmla="*/ 0 w 1"/>
                  <a:gd name="T5" fmla="*/ 124 h 214"/>
                  <a:gd name="T6" fmla="*/ 0 w 1"/>
                  <a:gd name="T7" fmla="*/ 162 h 214"/>
                  <a:gd name="T8" fmla="*/ 0 w 1"/>
                  <a:gd name="T9" fmla="*/ 188 h 214"/>
                  <a:gd name="T10" fmla="*/ 0 w 1"/>
                  <a:gd name="T11" fmla="*/ 203 h 214"/>
                  <a:gd name="T12" fmla="*/ 0 w 1"/>
                  <a:gd name="T13" fmla="*/ 211 h 214"/>
                  <a:gd name="T14" fmla="*/ 0 w 1"/>
                  <a:gd name="T15" fmla="*/ 214 h 214"/>
                  <a:gd name="T16" fmla="*/ 0 w 1"/>
                  <a:gd name="T17" fmla="*/ 214 h 21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4"/>
                  <a:gd name="T29" fmla="*/ 1 w 1"/>
                  <a:gd name="T30" fmla="*/ 214 h 21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4">
                    <a:moveTo>
                      <a:pt x="0" y="0"/>
                    </a:moveTo>
                    <a:lnTo>
                      <a:pt x="0" y="70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0" y="188"/>
                    </a:lnTo>
                    <a:lnTo>
                      <a:pt x="0" y="203"/>
                    </a:lnTo>
                    <a:lnTo>
                      <a:pt x="0" y="211"/>
                    </a:lnTo>
                    <a:lnTo>
                      <a:pt x="0" y="214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9" name="Freeform 175"/>
              <p:cNvSpPr>
                <a:spLocks/>
              </p:cNvSpPr>
              <p:nvPr/>
            </p:nvSpPr>
            <p:spPr bwMode="auto">
              <a:xfrm>
                <a:off x="2475" y="3010"/>
                <a:ext cx="1" cy="215"/>
              </a:xfrm>
              <a:custGeom>
                <a:avLst/>
                <a:gdLst>
                  <a:gd name="T0" fmla="*/ 0 w 1"/>
                  <a:gd name="T1" fmla="*/ 215 h 215"/>
                  <a:gd name="T2" fmla="*/ 0 w 1"/>
                  <a:gd name="T3" fmla="*/ 144 h 215"/>
                  <a:gd name="T4" fmla="*/ 0 w 1"/>
                  <a:gd name="T5" fmla="*/ 91 h 215"/>
                  <a:gd name="T6" fmla="*/ 0 w 1"/>
                  <a:gd name="T7" fmla="*/ 53 h 215"/>
                  <a:gd name="T8" fmla="*/ 0 w 1"/>
                  <a:gd name="T9" fmla="*/ 27 h 215"/>
                  <a:gd name="T10" fmla="*/ 0 w 1"/>
                  <a:gd name="T11" fmla="*/ 12 h 215"/>
                  <a:gd name="T12" fmla="*/ 0 w 1"/>
                  <a:gd name="T13" fmla="*/ 4 h 215"/>
                  <a:gd name="T14" fmla="*/ 0 w 1"/>
                  <a:gd name="T15" fmla="*/ 1 h 215"/>
                  <a:gd name="T16" fmla="*/ 0 w 1"/>
                  <a:gd name="T17" fmla="*/ 0 h 2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5"/>
                  <a:gd name="T29" fmla="*/ 1 w 1"/>
                  <a:gd name="T30" fmla="*/ 215 h 2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5">
                    <a:moveTo>
                      <a:pt x="0" y="215"/>
                    </a:moveTo>
                    <a:lnTo>
                      <a:pt x="0" y="144"/>
                    </a:lnTo>
                    <a:lnTo>
                      <a:pt x="0" y="91"/>
                    </a:lnTo>
                    <a:lnTo>
                      <a:pt x="0" y="53"/>
                    </a:lnTo>
                    <a:lnTo>
                      <a:pt x="0" y="27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40" name="Freeform 176"/>
              <p:cNvSpPr>
                <a:spLocks/>
              </p:cNvSpPr>
              <p:nvPr/>
            </p:nvSpPr>
            <p:spPr bwMode="auto">
              <a:xfrm>
                <a:off x="2920" y="3345"/>
                <a:ext cx="1" cy="215"/>
              </a:xfrm>
              <a:custGeom>
                <a:avLst/>
                <a:gdLst>
                  <a:gd name="T0" fmla="*/ 0 w 1"/>
                  <a:gd name="T1" fmla="*/ 0 h 215"/>
                  <a:gd name="T2" fmla="*/ 1 w 1"/>
                  <a:gd name="T3" fmla="*/ 71 h 215"/>
                  <a:gd name="T4" fmla="*/ 1 w 1"/>
                  <a:gd name="T5" fmla="*/ 124 h 215"/>
                  <a:gd name="T6" fmla="*/ 1 w 1"/>
                  <a:gd name="T7" fmla="*/ 162 h 215"/>
                  <a:gd name="T8" fmla="*/ 1 w 1"/>
                  <a:gd name="T9" fmla="*/ 188 h 215"/>
                  <a:gd name="T10" fmla="*/ 1 w 1"/>
                  <a:gd name="T11" fmla="*/ 203 h 215"/>
                  <a:gd name="T12" fmla="*/ 1 w 1"/>
                  <a:gd name="T13" fmla="*/ 210 h 215"/>
                  <a:gd name="T14" fmla="*/ 1 w 1"/>
                  <a:gd name="T15" fmla="*/ 213 h 215"/>
                  <a:gd name="T16" fmla="*/ 1 w 1"/>
                  <a:gd name="T17" fmla="*/ 215 h 2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"/>
                  <a:gd name="T28" fmla="*/ 0 h 215"/>
                  <a:gd name="T29" fmla="*/ 1 w 1"/>
                  <a:gd name="T30" fmla="*/ 215 h 21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" h="215">
                    <a:moveTo>
                      <a:pt x="0" y="0"/>
                    </a:moveTo>
                    <a:lnTo>
                      <a:pt x="1" y="71"/>
                    </a:lnTo>
                    <a:lnTo>
                      <a:pt x="1" y="124"/>
                    </a:lnTo>
                    <a:lnTo>
                      <a:pt x="1" y="162"/>
                    </a:lnTo>
                    <a:lnTo>
                      <a:pt x="1" y="188"/>
                    </a:lnTo>
                    <a:lnTo>
                      <a:pt x="1" y="203"/>
                    </a:lnTo>
                    <a:lnTo>
                      <a:pt x="1" y="210"/>
                    </a:lnTo>
                    <a:lnTo>
                      <a:pt x="1" y="213"/>
                    </a:lnTo>
                    <a:lnTo>
                      <a:pt x="1" y="215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41" name="Freeform 177"/>
              <p:cNvSpPr>
                <a:spLocks/>
              </p:cNvSpPr>
              <p:nvPr/>
            </p:nvSpPr>
            <p:spPr bwMode="auto">
              <a:xfrm>
                <a:off x="2481" y="2353"/>
                <a:ext cx="4" cy="5"/>
              </a:xfrm>
              <a:custGeom>
                <a:avLst/>
                <a:gdLst>
                  <a:gd name="T0" fmla="*/ 4 w 4"/>
                  <a:gd name="T1" fmla="*/ 5 h 5"/>
                  <a:gd name="T2" fmla="*/ 4 w 4"/>
                  <a:gd name="T3" fmla="*/ 3 h 5"/>
                  <a:gd name="T4" fmla="*/ 4 w 4"/>
                  <a:gd name="T5" fmla="*/ 0 h 5"/>
                  <a:gd name="T6" fmla="*/ 0 w 4"/>
                  <a:gd name="T7" fmla="*/ 0 h 5"/>
                  <a:gd name="T8" fmla="*/ 0 w 4"/>
                  <a:gd name="T9" fmla="*/ 3 h 5"/>
                  <a:gd name="T10" fmla="*/ 0 w 4"/>
                  <a:gd name="T11" fmla="*/ 5 h 5"/>
                  <a:gd name="T12" fmla="*/ 4 w 4"/>
                  <a:gd name="T13" fmla="*/ 5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"/>
                  <a:gd name="T22" fmla="*/ 0 h 5"/>
                  <a:gd name="T23" fmla="*/ 4 w 4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" h="5">
                    <a:moveTo>
                      <a:pt x="4" y="5"/>
                    </a:moveTo>
                    <a:lnTo>
                      <a:pt x="4" y="3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42" name="Rectangle 178"/>
              <p:cNvSpPr>
                <a:spLocks noChangeArrowheads="1"/>
              </p:cNvSpPr>
              <p:nvPr/>
            </p:nvSpPr>
            <p:spPr bwMode="auto">
              <a:xfrm>
                <a:off x="2928" y="2564"/>
                <a:ext cx="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3" name="Rectangle 179"/>
              <p:cNvSpPr>
                <a:spLocks noChangeArrowheads="1"/>
              </p:cNvSpPr>
              <p:nvPr/>
            </p:nvSpPr>
            <p:spPr bwMode="auto">
              <a:xfrm>
                <a:off x="2928" y="2591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4" name="Rectangle 180"/>
              <p:cNvSpPr>
                <a:spLocks noChangeArrowheads="1"/>
              </p:cNvSpPr>
              <p:nvPr/>
            </p:nvSpPr>
            <p:spPr bwMode="auto">
              <a:xfrm>
                <a:off x="2928" y="2618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5" name="Rectangle 181"/>
              <p:cNvSpPr>
                <a:spLocks noChangeArrowheads="1"/>
              </p:cNvSpPr>
              <p:nvPr/>
            </p:nvSpPr>
            <p:spPr bwMode="auto">
              <a:xfrm>
                <a:off x="2928" y="2646"/>
                <a:ext cx="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6" name="Freeform 182"/>
              <p:cNvSpPr>
                <a:spLocks/>
              </p:cNvSpPr>
              <p:nvPr/>
            </p:nvSpPr>
            <p:spPr bwMode="auto">
              <a:xfrm flipV="1">
                <a:off x="2064" y="2832"/>
                <a:ext cx="418" cy="61"/>
              </a:xfrm>
              <a:custGeom>
                <a:avLst/>
                <a:gdLst>
                  <a:gd name="T0" fmla="*/ 0 w 339"/>
                  <a:gd name="T1" fmla="*/ 0 h 61"/>
                  <a:gd name="T2" fmla="*/ 319 w 339"/>
                  <a:gd name="T3" fmla="*/ 0 h 61"/>
                  <a:gd name="T4" fmla="*/ 562 w 339"/>
                  <a:gd name="T5" fmla="*/ 0 h 61"/>
                  <a:gd name="T6" fmla="*/ 732 w 339"/>
                  <a:gd name="T7" fmla="*/ 0 h 61"/>
                  <a:gd name="T8" fmla="*/ 846 w 339"/>
                  <a:gd name="T9" fmla="*/ 0 h 61"/>
                  <a:gd name="T10" fmla="*/ 915 w 339"/>
                  <a:gd name="T11" fmla="*/ 0 h 61"/>
                  <a:gd name="T12" fmla="*/ 954 w 339"/>
                  <a:gd name="T13" fmla="*/ 0 h 61"/>
                  <a:gd name="T14" fmla="*/ 965 w 339"/>
                  <a:gd name="T15" fmla="*/ 0 h 61"/>
                  <a:gd name="T16" fmla="*/ 965 w 339"/>
                  <a:gd name="T17" fmla="*/ 0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61"/>
                  <a:gd name="T29" fmla="*/ 339 w 339"/>
                  <a:gd name="T30" fmla="*/ 61 h 6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61">
                    <a:moveTo>
                      <a:pt x="0" y="0"/>
                    </a:moveTo>
                    <a:lnTo>
                      <a:pt x="112" y="0"/>
                    </a:lnTo>
                    <a:lnTo>
                      <a:pt x="197" y="0"/>
                    </a:lnTo>
                    <a:lnTo>
                      <a:pt x="257" y="0"/>
                    </a:lnTo>
                    <a:lnTo>
                      <a:pt x="297" y="0"/>
                    </a:lnTo>
                    <a:lnTo>
                      <a:pt x="321" y="0"/>
                    </a:lnTo>
                    <a:lnTo>
                      <a:pt x="335" y="0"/>
                    </a:lnTo>
                    <a:lnTo>
                      <a:pt x="339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47" name="Freeform 183"/>
              <p:cNvSpPr>
                <a:spLocks/>
              </p:cNvSpPr>
              <p:nvPr/>
            </p:nvSpPr>
            <p:spPr bwMode="auto">
              <a:xfrm flipV="1">
                <a:off x="2475" y="3168"/>
                <a:ext cx="453" cy="54"/>
              </a:xfrm>
              <a:custGeom>
                <a:avLst/>
                <a:gdLst>
                  <a:gd name="T0" fmla="*/ 0 w 339"/>
                  <a:gd name="T1" fmla="*/ 0 h 54"/>
                  <a:gd name="T2" fmla="*/ 477 w 339"/>
                  <a:gd name="T3" fmla="*/ 0 h 54"/>
                  <a:gd name="T4" fmla="*/ 833 w 339"/>
                  <a:gd name="T5" fmla="*/ 0 h 54"/>
                  <a:gd name="T6" fmla="*/ 1090 w 339"/>
                  <a:gd name="T7" fmla="*/ 0 h 54"/>
                  <a:gd name="T8" fmla="*/ 1268 w 339"/>
                  <a:gd name="T9" fmla="*/ 0 h 54"/>
                  <a:gd name="T10" fmla="*/ 1368 w 339"/>
                  <a:gd name="T11" fmla="*/ 0 h 54"/>
                  <a:gd name="T12" fmla="*/ 1428 w 339"/>
                  <a:gd name="T13" fmla="*/ 0 h 54"/>
                  <a:gd name="T14" fmla="*/ 1443 w 339"/>
                  <a:gd name="T15" fmla="*/ 0 h 54"/>
                  <a:gd name="T16" fmla="*/ 1443 w 339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54"/>
                  <a:gd name="T29" fmla="*/ 339 w 339"/>
                  <a:gd name="T30" fmla="*/ 54 h 5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54">
                    <a:moveTo>
                      <a:pt x="0" y="0"/>
                    </a:moveTo>
                    <a:lnTo>
                      <a:pt x="112" y="0"/>
                    </a:lnTo>
                    <a:lnTo>
                      <a:pt x="195" y="0"/>
                    </a:lnTo>
                    <a:lnTo>
                      <a:pt x="256" y="0"/>
                    </a:lnTo>
                    <a:lnTo>
                      <a:pt x="297" y="0"/>
                    </a:lnTo>
                    <a:lnTo>
                      <a:pt x="321" y="0"/>
                    </a:lnTo>
                    <a:lnTo>
                      <a:pt x="335" y="0"/>
                    </a:lnTo>
                    <a:lnTo>
                      <a:pt x="339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48" name="Freeform 184"/>
              <p:cNvSpPr>
                <a:spLocks/>
              </p:cNvSpPr>
              <p:nvPr/>
            </p:nvSpPr>
            <p:spPr bwMode="auto">
              <a:xfrm>
                <a:off x="2475" y="3346"/>
                <a:ext cx="453" cy="62"/>
              </a:xfrm>
              <a:custGeom>
                <a:avLst/>
                <a:gdLst>
                  <a:gd name="T0" fmla="*/ 0 w 341"/>
                  <a:gd name="T1" fmla="*/ 0 h 62"/>
                  <a:gd name="T2" fmla="*/ 464 w 341"/>
                  <a:gd name="T3" fmla="*/ 0 h 62"/>
                  <a:gd name="T4" fmla="*/ 816 w 341"/>
                  <a:gd name="T5" fmla="*/ 0 h 62"/>
                  <a:gd name="T6" fmla="*/ 1063 w 341"/>
                  <a:gd name="T7" fmla="*/ 0 h 62"/>
                  <a:gd name="T8" fmla="*/ 1234 w 341"/>
                  <a:gd name="T9" fmla="*/ 0 h 62"/>
                  <a:gd name="T10" fmla="*/ 1336 w 341"/>
                  <a:gd name="T11" fmla="*/ 0 h 62"/>
                  <a:gd name="T12" fmla="*/ 1386 w 341"/>
                  <a:gd name="T13" fmla="*/ 0 h 62"/>
                  <a:gd name="T14" fmla="*/ 1402 w 341"/>
                  <a:gd name="T15" fmla="*/ 0 h 62"/>
                  <a:gd name="T16" fmla="*/ 1412 w 341"/>
                  <a:gd name="T17" fmla="*/ 0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1"/>
                  <a:gd name="T28" fmla="*/ 0 h 62"/>
                  <a:gd name="T29" fmla="*/ 341 w 341"/>
                  <a:gd name="T30" fmla="*/ 62 h 6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1" h="62">
                    <a:moveTo>
                      <a:pt x="0" y="0"/>
                    </a:moveTo>
                    <a:lnTo>
                      <a:pt x="112" y="0"/>
                    </a:lnTo>
                    <a:lnTo>
                      <a:pt x="197" y="0"/>
                    </a:lnTo>
                    <a:lnTo>
                      <a:pt x="257" y="0"/>
                    </a:lnTo>
                    <a:lnTo>
                      <a:pt x="298" y="0"/>
                    </a:lnTo>
                    <a:lnTo>
                      <a:pt x="323" y="0"/>
                    </a:lnTo>
                    <a:lnTo>
                      <a:pt x="335" y="0"/>
                    </a:lnTo>
                    <a:lnTo>
                      <a:pt x="339" y="0"/>
                    </a:lnTo>
                    <a:lnTo>
                      <a:pt x="341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49" name="Freeform 185"/>
              <p:cNvSpPr>
                <a:spLocks/>
              </p:cNvSpPr>
              <p:nvPr/>
            </p:nvSpPr>
            <p:spPr bwMode="auto">
              <a:xfrm>
                <a:off x="1955" y="3010"/>
                <a:ext cx="518" cy="1"/>
              </a:xfrm>
              <a:custGeom>
                <a:avLst/>
                <a:gdLst>
                  <a:gd name="T0" fmla="*/ 0 w 518"/>
                  <a:gd name="T1" fmla="*/ 0 h 1"/>
                  <a:gd name="T2" fmla="*/ 171 w 518"/>
                  <a:gd name="T3" fmla="*/ 0 h 1"/>
                  <a:gd name="T4" fmla="*/ 300 w 518"/>
                  <a:gd name="T5" fmla="*/ 0 h 1"/>
                  <a:gd name="T6" fmla="*/ 391 w 518"/>
                  <a:gd name="T7" fmla="*/ 0 h 1"/>
                  <a:gd name="T8" fmla="*/ 453 w 518"/>
                  <a:gd name="T9" fmla="*/ 0 h 1"/>
                  <a:gd name="T10" fmla="*/ 491 w 518"/>
                  <a:gd name="T11" fmla="*/ 0 h 1"/>
                  <a:gd name="T12" fmla="*/ 511 w 518"/>
                  <a:gd name="T13" fmla="*/ 0 h 1"/>
                  <a:gd name="T14" fmla="*/ 517 w 518"/>
                  <a:gd name="T15" fmla="*/ 0 h 1"/>
                  <a:gd name="T16" fmla="*/ 518 w 518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18"/>
                  <a:gd name="T28" fmla="*/ 0 h 1"/>
                  <a:gd name="T29" fmla="*/ 518 w 518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18" h="1">
                    <a:moveTo>
                      <a:pt x="0" y="0"/>
                    </a:moveTo>
                    <a:lnTo>
                      <a:pt x="171" y="0"/>
                    </a:lnTo>
                    <a:lnTo>
                      <a:pt x="300" y="0"/>
                    </a:lnTo>
                    <a:lnTo>
                      <a:pt x="391" y="0"/>
                    </a:lnTo>
                    <a:lnTo>
                      <a:pt x="453" y="0"/>
                    </a:lnTo>
                    <a:lnTo>
                      <a:pt x="491" y="0"/>
                    </a:lnTo>
                    <a:lnTo>
                      <a:pt x="511" y="0"/>
                    </a:lnTo>
                    <a:lnTo>
                      <a:pt x="517" y="0"/>
                    </a:lnTo>
                    <a:lnTo>
                      <a:pt x="518" y="0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0" name="Freeform 186"/>
              <p:cNvSpPr>
                <a:spLocks/>
              </p:cNvSpPr>
              <p:nvPr/>
            </p:nvSpPr>
            <p:spPr bwMode="auto">
              <a:xfrm>
                <a:off x="2928" y="3560"/>
                <a:ext cx="390" cy="47"/>
              </a:xfrm>
              <a:custGeom>
                <a:avLst/>
                <a:gdLst>
                  <a:gd name="T0" fmla="*/ 145 w 499"/>
                  <a:gd name="T1" fmla="*/ 0 h 47"/>
                  <a:gd name="T2" fmla="*/ 97 w 499"/>
                  <a:gd name="T3" fmla="*/ 0 h 47"/>
                  <a:gd name="T4" fmla="*/ 62 w 499"/>
                  <a:gd name="T5" fmla="*/ 0 h 47"/>
                  <a:gd name="T6" fmla="*/ 35 w 499"/>
                  <a:gd name="T7" fmla="*/ 0 h 47"/>
                  <a:gd name="T8" fmla="*/ 18 w 499"/>
                  <a:gd name="T9" fmla="*/ 0 h 47"/>
                  <a:gd name="T10" fmla="*/ 8 w 499"/>
                  <a:gd name="T11" fmla="*/ 0 h 47"/>
                  <a:gd name="T12" fmla="*/ 2 w 499"/>
                  <a:gd name="T13" fmla="*/ 0 h 47"/>
                  <a:gd name="T14" fmla="*/ 0 w 499"/>
                  <a:gd name="T15" fmla="*/ 0 h 47"/>
                  <a:gd name="T16" fmla="*/ 0 w 499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99"/>
                  <a:gd name="T28" fmla="*/ 0 h 47"/>
                  <a:gd name="T29" fmla="*/ 499 w 499"/>
                  <a:gd name="T30" fmla="*/ 47 h 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99" h="47">
                    <a:moveTo>
                      <a:pt x="499" y="0"/>
                    </a:moveTo>
                    <a:lnTo>
                      <a:pt x="333" y="0"/>
                    </a:lnTo>
                    <a:lnTo>
                      <a:pt x="211" y="0"/>
                    </a:lnTo>
                    <a:lnTo>
                      <a:pt x="121" y="0"/>
                    </a:lnTo>
                    <a:lnTo>
                      <a:pt x="62" y="0"/>
                    </a:lnTo>
                    <a:lnTo>
                      <a:pt x="26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1" name="Freeform 187"/>
              <p:cNvSpPr>
                <a:spLocks/>
              </p:cNvSpPr>
              <p:nvPr/>
            </p:nvSpPr>
            <p:spPr bwMode="auto">
              <a:xfrm>
                <a:off x="2925" y="3008"/>
                <a:ext cx="339" cy="2"/>
              </a:xfrm>
              <a:custGeom>
                <a:avLst/>
                <a:gdLst>
                  <a:gd name="T0" fmla="*/ 339 w 339"/>
                  <a:gd name="T1" fmla="*/ 0 h 2"/>
                  <a:gd name="T2" fmla="*/ 227 w 339"/>
                  <a:gd name="T3" fmla="*/ 0 h 2"/>
                  <a:gd name="T4" fmla="*/ 142 w 339"/>
                  <a:gd name="T5" fmla="*/ 2 h 2"/>
                  <a:gd name="T6" fmla="*/ 82 w 339"/>
                  <a:gd name="T7" fmla="*/ 2 h 2"/>
                  <a:gd name="T8" fmla="*/ 42 w 339"/>
                  <a:gd name="T9" fmla="*/ 2 h 2"/>
                  <a:gd name="T10" fmla="*/ 16 w 339"/>
                  <a:gd name="T11" fmla="*/ 2 h 2"/>
                  <a:gd name="T12" fmla="*/ 4 w 339"/>
                  <a:gd name="T13" fmla="*/ 2 h 2"/>
                  <a:gd name="T14" fmla="*/ 0 w 339"/>
                  <a:gd name="T15" fmla="*/ 2 h 2"/>
                  <a:gd name="T16" fmla="*/ 0 w 339"/>
                  <a:gd name="T17" fmla="*/ 2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2"/>
                  <a:gd name="T29" fmla="*/ 339 w 339"/>
                  <a:gd name="T30" fmla="*/ 2 h 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2">
                    <a:moveTo>
                      <a:pt x="339" y="0"/>
                    </a:moveTo>
                    <a:lnTo>
                      <a:pt x="227" y="0"/>
                    </a:lnTo>
                    <a:lnTo>
                      <a:pt x="142" y="2"/>
                    </a:lnTo>
                    <a:lnTo>
                      <a:pt x="82" y="2"/>
                    </a:lnTo>
                    <a:lnTo>
                      <a:pt x="42" y="2"/>
                    </a:lnTo>
                    <a:lnTo>
                      <a:pt x="16" y="2"/>
                    </a:lnTo>
                    <a:lnTo>
                      <a:pt x="4" y="2"/>
                    </a:lnTo>
                    <a:lnTo>
                      <a:pt x="0" y="2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2" name="Freeform 188"/>
              <p:cNvSpPr>
                <a:spLocks/>
              </p:cNvSpPr>
              <p:nvPr/>
            </p:nvSpPr>
            <p:spPr bwMode="auto">
              <a:xfrm>
                <a:off x="2065" y="3561"/>
                <a:ext cx="411" cy="1"/>
              </a:xfrm>
              <a:custGeom>
                <a:avLst/>
                <a:gdLst>
                  <a:gd name="T0" fmla="*/ 0 w 411"/>
                  <a:gd name="T1" fmla="*/ 0 h 1"/>
                  <a:gd name="T2" fmla="*/ 134 w 411"/>
                  <a:gd name="T3" fmla="*/ 1 h 1"/>
                  <a:gd name="T4" fmla="*/ 237 w 411"/>
                  <a:gd name="T5" fmla="*/ 1 h 1"/>
                  <a:gd name="T6" fmla="*/ 311 w 411"/>
                  <a:gd name="T7" fmla="*/ 1 h 1"/>
                  <a:gd name="T8" fmla="*/ 360 w 411"/>
                  <a:gd name="T9" fmla="*/ 1 h 1"/>
                  <a:gd name="T10" fmla="*/ 389 w 411"/>
                  <a:gd name="T11" fmla="*/ 1 h 1"/>
                  <a:gd name="T12" fmla="*/ 404 w 411"/>
                  <a:gd name="T13" fmla="*/ 1 h 1"/>
                  <a:gd name="T14" fmla="*/ 410 w 411"/>
                  <a:gd name="T15" fmla="*/ 1 h 1"/>
                  <a:gd name="T16" fmla="*/ 411 w 411"/>
                  <a:gd name="T17" fmla="*/ 1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11"/>
                  <a:gd name="T28" fmla="*/ 0 h 1"/>
                  <a:gd name="T29" fmla="*/ 411 w 411"/>
                  <a:gd name="T30" fmla="*/ 1 h 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11" h="1">
                    <a:moveTo>
                      <a:pt x="0" y="0"/>
                    </a:moveTo>
                    <a:lnTo>
                      <a:pt x="134" y="1"/>
                    </a:lnTo>
                    <a:lnTo>
                      <a:pt x="237" y="1"/>
                    </a:lnTo>
                    <a:lnTo>
                      <a:pt x="311" y="1"/>
                    </a:lnTo>
                    <a:lnTo>
                      <a:pt x="360" y="1"/>
                    </a:lnTo>
                    <a:lnTo>
                      <a:pt x="389" y="1"/>
                    </a:lnTo>
                    <a:lnTo>
                      <a:pt x="404" y="1"/>
                    </a:lnTo>
                    <a:lnTo>
                      <a:pt x="410" y="1"/>
                    </a:lnTo>
                    <a:lnTo>
                      <a:pt x="411" y="1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3" name="Freeform 189"/>
              <p:cNvSpPr>
                <a:spLocks/>
              </p:cNvSpPr>
              <p:nvPr/>
            </p:nvSpPr>
            <p:spPr bwMode="auto">
              <a:xfrm>
                <a:off x="2484" y="2682"/>
                <a:ext cx="444" cy="54"/>
              </a:xfrm>
              <a:custGeom>
                <a:avLst/>
                <a:gdLst>
                  <a:gd name="T0" fmla="*/ 0 w 341"/>
                  <a:gd name="T1" fmla="*/ 0 h 54"/>
                  <a:gd name="T2" fmla="*/ 419 w 341"/>
                  <a:gd name="T3" fmla="*/ 0 h 54"/>
                  <a:gd name="T4" fmla="*/ 740 w 341"/>
                  <a:gd name="T5" fmla="*/ 0 h 54"/>
                  <a:gd name="T6" fmla="*/ 964 w 341"/>
                  <a:gd name="T7" fmla="*/ 0 h 54"/>
                  <a:gd name="T8" fmla="*/ 1116 w 341"/>
                  <a:gd name="T9" fmla="*/ 0 h 54"/>
                  <a:gd name="T10" fmla="*/ 1211 w 341"/>
                  <a:gd name="T11" fmla="*/ 0 h 54"/>
                  <a:gd name="T12" fmla="*/ 1255 w 341"/>
                  <a:gd name="T13" fmla="*/ 0 h 54"/>
                  <a:gd name="T14" fmla="*/ 1267 w 341"/>
                  <a:gd name="T15" fmla="*/ 0 h 54"/>
                  <a:gd name="T16" fmla="*/ 1276 w 341"/>
                  <a:gd name="T17" fmla="*/ 0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1"/>
                  <a:gd name="T28" fmla="*/ 0 h 54"/>
                  <a:gd name="T29" fmla="*/ 341 w 341"/>
                  <a:gd name="T30" fmla="*/ 54 h 5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1" h="54">
                    <a:moveTo>
                      <a:pt x="0" y="0"/>
                    </a:moveTo>
                    <a:lnTo>
                      <a:pt x="112" y="0"/>
                    </a:lnTo>
                    <a:lnTo>
                      <a:pt x="197" y="0"/>
                    </a:lnTo>
                    <a:lnTo>
                      <a:pt x="257" y="0"/>
                    </a:lnTo>
                    <a:lnTo>
                      <a:pt x="298" y="0"/>
                    </a:lnTo>
                    <a:lnTo>
                      <a:pt x="323" y="0"/>
                    </a:lnTo>
                    <a:lnTo>
                      <a:pt x="335" y="0"/>
                    </a:lnTo>
                    <a:lnTo>
                      <a:pt x="339" y="0"/>
                    </a:lnTo>
                    <a:lnTo>
                      <a:pt x="341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4" name="Freeform 190"/>
              <p:cNvSpPr>
                <a:spLocks/>
              </p:cNvSpPr>
              <p:nvPr/>
            </p:nvSpPr>
            <p:spPr bwMode="auto">
              <a:xfrm>
                <a:off x="1958" y="2681"/>
                <a:ext cx="106" cy="55"/>
              </a:xfrm>
              <a:custGeom>
                <a:avLst/>
                <a:gdLst>
                  <a:gd name="T0" fmla="*/ 0 w 186"/>
                  <a:gd name="T1" fmla="*/ 0 h 55"/>
                  <a:gd name="T2" fmla="*/ 3 w 186"/>
                  <a:gd name="T3" fmla="*/ 0 h 55"/>
                  <a:gd name="T4" fmla="*/ 6 w 186"/>
                  <a:gd name="T5" fmla="*/ 0 h 55"/>
                  <a:gd name="T6" fmla="*/ 9 w 186"/>
                  <a:gd name="T7" fmla="*/ 0 h 55"/>
                  <a:gd name="T8" fmla="*/ 10 w 186"/>
                  <a:gd name="T9" fmla="*/ 0 h 55"/>
                  <a:gd name="T10" fmla="*/ 11 w 186"/>
                  <a:gd name="T11" fmla="*/ 0 h 55"/>
                  <a:gd name="T12" fmla="*/ 11 w 186"/>
                  <a:gd name="T13" fmla="*/ 0 h 55"/>
                  <a:gd name="T14" fmla="*/ 11 w 186"/>
                  <a:gd name="T15" fmla="*/ 0 h 55"/>
                  <a:gd name="T16" fmla="*/ 11 w 186"/>
                  <a:gd name="T17" fmla="*/ 0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6"/>
                  <a:gd name="T28" fmla="*/ 0 h 55"/>
                  <a:gd name="T29" fmla="*/ 186 w 186"/>
                  <a:gd name="T30" fmla="*/ 55 h 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6" h="55">
                    <a:moveTo>
                      <a:pt x="0" y="0"/>
                    </a:moveTo>
                    <a:lnTo>
                      <a:pt x="62" y="0"/>
                    </a:lnTo>
                    <a:lnTo>
                      <a:pt x="107" y="0"/>
                    </a:lnTo>
                    <a:lnTo>
                      <a:pt x="141" y="0"/>
                    </a:lnTo>
                    <a:lnTo>
                      <a:pt x="163" y="0"/>
                    </a:lnTo>
                    <a:lnTo>
                      <a:pt x="177" y="0"/>
                    </a:lnTo>
                    <a:lnTo>
                      <a:pt x="185" y="0"/>
                    </a:lnTo>
                    <a:lnTo>
                      <a:pt x="186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5" name="Freeform 191"/>
              <p:cNvSpPr>
                <a:spLocks/>
              </p:cNvSpPr>
              <p:nvPr/>
            </p:nvSpPr>
            <p:spPr bwMode="auto">
              <a:xfrm>
                <a:off x="1941" y="3349"/>
                <a:ext cx="123" cy="59"/>
              </a:xfrm>
              <a:custGeom>
                <a:avLst/>
                <a:gdLst>
                  <a:gd name="T0" fmla="*/ 0 w 197"/>
                  <a:gd name="T1" fmla="*/ 0 h 59"/>
                  <a:gd name="T2" fmla="*/ 6 w 197"/>
                  <a:gd name="T3" fmla="*/ 0 h 59"/>
                  <a:gd name="T4" fmla="*/ 11 w 197"/>
                  <a:gd name="T5" fmla="*/ 0 h 59"/>
                  <a:gd name="T6" fmla="*/ 14 w 197"/>
                  <a:gd name="T7" fmla="*/ 0 h 59"/>
                  <a:gd name="T8" fmla="*/ 16 w 197"/>
                  <a:gd name="T9" fmla="*/ 0 h 59"/>
                  <a:gd name="T10" fmla="*/ 17 w 197"/>
                  <a:gd name="T11" fmla="*/ 0 h 59"/>
                  <a:gd name="T12" fmla="*/ 18 w 197"/>
                  <a:gd name="T13" fmla="*/ 0 h 59"/>
                  <a:gd name="T14" fmla="*/ 18 w 197"/>
                  <a:gd name="T15" fmla="*/ 0 h 59"/>
                  <a:gd name="T16" fmla="*/ 19 w 197"/>
                  <a:gd name="T17" fmla="*/ 0 h 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7"/>
                  <a:gd name="T28" fmla="*/ 0 h 59"/>
                  <a:gd name="T29" fmla="*/ 197 w 197"/>
                  <a:gd name="T30" fmla="*/ 59 h 5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7" h="59">
                    <a:moveTo>
                      <a:pt x="0" y="0"/>
                    </a:moveTo>
                    <a:lnTo>
                      <a:pt x="65" y="0"/>
                    </a:lnTo>
                    <a:lnTo>
                      <a:pt x="114" y="0"/>
                    </a:lnTo>
                    <a:lnTo>
                      <a:pt x="148" y="0"/>
                    </a:lnTo>
                    <a:lnTo>
                      <a:pt x="171" y="0"/>
                    </a:lnTo>
                    <a:lnTo>
                      <a:pt x="186" y="0"/>
                    </a:lnTo>
                    <a:lnTo>
                      <a:pt x="194" y="0"/>
                    </a:lnTo>
                    <a:lnTo>
                      <a:pt x="195" y="0"/>
                    </a:lnTo>
                    <a:lnTo>
                      <a:pt x="197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6" name="Freeform 192"/>
              <p:cNvSpPr>
                <a:spLocks/>
              </p:cNvSpPr>
              <p:nvPr/>
            </p:nvSpPr>
            <p:spPr bwMode="auto">
              <a:xfrm flipV="1">
                <a:off x="2928" y="2832"/>
                <a:ext cx="331" cy="58"/>
              </a:xfrm>
              <a:custGeom>
                <a:avLst/>
                <a:gdLst>
                  <a:gd name="T0" fmla="*/ 0 w 439"/>
                  <a:gd name="T1" fmla="*/ 0 h 58"/>
                  <a:gd name="T2" fmla="*/ 36 w 439"/>
                  <a:gd name="T3" fmla="*/ 0 h 58"/>
                  <a:gd name="T4" fmla="*/ 62 w 439"/>
                  <a:gd name="T5" fmla="*/ 0 h 58"/>
                  <a:gd name="T6" fmla="*/ 81 w 439"/>
                  <a:gd name="T7" fmla="*/ 0 h 58"/>
                  <a:gd name="T8" fmla="*/ 93 w 439"/>
                  <a:gd name="T9" fmla="*/ 0 h 58"/>
                  <a:gd name="T10" fmla="*/ 102 w 439"/>
                  <a:gd name="T11" fmla="*/ 0 h 58"/>
                  <a:gd name="T12" fmla="*/ 105 w 439"/>
                  <a:gd name="T13" fmla="*/ 0 h 58"/>
                  <a:gd name="T14" fmla="*/ 106 w 439"/>
                  <a:gd name="T15" fmla="*/ 0 h 58"/>
                  <a:gd name="T16" fmla="*/ 107 w 439"/>
                  <a:gd name="T17" fmla="*/ 0 h 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9"/>
                  <a:gd name="T28" fmla="*/ 0 h 58"/>
                  <a:gd name="T29" fmla="*/ 439 w 439"/>
                  <a:gd name="T30" fmla="*/ 58 h 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9" h="58">
                    <a:moveTo>
                      <a:pt x="0" y="0"/>
                    </a:moveTo>
                    <a:lnTo>
                      <a:pt x="146" y="0"/>
                    </a:lnTo>
                    <a:lnTo>
                      <a:pt x="254" y="0"/>
                    </a:lnTo>
                    <a:lnTo>
                      <a:pt x="331" y="0"/>
                    </a:lnTo>
                    <a:lnTo>
                      <a:pt x="384" y="0"/>
                    </a:lnTo>
                    <a:lnTo>
                      <a:pt x="416" y="0"/>
                    </a:lnTo>
                    <a:lnTo>
                      <a:pt x="431" y="0"/>
                    </a:lnTo>
                    <a:lnTo>
                      <a:pt x="437" y="0"/>
                    </a:lnTo>
                    <a:lnTo>
                      <a:pt x="439" y="0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7" name="Freeform 193"/>
              <p:cNvSpPr>
                <a:spLocks/>
              </p:cNvSpPr>
              <p:nvPr/>
            </p:nvSpPr>
            <p:spPr bwMode="auto">
              <a:xfrm>
                <a:off x="2600" y="2379"/>
                <a:ext cx="29" cy="26"/>
              </a:xfrm>
              <a:custGeom>
                <a:avLst/>
                <a:gdLst>
                  <a:gd name="T0" fmla="*/ 16 w 29"/>
                  <a:gd name="T1" fmla="*/ 0 h 26"/>
                  <a:gd name="T2" fmla="*/ 17 w 29"/>
                  <a:gd name="T3" fmla="*/ 0 h 26"/>
                  <a:gd name="T4" fmla="*/ 19 w 29"/>
                  <a:gd name="T5" fmla="*/ 1 h 26"/>
                  <a:gd name="T6" fmla="*/ 20 w 29"/>
                  <a:gd name="T7" fmla="*/ 1 h 26"/>
                  <a:gd name="T8" fmla="*/ 22 w 29"/>
                  <a:gd name="T9" fmla="*/ 3 h 26"/>
                  <a:gd name="T10" fmla="*/ 23 w 29"/>
                  <a:gd name="T11" fmla="*/ 3 h 26"/>
                  <a:gd name="T12" fmla="*/ 25 w 29"/>
                  <a:gd name="T13" fmla="*/ 4 h 26"/>
                  <a:gd name="T14" fmla="*/ 26 w 29"/>
                  <a:gd name="T15" fmla="*/ 6 h 26"/>
                  <a:gd name="T16" fmla="*/ 28 w 29"/>
                  <a:gd name="T17" fmla="*/ 7 h 26"/>
                  <a:gd name="T18" fmla="*/ 28 w 29"/>
                  <a:gd name="T19" fmla="*/ 9 h 26"/>
                  <a:gd name="T20" fmla="*/ 28 w 29"/>
                  <a:gd name="T21" fmla="*/ 10 h 26"/>
                  <a:gd name="T22" fmla="*/ 29 w 29"/>
                  <a:gd name="T23" fmla="*/ 12 h 26"/>
                  <a:gd name="T24" fmla="*/ 29 w 29"/>
                  <a:gd name="T25" fmla="*/ 13 h 26"/>
                  <a:gd name="T26" fmla="*/ 28 w 29"/>
                  <a:gd name="T27" fmla="*/ 15 h 26"/>
                  <a:gd name="T28" fmla="*/ 28 w 29"/>
                  <a:gd name="T29" fmla="*/ 18 h 26"/>
                  <a:gd name="T30" fmla="*/ 28 w 29"/>
                  <a:gd name="T31" fmla="*/ 20 h 26"/>
                  <a:gd name="T32" fmla="*/ 26 w 29"/>
                  <a:gd name="T33" fmla="*/ 21 h 26"/>
                  <a:gd name="T34" fmla="*/ 25 w 29"/>
                  <a:gd name="T35" fmla="*/ 21 h 26"/>
                  <a:gd name="T36" fmla="*/ 23 w 29"/>
                  <a:gd name="T37" fmla="*/ 23 h 26"/>
                  <a:gd name="T38" fmla="*/ 22 w 29"/>
                  <a:gd name="T39" fmla="*/ 24 h 26"/>
                  <a:gd name="T40" fmla="*/ 20 w 29"/>
                  <a:gd name="T41" fmla="*/ 24 h 26"/>
                  <a:gd name="T42" fmla="*/ 19 w 29"/>
                  <a:gd name="T43" fmla="*/ 26 h 26"/>
                  <a:gd name="T44" fmla="*/ 17 w 29"/>
                  <a:gd name="T45" fmla="*/ 26 h 26"/>
                  <a:gd name="T46" fmla="*/ 16 w 29"/>
                  <a:gd name="T47" fmla="*/ 26 h 26"/>
                  <a:gd name="T48" fmla="*/ 14 w 29"/>
                  <a:gd name="T49" fmla="*/ 26 h 26"/>
                  <a:gd name="T50" fmla="*/ 13 w 29"/>
                  <a:gd name="T51" fmla="*/ 26 h 26"/>
                  <a:gd name="T52" fmla="*/ 11 w 29"/>
                  <a:gd name="T53" fmla="*/ 26 h 26"/>
                  <a:gd name="T54" fmla="*/ 10 w 29"/>
                  <a:gd name="T55" fmla="*/ 26 h 26"/>
                  <a:gd name="T56" fmla="*/ 8 w 29"/>
                  <a:gd name="T57" fmla="*/ 26 h 26"/>
                  <a:gd name="T58" fmla="*/ 7 w 29"/>
                  <a:gd name="T59" fmla="*/ 24 h 26"/>
                  <a:gd name="T60" fmla="*/ 7 w 29"/>
                  <a:gd name="T61" fmla="*/ 24 h 26"/>
                  <a:gd name="T62" fmla="*/ 5 w 29"/>
                  <a:gd name="T63" fmla="*/ 23 h 26"/>
                  <a:gd name="T64" fmla="*/ 3 w 29"/>
                  <a:gd name="T65" fmla="*/ 23 h 26"/>
                  <a:gd name="T66" fmla="*/ 3 w 29"/>
                  <a:gd name="T67" fmla="*/ 21 h 26"/>
                  <a:gd name="T68" fmla="*/ 2 w 29"/>
                  <a:gd name="T69" fmla="*/ 20 h 26"/>
                  <a:gd name="T70" fmla="*/ 2 w 29"/>
                  <a:gd name="T71" fmla="*/ 18 h 26"/>
                  <a:gd name="T72" fmla="*/ 0 w 29"/>
                  <a:gd name="T73" fmla="*/ 18 h 26"/>
                  <a:gd name="T74" fmla="*/ 0 w 29"/>
                  <a:gd name="T75" fmla="*/ 16 h 26"/>
                  <a:gd name="T76" fmla="*/ 0 w 29"/>
                  <a:gd name="T77" fmla="*/ 15 h 26"/>
                  <a:gd name="T78" fmla="*/ 0 w 29"/>
                  <a:gd name="T79" fmla="*/ 13 h 26"/>
                  <a:gd name="T80" fmla="*/ 0 w 29"/>
                  <a:gd name="T81" fmla="*/ 12 h 26"/>
                  <a:gd name="T82" fmla="*/ 0 w 29"/>
                  <a:gd name="T83" fmla="*/ 10 h 26"/>
                  <a:gd name="T84" fmla="*/ 0 w 29"/>
                  <a:gd name="T85" fmla="*/ 9 h 26"/>
                  <a:gd name="T86" fmla="*/ 2 w 29"/>
                  <a:gd name="T87" fmla="*/ 7 h 26"/>
                  <a:gd name="T88" fmla="*/ 2 w 29"/>
                  <a:gd name="T89" fmla="*/ 6 h 26"/>
                  <a:gd name="T90" fmla="*/ 3 w 29"/>
                  <a:gd name="T91" fmla="*/ 4 h 26"/>
                  <a:gd name="T92" fmla="*/ 5 w 29"/>
                  <a:gd name="T93" fmla="*/ 3 h 26"/>
                  <a:gd name="T94" fmla="*/ 7 w 29"/>
                  <a:gd name="T95" fmla="*/ 3 h 26"/>
                  <a:gd name="T96" fmla="*/ 8 w 29"/>
                  <a:gd name="T97" fmla="*/ 1 h 26"/>
                  <a:gd name="T98" fmla="*/ 10 w 29"/>
                  <a:gd name="T99" fmla="*/ 1 h 26"/>
                  <a:gd name="T100" fmla="*/ 11 w 29"/>
                  <a:gd name="T101" fmla="*/ 0 h 26"/>
                  <a:gd name="T102" fmla="*/ 13 w 29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6"/>
                  <a:gd name="T158" fmla="*/ 29 w 29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6">
                    <a:moveTo>
                      <a:pt x="14" y="0"/>
                    </a:move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2" y="3"/>
                    </a:lnTo>
                    <a:lnTo>
                      <a:pt x="23" y="3"/>
                    </a:lnTo>
                    <a:lnTo>
                      <a:pt x="25" y="4"/>
                    </a:lnTo>
                    <a:lnTo>
                      <a:pt x="26" y="6"/>
                    </a:lnTo>
                    <a:lnTo>
                      <a:pt x="26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8" y="10"/>
                    </a:lnTo>
                    <a:lnTo>
                      <a:pt x="28" y="12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8" y="15"/>
                    </a:lnTo>
                    <a:lnTo>
                      <a:pt x="28" y="16"/>
                    </a:lnTo>
                    <a:lnTo>
                      <a:pt x="28" y="18"/>
                    </a:lnTo>
                    <a:lnTo>
                      <a:pt x="28" y="20"/>
                    </a:lnTo>
                    <a:lnTo>
                      <a:pt x="26" y="20"/>
                    </a:lnTo>
                    <a:lnTo>
                      <a:pt x="26" y="21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19" y="26"/>
                    </a:lnTo>
                    <a:lnTo>
                      <a:pt x="17" y="26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3" y="26"/>
                    </a:lnTo>
                    <a:lnTo>
                      <a:pt x="11" y="26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7" y="24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8" name="Freeform 194"/>
              <p:cNvSpPr>
                <a:spLocks/>
              </p:cNvSpPr>
              <p:nvPr/>
            </p:nvSpPr>
            <p:spPr bwMode="auto">
              <a:xfrm>
                <a:off x="2600" y="2379"/>
                <a:ext cx="29" cy="26"/>
              </a:xfrm>
              <a:custGeom>
                <a:avLst/>
                <a:gdLst>
                  <a:gd name="T0" fmla="*/ 16 w 29"/>
                  <a:gd name="T1" fmla="*/ 0 h 26"/>
                  <a:gd name="T2" fmla="*/ 17 w 29"/>
                  <a:gd name="T3" fmla="*/ 0 h 26"/>
                  <a:gd name="T4" fmla="*/ 19 w 29"/>
                  <a:gd name="T5" fmla="*/ 1 h 26"/>
                  <a:gd name="T6" fmla="*/ 20 w 29"/>
                  <a:gd name="T7" fmla="*/ 1 h 26"/>
                  <a:gd name="T8" fmla="*/ 22 w 29"/>
                  <a:gd name="T9" fmla="*/ 3 h 26"/>
                  <a:gd name="T10" fmla="*/ 23 w 29"/>
                  <a:gd name="T11" fmla="*/ 3 h 26"/>
                  <a:gd name="T12" fmla="*/ 25 w 29"/>
                  <a:gd name="T13" fmla="*/ 4 h 26"/>
                  <a:gd name="T14" fmla="*/ 26 w 29"/>
                  <a:gd name="T15" fmla="*/ 6 h 26"/>
                  <a:gd name="T16" fmla="*/ 28 w 29"/>
                  <a:gd name="T17" fmla="*/ 7 h 26"/>
                  <a:gd name="T18" fmla="*/ 28 w 29"/>
                  <a:gd name="T19" fmla="*/ 9 h 26"/>
                  <a:gd name="T20" fmla="*/ 28 w 29"/>
                  <a:gd name="T21" fmla="*/ 10 h 26"/>
                  <a:gd name="T22" fmla="*/ 29 w 29"/>
                  <a:gd name="T23" fmla="*/ 12 h 26"/>
                  <a:gd name="T24" fmla="*/ 29 w 29"/>
                  <a:gd name="T25" fmla="*/ 13 h 26"/>
                  <a:gd name="T26" fmla="*/ 28 w 29"/>
                  <a:gd name="T27" fmla="*/ 15 h 26"/>
                  <a:gd name="T28" fmla="*/ 28 w 29"/>
                  <a:gd name="T29" fmla="*/ 18 h 26"/>
                  <a:gd name="T30" fmla="*/ 28 w 29"/>
                  <a:gd name="T31" fmla="*/ 20 h 26"/>
                  <a:gd name="T32" fmla="*/ 26 w 29"/>
                  <a:gd name="T33" fmla="*/ 21 h 26"/>
                  <a:gd name="T34" fmla="*/ 25 w 29"/>
                  <a:gd name="T35" fmla="*/ 21 h 26"/>
                  <a:gd name="T36" fmla="*/ 23 w 29"/>
                  <a:gd name="T37" fmla="*/ 23 h 26"/>
                  <a:gd name="T38" fmla="*/ 22 w 29"/>
                  <a:gd name="T39" fmla="*/ 24 h 26"/>
                  <a:gd name="T40" fmla="*/ 20 w 29"/>
                  <a:gd name="T41" fmla="*/ 24 h 26"/>
                  <a:gd name="T42" fmla="*/ 19 w 29"/>
                  <a:gd name="T43" fmla="*/ 26 h 26"/>
                  <a:gd name="T44" fmla="*/ 17 w 29"/>
                  <a:gd name="T45" fmla="*/ 26 h 26"/>
                  <a:gd name="T46" fmla="*/ 16 w 29"/>
                  <a:gd name="T47" fmla="*/ 26 h 26"/>
                  <a:gd name="T48" fmla="*/ 14 w 29"/>
                  <a:gd name="T49" fmla="*/ 26 h 26"/>
                  <a:gd name="T50" fmla="*/ 13 w 29"/>
                  <a:gd name="T51" fmla="*/ 26 h 26"/>
                  <a:gd name="T52" fmla="*/ 11 w 29"/>
                  <a:gd name="T53" fmla="*/ 26 h 26"/>
                  <a:gd name="T54" fmla="*/ 10 w 29"/>
                  <a:gd name="T55" fmla="*/ 26 h 26"/>
                  <a:gd name="T56" fmla="*/ 8 w 29"/>
                  <a:gd name="T57" fmla="*/ 26 h 26"/>
                  <a:gd name="T58" fmla="*/ 7 w 29"/>
                  <a:gd name="T59" fmla="*/ 24 h 26"/>
                  <a:gd name="T60" fmla="*/ 7 w 29"/>
                  <a:gd name="T61" fmla="*/ 24 h 26"/>
                  <a:gd name="T62" fmla="*/ 5 w 29"/>
                  <a:gd name="T63" fmla="*/ 23 h 26"/>
                  <a:gd name="T64" fmla="*/ 3 w 29"/>
                  <a:gd name="T65" fmla="*/ 23 h 26"/>
                  <a:gd name="T66" fmla="*/ 3 w 29"/>
                  <a:gd name="T67" fmla="*/ 21 h 26"/>
                  <a:gd name="T68" fmla="*/ 2 w 29"/>
                  <a:gd name="T69" fmla="*/ 20 h 26"/>
                  <a:gd name="T70" fmla="*/ 2 w 29"/>
                  <a:gd name="T71" fmla="*/ 18 h 26"/>
                  <a:gd name="T72" fmla="*/ 0 w 29"/>
                  <a:gd name="T73" fmla="*/ 18 h 26"/>
                  <a:gd name="T74" fmla="*/ 0 w 29"/>
                  <a:gd name="T75" fmla="*/ 16 h 26"/>
                  <a:gd name="T76" fmla="*/ 0 w 29"/>
                  <a:gd name="T77" fmla="*/ 15 h 26"/>
                  <a:gd name="T78" fmla="*/ 0 w 29"/>
                  <a:gd name="T79" fmla="*/ 13 h 26"/>
                  <a:gd name="T80" fmla="*/ 0 w 29"/>
                  <a:gd name="T81" fmla="*/ 12 h 26"/>
                  <a:gd name="T82" fmla="*/ 0 w 29"/>
                  <a:gd name="T83" fmla="*/ 10 h 26"/>
                  <a:gd name="T84" fmla="*/ 0 w 29"/>
                  <a:gd name="T85" fmla="*/ 9 h 26"/>
                  <a:gd name="T86" fmla="*/ 2 w 29"/>
                  <a:gd name="T87" fmla="*/ 7 h 26"/>
                  <a:gd name="T88" fmla="*/ 2 w 29"/>
                  <a:gd name="T89" fmla="*/ 6 h 26"/>
                  <a:gd name="T90" fmla="*/ 3 w 29"/>
                  <a:gd name="T91" fmla="*/ 4 h 26"/>
                  <a:gd name="T92" fmla="*/ 5 w 29"/>
                  <a:gd name="T93" fmla="*/ 3 h 26"/>
                  <a:gd name="T94" fmla="*/ 7 w 29"/>
                  <a:gd name="T95" fmla="*/ 3 h 26"/>
                  <a:gd name="T96" fmla="*/ 8 w 29"/>
                  <a:gd name="T97" fmla="*/ 1 h 26"/>
                  <a:gd name="T98" fmla="*/ 10 w 29"/>
                  <a:gd name="T99" fmla="*/ 1 h 26"/>
                  <a:gd name="T100" fmla="*/ 11 w 29"/>
                  <a:gd name="T101" fmla="*/ 0 h 26"/>
                  <a:gd name="T102" fmla="*/ 13 w 29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6"/>
                  <a:gd name="T158" fmla="*/ 29 w 29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6">
                    <a:moveTo>
                      <a:pt x="14" y="0"/>
                    </a:move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2" y="3"/>
                    </a:lnTo>
                    <a:lnTo>
                      <a:pt x="23" y="3"/>
                    </a:lnTo>
                    <a:lnTo>
                      <a:pt x="25" y="4"/>
                    </a:lnTo>
                    <a:lnTo>
                      <a:pt x="26" y="6"/>
                    </a:lnTo>
                    <a:lnTo>
                      <a:pt x="26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8" y="10"/>
                    </a:lnTo>
                    <a:lnTo>
                      <a:pt x="28" y="12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8" y="15"/>
                    </a:lnTo>
                    <a:lnTo>
                      <a:pt x="28" y="16"/>
                    </a:lnTo>
                    <a:lnTo>
                      <a:pt x="28" y="18"/>
                    </a:lnTo>
                    <a:lnTo>
                      <a:pt x="28" y="20"/>
                    </a:lnTo>
                    <a:lnTo>
                      <a:pt x="26" y="20"/>
                    </a:lnTo>
                    <a:lnTo>
                      <a:pt x="26" y="21"/>
                    </a:lnTo>
                    <a:lnTo>
                      <a:pt x="25" y="21"/>
                    </a:lnTo>
                    <a:lnTo>
                      <a:pt x="25" y="23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22" y="24"/>
                    </a:lnTo>
                    <a:lnTo>
                      <a:pt x="20" y="24"/>
                    </a:lnTo>
                    <a:lnTo>
                      <a:pt x="20" y="26"/>
                    </a:lnTo>
                    <a:lnTo>
                      <a:pt x="19" y="26"/>
                    </a:lnTo>
                    <a:lnTo>
                      <a:pt x="17" y="26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3" y="26"/>
                    </a:lnTo>
                    <a:lnTo>
                      <a:pt x="11" y="26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7" y="24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59" name="Freeform 195"/>
              <p:cNvSpPr>
                <a:spLocks/>
              </p:cNvSpPr>
              <p:nvPr/>
            </p:nvSpPr>
            <p:spPr bwMode="auto">
              <a:xfrm>
                <a:off x="2649" y="3609"/>
                <a:ext cx="29" cy="25"/>
              </a:xfrm>
              <a:custGeom>
                <a:avLst/>
                <a:gdLst>
                  <a:gd name="T0" fmla="*/ 15 w 29"/>
                  <a:gd name="T1" fmla="*/ 0 h 25"/>
                  <a:gd name="T2" fmla="*/ 17 w 29"/>
                  <a:gd name="T3" fmla="*/ 0 h 25"/>
                  <a:gd name="T4" fmla="*/ 20 w 29"/>
                  <a:gd name="T5" fmla="*/ 1 h 25"/>
                  <a:gd name="T6" fmla="*/ 21 w 29"/>
                  <a:gd name="T7" fmla="*/ 1 h 25"/>
                  <a:gd name="T8" fmla="*/ 23 w 29"/>
                  <a:gd name="T9" fmla="*/ 3 h 25"/>
                  <a:gd name="T10" fmla="*/ 24 w 29"/>
                  <a:gd name="T11" fmla="*/ 3 h 25"/>
                  <a:gd name="T12" fmla="*/ 26 w 29"/>
                  <a:gd name="T13" fmla="*/ 4 h 25"/>
                  <a:gd name="T14" fmla="*/ 26 w 29"/>
                  <a:gd name="T15" fmla="*/ 6 h 25"/>
                  <a:gd name="T16" fmla="*/ 27 w 29"/>
                  <a:gd name="T17" fmla="*/ 7 h 25"/>
                  <a:gd name="T18" fmla="*/ 27 w 29"/>
                  <a:gd name="T19" fmla="*/ 9 h 25"/>
                  <a:gd name="T20" fmla="*/ 29 w 29"/>
                  <a:gd name="T21" fmla="*/ 10 h 25"/>
                  <a:gd name="T22" fmla="*/ 29 w 29"/>
                  <a:gd name="T23" fmla="*/ 12 h 25"/>
                  <a:gd name="T24" fmla="*/ 29 w 29"/>
                  <a:gd name="T25" fmla="*/ 13 h 25"/>
                  <a:gd name="T26" fmla="*/ 29 w 29"/>
                  <a:gd name="T27" fmla="*/ 15 h 25"/>
                  <a:gd name="T28" fmla="*/ 27 w 29"/>
                  <a:gd name="T29" fmla="*/ 18 h 25"/>
                  <a:gd name="T30" fmla="*/ 27 w 29"/>
                  <a:gd name="T31" fmla="*/ 19 h 25"/>
                  <a:gd name="T32" fmla="*/ 26 w 29"/>
                  <a:gd name="T33" fmla="*/ 21 h 25"/>
                  <a:gd name="T34" fmla="*/ 26 w 29"/>
                  <a:gd name="T35" fmla="*/ 21 h 25"/>
                  <a:gd name="T36" fmla="*/ 24 w 29"/>
                  <a:gd name="T37" fmla="*/ 22 h 25"/>
                  <a:gd name="T38" fmla="*/ 23 w 29"/>
                  <a:gd name="T39" fmla="*/ 24 h 25"/>
                  <a:gd name="T40" fmla="*/ 21 w 29"/>
                  <a:gd name="T41" fmla="*/ 24 h 25"/>
                  <a:gd name="T42" fmla="*/ 20 w 29"/>
                  <a:gd name="T43" fmla="*/ 25 h 25"/>
                  <a:gd name="T44" fmla="*/ 17 w 29"/>
                  <a:gd name="T45" fmla="*/ 25 h 25"/>
                  <a:gd name="T46" fmla="*/ 15 w 29"/>
                  <a:gd name="T47" fmla="*/ 25 h 25"/>
                  <a:gd name="T48" fmla="*/ 14 w 29"/>
                  <a:gd name="T49" fmla="*/ 25 h 25"/>
                  <a:gd name="T50" fmla="*/ 12 w 29"/>
                  <a:gd name="T51" fmla="*/ 25 h 25"/>
                  <a:gd name="T52" fmla="*/ 11 w 29"/>
                  <a:gd name="T53" fmla="*/ 25 h 25"/>
                  <a:gd name="T54" fmla="*/ 9 w 29"/>
                  <a:gd name="T55" fmla="*/ 25 h 25"/>
                  <a:gd name="T56" fmla="*/ 9 w 29"/>
                  <a:gd name="T57" fmla="*/ 24 h 25"/>
                  <a:gd name="T58" fmla="*/ 8 w 29"/>
                  <a:gd name="T59" fmla="*/ 24 h 25"/>
                  <a:gd name="T60" fmla="*/ 6 w 29"/>
                  <a:gd name="T61" fmla="*/ 24 h 25"/>
                  <a:gd name="T62" fmla="*/ 5 w 29"/>
                  <a:gd name="T63" fmla="*/ 22 h 25"/>
                  <a:gd name="T64" fmla="*/ 5 w 29"/>
                  <a:gd name="T65" fmla="*/ 22 h 25"/>
                  <a:gd name="T66" fmla="*/ 3 w 29"/>
                  <a:gd name="T67" fmla="*/ 21 h 25"/>
                  <a:gd name="T68" fmla="*/ 3 w 29"/>
                  <a:gd name="T69" fmla="*/ 19 h 25"/>
                  <a:gd name="T70" fmla="*/ 2 w 29"/>
                  <a:gd name="T71" fmla="*/ 18 h 25"/>
                  <a:gd name="T72" fmla="*/ 2 w 29"/>
                  <a:gd name="T73" fmla="*/ 18 h 25"/>
                  <a:gd name="T74" fmla="*/ 0 w 29"/>
                  <a:gd name="T75" fmla="*/ 16 h 25"/>
                  <a:gd name="T76" fmla="*/ 0 w 29"/>
                  <a:gd name="T77" fmla="*/ 15 h 25"/>
                  <a:gd name="T78" fmla="*/ 0 w 29"/>
                  <a:gd name="T79" fmla="*/ 13 h 25"/>
                  <a:gd name="T80" fmla="*/ 0 w 29"/>
                  <a:gd name="T81" fmla="*/ 12 h 25"/>
                  <a:gd name="T82" fmla="*/ 0 w 29"/>
                  <a:gd name="T83" fmla="*/ 10 h 25"/>
                  <a:gd name="T84" fmla="*/ 2 w 29"/>
                  <a:gd name="T85" fmla="*/ 9 h 25"/>
                  <a:gd name="T86" fmla="*/ 2 w 29"/>
                  <a:gd name="T87" fmla="*/ 7 h 25"/>
                  <a:gd name="T88" fmla="*/ 3 w 29"/>
                  <a:gd name="T89" fmla="*/ 6 h 25"/>
                  <a:gd name="T90" fmla="*/ 5 w 29"/>
                  <a:gd name="T91" fmla="*/ 4 h 25"/>
                  <a:gd name="T92" fmla="*/ 5 w 29"/>
                  <a:gd name="T93" fmla="*/ 3 h 25"/>
                  <a:gd name="T94" fmla="*/ 6 w 29"/>
                  <a:gd name="T95" fmla="*/ 3 h 25"/>
                  <a:gd name="T96" fmla="*/ 8 w 29"/>
                  <a:gd name="T97" fmla="*/ 1 h 25"/>
                  <a:gd name="T98" fmla="*/ 11 w 29"/>
                  <a:gd name="T99" fmla="*/ 1 h 25"/>
                  <a:gd name="T100" fmla="*/ 12 w 29"/>
                  <a:gd name="T101" fmla="*/ 0 h 25"/>
                  <a:gd name="T102" fmla="*/ 14 w 29"/>
                  <a:gd name="T103" fmla="*/ 0 h 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5"/>
                  <a:gd name="T158" fmla="*/ 29 w 29"/>
                  <a:gd name="T159" fmla="*/ 25 h 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5">
                    <a:moveTo>
                      <a:pt x="15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3" y="3"/>
                    </a:lnTo>
                    <a:lnTo>
                      <a:pt x="24" y="3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9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9" y="15"/>
                    </a:lnTo>
                    <a:lnTo>
                      <a:pt x="29" y="16"/>
                    </a:lnTo>
                    <a:lnTo>
                      <a:pt x="27" y="18"/>
                    </a:lnTo>
                    <a:lnTo>
                      <a:pt x="27" y="19"/>
                    </a:lnTo>
                    <a:lnTo>
                      <a:pt x="26" y="21"/>
                    </a:lnTo>
                    <a:lnTo>
                      <a:pt x="24" y="22"/>
                    </a:lnTo>
                    <a:lnTo>
                      <a:pt x="23" y="24"/>
                    </a:lnTo>
                    <a:lnTo>
                      <a:pt x="21" y="24"/>
                    </a:lnTo>
                    <a:lnTo>
                      <a:pt x="20" y="25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0" name="Freeform 196"/>
              <p:cNvSpPr>
                <a:spLocks/>
              </p:cNvSpPr>
              <p:nvPr/>
            </p:nvSpPr>
            <p:spPr bwMode="auto">
              <a:xfrm>
                <a:off x="2649" y="3609"/>
                <a:ext cx="29" cy="25"/>
              </a:xfrm>
              <a:custGeom>
                <a:avLst/>
                <a:gdLst>
                  <a:gd name="T0" fmla="*/ 15 w 29"/>
                  <a:gd name="T1" fmla="*/ 0 h 25"/>
                  <a:gd name="T2" fmla="*/ 17 w 29"/>
                  <a:gd name="T3" fmla="*/ 0 h 25"/>
                  <a:gd name="T4" fmla="*/ 20 w 29"/>
                  <a:gd name="T5" fmla="*/ 1 h 25"/>
                  <a:gd name="T6" fmla="*/ 21 w 29"/>
                  <a:gd name="T7" fmla="*/ 1 h 25"/>
                  <a:gd name="T8" fmla="*/ 23 w 29"/>
                  <a:gd name="T9" fmla="*/ 3 h 25"/>
                  <a:gd name="T10" fmla="*/ 24 w 29"/>
                  <a:gd name="T11" fmla="*/ 3 h 25"/>
                  <a:gd name="T12" fmla="*/ 26 w 29"/>
                  <a:gd name="T13" fmla="*/ 4 h 25"/>
                  <a:gd name="T14" fmla="*/ 26 w 29"/>
                  <a:gd name="T15" fmla="*/ 6 h 25"/>
                  <a:gd name="T16" fmla="*/ 27 w 29"/>
                  <a:gd name="T17" fmla="*/ 7 h 25"/>
                  <a:gd name="T18" fmla="*/ 27 w 29"/>
                  <a:gd name="T19" fmla="*/ 9 h 25"/>
                  <a:gd name="T20" fmla="*/ 29 w 29"/>
                  <a:gd name="T21" fmla="*/ 10 h 25"/>
                  <a:gd name="T22" fmla="*/ 29 w 29"/>
                  <a:gd name="T23" fmla="*/ 12 h 25"/>
                  <a:gd name="T24" fmla="*/ 29 w 29"/>
                  <a:gd name="T25" fmla="*/ 13 h 25"/>
                  <a:gd name="T26" fmla="*/ 29 w 29"/>
                  <a:gd name="T27" fmla="*/ 15 h 25"/>
                  <a:gd name="T28" fmla="*/ 27 w 29"/>
                  <a:gd name="T29" fmla="*/ 18 h 25"/>
                  <a:gd name="T30" fmla="*/ 27 w 29"/>
                  <a:gd name="T31" fmla="*/ 19 h 25"/>
                  <a:gd name="T32" fmla="*/ 26 w 29"/>
                  <a:gd name="T33" fmla="*/ 21 h 25"/>
                  <a:gd name="T34" fmla="*/ 26 w 29"/>
                  <a:gd name="T35" fmla="*/ 21 h 25"/>
                  <a:gd name="T36" fmla="*/ 24 w 29"/>
                  <a:gd name="T37" fmla="*/ 22 h 25"/>
                  <a:gd name="T38" fmla="*/ 23 w 29"/>
                  <a:gd name="T39" fmla="*/ 24 h 25"/>
                  <a:gd name="T40" fmla="*/ 21 w 29"/>
                  <a:gd name="T41" fmla="*/ 24 h 25"/>
                  <a:gd name="T42" fmla="*/ 20 w 29"/>
                  <a:gd name="T43" fmla="*/ 25 h 25"/>
                  <a:gd name="T44" fmla="*/ 17 w 29"/>
                  <a:gd name="T45" fmla="*/ 25 h 25"/>
                  <a:gd name="T46" fmla="*/ 15 w 29"/>
                  <a:gd name="T47" fmla="*/ 25 h 25"/>
                  <a:gd name="T48" fmla="*/ 14 w 29"/>
                  <a:gd name="T49" fmla="*/ 25 h 25"/>
                  <a:gd name="T50" fmla="*/ 12 w 29"/>
                  <a:gd name="T51" fmla="*/ 25 h 25"/>
                  <a:gd name="T52" fmla="*/ 11 w 29"/>
                  <a:gd name="T53" fmla="*/ 25 h 25"/>
                  <a:gd name="T54" fmla="*/ 9 w 29"/>
                  <a:gd name="T55" fmla="*/ 25 h 25"/>
                  <a:gd name="T56" fmla="*/ 9 w 29"/>
                  <a:gd name="T57" fmla="*/ 24 h 25"/>
                  <a:gd name="T58" fmla="*/ 8 w 29"/>
                  <a:gd name="T59" fmla="*/ 24 h 25"/>
                  <a:gd name="T60" fmla="*/ 6 w 29"/>
                  <a:gd name="T61" fmla="*/ 24 h 25"/>
                  <a:gd name="T62" fmla="*/ 5 w 29"/>
                  <a:gd name="T63" fmla="*/ 22 h 25"/>
                  <a:gd name="T64" fmla="*/ 5 w 29"/>
                  <a:gd name="T65" fmla="*/ 22 h 25"/>
                  <a:gd name="T66" fmla="*/ 3 w 29"/>
                  <a:gd name="T67" fmla="*/ 21 h 25"/>
                  <a:gd name="T68" fmla="*/ 3 w 29"/>
                  <a:gd name="T69" fmla="*/ 19 h 25"/>
                  <a:gd name="T70" fmla="*/ 2 w 29"/>
                  <a:gd name="T71" fmla="*/ 18 h 25"/>
                  <a:gd name="T72" fmla="*/ 2 w 29"/>
                  <a:gd name="T73" fmla="*/ 18 h 25"/>
                  <a:gd name="T74" fmla="*/ 0 w 29"/>
                  <a:gd name="T75" fmla="*/ 16 h 25"/>
                  <a:gd name="T76" fmla="*/ 0 w 29"/>
                  <a:gd name="T77" fmla="*/ 15 h 25"/>
                  <a:gd name="T78" fmla="*/ 0 w 29"/>
                  <a:gd name="T79" fmla="*/ 13 h 25"/>
                  <a:gd name="T80" fmla="*/ 0 w 29"/>
                  <a:gd name="T81" fmla="*/ 12 h 25"/>
                  <a:gd name="T82" fmla="*/ 0 w 29"/>
                  <a:gd name="T83" fmla="*/ 10 h 25"/>
                  <a:gd name="T84" fmla="*/ 2 w 29"/>
                  <a:gd name="T85" fmla="*/ 9 h 25"/>
                  <a:gd name="T86" fmla="*/ 2 w 29"/>
                  <a:gd name="T87" fmla="*/ 7 h 25"/>
                  <a:gd name="T88" fmla="*/ 3 w 29"/>
                  <a:gd name="T89" fmla="*/ 6 h 25"/>
                  <a:gd name="T90" fmla="*/ 5 w 29"/>
                  <a:gd name="T91" fmla="*/ 4 h 25"/>
                  <a:gd name="T92" fmla="*/ 5 w 29"/>
                  <a:gd name="T93" fmla="*/ 3 h 25"/>
                  <a:gd name="T94" fmla="*/ 6 w 29"/>
                  <a:gd name="T95" fmla="*/ 3 h 25"/>
                  <a:gd name="T96" fmla="*/ 8 w 29"/>
                  <a:gd name="T97" fmla="*/ 1 h 25"/>
                  <a:gd name="T98" fmla="*/ 11 w 29"/>
                  <a:gd name="T99" fmla="*/ 1 h 25"/>
                  <a:gd name="T100" fmla="*/ 12 w 29"/>
                  <a:gd name="T101" fmla="*/ 0 h 25"/>
                  <a:gd name="T102" fmla="*/ 14 w 29"/>
                  <a:gd name="T103" fmla="*/ 0 h 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5"/>
                  <a:gd name="T158" fmla="*/ 29 w 29"/>
                  <a:gd name="T159" fmla="*/ 25 h 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5">
                    <a:moveTo>
                      <a:pt x="15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3" y="3"/>
                    </a:lnTo>
                    <a:lnTo>
                      <a:pt x="24" y="3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9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9" y="15"/>
                    </a:lnTo>
                    <a:lnTo>
                      <a:pt x="29" y="16"/>
                    </a:lnTo>
                    <a:lnTo>
                      <a:pt x="27" y="18"/>
                    </a:lnTo>
                    <a:lnTo>
                      <a:pt x="27" y="19"/>
                    </a:lnTo>
                    <a:lnTo>
                      <a:pt x="26" y="21"/>
                    </a:lnTo>
                    <a:lnTo>
                      <a:pt x="24" y="22"/>
                    </a:lnTo>
                    <a:lnTo>
                      <a:pt x="23" y="24"/>
                    </a:lnTo>
                    <a:lnTo>
                      <a:pt x="21" y="24"/>
                    </a:lnTo>
                    <a:lnTo>
                      <a:pt x="20" y="25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2" y="18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1" name="Freeform 197"/>
              <p:cNvSpPr>
                <a:spLocks/>
              </p:cNvSpPr>
              <p:nvPr/>
            </p:nvSpPr>
            <p:spPr bwMode="auto">
              <a:xfrm>
                <a:off x="2596" y="2526"/>
                <a:ext cx="33" cy="26"/>
              </a:xfrm>
              <a:custGeom>
                <a:avLst/>
                <a:gdLst>
                  <a:gd name="T0" fmla="*/ 18 w 33"/>
                  <a:gd name="T1" fmla="*/ 0 h 26"/>
                  <a:gd name="T2" fmla="*/ 20 w 33"/>
                  <a:gd name="T3" fmla="*/ 0 h 26"/>
                  <a:gd name="T4" fmla="*/ 23 w 33"/>
                  <a:gd name="T5" fmla="*/ 1 h 26"/>
                  <a:gd name="T6" fmla="*/ 24 w 33"/>
                  <a:gd name="T7" fmla="*/ 1 h 26"/>
                  <a:gd name="T8" fmla="*/ 26 w 33"/>
                  <a:gd name="T9" fmla="*/ 3 h 26"/>
                  <a:gd name="T10" fmla="*/ 27 w 33"/>
                  <a:gd name="T11" fmla="*/ 3 h 26"/>
                  <a:gd name="T12" fmla="*/ 29 w 33"/>
                  <a:gd name="T13" fmla="*/ 4 h 26"/>
                  <a:gd name="T14" fmla="*/ 30 w 33"/>
                  <a:gd name="T15" fmla="*/ 6 h 26"/>
                  <a:gd name="T16" fmla="*/ 32 w 33"/>
                  <a:gd name="T17" fmla="*/ 7 h 26"/>
                  <a:gd name="T18" fmla="*/ 33 w 33"/>
                  <a:gd name="T19" fmla="*/ 9 h 26"/>
                  <a:gd name="T20" fmla="*/ 33 w 33"/>
                  <a:gd name="T21" fmla="*/ 11 h 26"/>
                  <a:gd name="T22" fmla="*/ 33 w 33"/>
                  <a:gd name="T23" fmla="*/ 12 h 26"/>
                  <a:gd name="T24" fmla="*/ 33 w 33"/>
                  <a:gd name="T25" fmla="*/ 14 h 26"/>
                  <a:gd name="T26" fmla="*/ 33 w 33"/>
                  <a:gd name="T27" fmla="*/ 15 h 26"/>
                  <a:gd name="T28" fmla="*/ 33 w 33"/>
                  <a:gd name="T29" fmla="*/ 17 h 26"/>
                  <a:gd name="T30" fmla="*/ 32 w 33"/>
                  <a:gd name="T31" fmla="*/ 20 h 26"/>
                  <a:gd name="T32" fmla="*/ 30 w 33"/>
                  <a:gd name="T33" fmla="*/ 20 h 26"/>
                  <a:gd name="T34" fmla="*/ 29 w 33"/>
                  <a:gd name="T35" fmla="*/ 21 h 26"/>
                  <a:gd name="T36" fmla="*/ 27 w 33"/>
                  <a:gd name="T37" fmla="*/ 23 h 26"/>
                  <a:gd name="T38" fmla="*/ 26 w 33"/>
                  <a:gd name="T39" fmla="*/ 24 h 26"/>
                  <a:gd name="T40" fmla="*/ 24 w 33"/>
                  <a:gd name="T41" fmla="*/ 24 h 26"/>
                  <a:gd name="T42" fmla="*/ 23 w 33"/>
                  <a:gd name="T43" fmla="*/ 26 h 26"/>
                  <a:gd name="T44" fmla="*/ 20 w 33"/>
                  <a:gd name="T45" fmla="*/ 26 h 26"/>
                  <a:gd name="T46" fmla="*/ 18 w 33"/>
                  <a:gd name="T47" fmla="*/ 26 h 26"/>
                  <a:gd name="T48" fmla="*/ 15 w 33"/>
                  <a:gd name="T49" fmla="*/ 26 h 26"/>
                  <a:gd name="T50" fmla="*/ 14 w 33"/>
                  <a:gd name="T51" fmla="*/ 26 h 26"/>
                  <a:gd name="T52" fmla="*/ 12 w 33"/>
                  <a:gd name="T53" fmla="*/ 26 h 26"/>
                  <a:gd name="T54" fmla="*/ 11 w 33"/>
                  <a:gd name="T55" fmla="*/ 26 h 26"/>
                  <a:gd name="T56" fmla="*/ 9 w 33"/>
                  <a:gd name="T57" fmla="*/ 24 h 26"/>
                  <a:gd name="T58" fmla="*/ 7 w 33"/>
                  <a:gd name="T59" fmla="*/ 24 h 26"/>
                  <a:gd name="T60" fmla="*/ 6 w 33"/>
                  <a:gd name="T61" fmla="*/ 24 h 26"/>
                  <a:gd name="T62" fmla="*/ 4 w 33"/>
                  <a:gd name="T63" fmla="*/ 23 h 26"/>
                  <a:gd name="T64" fmla="*/ 3 w 33"/>
                  <a:gd name="T65" fmla="*/ 21 h 26"/>
                  <a:gd name="T66" fmla="*/ 3 w 33"/>
                  <a:gd name="T67" fmla="*/ 21 h 26"/>
                  <a:gd name="T68" fmla="*/ 1 w 33"/>
                  <a:gd name="T69" fmla="*/ 20 h 26"/>
                  <a:gd name="T70" fmla="*/ 1 w 33"/>
                  <a:gd name="T71" fmla="*/ 18 h 26"/>
                  <a:gd name="T72" fmla="*/ 0 w 33"/>
                  <a:gd name="T73" fmla="*/ 18 h 26"/>
                  <a:gd name="T74" fmla="*/ 0 w 33"/>
                  <a:gd name="T75" fmla="*/ 17 h 26"/>
                  <a:gd name="T76" fmla="*/ 0 w 33"/>
                  <a:gd name="T77" fmla="*/ 15 h 26"/>
                  <a:gd name="T78" fmla="*/ 0 w 33"/>
                  <a:gd name="T79" fmla="*/ 14 h 26"/>
                  <a:gd name="T80" fmla="*/ 0 w 33"/>
                  <a:gd name="T81" fmla="*/ 12 h 26"/>
                  <a:gd name="T82" fmla="*/ 0 w 33"/>
                  <a:gd name="T83" fmla="*/ 11 h 26"/>
                  <a:gd name="T84" fmla="*/ 0 w 33"/>
                  <a:gd name="T85" fmla="*/ 9 h 26"/>
                  <a:gd name="T86" fmla="*/ 1 w 33"/>
                  <a:gd name="T87" fmla="*/ 7 h 26"/>
                  <a:gd name="T88" fmla="*/ 1 w 33"/>
                  <a:gd name="T89" fmla="*/ 6 h 26"/>
                  <a:gd name="T90" fmla="*/ 3 w 33"/>
                  <a:gd name="T91" fmla="*/ 4 h 26"/>
                  <a:gd name="T92" fmla="*/ 4 w 33"/>
                  <a:gd name="T93" fmla="*/ 3 h 26"/>
                  <a:gd name="T94" fmla="*/ 7 w 33"/>
                  <a:gd name="T95" fmla="*/ 3 h 26"/>
                  <a:gd name="T96" fmla="*/ 9 w 33"/>
                  <a:gd name="T97" fmla="*/ 1 h 26"/>
                  <a:gd name="T98" fmla="*/ 11 w 33"/>
                  <a:gd name="T99" fmla="*/ 1 h 26"/>
                  <a:gd name="T100" fmla="*/ 14 w 33"/>
                  <a:gd name="T101" fmla="*/ 0 h 26"/>
                  <a:gd name="T102" fmla="*/ 15 w 33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3"/>
                  <a:gd name="T157" fmla="*/ 0 h 26"/>
                  <a:gd name="T158" fmla="*/ 33 w 33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3" h="26">
                    <a:moveTo>
                      <a:pt x="17" y="0"/>
                    </a:moveTo>
                    <a:lnTo>
                      <a:pt x="18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9" y="4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2" y="7"/>
                    </a:lnTo>
                    <a:lnTo>
                      <a:pt x="33" y="9"/>
                    </a:lnTo>
                    <a:lnTo>
                      <a:pt x="33" y="11"/>
                    </a:lnTo>
                    <a:lnTo>
                      <a:pt x="33" y="12"/>
                    </a:lnTo>
                    <a:lnTo>
                      <a:pt x="33" y="14"/>
                    </a:lnTo>
                    <a:lnTo>
                      <a:pt x="33" y="15"/>
                    </a:lnTo>
                    <a:lnTo>
                      <a:pt x="33" y="17"/>
                    </a:lnTo>
                    <a:lnTo>
                      <a:pt x="32" y="18"/>
                    </a:lnTo>
                    <a:lnTo>
                      <a:pt x="32" y="20"/>
                    </a:lnTo>
                    <a:lnTo>
                      <a:pt x="30" y="20"/>
                    </a:lnTo>
                    <a:lnTo>
                      <a:pt x="30" y="21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3"/>
                    </a:lnTo>
                    <a:lnTo>
                      <a:pt x="27" y="24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3" y="26"/>
                    </a:lnTo>
                    <a:lnTo>
                      <a:pt x="21" y="26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1" y="26"/>
                    </a:lnTo>
                    <a:lnTo>
                      <a:pt x="9" y="26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6" y="24"/>
                    </a:lnTo>
                    <a:lnTo>
                      <a:pt x="6" y="23"/>
                    </a:lnTo>
                    <a:lnTo>
                      <a:pt x="4" y="23"/>
                    </a:lnTo>
                    <a:lnTo>
                      <a:pt x="3" y="21"/>
                    </a:lnTo>
                    <a:lnTo>
                      <a:pt x="1" y="21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2" name="Freeform 198"/>
              <p:cNvSpPr>
                <a:spLocks/>
              </p:cNvSpPr>
              <p:nvPr/>
            </p:nvSpPr>
            <p:spPr bwMode="auto">
              <a:xfrm>
                <a:off x="2596" y="2526"/>
                <a:ext cx="33" cy="26"/>
              </a:xfrm>
              <a:custGeom>
                <a:avLst/>
                <a:gdLst>
                  <a:gd name="T0" fmla="*/ 18 w 33"/>
                  <a:gd name="T1" fmla="*/ 0 h 26"/>
                  <a:gd name="T2" fmla="*/ 20 w 33"/>
                  <a:gd name="T3" fmla="*/ 0 h 26"/>
                  <a:gd name="T4" fmla="*/ 23 w 33"/>
                  <a:gd name="T5" fmla="*/ 1 h 26"/>
                  <a:gd name="T6" fmla="*/ 24 w 33"/>
                  <a:gd name="T7" fmla="*/ 1 h 26"/>
                  <a:gd name="T8" fmla="*/ 26 w 33"/>
                  <a:gd name="T9" fmla="*/ 3 h 26"/>
                  <a:gd name="T10" fmla="*/ 27 w 33"/>
                  <a:gd name="T11" fmla="*/ 3 h 26"/>
                  <a:gd name="T12" fmla="*/ 29 w 33"/>
                  <a:gd name="T13" fmla="*/ 4 h 26"/>
                  <a:gd name="T14" fmla="*/ 30 w 33"/>
                  <a:gd name="T15" fmla="*/ 6 h 26"/>
                  <a:gd name="T16" fmla="*/ 32 w 33"/>
                  <a:gd name="T17" fmla="*/ 7 h 26"/>
                  <a:gd name="T18" fmla="*/ 33 w 33"/>
                  <a:gd name="T19" fmla="*/ 9 h 26"/>
                  <a:gd name="T20" fmla="*/ 33 w 33"/>
                  <a:gd name="T21" fmla="*/ 11 h 26"/>
                  <a:gd name="T22" fmla="*/ 33 w 33"/>
                  <a:gd name="T23" fmla="*/ 12 h 26"/>
                  <a:gd name="T24" fmla="*/ 33 w 33"/>
                  <a:gd name="T25" fmla="*/ 14 h 26"/>
                  <a:gd name="T26" fmla="*/ 33 w 33"/>
                  <a:gd name="T27" fmla="*/ 15 h 26"/>
                  <a:gd name="T28" fmla="*/ 33 w 33"/>
                  <a:gd name="T29" fmla="*/ 17 h 26"/>
                  <a:gd name="T30" fmla="*/ 32 w 33"/>
                  <a:gd name="T31" fmla="*/ 20 h 26"/>
                  <a:gd name="T32" fmla="*/ 30 w 33"/>
                  <a:gd name="T33" fmla="*/ 20 h 26"/>
                  <a:gd name="T34" fmla="*/ 29 w 33"/>
                  <a:gd name="T35" fmla="*/ 21 h 26"/>
                  <a:gd name="T36" fmla="*/ 27 w 33"/>
                  <a:gd name="T37" fmla="*/ 23 h 26"/>
                  <a:gd name="T38" fmla="*/ 26 w 33"/>
                  <a:gd name="T39" fmla="*/ 24 h 26"/>
                  <a:gd name="T40" fmla="*/ 24 w 33"/>
                  <a:gd name="T41" fmla="*/ 24 h 26"/>
                  <a:gd name="T42" fmla="*/ 23 w 33"/>
                  <a:gd name="T43" fmla="*/ 26 h 26"/>
                  <a:gd name="T44" fmla="*/ 20 w 33"/>
                  <a:gd name="T45" fmla="*/ 26 h 26"/>
                  <a:gd name="T46" fmla="*/ 18 w 33"/>
                  <a:gd name="T47" fmla="*/ 26 h 26"/>
                  <a:gd name="T48" fmla="*/ 15 w 33"/>
                  <a:gd name="T49" fmla="*/ 26 h 26"/>
                  <a:gd name="T50" fmla="*/ 14 w 33"/>
                  <a:gd name="T51" fmla="*/ 26 h 26"/>
                  <a:gd name="T52" fmla="*/ 12 w 33"/>
                  <a:gd name="T53" fmla="*/ 26 h 26"/>
                  <a:gd name="T54" fmla="*/ 11 w 33"/>
                  <a:gd name="T55" fmla="*/ 26 h 26"/>
                  <a:gd name="T56" fmla="*/ 9 w 33"/>
                  <a:gd name="T57" fmla="*/ 24 h 26"/>
                  <a:gd name="T58" fmla="*/ 7 w 33"/>
                  <a:gd name="T59" fmla="*/ 24 h 26"/>
                  <a:gd name="T60" fmla="*/ 6 w 33"/>
                  <a:gd name="T61" fmla="*/ 24 h 26"/>
                  <a:gd name="T62" fmla="*/ 4 w 33"/>
                  <a:gd name="T63" fmla="*/ 23 h 26"/>
                  <a:gd name="T64" fmla="*/ 3 w 33"/>
                  <a:gd name="T65" fmla="*/ 21 h 26"/>
                  <a:gd name="T66" fmla="*/ 3 w 33"/>
                  <a:gd name="T67" fmla="*/ 21 h 26"/>
                  <a:gd name="T68" fmla="*/ 1 w 33"/>
                  <a:gd name="T69" fmla="*/ 20 h 26"/>
                  <a:gd name="T70" fmla="*/ 1 w 33"/>
                  <a:gd name="T71" fmla="*/ 18 h 26"/>
                  <a:gd name="T72" fmla="*/ 0 w 33"/>
                  <a:gd name="T73" fmla="*/ 18 h 26"/>
                  <a:gd name="T74" fmla="*/ 0 w 33"/>
                  <a:gd name="T75" fmla="*/ 17 h 26"/>
                  <a:gd name="T76" fmla="*/ 0 w 33"/>
                  <a:gd name="T77" fmla="*/ 15 h 26"/>
                  <a:gd name="T78" fmla="*/ 0 w 33"/>
                  <a:gd name="T79" fmla="*/ 14 h 26"/>
                  <a:gd name="T80" fmla="*/ 0 w 33"/>
                  <a:gd name="T81" fmla="*/ 12 h 26"/>
                  <a:gd name="T82" fmla="*/ 0 w 33"/>
                  <a:gd name="T83" fmla="*/ 11 h 26"/>
                  <a:gd name="T84" fmla="*/ 0 w 33"/>
                  <a:gd name="T85" fmla="*/ 9 h 26"/>
                  <a:gd name="T86" fmla="*/ 1 w 33"/>
                  <a:gd name="T87" fmla="*/ 7 h 26"/>
                  <a:gd name="T88" fmla="*/ 1 w 33"/>
                  <a:gd name="T89" fmla="*/ 6 h 26"/>
                  <a:gd name="T90" fmla="*/ 3 w 33"/>
                  <a:gd name="T91" fmla="*/ 4 h 26"/>
                  <a:gd name="T92" fmla="*/ 4 w 33"/>
                  <a:gd name="T93" fmla="*/ 3 h 26"/>
                  <a:gd name="T94" fmla="*/ 7 w 33"/>
                  <a:gd name="T95" fmla="*/ 3 h 26"/>
                  <a:gd name="T96" fmla="*/ 9 w 33"/>
                  <a:gd name="T97" fmla="*/ 1 h 26"/>
                  <a:gd name="T98" fmla="*/ 11 w 33"/>
                  <a:gd name="T99" fmla="*/ 1 h 26"/>
                  <a:gd name="T100" fmla="*/ 14 w 33"/>
                  <a:gd name="T101" fmla="*/ 0 h 26"/>
                  <a:gd name="T102" fmla="*/ 15 w 33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3"/>
                  <a:gd name="T157" fmla="*/ 0 h 26"/>
                  <a:gd name="T158" fmla="*/ 33 w 33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3" h="26">
                    <a:moveTo>
                      <a:pt x="17" y="0"/>
                    </a:moveTo>
                    <a:lnTo>
                      <a:pt x="18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9" y="4"/>
                    </a:lnTo>
                    <a:lnTo>
                      <a:pt x="30" y="6"/>
                    </a:lnTo>
                    <a:lnTo>
                      <a:pt x="32" y="6"/>
                    </a:lnTo>
                    <a:lnTo>
                      <a:pt x="32" y="7"/>
                    </a:lnTo>
                    <a:lnTo>
                      <a:pt x="33" y="9"/>
                    </a:lnTo>
                    <a:lnTo>
                      <a:pt x="33" y="11"/>
                    </a:lnTo>
                    <a:lnTo>
                      <a:pt x="33" y="12"/>
                    </a:lnTo>
                    <a:lnTo>
                      <a:pt x="33" y="14"/>
                    </a:lnTo>
                    <a:lnTo>
                      <a:pt x="33" y="15"/>
                    </a:lnTo>
                    <a:lnTo>
                      <a:pt x="33" y="17"/>
                    </a:lnTo>
                    <a:lnTo>
                      <a:pt x="32" y="18"/>
                    </a:lnTo>
                    <a:lnTo>
                      <a:pt x="32" y="20"/>
                    </a:lnTo>
                    <a:lnTo>
                      <a:pt x="30" y="20"/>
                    </a:lnTo>
                    <a:lnTo>
                      <a:pt x="30" y="21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3"/>
                    </a:lnTo>
                    <a:lnTo>
                      <a:pt x="27" y="24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3" y="26"/>
                    </a:lnTo>
                    <a:lnTo>
                      <a:pt x="21" y="26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1" y="26"/>
                    </a:lnTo>
                    <a:lnTo>
                      <a:pt x="9" y="26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6" y="24"/>
                    </a:lnTo>
                    <a:lnTo>
                      <a:pt x="6" y="23"/>
                    </a:lnTo>
                    <a:lnTo>
                      <a:pt x="4" y="23"/>
                    </a:lnTo>
                    <a:lnTo>
                      <a:pt x="3" y="21"/>
                    </a:lnTo>
                    <a:lnTo>
                      <a:pt x="1" y="21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3" name="Freeform 199"/>
              <p:cNvSpPr>
                <a:spLocks/>
              </p:cNvSpPr>
              <p:nvPr/>
            </p:nvSpPr>
            <p:spPr bwMode="auto">
              <a:xfrm>
                <a:off x="2644" y="3756"/>
                <a:ext cx="35" cy="27"/>
              </a:xfrm>
              <a:custGeom>
                <a:avLst/>
                <a:gdLst>
                  <a:gd name="T0" fmla="*/ 19 w 35"/>
                  <a:gd name="T1" fmla="*/ 0 h 27"/>
                  <a:gd name="T2" fmla="*/ 22 w 35"/>
                  <a:gd name="T3" fmla="*/ 1 h 27"/>
                  <a:gd name="T4" fmla="*/ 23 w 35"/>
                  <a:gd name="T5" fmla="*/ 1 h 27"/>
                  <a:gd name="T6" fmla="*/ 25 w 35"/>
                  <a:gd name="T7" fmla="*/ 1 h 27"/>
                  <a:gd name="T8" fmla="*/ 28 w 35"/>
                  <a:gd name="T9" fmla="*/ 3 h 27"/>
                  <a:gd name="T10" fmla="*/ 29 w 35"/>
                  <a:gd name="T11" fmla="*/ 4 h 27"/>
                  <a:gd name="T12" fmla="*/ 31 w 35"/>
                  <a:gd name="T13" fmla="*/ 4 h 27"/>
                  <a:gd name="T14" fmla="*/ 32 w 35"/>
                  <a:gd name="T15" fmla="*/ 6 h 27"/>
                  <a:gd name="T16" fmla="*/ 34 w 35"/>
                  <a:gd name="T17" fmla="*/ 7 h 27"/>
                  <a:gd name="T18" fmla="*/ 34 w 35"/>
                  <a:gd name="T19" fmla="*/ 9 h 27"/>
                  <a:gd name="T20" fmla="*/ 35 w 35"/>
                  <a:gd name="T21" fmla="*/ 10 h 27"/>
                  <a:gd name="T22" fmla="*/ 35 w 35"/>
                  <a:gd name="T23" fmla="*/ 12 h 27"/>
                  <a:gd name="T24" fmla="*/ 35 w 35"/>
                  <a:gd name="T25" fmla="*/ 15 h 27"/>
                  <a:gd name="T26" fmla="*/ 35 w 35"/>
                  <a:gd name="T27" fmla="*/ 16 h 27"/>
                  <a:gd name="T28" fmla="*/ 34 w 35"/>
                  <a:gd name="T29" fmla="*/ 18 h 27"/>
                  <a:gd name="T30" fmla="*/ 34 w 35"/>
                  <a:gd name="T31" fmla="*/ 19 h 27"/>
                  <a:gd name="T32" fmla="*/ 32 w 35"/>
                  <a:gd name="T33" fmla="*/ 21 h 27"/>
                  <a:gd name="T34" fmla="*/ 31 w 35"/>
                  <a:gd name="T35" fmla="*/ 22 h 27"/>
                  <a:gd name="T36" fmla="*/ 29 w 35"/>
                  <a:gd name="T37" fmla="*/ 22 h 27"/>
                  <a:gd name="T38" fmla="*/ 28 w 35"/>
                  <a:gd name="T39" fmla="*/ 24 h 27"/>
                  <a:gd name="T40" fmla="*/ 25 w 35"/>
                  <a:gd name="T41" fmla="*/ 25 h 27"/>
                  <a:gd name="T42" fmla="*/ 23 w 35"/>
                  <a:gd name="T43" fmla="*/ 25 h 27"/>
                  <a:gd name="T44" fmla="*/ 22 w 35"/>
                  <a:gd name="T45" fmla="*/ 25 h 27"/>
                  <a:gd name="T46" fmla="*/ 19 w 35"/>
                  <a:gd name="T47" fmla="*/ 27 h 27"/>
                  <a:gd name="T48" fmla="*/ 17 w 35"/>
                  <a:gd name="T49" fmla="*/ 27 h 27"/>
                  <a:gd name="T50" fmla="*/ 16 w 35"/>
                  <a:gd name="T51" fmla="*/ 25 h 27"/>
                  <a:gd name="T52" fmla="*/ 13 w 35"/>
                  <a:gd name="T53" fmla="*/ 25 h 27"/>
                  <a:gd name="T54" fmla="*/ 11 w 35"/>
                  <a:gd name="T55" fmla="*/ 25 h 27"/>
                  <a:gd name="T56" fmla="*/ 10 w 35"/>
                  <a:gd name="T57" fmla="*/ 25 h 27"/>
                  <a:gd name="T58" fmla="*/ 8 w 35"/>
                  <a:gd name="T59" fmla="*/ 24 h 27"/>
                  <a:gd name="T60" fmla="*/ 8 w 35"/>
                  <a:gd name="T61" fmla="*/ 24 h 27"/>
                  <a:gd name="T62" fmla="*/ 7 w 35"/>
                  <a:gd name="T63" fmla="*/ 22 h 27"/>
                  <a:gd name="T64" fmla="*/ 5 w 35"/>
                  <a:gd name="T65" fmla="*/ 22 h 27"/>
                  <a:gd name="T66" fmla="*/ 3 w 35"/>
                  <a:gd name="T67" fmla="*/ 21 h 27"/>
                  <a:gd name="T68" fmla="*/ 3 w 35"/>
                  <a:gd name="T69" fmla="*/ 19 h 27"/>
                  <a:gd name="T70" fmla="*/ 2 w 35"/>
                  <a:gd name="T71" fmla="*/ 19 h 27"/>
                  <a:gd name="T72" fmla="*/ 2 w 35"/>
                  <a:gd name="T73" fmla="*/ 18 h 27"/>
                  <a:gd name="T74" fmla="*/ 0 w 35"/>
                  <a:gd name="T75" fmla="*/ 16 h 27"/>
                  <a:gd name="T76" fmla="*/ 0 w 35"/>
                  <a:gd name="T77" fmla="*/ 15 h 27"/>
                  <a:gd name="T78" fmla="*/ 0 w 35"/>
                  <a:gd name="T79" fmla="*/ 13 h 27"/>
                  <a:gd name="T80" fmla="*/ 0 w 35"/>
                  <a:gd name="T81" fmla="*/ 12 h 27"/>
                  <a:gd name="T82" fmla="*/ 0 w 35"/>
                  <a:gd name="T83" fmla="*/ 10 h 27"/>
                  <a:gd name="T84" fmla="*/ 2 w 35"/>
                  <a:gd name="T85" fmla="*/ 9 h 27"/>
                  <a:gd name="T86" fmla="*/ 2 w 35"/>
                  <a:gd name="T87" fmla="*/ 7 h 27"/>
                  <a:gd name="T88" fmla="*/ 3 w 35"/>
                  <a:gd name="T89" fmla="*/ 6 h 27"/>
                  <a:gd name="T90" fmla="*/ 5 w 35"/>
                  <a:gd name="T91" fmla="*/ 4 h 27"/>
                  <a:gd name="T92" fmla="*/ 7 w 35"/>
                  <a:gd name="T93" fmla="*/ 4 h 27"/>
                  <a:gd name="T94" fmla="*/ 8 w 35"/>
                  <a:gd name="T95" fmla="*/ 3 h 27"/>
                  <a:gd name="T96" fmla="*/ 10 w 35"/>
                  <a:gd name="T97" fmla="*/ 1 h 27"/>
                  <a:gd name="T98" fmla="*/ 13 w 35"/>
                  <a:gd name="T99" fmla="*/ 1 h 27"/>
                  <a:gd name="T100" fmla="*/ 14 w 35"/>
                  <a:gd name="T101" fmla="*/ 1 h 27"/>
                  <a:gd name="T102" fmla="*/ 17 w 35"/>
                  <a:gd name="T103" fmla="*/ 0 h 2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"/>
                  <a:gd name="T157" fmla="*/ 0 h 27"/>
                  <a:gd name="T158" fmla="*/ 35 w 35"/>
                  <a:gd name="T159" fmla="*/ 27 h 2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" h="27">
                    <a:moveTo>
                      <a:pt x="17" y="0"/>
                    </a:moveTo>
                    <a:lnTo>
                      <a:pt x="19" y="0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1" y="6"/>
                    </a:lnTo>
                    <a:lnTo>
                      <a:pt x="32" y="6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4" y="9"/>
                    </a:lnTo>
                    <a:lnTo>
                      <a:pt x="34" y="10"/>
                    </a:lnTo>
                    <a:lnTo>
                      <a:pt x="35" y="10"/>
                    </a:lnTo>
                    <a:lnTo>
                      <a:pt x="35" y="12"/>
                    </a:lnTo>
                    <a:lnTo>
                      <a:pt x="35" y="13"/>
                    </a:lnTo>
                    <a:lnTo>
                      <a:pt x="35" y="15"/>
                    </a:lnTo>
                    <a:lnTo>
                      <a:pt x="35" y="16"/>
                    </a:lnTo>
                    <a:lnTo>
                      <a:pt x="34" y="16"/>
                    </a:lnTo>
                    <a:lnTo>
                      <a:pt x="34" y="18"/>
                    </a:lnTo>
                    <a:lnTo>
                      <a:pt x="34" y="19"/>
                    </a:lnTo>
                    <a:lnTo>
                      <a:pt x="32" y="19"/>
                    </a:lnTo>
                    <a:lnTo>
                      <a:pt x="32" y="21"/>
                    </a:lnTo>
                    <a:lnTo>
                      <a:pt x="31" y="21"/>
                    </a:lnTo>
                    <a:lnTo>
                      <a:pt x="31" y="22"/>
                    </a:lnTo>
                    <a:lnTo>
                      <a:pt x="29" y="22"/>
                    </a:lnTo>
                    <a:lnTo>
                      <a:pt x="28" y="24"/>
                    </a:lnTo>
                    <a:lnTo>
                      <a:pt x="26" y="24"/>
                    </a:lnTo>
                    <a:lnTo>
                      <a:pt x="25" y="25"/>
                    </a:lnTo>
                    <a:lnTo>
                      <a:pt x="23" y="25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7" y="27"/>
                    </a:lnTo>
                    <a:lnTo>
                      <a:pt x="16" y="27"/>
                    </a:lnTo>
                    <a:lnTo>
                      <a:pt x="16" y="25"/>
                    </a:lnTo>
                    <a:lnTo>
                      <a:pt x="14" y="25"/>
                    </a:lnTo>
                    <a:lnTo>
                      <a:pt x="13" y="25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8" y="24"/>
                    </a:lnTo>
                    <a:lnTo>
                      <a:pt x="7" y="24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6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4" name="Freeform 200"/>
              <p:cNvSpPr>
                <a:spLocks/>
              </p:cNvSpPr>
              <p:nvPr/>
            </p:nvSpPr>
            <p:spPr bwMode="auto">
              <a:xfrm>
                <a:off x="2644" y="3756"/>
                <a:ext cx="35" cy="27"/>
              </a:xfrm>
              <a:custGeom>
                <a:avLst/>
                <a:gdLst>
                  <a:gd name="T0" fmla="*/ 19 w 35"/>
                  <a:gd name="T1" fmla="*/ 0 h 27"/>
                  <a:gd name="T2" fmla="*/ 22 w 35"/>
                  <a:gd name="T3" fmla="*/ 1 h 27"/>
                  <a:gd name="T4" fmla="*/ 23 w 35"/>
                  <a:gd name="T5" fmla="*/ 1 h 27"/>
                  <a:gd name="T6" fmla="*/ 25 w 35"/>
                  <a:gd name="T7" fmla="*/ 1 h 27"/>
                  <a:gd name="T8" fmla="*/ 28 w 35"/>
                  <a:gd name="T9" fmla="*/ 3 h 27"/>
                  <a:gd name="T10" fmla="*/ 29 w 35"/>
                  <a:gd name="T11" fmla="*/ 4 h 27"/>
                  <a:gd name="T12" fmla="*/ 31 w 35"/>
                  <a:gd name="T13" fmla="*/ 4 h 27"/>
                  <a:gd name="T14" fmla="*/ 32 w 35"/>
                  <a:gd name="T15" fmla="*/ 6 h 27"/>
                  <a:gd name="T16" fmla="*/ 34 w 35"/>
                  <a:gd name="T17" fmla="*/ 7 h 27"/>
                  <a:gd name="T18" fmla="*/ 34 w 35"/>
                  <a:gd name="T19" fmla="*/ 9 h 27"/>
                  <a:gd name="T20" fmla="*/ 35 w 35"/>
                  <a:gd name="T21" fmla="*/ 10 h 27"/>
                  <a:gd name="T22" fmla="*/ 35 w 35"/>
                  <a:gd name="T23" fmla="*/ 12 h 27"/>
                  <a:gd name="T24" fmla="*/ 35 w 35"/>
                  <a:gd name="T25" fmla="*/ 15 h 27"/>
                  <a:gd name="T26" fmla="*/ 35 w 35"/>
                  <a:gd name="T27" fmla="*/ 16 h 27"/>
                  <a:gd name="T28" fmla="*/ 34 w 35"/>
                  <a:gd name="T29" fmla="*/ 18 h 27"/>
                  <a:gd name="T30" fmla="*/ 34 w 35"/>
                  <a:gd name="T31" fmla="*/ 19 h 27"/>
                  <a:gd name="T32" fmla="*/ 32 w 35"/>
                  <a:gd name="T33" fmla="*/ 21 h 27"/>
                  <a:gd name="T34" fmla="*/ 31 w 35"/>
                  <a:gd name="T35" fmla="*/ 22 h 27"/>
                  <a:gd name="T36" fmla="*/ 29 w 35"/>
                  <a:gd name="T37" fmla="*/ 22 h 27"/>
                  <a:gd name="T38" fmla="*/ 28 w 35"/>
                  <a:gd name="T39" fmla="*/ 24 h 27"/>
                  <a:gd name="T40" fmla="*/ 25 w 35"/>
                  <a:gd name="T41" fmla="*/ 25 h 27"/>
                  <a:gd name="T42" fmla="*/ 23 w 35"/>
                  <a:gd name="T43" fmla="*/ 25 h 27"/>
                  <a:gd name="T44" fmla="*/ 22 w 35"/>
                  <a:gd name="T45" fmla="*/ 25 h 27"/>
                  <a:gd name="T46" fmla="*/ 19 w 35"/>
                  <a:gd name="T47" fmla="*/ 27 h 27"/>
                  <a:gd name="T48" fmla="*/ 17 w 35"/>
                  <a:gd name="T49" fmla="*/ 27 h 27"/>
                  <a:gd name="T50" fmla="*/ 16 w 35"/>
                  <a:gd name="T51" fmla="*/ 25 h 27"/>
                  <a:gd name="T52" fmla="*/ 13 w 35"/>
                  <a:gd name="T53" fmla="*/ 25 h 27"/>
                  <a:gd name="T54" fmla="*/ 11 w 35"/>
                  <a:gd name="T55" fmla="*/ 25 h 27"/>
                  <a:gd name="T56" fmla="*/ 10 w 35"/>
                  <a:gd name="T57" fmla="*/ 25 h 27"/>
                  <a:gd name="T58" fmla="*/ 8 w 35"/>
                  <a:gd name="T59" fmla="*/ 24 h 27"/>
                  <a:gd name="T60" fmla="*/ 8 w 35"/>
                  <a:gd name="T61" fmla="*/ 24 h 27"/>
                  <a:gd name="T62" fmla="*/ 7 w 35"/>
                  <a:gd name="T63" fmla="*/ 22 h 27"/>
                  <a:gd name="T64" fmla="*/ 5 w 35"/>
                  <a:gd name="T65" fmla="*/ 22 h 27"/>
                  <a:gd name="T66" fmla="*/ 3 w 35"/>
                  <a:gd name="T67" fmla="*/ 21 h 27"/>
                  <a:gd name="T68" fmla="*/ 3 w 35"/>
                  <a:gd name="T69" fmla="*/ 19 h 27"/>
                  <a:gd name="T70" fmla="*/ 2 w 35"/>
                  <a:gd name="T71" fmla="*/ 19 h 27"/>
                  <a:gd name="T72" fmla="*/ 2 w 35"/>
                  <a:gd name="T73" fmla="*/ 18 h 27"/>
                  <a:gd name="T74" fmla="*/ 0 w 35"/>
                  <a:gd name="T75" fmla="*/ 16 h 27"/>
                  <a:gd name="T76" fmla="*/ 0 w 35"/>
                  <a:gd name="T77" fmla="*/ 15 h 27"/>
                  <a:gd name="T78" fmla="*/ 0 w 35"/>
                  <a:gd name="T79" fmla="*/ 13 h 27"/>
                  <a:gd name="T80" fmla="*/ 0 w 35"/>
                  <a:gd name="T81" fmla="*/ 12 h 27"/>
                  <a:gd name="T82" fmla="*/ 0 w 35"/>
                  <a:gd name="T83" fmla="*/ 10 h 27"/>
                  <a:gd name="T84" fmla="*/ 2 w 35"/>
                  <a:gd name="T85" fmla="*/ 9 h 27"/>
                  <a:gd name="T86" fmla="*/ 2 w 35"/>
                  <a:gd name="T87" fmla="*/ 7 h 27"/>
                  <a:gd name="T88" fmla="*/ 3 w 35"/>
                  <a:gd name="T89" fmla="*/ 6 h 27"/>
                  <a:gd name="T90" fmla="*/ 5 w 35"/>
                  <a:gd name="T91" fmla="*/ 4 h 27"/>
                  <a:gd name="T92" fmla="*/ 7 w 35"/>
                  <a:gd name="T93" fmla="*/ 4 h 27"/>
                  <a:gd name="T94" fmla="*/ 8 w 35"/>
                  <a:gd name="T95" fmla="*/ 3 h 27"/>
                  <a:gd name="T96" fmla="*/ 10 w 35"/>
                  <a:gd name="T97" fmla="*/ 1 h 27"/>
                  <a:gd name="T98" fmla="*/ 13 w 35"/>
                  <a:gd name="T99" fmla="*/ 1 h 27"/>
                  <a:gd name="T100" fmla="*/ 14 w 35"/>
                  <a:gd name="T101" fmla="*/ 1 h 27"/>
                  <a:gd name="T102" fmla="*/ 17 w 35"/>
                  <a:gd name="T103" fmla="*/ 0 h 2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"/>
                  <a:gd name="T157" fmla="*/ 0 h 27"/>
                  <a:gd name="T158" fmla="*/ 35 w 35"/>
                  <a:gd name="T159" fmla="*/ 27 h 2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" h="27">
                    <a:moveTo>
                      <a:pt x="17" y="0"/>
                    </a:moveTo>
                    <a:lnTo>
                      <a:pt x="19" y="0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1" y="6"/>
                    </a:lnTo>
                    <a:lnTo>
                      <a:pt x="32" y="6"/>
                    </a:lnTo>
                    <a:lnTo>
                      <a:pt x="32" y="7"/>
                    </a:lnTo>
                    <a:lnTo>
                      <a:pt x="34" y="7"/>
                    </a:lnTo>
                    <a:lnTo>
                      <a:pt x="34" y="9"/>
                    </a:lnTo>
                    <a:lnTo>
                      <a:pt x="34" y="10"/>
                    </a:lnTo>
                    <a:lnTo>
                      <a:pt x="35" y="10"/>
                    </a:lnTo>
                    <a:lnTo>
                      <a:pt x="35" y="12"/>
                    </a:lnTo>
                    <a:lnTo>
                      <a:pt x="35" y="13"/>
                    </a:lnTo>
                    <a:lnTo>
                      <a:pt x="35" y="15"/>
                    </a:lnTo>
                    <a:lnTo>
                      <a:pt x="35" y="16"/>
                    </a:lnTo>
                    <a:lnTo>
                      <a:pt x="34" y="16"/>
                    </a:lnTo>
                    <a:lnTo>
                      <a:pt x="34" y="18"/>
                    </a:lnTo>
                    <a:lnTo>
                      <a:pt x="34" y="19"/>
                    </a:lnTo>
                    <a:lnTo>
                      <a:pt x="32" y="19"/>
                    </a:lnTo>
                    <a:lnTo>
                      <a:pt x="32" y="21"/>
                    </a:lnTo>
                    <a:lnTo>
                      <a:pt x="31" y="21"/>
                    </a:lnTo>
                    <a:lnTo>
                      <a:pt x="31" y="22"/>
                    </a:lnTo>
                    <a:lnTo>
                      <a:pt x="29" y="22"/>
                    </a:lnTo>
                    <a:lnTo>
                      <a:pt x="28" y="24"/>
                    </a:lnTo>
                    <a:lnTo>
                      <a:pt x="26" y="24"/>
                    </a:lnTo>
                    <a:lnTo>
                      <a:pt x="25" y="25"/>
                    </a:lnTo>
                    <a:lnTo>
                      <a:pt x="23" y="25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7" y="27"/>
                    </a:lnTo>
                    <a:lnTo>
                      <a:pt x="16" y="27"/>
                    </a:lnTo>
                    <a:lnTo>
                      <a:pt x="16" y="25"/>
                    </a:lnTo>
                    <a:lnTo>
                      <a:pt x="14" y="25"/>
                    </a:lnTo>
                    <a:lnTo>
                      <a:pt x="13" y="25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8" y="24"/>
                    </a:lnTo>
                    <a:lnTo>
                      <a:pt x="7" y="24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6" y="1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5" name="Freeform 201"/>
              <p:cNvSpPr>
                <a:spLocks/>
              </p:cNvSpPr>
              <p:nvPr/>
            </p:nvSpPr>
            <p:spPr bwMode="auto">
              <a:xfrm>
                <a:off x="2600" y="2449"/>
                <a:ext cx="29" cy="25"/>
              </a:xfrm>
              <a:custGeom>
                <a:avLst/>
                <a:gdLst>
                  <a:gd name="T0" fmla="*/ 16 w 29"/>
                  <a:gd name="T1" fmla="*/ 0 h 25"/>
                  <a:gd name="T2" fmla="*/ 17 w 29"/>
                  <a:gd name="T3" fmla="*/ 0 h 25"/>
                  <a:gd name="T4" fmla="*/ 19 w 29"/>
                  <a:gd name="T5" fmla="*/ 1 h 25"/>
                  <a:gd name="T6" fmla="*/ 22 w 29"/>
                  <a:gd name="T7" fmla="*/ 1 h 25"/>
                  <a:gd name="T8" fmla="*/ 23 w 29"/>
                  <a:gd name="T9" fmla="*/ 3 h 25"/>
                  <a:gd name="T10" fmla="*/ 25 w 29"/>
                  <a:gd name="T11" fmla="*/ 3 h 25"/>
                  <a:gd name="T12" fmla="*/ 26 w 29"/>
                  <a:gd name="T13" fmla="*/ 4 h 25"/>
                  <a:gd name="T14" fmla="*/ 26 w 29"/>
                  <a:gd name="T15" fmla="*/ 6 h 25"/>
                  <a:gd name="T16" fmla="*/ 28 w 29"/>
                  <a:gd name="T17" fmla="*/ 7 h 25"/>
                  <a:gd name="T18" fmla="*/ 28 w 29"/>
                  <a:gd name="T19" fmla="*/ 9 h 25"/>
                  <a:gd name="T20" fmla="*/ 29 w 29"/>
                  <a:gd name="T21" fmla="*/ 10 h 25"/>
                  <a:gd name="T22" fmla="*/ 29 w 29"/>
                  <a:gd name="T23" fmla="*/ 12 h 25"/>
                  <a:gd name="T24" fmla="*/ 29 w 29"/>
                  <a:gd name="T25" fmla="*/ 13 h 25"/>
                  <a:gd name="T26" fmla="*/ 29 w 29"/>
                  <a:gd name="T27" fmla="*/ 15 h 25"/>
                  <a:gd name="T28" fmla="*/ 28 w 29"/>
                  <a:gd name="T29" fmla="*/ 16 h 25"/>
                  <a:gd name="T30" fmla="*/ 28 w 29"/>
                  <a:gd name="T31" fmla="*/ 18 h 25"/>
                  <a:gd name="T32" fmla="*/ 26 w 29"/>
                  <a:gd name="T33" fmla="*/ 19 h 25"/>
                  <a:gd name="T34" fmla="*/ 26 w 29"/>
                  <a:gd name="T35" fmla="*/ 21 h 25"/>
                  <a:gd name="T36" fmla="*/ 25 w 29"/>
                  <a:gd name="T37" fmla="*/ 22 h 25"/>
                  <a:gd name="T38" fmla="*/ 23 w 29"/>
                  <a:gd name="T39" fmla="*/ 24 h 25"/>
                  <a:gd name="T40" fmla="*/ 22 w 29"/>
                  <a:gd name="T41" fmla="*/ 24 h 25"/>
                  <a:gd name="T42" fmla="*/ 19 w 29"/>
                  <a:gd name="T43" fmla="*/ 25 h 25"/>
                  <a:gd name="T44" fmla="*/ 17 w 29"/>
                  <a:gd name="T45" fmla="*/ 25 h 25"/>
                  <a:gd name="T46" fmla="*/ 16 w 29"/>
                  <a:gd name="T47" fmla="*/ 25 h 25"/>
                  <a:gd name="T48" fmla="*/ 14 w 29"/>
                  <a:gd name="T49" fmla="*/ 25 h 25"/>
                  <a:gd name="T50" fmla="*/ 13 w 29"/>
                  <a:gd name="T51" fmla="*/ 25 h 25"/>
                  <a:gd name="T52" fmla="*/ 11 w 29"/>
                  <a:gd name="T53" fmla="*/ 25 h 25"/>
                  <a:gd name="T54" fmla="*/ 10 w 29"/>
                  <a:gd name="T55" fmla="*/ 25 h 25"/>
                  <a:gd name="T56" fmla="*/ 8 w 29"/>
                  <a:gd name="T57" fmla="*/ 24 h 25"/>
                  <a:gd name="T58" fmla="*/ 8 w 29"/>
                  <a:gd name="T59" fmla="*/ 24 h 25"/>
                  <a:gd name="T60" fmla="*/ 7 w 29"/>
                  <a:gd name="T61" fmla="*/ 24 h 25"/>
                  <a:gd name="T62" fmla="*/ 5 w 29"/>
                  <a:gd name="T63" fmla="*/ 22 h 25"/>
                  <a:gd name="T64" fmla="*/ 5 w 29"/>
                  <a:gd name="T65" fmla="*/ 21 h 25"/>
                  <a:gd name="T66" fmla="*/ 3 w 29"/>
                  <a:gd name="T67" fmla="*/ 21 h 25"/>
                  <a:gd name="T68" fmla="*/ 2 w 29"/>
                  <a:gd name="T69" fmla="*/ 19 h 25"/>
                  <a:gd name="T70" fmla="*/ 2 w 29"/>
                  <a:gd name="T71" fmla="*/ 18 h 25"/>
                  <a:gd name="T72" fmla="*/ 2 w 29"/>
                  <a:gd name="T73" fmla="*/ 18 h 25"/>
                  <a:gd name="T74" fmla="*/ 0 w 29"/>
                  <a:gd name="T75" fmla="*/ 16 h 25"/>
                  <a:gd name="T76" fmla="*/ 0 w 29"/>
                  <a:gd name="T77" fmla="*/ 15 h 25"/>
                  <a:gd name="T78" fmla="*/ 0 w 29"/>
                  <a:gd name="T79" fmla="*/ 13 h 25"/>
                  <a:gd name="T80" fmla="*/ 0 w 29"/>
                  <a:gd name="T81" fmla="*/ 12 h 25"/>
                  <a:gd name="T82" fmla="*/ 0 w 29"/>
                  <a:gd name="T83" fmla="*/ 10 h 25"/>
                  <a:gd name="T84" fmla="*/ 2 w 29"/>
                  <a:gd name="T85" fmla="*/ 9 h 25"/>
                  <a:gd name="T86" fmla="*/ 2 w 29"/>
                  <a:gd name="T87" fmla="*/ 7 h 25"/>
                  <a:gd name="T88" fmla="*/ 3 w 29"/>
                  <a:gd name="T89" fmla="*/ 6 h 25"/>
                  <a:gd name="T90" fmla="*/ 3 w 29"/>
                  <a:gd name="T91" fmla="*/ 4 h 25"/>
                  <a:gd name="T92" fmla="*/ 5 w 29"/>
                  <a:gd name="T93" fmla="*/ 3 h 25"/>
                  <a:gd name="T94" fmla="*/ 7 w 29"/>
                  <a:gd name="T95" fmla="*/ 3 h 25"/>
                  <a:gd name="T96" fmla="*/ 8 w 29"/>
                  <a:gd name="T97" fmla="*/ 1 h 25"/>
                  <a:gd name="T98" fmla="*/ 10 w 29"/>
                  <a:gd name="T99" fmla="*/ 1 h 25"/>
                  <a:gd name="T100" fmla="*/ 13 w 29"/>
                  <a:gd name="T101" fmla="*/ 0 h 25"/>
                  <a:gd name="T102" fmla="*/ 14 w 29"/>
                  <a:gd name="T103" fmla="*/ 0 h 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5"/>
                  <a:gd name="T158" fmla="*/ 29 w 29"/>
                  <a:gd name="T159" fmla="*/ 25 h 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5">
                    <a:moveTo>
                      <a:pt x="14" y="0"/>
                    </a:moveTo>
                    <a:lnTo>
                      <a:pt x="16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3" y="3"/>
                    </a:lnTo>
                    <a:lnTo>
                      <a:pt x="25" y="3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9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9" y="15"/>
                    </a:lnTo>
                    <a:lnTo>
                      <a:pt x="29" y="16"/>
                    </a:lnTo>
                    <a:lnTo>
                      <a:pt x="28" y="16"/>
                    </a:lnTo>
                    <a:lnTo>
                      <a:pt x="28" y="18"/>
                    </a:lnTo>
                    <a:lnTo>
                      <a:pt x="28" y="19"/>
                    </a:lnTo>
                    <a:lnTo>
                      <a:pt x="26" y="19"/>
                    </a:lnTo>
                    <a:lnTo>
                      <a:pt x="26" y="21"/>
                    </a:lnTo>
                    <a:lnTo>
                      <a:pt x="25" y="22"/>
                    </a:lnTo>
                    <a:lnTo>
                      <a:pt x="23" y="22"/>
                    </a:lnTo>
                    <a:lnTo>
                      <a:pt x="23" y="24"/>
                    </a:lnTo>
                    <a:lnTo>
                      <a:pt x="22" y="24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6" y="25"/>
                    </a:lnTo>
                    <a:lnTo>
                      <a:pt x="14" y="25"/>
                    </a:lnTo>
                    <a:lnTo>
                      <a:pt x="13" y="25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8" y="24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6" name="Freeform 202"/>
              <p:cNvSpPr>
                <a:spLocks/>
              </p:cNvSpPr>
              <p:nvPr/>
            </p:nvSpPr>
            <p:spPr bwMode="auto">
              <a:xfrm>
                <a:off x="2600" y="2449"/>
                <a:ext cx="29" cy="25"/>
              </a:xfrm>
              <a:custGeom>
                <a:avLst/>
                <a:gdLst>
                  <a:gd name="T0" fmla="*/ 16 w 29"/>
                  <a:gd name="T1" fmla="*/ 0 h 25"/>
                  <a:gd name="T2" fmla="*/ 17 w 29"/>
                  <a:gd name="T3" fmla="*/ 0 h 25"/>
                  <a:gd name="T4" fmla="*/ 19 w 29"/>
                  <a:gd name="T5" fmla="*/ 1 h 25"/>
                  <a:gd name="T6" fmla="*/ 22 w 29"/>
                  <a:gd name="T7" fmla="*/ 1 h 25"/>
                  <a:gd name="T8" fmla="*/ 23 w 29"/>
                  <a:gd name="T9" fmla="*/ 3 h 25"/>
                  <a:gd name="T10" fmla="*/ 25 w 29"/>
                  <a:gd name="T11" fmla="*/ 3 h 25"/>
                  <a:gd name="T12" fmla="*/ 26 w 29"/>
                  <a:gd name="T13" fmla="*/ 4 h 25"/>
                  <a:gd name="T14" fmla="*/ 26 w 29"/>
                  <a:gd name="T15" fmla="*/ 6 h 25"/>
                  <a:gd name="T16" fmla="*/ 28 w 29"/>
                  <a:gd name="T17" fmla="*/ 7 h 25"/>
                  <a:gd name="T18" fmla="*/ 28 w 29"/>
                  <a:gd name="T19" fmla="*/ 9 h 25"/>
                  <a:gd name="T20" fmla="*/ 29 w 29"/>
                  <a:gd name="T21" fmla="*/ 10 h 25"/>
                  <a:gd name="T22" fmla="*/ 29 w 29"/>
                  <a:gd name="T23" fmla="*/ 12 h 25"/>
                  <a:gd name="T24" fmla="*/ 29 w 29"/>
                  <a:gd name="T25" fmla="*/ 13 h 25"/>
                  <a:gd name="T26" fmla="*/ 29 w 29"/>
                  <a:gd name="T27" fmla="*/ 15 h 25"/>
                  <a:gd name="T28" fmla="*/ 28 w 29"/>
                  <a:gd name="T29" fmla="*/ 16 h 25"/>
                  <a:gd name="T30" fmla="*/ 28 w 29"/>
                  <a:gd name="T31" fmla="*/ 18 h 25"/>
                  <a:gd name="T32" fmla="*/ 26 w 29"/>
                  <a:gd name="T33" fmla="*/ 19 h 25"/>
                  <a:gd name="T34" fmla="*/ 26 w 29"/>
                  <a:gd name="T35" fmla="*/ 21 h 25"/>
                  <a:gd name="T36" fmla="*/ 25 w 29"/>
                  <a:gd name="T37" fmla="*/ 22 h 25"/>
                  <a:gd name="T38" fmla="*/ 23 w 29"/>
                  <a:gd name="T39" fmla="*/ 24 h 25"/>
                  <a:gd name="T40" fmla="*/ 22 w 29"/>
                  <a:gd name="T41" fmla="*/ 24 h 25"/>
                  <a:gd name="T42" fmla="*/ 19 w 29"/>
                  <a:gd name="T43" fmla="*/ 25 h 25"/>
                  <a:gd name="T44" fmla="*/ 17 w 29"/>
                  <a:gd name="T45" fmla="*/ 25 h 25"/>
                  <a:gd name="T46" fmla="*/ 16 w 29"/>
                  <a:gd name="T47" fmla="*/ 25 h 25"/>
                  <a:gd name="T48" fmla="*/ 14 w 29"/>
                  <a:gd name="T49" fmla="*/ 25 h 25"/>
                  <a:gd name="T50" fmla="*/ 13 w 29"/>
                  <a:gd name="T51" fmla="*/ 25 h 25"/>
                  <a:gd name="T52" fmla="*/ 11 w 29"/>
                  <a:gd name="T53" fmla="*/ 25 h 25"/>
                  <a:gd name="T54" fmla="*/ 10 w 29"/>
                  <a:gd name="T55" fmla="*/ 25 h 25"/>
                  <a:gd name="T56" fmla="*/ 8 w 29"/>
                  <a:gd name="T57" fmla="*/ 24 h 25"/>
                  <a:gd name="T58" fmla="*/ 8 w 29"/>
                  <a:gd name="T59" fmla="*/ 24 h 25"/>
                  <a:gd name="T60" fmla="*/ 7 w 29"/>
                  <a:gd name="T61" fmla="*/ 24 h 25"/>
                  <a:gd name="T62" fmla="*/ 5 w 29"/>
                  <a:gd name="T63" fmla="*/ 22 h 25"/>
                  <a:gd name="T64" fmla="*/ 5 w 29"/>
                  <a:gd name="T65" fmla="*/ 21 h 25"/>
                  <a:gd name="T66" fmla="*/ 3 w 29"/>
                  <a:gd name="T67" fmla="*/ 21 h 25"/>
                  <a:gd name="T68" fmla="*/ 2 w 29"/>
                  <a:gd name="T69" fmla="*/ 19 h 25"/>
                  <a:gd name="T70" fmla="*/ 2 w 29"/>
                  <a:gd name="T71" fmla="*/ 18 h 25"/>
                  <a:gd name="T72" fmla="*/ 2 w 29"/>
                  <a:gd name="T73" fmla="*/ 18 h 25"/>
                  <a:gd name="T74" fmla="*/ 0 w 29"/>
                  <a:gd name="T75" fmla="*/ 16 h 25"/>
                  <a:gd name="T76" fmla="*/ 0 w 29"/>
                  <a:gd name="T77" fmla="*/ 15 h 25"/>
                  <a:gd name="T78" fmla="*/ 0 w 29"/>
                  <a:gd name="T79" fmla="*/ 13 h 25"/>
                  <a:gd name="T80" fmla="*/ 0 w 29"/>
                  <a:gd name="T81" fmla="*/ 12 h 25"/>
                  <a:gd name="T82" fmla="*/ 0 w 29"/>
                  <a:gd name="T83" fmla="*/ 10 h 25"/>
                  <a:gd name="T84" fmla="*/ 2 w 29"/>
                  <a:gd name="T85" fmla="*/ 9 h 25"/>
                  <a:gd name="T86" fmla="*/ 2 w 29"/>
                  <a:gd name="T87" fmla="*/ 7 h 25"/>
                  <a:gd name="T88" fmla="*/ 3 w 29"/>
                  <a:gd name="T89" fmla="*/ 6 h 25"/>
                  <a:gd name="T90" fmla="*/ 3 w 29"/>
                  <a:gd name="T91" fmla="*/ 4 h 25"/>
                  <a:gd name="T92" fmla="*/ 5 w 29"/>
                  <a:gd name="T93" fmla="*/ 3 h 25"/>
                  <a:gd name="T94" fmla="*/ 7 w 29"/>
                  <a:gd name="T95" fmla="*/ 3 h 25"/>
                  <a:gd name="T96" fmla="*/ 8 w 29"/>
                  <a:gd name="T97" fmla="*/ 1 h 25"/>
                  <a:gd name="T98" fmla="*/ 10 w 29"/>
                  <a:gd name="T99" fmla="*/ 1 h 25"/>
                  <a:gd name="T100" fmla="*/ 13 w 29"/>
                  <a:gd name="T101" fmla="*/ 0 h 25"/>
                  <a:gd name="T102" fmla="*/ 14 w 29"/>
                  <a:gd name="T103" fmla="*/ 0 h 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5"/>
                  <a:gd name="T158" fmla="*/ 29 w 29"/>
                  <a:gd name="T159" fmla="*/ 25 h 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5">
                    <a:moveTo>
                      <a:pt x="14" y="0"/>
                    </a:moveTo>
                    <a:lnTo>
                      <a:pt x="16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3" y="3"/>
                    </a:lnTo>
                    <a:lnTo>
                      <a:pt x="25" y="3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28" y="6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29" y="10"/>
                    </a:lnTo>
                    <a:lnTo>
                      <a:pt x="29" y="12"/>
                    </a:lnTo>
                    <a:lnTo>
                      <a:pt x="29" y="13"/>
                    </a:lnTo>
                    <a:lnTo>
                      <a:pt x="29" y="15"/>
                    </a:lnTo>
                    <a:lnTo>
                      <a:pt x="29" y="16"/>
                    </a:lnTo>
                    <a:lnTo>
                      <a:pt x="28" y="16"/>
                    </a:lnTo>
                    <a:lnTo>
                      <a:pt x="28" y="18"/>
                    </a:lnTo>
                    <a:lnTo>
                      <a:pt x="28" y="19"/>
                    </a:lnTo>
                    <a:lnTo>
                      <a:pt x="26" y="19"/>
                    </a:lnTo>
                    <a:lnTo>
                      <a:pt x="26" y="21"/>
                    </a:lnTo>
                    <a:lnTo>
                      <a:pt x="25" y="22"/>
                    </a:lnTo>
                    <a:lnTo>
                      <a:pt x="23" y="22"/>
                    </a:lnTo>
                    <a:lnTo>
                      <a:pt x="23" y="24"/>
                    </a:lnTo>
                    <a:lnTo>
                      <a:pt x="22" y="24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6" y="25"/>
                    </a:lnTo>
                    <a:lnTo>
                      <a:pt x="14" y="25"/>
                    </a:lnTo>
                    <a:lnTo>
                      <a:pt x="13" y="25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8" y="24"/>
                    </a:lnTo>
                    <a:lnTo>
                      <a:pt x="7" y="24"/>
                    </a:lnTo>
                    <a:lnTo>
                      <a:pt x="5" y="22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7" name="Freeform 203"/>
              <p:cNvSpPr>
                <a:spLocks/>
              </p:cNvSpPr>
              <p:nvPr/>
            </p:nvSpPr>
            <p:spPr bwMode="auto">
              <a:xfrm>
                <a:off x="2651" y="3678"/>
                <a:ext cx="27" cy="26"/>
              </a:xfrm>
              <a:custGeom>
                <a:avLst/>
                <a:gdLst>
                  <a:gd name="T0" fmla="*/ 13 w 27"/>
                  <a:gd name="T1" fmla="*/ 0 h 26"/>
                  <a:gd name="T2" fmla="*/ 16 w 27"/>
                  <a:gd name="T3" fmla="*/ 0 h 26"/>
                  <a:gd name="T4" fmla="*/ 18 w 27"/>
                  <a:gd name="T5" fmla="*/ 2 h 26"/>
                  <a:gd name="T6" fmla="*/ 19 w 27"/>
                  <a:gd name="T7" fmla="*/ 2 h 26"/>
                  <a:gd name="T8" fmla="*/ 21 w 27"/>
                  <a:gd name="T9" fmla="*/ 3 h 26"/>
                  <a:gd name="T10" fmla="*/ 22 w 27"/>
                  <a:gd name="T11" fmla="*/ 3 h 26"/>
                  <a:gd name="T12" fmla="*/ 24 w 27"/>
                  <a:gd name="T13" fmla="*/ 5 h 26"/>
                  <a:gd name="T14" fmla="*/ 25 w 27"/>
                  <a:gd name="T15" fmla="*/ 6 h 26"/>
                  <a:gd name="T16" fmla="*/ 25 w 27"/>
                  <a:gd name="T17" fmla="*/ 8 h 26"/>
                  <a:gd name="T18" fmla="*/ 27 w 27"/>
                  <a:gd name="T19" fmla="*/ 9 h 26"/>
                  <a:gd name="T20" fmla="*/ 27 w 27"/>
                  <a:gd name="T21" fmla="*/ 11 h 26"/>
                  <a:gd name="T22" fmla="*/ 27 w 27"/>
                  <a:gd name="T23" fmla="*/ 12 h 26"/>
                  <a:gd name="T24" fmla="*/ 27 w 27"/>
                  <a:gd name="T25" fmla="*/ 14 h 26"/>
                  <a:gd name="T26" fmla="*/ 27 w 27"/>
                  <a:gd name="T27" fmla="*/ 15 h 26"/>
                  <a:gd name="T28" fmla="*/ 27 w 27"/>
                  <a:gd name="T29" fmla="*/ 17 h 26"/>
                  <a:gd name="T30" fmla="*/ 25 w 27"/>
                  <a:gd name="T31" fmla="*/ 18 h 26"/>
                  <a:gd name="T32" fmla="*/ 25 w 27"/>
                  <a:gd name="T33" fmla="*/ 20 h 26"/>
                  <a:gd name="T34" fmla="*/ 24 w 27"/>
                  <a:gd name="T35" fmla="*/ 22 h 26"/>
                  <a:gd name="T36" fmla="*/ 22 w 27"/>
                  <a:gd name="T37" fmla="*/ 23 h 26"/>
                  <a:gd name="T38" fmla="*/ 21 w 27"/>
                  <a:gd name="T39" fmla="*/ 25 h 26"/>
                  <a:gd name="T40" fmla="*/ 19 w 27"/>
                  <a:gd name="T41" fmla="*/ 25 h 26"/>
                  <a:gd name="T42" fmla="*/ 18 w 27"/>
                  <a:gd name="T43" fmla="*/ 26 h 26"/>
                  <a:gd name="T44" fmla="*/ 16 w 27"/>
                  <a:gd name="T45" fmla="*/ 26 h 26"/>
                  <a:gd name="T46" fmla="*/ 13 w 27"/>
                  <a:gd name="T47" fmla="*/ 26 h 26"/>
                  <a:gd name="T48" fmla="*/ 12 w 27"/>
                  <a:gd name="T49" fmla="*/ 26 h 26"/>
                  <a:gd name="T50" fmla="*/ 10 w 27"/>
                  <a:gd name="T51" fmla="*/ 26 h 26"/>
                  <a:gd name="T52" fmla="*/ 10 w 27"/>
                  <a:gd name="T53" fmla="*/ 26 h 26"/>
                  <a:gd name="T54" fmla="*/ 9 w 27"/>
                  <a:gd name="T55" fmla="*/ 26 h 26"/>
                  <a:gd name="T56" fmla="*/ 7 w 27"/>
                  <a:gd name="T57" fmla="*/ 25 h 26"/>
                  <a:gd name="T58" fmla="*/ 6 w 27"/>
                  <a:gd name="T59" fmla="*/ 25 h 26"/>
                  <a:gd name="T60" fmla="*/ 4 w 27"/>
                  <a:gd name="T61" fmla="*/ 25 h 26"/>
                  <a:gd name="T62" fmla="*/ 4 w 27"/>
                  <a:gd name="T63" fmla="*/ 23 h 26"/>
                  <a:gd name="T64" fmla="*/ 3 w 27"/>
                  <a:gd name="T65" fmla="*/ 22 h 26"/>
                  <a:gd name="T66" fmla="*/ 1 w 27"/>
                  <a:gd name="T67" fmla="*/ 22 h 26"/>
                  <a:gd name="T68" fmla="*/ 1 w 27"/>
                  <a:gd name="T69" fmla="*/ 20 h 26"/>
                  <a:gd name="T70" fmla="*/ 0 w 27"/>
                  <a:gd name="T71" fmla="*/ 18 h 26"/>
                  <a:gd name="T72" fmla="*/ 0 w 27"/>
                  <a:gd name="T73" fmla="*/ 18 h 26"/>
                  <a:gd name="T74" fmla="*/ 0 w 27"/>
                  <a:gd name="T75" fmla="*/ 17 h 26"/>
                  <a:gd name="T76" fmla="*/ 0 w 27"/>
                  <a:gd name="T77" fmla="*/ 15 h 26"/>
                  <a:gd name="T78" fmla="*/ 0 w 27"/>
                  <a:gd name="T79" fmla="*/ 14 h 26"/>
                  <a:gd name="T80" fmla="*/ 0 w 27"/>
                  <a:gd name="T81" fmla="*/ 12 h 26"/>
                  <a:gd name="T82" fmla="*/ 0 w 27"/>
                  <a:gd name="T83" fmla="*/ 11 h 26"/>
                  <a:gd name="T84" fmla="*/ 0 w 27"/>
                  <a:gd name="T85" fmla="*/ 9 h 26"/>
                  <a:gd name="T86" fmla="*/ 0 w 27"/>
                  <a:gd name="T87" fmla="*/ 8 h 26"/>
                  <a:gd name="T88" fmla="*/ 1 w 27"/>
                  <a:gd name="T89" fmla="*/ 6 h 26"/>
                  <a:gd name="T90" fmla="*/ 3 w 27"/>
                  <a:gd name="T91" fmla="*/ 5 h 26"/>
                  <a:gd name="T92" fmla="*/ 4 w 27"/>
                  <a:gd name="T93" fmla="*/ 3 h 26"/>
                  <a:gd name="T94" fmla="*/ 6 w 27"/>
                  <a:gd name="T95" fmla="*/ 3 h 26"/>
                  <a:gd name="T96" fmla="*/ 7 w 27"/>
                  <a:gd name="T97" fmla="*/ 2 h 26"/>
                  <a:gd name="T98" fmla="*/ 9 w 27"/>
                  <a:gd name="T99" fmla="*/ 2 h 26"/>
                  <a:gd name="T100" fmla="*/ 10 w 27"/>
                  <a:gd name="T101" fmla="*/ 0 h 26"/>
                  <a:gd name="T102" fmla="*/ 12 w 27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"/>
                  <a:gd name="T157" fmla="*/ 0 h 26"/>
                  <a:gd name="T158" fmla="*/ 27 w 27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" h="26">
                    <a:moveTo>
                      <a:pt x="13" y="0"/>
                    </a:move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3"/>
                    </a:lnTo>
                    <a:lnTo>
                      <a:pt x="22" y="3"/>
                    </a:lnTo>
                    <a:lnTo>
                      <a:pt x="24" y="5"/>
                    </a:lnTo>
                    <a:lnTo>
                      <a:pt x="25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7" y="9"/>
                    </a:lnTo>
                    <a:lnTo>
                      <a:pt x="27" y="11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7" y="15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5" y="18"/>
                    </a:lnTo>
                    <a:lnTo>
                      <a:pt x="25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2" y="23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5" y="26"/>
                    </a:lnTo>
                    <a:lnTo>
                      <a:pt x="13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7" y="25"/>
                    </a:lnTo>
                    <a:lnTo>
                      <a:pt x="6" y="25"/>
                    </a:lnTo>
                    <a:lnTo>
                      <a:pt x="4" y="25"/>
                    </a:lnTo>
                    <a:lnTo>
                      <a:pt x="4" y="23"/>
                    </a:lnTo>
                    <a:lnTo>
                      <a:pt x="3" y="23"/>
                    </a:lnTo>
                    <a:lnTo>
                      <a:pt x="3" y="22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68" name="Freeform 204"/>
              <p:cNvSpPr>
                <a:spLocks/>
              </p:cNvSpPr>
              <p:nvPr/>
            </p:nvSpPr>
            <p:spPr bwMode="auto">
              <a:xfrm>
                <a:off x="2651" y="3678"/>
                <a:ext cx="27" cy="26"/>
              </a:xfrm>
              <a:custGeom>
                <a:avLst/>
                <a:gdLst>
                  <a:gd name="T0" fmla="*/ 13 w 27"/>
                  <a:gd name="T1" fmla="*/ 0 h 26"/>
                  <a:gd name="T2" fmla="*/ 16 w 27"/>
                  <a:gd name="T3" fmla="*/ 0 h 26"/>
                  <a:gd name="T4" fmla="*/ 18 w 27"/>
                  <a:gd name="T5" fmla="*/ 2 h 26"/>
                  <a:gd name="T6" fmla="*/ 19 w 27"/>
                  <a:gd name="T7" fmla="*/ 2 h 26"/>
                  <a:gd name="T8" fmla="*/ 21 w 27"/>
                  <a:gd name="T9" fmla="*/ 3 h 26"/>
                  <a:gd name="T10" fmla="*/ 22 w 27"/>
                  <a:gd name="T11" fmla="*/ 3 h 26"/>
                  <a:gd name="T12" fmla="*/ 24 w 27"/>
                  <a:gd name="T13" fmla="*/ 5 h 26"/>
                  <a:gd name="T14" fmla="*/ 25 w 27"/>
                  <a:gd name="T15" fmla="*/ 6 h 26"/>
                  <a:gd name="T16" fmla="*/ 25 w 27"/>
                  <a:gd name="T17" fmla="*/ 8 h 26"/>
                  <a:gd name="T18" fmla="*/ 27 w 27"/>
                  <a:gd name="T19" fmla="*/ 9 h 26"/>
                  <a:gd name="T20" fmla="*/ 27 w 27"/>
                  <a:gd name="T21" fmla="*/ 11 h 26"/>
                  <a:gd name="T22" fmla="*/ 27 w 27"/>
                  <a:gd name="T23" fmla="*/ 12 h 26"/>
                  <a:gd name="T24" fmla="*/ 27 w 27"/>
                  <a:gd name="T25" fmla="*/ 14 h 26"/>
                  <a:gd name="T26" fmla="*/ 27 w 27"/>
                  <a:gd name="T27" fmla="*/ 15 h 26"/>
                  <a:gd name="T28" fmla="*/ 27 w 27"/>
                  <a:gd name="T29" fmla="*/ 17 h 26"/>
                  <a:gd name="T30" fmla="*/ 25 w 27"/>
                  <a:gd name="T31" fmla="*/ 18 h 26"/>
                  <a:gd name="T32" fmla="*/ 25 w 27"/>
                  <a:gd name="T33" fmla="*/ 20 h 26"/>
                  <a:gd name="T34" fmla="*/ 24 w 27"/>
                  <a:gd name="T35" fmla="*/ 22 h 26"/>
                  <a:gd name="T36" fmla="*/ 22 w 27"/>
                  <a:gd name="T37" fmla="*/ 23 h 26"/>
                  <a:gd name="T38" fmla="*/ 21 w 27"/>
                  <a:gd name="T39" fmla="*/ 25 h 26"/>
                  <a:gd name="T40" fmla="*/ 19 w 27"/>
                  <a:gd name="T41" fmla="*/ 25 h 26"/>
                  <a:gd name="T42" fmla="*/ 18 w 27"/>
                  <a:gd name="T43" fmla="*/ 26 h 26"/>
                  <a:gd name="T44" fmla="*/ 16 w 27"/>
                  <a:gd name="T45" fmla="*/ 26 h 26"/>
                  <a:gd name="T46" fmla="*/ 13 w 27"/>
                  <a:gd name="T47" fmla="*/ 26 h 26"/>
                  <a:gd name="T48" fmla="*/ 12 w 27"/>
                  <a:gd name="T49" fmla="*/ 26 h 26"/>
                  <a:gd name="T50" fmla="*/ 10 w 27"/>
                  <a:gd name="T51" fmla="*/ 26 h 26"/>
                  <a:gd name="T52" fmla="*/ 10 w 27"/>
                  <a:gd name="T53" fmla="*/ 26 h 26"/>
                  <a:gd name="T54" fmla="*/ 9 w 27"/>
                  <a:gd name="T55" fmla="*/ 26 h 26"/>
                  <a:gd name="T56" fmla="*/ 7 w 27"/>
                  <a:gd name="T57" fmla="*/ 25 h 26"/>
                  <a:gd name="T58" fmla="*/ 6 w 27"/>
                  <a:gd name="T59" fmla="*/ 25 h 26"/>
                  <a:gd name="T60" fmla="*/ 4 w 27"/>
                  <a:gd name="T61" fmla="*/ 25 h 26"/>
                  <a:gd name="T62" fmla="*/ 4 w 27"/>
                  <a:gd name="T63" fmla="*/ 23 h 26"/>
                  <a:gd name="T64" fmla="*/ 3 w 27"/>
                  <a:gd name="T65" fmla="*/ 22 h 26"/>
                  <a:gd name="T66" fmla="*/ 1 w 27"/>
                  <a:gd name="T67" fmla="*/ 22 h 26"/>
                  <a:gd name="T68" fmla="*/ 1 w 27"/>
                  <a:gd name="T69" fmla="*/ 20 h 26"/>
                  <a:gd name="T70" fmla="*/ 0 w 27"/>
                  <a:gd name="T71" fmla="*/ 18 h 26"/>
                  <a:gd name="T72" fmla="*/ 0 w 27"/>
                  <a:gd name="T73" fmla="*/ 18 h 26"/>
                  <a:gd name="T74" fmla="*/ 0 w 27"/>
                  <a:gd name="T75" fmla="*/ 17 h 26"/>
                  <a:gd name="T76" fmla="*/ 0 w 27"/>
                  <a:gd name="T77" fmla="*/ 15 h 26"/>
                  <a:gd name="T78" fmla="*/ 0 w 27"/>
                  <a:gd name="T79" fmla="*/ 14 h 26"/>
                  <a:gd name="T80" fmla="*/ 0 w 27"/>
                  <a:gd name="T81" fmla="*/ 12 h 26"/>
                  <a:gd name="T82" fmla="*/ 0 w 27"/>
                  <a:gd name="T83" fmla="*/ 11 h 26"/>
                  <a:gd name="T84" fmla="*/ 0 w 27"/>
                  <a:gd name="T85" fmla="*/ 9 h 26"/>
                  <a:gd name="T86" fmla="*/ 0 w 27"/>
                  <a:gd name="T87" fmla="*/ 8 h 26"/>
                  <a:gd name="T88" fmla="*/ 1 w 27"/>
                  <a:gd name="T89" fmla="*/ 6 h 26"/>
                  <a:gd name="T90" fmla="*/ 3 w 27"/>
                  <a:gd name="T91" fmla="*/ 5 h 26"/>
                  <a:gd name="T92" fmla="*/ 4 w 27"/>
                  <a:gd name="T93" fmla="*/ 3 h 26"/>
                  <a:gd name="T94" fmla="*/ 6 w 27"/>
                  <a:gd name="T95" fmla="*/ 3 h 26"/>
                  <a:gd name="T96" fmla="*/ 7 w 27"/>
                  <a:gd name="T97" fmla="*/ 2 h 26"/>
                  <a:gd name="T98" fmla="*/ 9 w 27"/>
                  <a:gd name="T99" fmla="*/ 2 h 26"/>
                  <a:gd name="T100" fmla="*/ 10 w 27"/>
                  <a:gd name="T101" fmla="*/ 0 h 26"/>
                  <a:gd name="T102" fmla="*/ 12 w 27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"/>
                  <a:gd name="T157" fmla="*/ 0 h 26"/>
                  <a:gd name="T158" fmla="*/ 27 w 27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" h="26">
                    <a:moveTo>
                      <a:pt x="13" y="0"/>
                    </a:move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3"/>
                    </a:lnTo>
                    <a:lnTo>
                      <a:pt x="22" y="3"/>
                    </a:lnTo>
                    <a:lnTo>
                      <a:pt x="24" y="5"/>
                    </a:lnTo>
                    <a:lnTo>
                      <a:pt x="25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7" y="9"/>
                    </a:lnTo>
                    <a:lnTo>
                      <a:pt x="27" y="11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7" y="15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5" y="18"/>
                    </a:lnTo>
                    <a:lnTo>
                      <a:pt x="25" y="20"/>
                    </a:lnTo>
                    <a:lnTo>
                      <a:pt x="24" y="22"/>
                    </a:lnTo>
                    <a:lnTo>
                      <a:pt x="24" y="23"/>
                    </a:lnTo>
                    <a:lnTo>
                      <a:pt x="22" y="23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5" y="26"/>
                    </a:lnTo>
                    <a:lnTo>
                      <a:pt x="13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7" y="25"/>
                    </a:lnTo>
                    <a:lnTo>
                      <a:pt x="6" y="25"/>
                    </a:lnTo>
                    <a:lnTo>
                      <a:pt x="4" y="25"/>
                    </a:lnTo>
                    <a:lnTo>
                      <a:pt x="4" y="23"/>
                    </a:lnTo>
                    <a:lnTo>
                      <a:pt x="3" y="23"/>
                    </a:lnTo>
                    <a:lnTo>
                      <a:pt x="3" y="22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7969" name="Group 205"/>
              <p:cNvGrpSpPr>
                <a:grpSpLocks/>
              </p:cNvGrpSpPr>
              <p:nvPr/>
            </p:nvGrpSpPr>
            <p:grpSpPr bwMode="auto">
              <a:xfrm>
                <a:off x="2488" y="2648"/>
                <a:ext cx="200" cy="240"/>
                <a:chOff x="1920" y="816"/>
                <a:chExt cx="200" cy="240"/>
              </a:xfrm>
            </p:grpSpPr>
            <p:sp>
              <p:nvSpPr>
                <p:cNvPr id="77970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1920" y="8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1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1968" y="9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2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1996" y="86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3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2048" y="96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2120" y="1008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oval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7901" name="Group 211"/>
            <p:cNvGrpSpPr>
              <a:grpSpLocks/>
            </p:cNvGrpSpPr>
            <p:nvPr/>
          </p:nvGrpSpPr>
          <p:grpSpPr bwMode="auto">
            <a:xfrm>
              <a:off x="3492" y="2174"/>
              <a:ext cx="972" cy="1589"/>
              <a:chOff x="3492" y="2174"/>
              <a:chExt cx="972" cy="1589"/>
            </a:xfrm>
          </p:grpSpPr>
          <p:sp>
            <p:nvSpPr>
              <p:cNvPr id="77902" name="Freeform 212"/>
              <p:cNvSpPr>
                <a:spLocks/>
              </p:cNvSpPr>
              <p:nvPr/>
            </p:nvSpPr>
            <p:spPr bwMode="auto">
              <a:xfrm>
                <a:off x="3936" y="3590"/>
                <a:ext cx="29" cy="26"/>
              </a:xfrm>
              <a:custGeom>
                <a:avLst/>
                <a:gdLst>
                  <a:gd name="T0" fmla="*/ 16 w 29"/>
                  <a:gd name="T1" fmla="*/ 0 h 26"/>
                  <a:gd name="T2" fmla="*/ 19 w 29"/>
                  <a:gd name="T3" fmla="*/ 0 h 26"/>
                  <a:gd name="T4" fmla="*/ 20 w 29"/>
                  <a:gd name="T5" fmla="*/ 0 h 26"/>
                  <a:gd name="T6" fmla="*/ 22 w 29"/>
                  <a:gd name="T7" fmla="*/ 0 h 26"/>
                  <a:gd name="T8" fmla="*/ 23 w 29"/>
                  <a:gd name="T9" fmla="*/ 2 h 26"/>
                  <a:gd name="T10" fmla="*/ 25 w 29"/>
                  <a:gd name="T11" fmla="*/ 3 h 26"/>
                  <a:gd name="T12" fmla="*/ 26 w 29"/>
                  <a:gd name="T13" fmla="*/ 5 h 26"/>
                  <a:gd name="T14" fmla="*/ 28 w 29"/>
                  <a:gd name="T15" fmla="*/ 5 h 26"/>
                  <a:gd name="T16" fmla="*/ 28 w 29"/>
                  <a:gd name="T17" fmla="*/ 6 h 26"/>
                  <a:gd name="T18" fmla="*/ 29 w 29"/>
                  <a:gd name="T19" fmla="*/ 8 h 26"/>
                  <a:gd name="T20" fmla="*/ 29 w 29"/>
                  <a:gd name="T21" fmla="*/ 9 h 26"/>
                  <a:gd name="T22" fmla="*/ 29 w 29"/>
                  <a:gd name="T23" fmla="*/ 12 h 26"/>
                  <a:gd name="T24" fmla="*/ 29 w 29"/>
                  <a:gd name="T25" fmla="*/ 14 h 26"/>
                  <a:gd name="T26" fmla="*/ 29 w 29"/>
                  <a:gd name="T27" fmla="*/ 15 h 26"/>
                  <a:gd name="T28" fmla="*/ 29 w 29"/>
                  <a:gd name="T29" fmla="*/ 17 h 26"/>
                  <a:gd name="T30" fmla="*/ 28 w 29"/>
                  <a:gd name="T31" fmla="*/ 19 h 26"/>
                  <a:gd name="T32" fmla="*/ 28 w 29"/>
                  <a:gd name="T33" fmla="*/ 20 h 26"/>
                  <a:gd name="T34" fmla="*/ 26 w 29"/>
                  <a:gd name="T35" fmla="*/ 22 h 26"/>
                  <a:gd name="T36" fmla="*/ 25 w 29"/>
                  <a:gd name="T37" fmla="*/ 23 h 26"/>
                  <a:gd name="T38" fmla="*/ 23 w 29"/>
                  <a:gd name="T39" fmla="*/ 23 h 26"/>
                  <a:gd name="T40" fmla="*/ 22 w 29"/>
                  <a:gd name="T41" fmla="*/ 25 h 26"/>
                  <a:gd name="T42" fmla="*/ 20 w 29"/>
                  <a:gd name="T43" fmla="*/ 25 h 26"/>
                  <a:gd name="T44" fmla="*/ 19 w 29"/>
                  <a:gd name="T45" fmla="*/ 26 h 26"/>
                  <a:gd name="T46" fmla="*/ 16 w 29"/>
                  <a:gd name="T47" fmla="*/ 26 h 26"/>
                  <a:gd name="T48" fmla="*/ 14 w 29"/>
                  <a:gd name="T49" fmla="*/ 26 h 26"/>
                  <a:gd name="T50" fmla="*/ 12 w 29"/>
                  <a:gd name="T51" fmla="*/ 26 h 26"/>
                  <a:gd name="T52" fmla="*/ 11 w 29"/>
                  <a:gd name="T53" fmla="*/ 25 h 26"/>
                  <a:gd name="T54" fmla="*/ 11 w 29"/>
                  <a:gd name="T55" fmla="*/ 25 h 26"/>
                  <a:gd name="T56" fmla="*/ 9 w 29"/>
                  <a:gd name="T57" fmla="*/ 25 h 26"/>
                  <a:gd name="T58" fmla="*/ 8 w 29"/>
                  <a:gd name="T59" fmla="*/ 23 h 26"/>
                  <a:gd name="T60" fmla="*/ 6 w 29"/>
                  <a:gd name="T61" fmla="*/ 23 h 26"/>
                  <a:gd name="T62" fmla="*/ 5 w 29"/>
                  <a:gd name="T63" fmla="*/ 22 h 26"/>
                  <a:gd name="T64" fmla="*/ 5 w 29"/>
                  <a:gd name="T65" fmla="*/ 22 h 26"/>
                  <a:gd name="T66" fmla="*/ 3 w 29"/>
                  <a:gd name="T67" fmla="*/ 20 h 26"/>
                  <a:gd name="T68" fmla="*/ 3 w 29"/>
                  <a:gd name="T69" fmla="*/ 20 h 26"/>
                  <a:gd name="T70" fmla="*/ 2 w 29"/>
                  <a:gd name="T71" fmla="*/ 19 h 26"/>
                  <a:gd name="T72" fmla="*/ 2 w 29"/>
                  <a:gd name="T73" fmla="*/ 17 h 26"/>
                  <a:gd name="T74" fmla="*/ 2 w 29"/>
                  <a:gd name="T75" fmla="*/ 15 h 26"/>
                  <a:gd name="T76" fmla="*/ 2 w 29"/>
                  <a:gd name="T77" fmla="*/ 14 h 26"/>
                  <a:gd name="T78" fmla="*/ 0 w 29"/>
                  <a:gd name="T79" fmla="*/ 14 h 26"/>
                  <a:gd name="T80" fmla="*/ 0 w 29"/>
                  <a:gd name="T81" fmla="*/ 12 h 26"/>
                  <a:gd name="T82" fmla="*/ 2 w 29"/>
                  <a:gd name="T83" fmla="*/ 9 h 26"/>
                  <a:gd name="T84" fmla="*/ 2 w 29"/>
                  <a:gd name="T85" fmla="*/ 8 h 26"/>
                  <a:gd name="T86" fmla="*/ 2 w 29"/>
                  <a:gd name="T87" fmla="*/ 6 h 26"/>
                  <a:gd name="T88" fmla="*/ 3 w 29"/>
                  <a:gd name="T89" fmla="*/ 5 h 26"/>
                  <a:gd name="T90" fmla="*/ 5 w 29"/>
                  <a:gd name="T91" fmla="*/ 5 h 26"/>
                  <a:gd name="T92" fmla="*/ 6 w 29"/>
                  <a:gd name="T93" fmla="*/ 3 h 26"/>
                  <a:gd name="T94" fmla="*/ 8 w 29"/>
                  <a:gd name="T95" fmla="*/ 2 h 26"/>
                  <a:gd name="T96" fmla="*/ 9 w 29"/>
                  <a:gd name="T97" fmla="*/ 2 h 26"/>
                  <a:gd name="T98" fmla="*/ 11 w 29"/>
                  <a:gd name="T99" fmla="*/ 0 h 26"/>
                  <a:gd name="T100" fmla="*/ 12 w 29"/>
                  <a:gd name="T101" fmla="*/ 0 h 26"/>
                  <a:gd name="T102" fmla="*/ 14 w 29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6"/>
                  <a:gd name="T158" fmla="*/ 29 w 29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6">
                    <a:moveTo>
                      <a:pt x="16" y="0"/>
                    </a:moveTo>
                    <a:lnTo>
                      <a:pt x="16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3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8" y="5"/>
                    </a:lnTo>
                    <a:lnTo>
                      <a:pt x="28" y="6"/>
                    </a:lnTo>
                    <a:lnTo>
                      <a:pt x="28" y="8"/>
                    </a:lnTo>
                    <a:lnTo>
                      <a:pt x="29" y="8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29" y="12"/>
                    </a:lnTo>
                    <a:lnTo>
                      <a:pt x="29" y="14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8" y="17"/>
                    </a:lnTo>
                    <a:lnTo>
                      <a:pt x="28" y="19"/>
                    </a:lnTo>
                    <a:lnTo>
                      <a:pt x="28" y="20"/>
                    </a:lnTo>
                    <a:lnTo>
                      <a:pt x="26" y="20"/>
                    </a:lnTo>
                    <a:lnTo>
                      <a:pt x="26" y="22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3" y="23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9" y="26"/>
                    </a:lnTo>
                    <a:lnTo>
                      <a:pt x="17" y="26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6" y="23"/>
                    </a:lnTo>
                    <a:lnTo>
                      <a:pt x="5" y="22"/>
                    </a:lnTo>
                    <a:lnTo>
                      <a:pt x="3" y="20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3" name="Freeform 213"/>
              <p:cNvSpPr>
                <a:spLocks/>
              </p:cNvSpPr>
              <p:nvPr/>
            </p:nvSpPr>
            <p:spPr bwMode="auto">
              <a:xfrm>
                <a:off x="3936" y="3590"/>
                <a:ext cx="29" cy="26"/>
              </a:xfrm>
              <a:custGeom>
                <a:avLst/>
                <a:gdLst>
                  <a:gd name="T0" fmla="*/ 16 w 29"/>
                  <a:gd name="T1" fmla="*/ 0 h 26"/>
                  <a:gd name="T2" fmla="*/ 19 w 29"/>
                  <a:gd name="T3" fmla="*/ 0 h 26"/>
                  <a:gd name="T4" fmla="*/ 20 w 29"/>
                  <a:gd name="T5" fmla="*/ 0 h 26"/>
                  <a:gd name="T6" fmla="*/ 22 w 29"/>
                  <a:gd name="T7" fmla="*/ 0 h 26"/>
                  <a:gd name="T8" fmla="*/ 23 w 29"/>
                  <a:gd name="T9" fmla="*/ 2 h 26"/>
                  <a:gd name="T10" fmla="*/ 25 w 29"/>
                  <a:gd name="T11" fmla="*/ 3 h 26"/>
                  <a:gd name="T12" fmla="*/ 26 w 29"/>
                  <a:gd name="T13" fmla="*/ 5 h 26"/>
                  <a:gd name="T14" fmla="*/ 28 w 29"/>
                  <a:gd name="T15" fmla="*/ 5 h 26"/>
                  <a:gd name="T16" fmla="*/ 28 w 29"/>
                  <a:gd name="T17" fmla="*/ 6 h 26"/>
                  <a:gd name="T18" fmla="*/ 29 w 29"/>
                  <a:gd name="T19" fmla="*/ 8 h 26"/>
                  <a:gd name="T20" fmla="*/ 29 w 29"/>
                  <a:gd name="T21" fmla="*/ 9 h 26"/>
                  <a:gd name="T22" fmla="*/ 29 w 29"/>
                  <a:gd name="T23" fmla="*/ 12 h 26"/>
                  <a:gd name="T24" fmla="*/ 29 w 29"/>
                  <a:gd name="T25" fmla="*/ 14 h 26"/>
                  <a:gd name="T26" fmla="*/ 29 w 29"/>
                  <a:gd name="T27" fmla="*/ 15 h 26"/>
                  <a:gd name="T28" fmla="*/ 29 w 29"/>
                  <a:gd name="T29" fmla="*/ 17 h 26"/>
                  <a:gd name="T30" fmla="*/ 28 w 29"/>
                  <a:gd name="T31" fmla="*/ 19 h 26"/>
                  <a:gd name="T32" fmla="*/ 28 w 29"/>
                  <a:gd name="T33" fmla="*/ 20 h 26"/>
                  <a:gd name="T34" fmla="*/ 26 w 29"/>
                  <a:gd name="T35" fmla="*/ 22 h 26"/>
                  <a:gd name="T36" fmla="*/ 25 w 29"/>
                  <a:gd name="T37" fmla="*/ 23 h 26"/>
                  <a:gd name="T38" fmla="*/ 23 w 29"/>
                  <a:gd name="T39" fmla="*/ 23 h 26"/>
                  <a:gd name="T40" fmla="*/ 22 w 29"/>
                  <a:gd name="T41" fmla="*/ 25 h 26"/>
                  <a:gd name="T42" fmla="*/ 20 w 29"/>
                  <a:gd name="T43" fmla="*/ 25 h 26"/>
                  <a:gd name="T44" fmla="*/ 19 w 29"/>
                  <a:gd name="T45" fmla="*/ 26 h 26"/>
                  <a:gd name="T46" fmla="*/ 16 w 29"/>
                  <a:gd name="T47" fmla="*/ 26 h 26"/>
                  <a:gd name="T48" fmla="*/ 14 w 29"/>
                  <a:gd name="T49" fmla="*/ 26 h 26"/>
                  <a:gd name="T50" fmla="*/ 12 w 29"/>
                  <a:gd name="T51" fmla="*/ 26 h 26"/>
                  <a:gd name="T52" fmla="*/ 11 w 29"/>
                  <a:gd name="T53" fmla="*/ 25 h 26"/>
                  <a:gd name="T54" fmla="*/ 11 w 29"/>
                  <a:gd name="T55" fmla="*/ 25 h 26"/>
                  <a:gd name="T56" fmla="*/ 9 w 29"/>
                  <a:gd name="T57" fmla="*/ 25 h 26"/>
                  <a:gd name="T58" fmla="*/ 8 w 29"/>
                  <a:gd name="T59" fmla="*/ 23 h 26"/>
                  <a:gd name="T60" fmla="*/ 6 w 29"/>
                  <a:gd name="T61" fmla="*/ 23 h 26"/>
                  <a:gd name="T62" fmla="*/ 5 w 29"/>
                  <a:gd name="T63" fmla="*/ 22 h 26"/>
                  <a:gd name="T64" fmla="*/ 5 w 29"/>
                  <a:gd name="T65" fmla="*/ 22 h 26"/>
                  <a:gd name="T66" fmla="*/ 3 w 29"/>
                  <a:gd name="T67" fmla="*/ 20 h 26"/>
                  <a:gd name="T68" fmla="*/ 3 w 29"/>
                  <a:gd name="T69" fmla="*/ 20 h 26"/>
                  <a:gd name="T70" fmla="*/ 2 w 29"/>
                  <a:gd name="T71" fmla="*/ 19 h 26"/>
                  <a:gd name="T72" fmla="*/ 2 w 29"/>
                  <a:gd name="T73" fmla="*/ 17 h 26"/>
                  <a:gd name="T74" fmla="*/ 2 w 29"/>
                  <a:gd name="T75" fmla="*/ 15 h 26"/>
                  <a:gd name="T76" fmla="*/ 2 w 29"/>
                  <a:gd name="T77" fmla="*/ 14 h 26"/>
                  <a:gd name="T78" fmla="*/ 0 w 29"/>
                  <a:gd name="T79" fmla="*/ 14 h 26"/>
                  <a:gd name="T80" fmla="*/ 0 w 29"/>
                  <a:gd name="T81" fmla="*/ 12 h 26"/>
                  <a:gd name="T82" fmla="*/ 2 w 29"/>
                  <a:gd name="T83" fmla="*/ 9 h 26"/>
                  <a:gd name="T84" fmla="*/ 2 w 29"/>
                  <a:gd name="T85" fmla="*/ 8 h 26"/>
                  <a:gd name="T86" fmla="*/ 2 w 29"/>
                  <a:gd name="T87" fmla="*/ 6 h 26"/>
                  <a:gd name="T88" fmla="*/ 3 w 29"/>
                  <a:gd name="T89" fmla="*/ 5 h 26"/>
                  <a:gd name="T90" fmla="*/ 5 w 29"/>
                  <a:gd name="T91" fmla="*/ 5 h 26"/>
                  <a:gd name="T92" fmla="*/ 6 w 29"/>
                  <a:gd name="T93" fmla="*/ 3 h 26"/>
                  <a:gd name="T94" fmla="*/ 8 w 29"/>
                  <a:gd name="T95" fmla="*/ 2 h 26"/>
                  <a:gd name="T96" fmla="*/ 9 w 29"/>
                  <a:gd name="T97" fmla="*/ 2 h 26"/>
                  <a:gd name="T98" fmla="*/ 11 w 29"/>
                  <a:gd name="T99" fmla="*/ 0 h 26"/>
                  <a:gd name="T100" fmla="*/ 12 w 29"/>
                  <a:gd name="T101" fmla="*/ 0 h 26"/>
                  <a:gd name="T102" fmla="*/ 14 w 29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6"/>
                  <a:gd name="T158" fmla="*/ 29 w 29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6">
                    <a:moveTo>
                      <a:pt x="16" y="0"/>
                    </a:moveTo>
                    <a:lnTo>
                      <a:pt x="16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3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8" y="5"/>
                    </a:lnTo>
                    <a:lnTo>
                      <a:pt x="28" y="6"/>
                    </a:lnTo>
                    <a:lnTo>
                      <a:pt x="28" y="8"/>
                    </a:lnTo>
                    <a:lnTo>
                      <a:pt x="29" y="8"/>
                    </a:lnTo>
                    <a:lnTo>
                      <a:pt x="29" y="9"/>
                    </a:lnTo>
                    <a:lnTo>
                      <a:pt x="29" y="11"/>
                    </a:lnTo>
                    <a:lnTo>
                      <a:pt x="29" y="12"/>
                    </a:lnTo>
                    <a:lnTo>
                      <a:pt x="29" y="14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8" y="17"/>
                    </a:lnTo>
                    <a:lnTo>
                      <a:pt x="28" y="19"/>
                    </a:lnTo>
                    <a:lnTo>
                      <a:pt x="28" y="20"/>
                    </a:lnTo>
                    <a:lnTo>
                      <a:pt x="26" y="20"/>
                    </a:lnTo>
                    <a:lnTo>
                      <a:pt x="26" y="22"/>
                    </a:lnTo>
                    <a:lnTo>
                      <a:pt x="25" y="22"/>
                    </a:lnTo>
                    <a:lnTo>
                      <a:pt x="25" y="23"/>
                    </a:lnTo>
                    <a:lnTo>
                      <a:pt x="23" y="23"/>
                    </a:lnTo>
                    <a:lnTo>
                      <a:pt x="22" y="25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9" y="26"/>
                    </a:lnTo>
                    <a:lnTo>
                      <a:pt x="17" y="26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6" y="23"/>
                    </a:lnTo>
                    <a:lnTo>
                      <a:pt x="5" y="22"/>
                    </a:lnTo>
                    <a:lnTo>
                      <a:pt x="3" y="20"/>
                    </a:lnTo>
                    <a:lnTo>
                      <a:pt x="3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4" name="Freeform 214"/>
              <p:cNvSpPr>
                <a:spLocks/>
              </p:cNvSpPr>
              <p:nvPr/>
            </p:nvSpPr>
            <p:spPr bwMode="auto">
              <a:xfrm>
                <a:off x="3915" y="2174"/>
                <a:ext cx="27" cy="27"/>
              </a:xfrm>
              <a:custGeom>
                <a:avLst/>
                <a:gdLst>
                  <a:gd name="T0" fmla="*/ 15 w 27"/>
                  <a:gd name="T1" fmla="*/ 2 h 27"/>
                  <a:gd name="T2" fmla="*/ 17 w 27"/>
                  <a:gd name="T3" fmla="*/ 2 h 27"/>
                  <a:gd name="T4" fmla="*/ 18 w 27"/>
                  <a:gd name="T5" fmla="*/ 2 h 27"/>
                  <a:gd name="T6" fmla="*/ 20 w 27"/>
                  <a:gd name="T7" fmla="*/ 2 h 27"/>
                  <a:gd name="T8" fmla="*/ 21 w 27"/>
                  <a:gd name="T9" fmla="*/ 3 h 27"/>
                  <a:gd name="T10" fmla="*/ 23 w 27"/>
                  <a:gd name="T11" fmla="*/ 5 h 27"/>
                  <a:gd name="T12" fmla="*/ 24 w 27"/>
                  <a:gd name="T13" fmla="*/ 5 h 27"/>
                  <a:gd name="T14" fmla="*/ 26 w 27"/>
                  <a:gd name="T15" fmla="*/ 6 h 27"/>
                  <a:gd name="T16" fmla="*/ 26 w 27"/>
                  <a:gd name="T17" fmla="*/ 8 h 27"/>
                  <a:gd name="T18" fmla="*/ 27 w 27"/>
                  <a:gd name="T19" fmla="*/ 9 h 27"/>
                  <a:gd name="T20" fmla="*/ 27 w 27"/>
                  <a:gd name="T21" fmla="*/ 11 h 27"/>
                  <a:gd name="T22" fmla="*/ 27 w 27"/>
                  <a:gd name="T23" fmla="*/ 12 h 27"/>
                  <a:gd name="T24" fmla="*/ 27 w 27"/>
                  <a:gd name="T25" fmla="*/ 15 h 27"/>
                  <a:gd name="T26" fmla="*/ 27 w 27"/>
                  <a:gd name="T27" fmla="*/ 17 h 27"/>
                  <a:gd name="T28" fmla="*/ 27 w 27"/>
                  <a:gd name="T29" fmla="*/ 18 h 27"/>
                  <a:gd name="T30" fmla="*/ 26 w 27"/>
                  <a:gd name="T31" fmla="*/ 20 h 27"/>
                  <a:gd name="T32" fmla="*/ 26 w 27"/>
                  <a:gd name="T33" fmla="*/ 21 h 27"/>
                  <a:gd name="T34" fmla="*/ 24 w 27"/>
                  <a:gd name="T35" fmla="*/ 23 h 27"/>
                  <a:gd name="T36" fmla="*/ 23 w 27"/>
                  <a:gd name="T37" fmla="*/ 23 h 27"/>
                  <a:gd name="T38" fmla="*/ 21 w 27"/>
                  <a:gd name="T39" fmla="*/ 24 h 27"/>
                  <a:gd name="T40" fmla="*/ 20 w 27"/>
                  <a:gd name="T41" fmla="*/ 26 h 27"/>
                  <a:gd name="T42" fmla="*/ 18 w 27"/>
                  <a:gd name="T43" fmla="*/ 26 h 27"/>
                  <a:gd name="T44" fmla="*/ 17 w 27"/>
                  <a:gd name="T45" fmla="*/ 26 h 27"/>
                  <a:gd name="T46" fmla="*/ 15 w 27"/>
                  <a:gd name="T47" fmla="*/ 27 h 27"/>
                  <a:gd name="T48" fmla="*/ 14 w 27"/>
                  <a:gd name="T49" fmla="*/ 27 h 27"/>
                  <a:gd name="T50" fmla="*/ 12 w 27"/>
                  <a:gd name="T51" fmla="*/ 26 h 27"/>
                  <a:gd name="T52" fmla="*/ 11 w 27"/>
                  <a:gd name="T53" fmla="*/ 26 h 27"/>
                  <a:gd name="T54" fmla="*/ 9 w 27"/>
                  <a:gd name="T55" fmla="*/ 26 h 27"/>
                  <a:gd name="T56" fmla="*/ 8 w 27"/>
                  <a:gd name="T57" fmla="*/ 26 h 27"/>
                  <a:gd name="T58" fmla="*/ 6 w 27"/>
                  <a:gd name="T59" fmla="*/ 24 h 27"/>
                  <a:gd name="T60" fmla="*/ 5 w 27"/>
                  <a:gd name="T61" fmla="*/ 24 h 27"/>
                  <a:gd name="T62" fmla="*/ 5 w 27"/>
                  <a:gd name="T63" fmla="*/ 23 h 27"/>
                  <a:gd name="T64" fmla="*/ 3 w 27"/>
                  <a:gd name="T65" fmla="*/ 23 h 27"/>
                  <a:gd name="T66" fmla="*/ 3 w 27"/>
                  <a:gd name="T67" fmla="*/ 21 h 27"/>
                  <a:gd name="T68" fmla="*/ 2 w 27"/>
                  <a:gd name="T69" fmla="*/ 20 h 27"/>
                  <a:gd name="T70" fmla="*/ 2 w 27"/>
                  <a:gd name="T71" fmla="*/ 20 h 27"/>
                  <a:gd name="T72" fmla="*/ 0 w 27"/>
                  <a:gd name="T73" fmla="*/ 18 h 27"/>
                  <a:gd name="T74" fmla="*/ 0 w 27"/>
                  <a:gd name="T75" fmla="*/ 17 h 27"/>
                  <a:gd name="T76" fmla="*/ 0 w 27"/>
                  <a:gd name="T77" fmla="*/ 15 h 27"/>
                  <a:gd name="T78" fmla="*/ 0 w 27"/>
                  <a:gd name="T79" fmla="*/ 14 h 27"/>
                  <a:gd name="T80" fmla="*/ 0 w 27"/>
                  <a:gd name="T81" fmla="*/ 12 h 27"/>
                  <a:gd name="T82" fmla="*/ 0 w 27"/>
                  <a:gd name="T83" fmla="*/ 11 h 27"/>
                  <a:gd name="T84" fmla="*/ 0 w 27"/>
                  <a:gd name="T85" fmla="*/ 9 h 27"/>
                  <a:gd name="T86" fmla="*/ 2 w 27"/>
                  <a:gd name="T87" fmla="*/ 8 h 27"/>
                  <a:gd name="T88" fmla="*/ 2 w 27"/>
                  <a:gd name="T89" fmla="*/ 6 h 27"/>
                  <a:gd name="T90" fmla="*/ 3 w 27"/>
                  <a:gd name="T91" fmla="*/ 5 h 27"/>
                  <a:gd name="T92" fmla="*/ 5 w 27"/>
                  <a:gd name="T93" fmla="*/ 5 h 27"/>
                  <a:gd name="T94" fmla="*/ 6 w 27"/>
                  <a:gd name="T95" fmla="*/ 3 h 27"/>
                  <a:gd name="T96" fmla="*/ 8 w 27"/>
                  <a:gd name="T97" fmla="*/ 2 h 27"/>
                  <a:gd name="T98" fmla="*/ 9 w 27"/>
                  <a:gd name="T99" fmla="*/ 2 h 27"/>
                  <a:gd name="T100" fmla="*/ 11 w 27"/>
                  <a:gd name="T101" fmla="*/ 2 h 27"/>
                  <a:gd name="T102" fmla="*/ 12 w 27"/>
                  <a:gd name="T103" fmla="*/ 2 h 2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"/>
                  <a:gd name="T157" fmla="*/ 0 h 27"/>
                  <a:gd name="T158" fmla="*/ 27 w 27"/>
                  <a:gd name="T159" fmla="*/ 27 h 2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" h="27">
                    <a:moveTo>
                      <a:pt x="14" y="0"/>
                    </a:moveTo>
                    <a:lnTo>
                      <a:pt x="15" y="2"/>
                    </a:lnTo>
                    <a:lnTo>
                      <a:pt x="17" y="2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3" y="3"/>
                    </a:lnTo>
                    <a:lnTo>
                      <a:pt x="23" y="5"/>
                    </a:lnTo>
                    <a:lnTo>
                      <a:pt x="24" y="5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7" y="9"/>
                    </a:lnTo>
                    <a:lnTo>
                      <a:pt x="27" y="11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7" y="15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20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4" y="23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21" y="24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7"/>
                    </a:lnTo>
                    <a:lnTo>
                      <a:pt x="14" y="27"/>
                    </a:lnTo>
                    <a:lnTo>
                      <a:pt x="12" y="27"/>
                    </a:lnTo>
                    <a:lnTo>
                      <a:pt x="12" y="26"/>
                    </a:lnTo>
                    <a:lnTo>
                      <a:pt x="11" y="26"/>
                    </a:lnTo>
                    <a:lnTo>
                      <a:pt x="9" y="26"/>
                    </a:lnTo>
                    <a:lnTo>
                      <a:pt x="8" y="26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5" name="Freeform 215"/>
              <p:cNvSpPr>
                <a:spLocks/>
              </p:cNvSpPr>
              <p:nvPr/>
            </p:nvSpPr>
            <p:spPr bwMode="auto">
              <a:xfrm>
                <a:off x="3915" y="2174"/>
                <a:ext cx="27" cy="27"/>
              </a:xfrm>
              <a:custGeom>
                <a:avLst/>
                <a:gdLst>
                  <a:gd name="T0" fmla="*/ 15 w 27"/>
                  <a:gd name="T1" fmla="*/ 2 h 27"/>
                  <a:gd name="T2" fmla="*/ 17 w 27"/>
                  <a:gd name="T3" fmla="*/ 2 h 27"/>
                  <a:gd name="T4" fmla="*/ 18 w 27"/>
                  <a:gd name="T5" fmla="*/ 2 h 27"/>
                  <a:gd name="T6" fmla="*/ 20 w 27"/>
                  <a:gd name="T7" fmla="*/ 2 h 27"/>
                  <a:gd name="T8" fmla="*/ 21 w 27"/>
                  <a:gd name="T9" fmla="*/ 3 h 27"/>
                  <a:gd name="T10" fmla="*/ 23 w 27"/>
                  <a:gd name="T11" fmla="*/ 5 h 27"/>
                  <a:gd name="T12" fmla="*/ 24 w 27"/>
                  <a:gd name="T13" fmla="*/ 5 h 27"/>
                  <a:gd name="T14" fmla="*/ 26 w 27"/>
                  <a:gd name="T15" fmla="*/ 6 h 27"/>
                  <a:gd name="T16" fmla="*/ 26 w 27"/>
                  <a:gd name="T17" fmla="*/ 8 h 27"/>
                  <a:gd name="T18" fmla="*/ 27 w 27"/>
                  <a:gd name="T19" fmla="*/ 9 h 27"/>
                  <a:gd name="T20" fmla="*/ 27 w 27"/>
                  <a:gd name="T21" fmla="*/ 11 h 27"/>
                  <a:gd name="T22" fmla="*/ 27 w 27"/>
                  <a:gd name="T23" fmla="*/ 12 h 27"/>
                  <a:gd name="T24" fmla="*/ 27 w 27"/>
                  <a:gd name="T25" fmla="*/ 15 h 27"/>
                  <a:gd name="T26" fmla="*/ 27 w 27"/>
                  <a:gd name="T27" fmla="*/ 17 h 27"/>
                  <a:gd name="T28" fmla="*/ 27 w 27"/>
                  <a:gd name="T29" fmla="*/ 18 h 27"/>
                  <a:gd name="T30" fmla="*/ 26 w 27"/>
                  <a:gd name="T31" fmla="*/ 20 h 27"/>
                  <a:gd name="T32" fmla="*/ 26 w 27"/>
                  <a:gd name="T33" fmla="*/ 21 h 27"/>
                  <a:gd name="T34" fmla="*/ 24 w 27"/>
                  <a:gd name="T35" fmla="*/ 23 h 27"/>
                  <a:gd name="T36" fmla="*/ 23 w 27"/>
                  <a:gd name="T37" fmla="*/ 23 h 27"/>
                  <a:gd name="T38" fmla="*/ 21 w 27"/>
                  <a:gd name="T39" fmla="*/ 24 h 27"/>
                  <a:gd name="T40" fmla="*/ 20 w 27"/>
                  <a:gd name="T41" fmla="*/ 26 h 27"/>
                  <a:gd name="T42" fmla="*/ 18 w 27"/>
                  <a:gd name="T43" fmla="*/ 26 h 27"/>
                  <a:gd name="T44" fmla="*/ 17 w 27"/>
                  <a:gd name="T45" fmla="*/ 26 h 27"/>
                  <a:gd name="T46" fmla="*/ 15 w 27"/>
                  <a:gd name="T47" fmla="*/ 27 h 27"/>
                  <a:gd name="T48" fmla="*/ 14 w 27"/>
                  <a:gd name="T49" fmla="*/ 27 h 27"/>
                  <a:gd name="T50" fmla="*/ 12 w 27"/>
                  <a:gd name="T51" fmla="*/ 26 h 27"/>
                  <a:gd name="T52" fmla="*/ 11 w 27"/>
                  <a:gd name="T53" fmla="*/ 26 h 27"/>
                  <a:gd name="T54" fmla="*/ 9 w 27"/>
                  <a:gd name="T55" fmla="*/ 26 h 27"/>
                  <a:gd name="T56" fmla="*/ 8 w 27"/>
                  <a:gd name="T57" fmla="*/ 26 h 27"/>
                  <a:gd name="T58" fmla="*/ 6 w 27"/>
                  <a:gd name="T59" fmla="*/ 24 h 27"/>
                  <a:gd name="T60" fmla="*/ 5 w 27"/>
                  <a:gd name="T61" fmla="*/ 24 h 27"/>
                  <a:gd name="T62" fmla="*/ 5 w 27"/>
                  <a:gd name="T63" fmla="*/ 23 h 27"/>
                  <a:gd name="T64" fmla="*/ 3 w 27"/>
                  <a:gd name="T65" fmla="*/ 23 h 27"/>
                  <a:gd name="T66" fmla="*/ 3 w 27"/>
                  <a:gd name="T67" fmla="*/ 21 h 27"/>
                  <a:gd name="T68" fmla="*/ 2 w 27"/>
                  <a:gd name="T69" fmla="*/ 20 h 27"/>
                  <a:gd name="T70" fmla="*/ 2 w 27"/>
                  <a:gd name="T71" fmla="*/ 20 h 27"/>
                  <a:gd name="T72" fmla="*/ 0 w 27"/>
                  <a:gd name="T73" fmla="*/ 18 h 27"/>
                  <a:gd name="T74" fmla="*/ 0 w 27"/>
                  <a:gd name="T75" fmla="*/ 17 h 27"/>
                  <a:gd name="T76" fmla="*/ 0 w 27"/>
                  <a:gd name="T77" fmla="*/ 15 h 27"/>
                  <a:gd name="T78" fmla="*/ 0 w 27"/>
                  <a:gd name="T79" fmla="*/ 14 h 27"/>
                  <a:gd name="T80" fmla="*/ 0 w 27"/>
                  <a:gd name="T81" fmla="*/ 12 h 27"/>
                  <a:gd name="T82" fmla="*/ 0 w 27"/>
                  <a:gd name="T83" fmla="*/ 11 h 27"/>
                  <a:gd name="T84" fmla="*/ 0 w 27"/>
                  <a:gd name="T85" fmla="*/ 9 h 27"/>
                  <a:gd name="T86" fmla="*/ 2 w 27"/>
                  <a:gd name="T87" fmla="*/ 8 h 27"/>
                  <a:gd name="T88" fmla="*/ 2 w 27"/>
                  <a:gd name="T89" fmla="*/ 6 h 27"/>
                  <a:gd name="T90" fmla="*/ 3 w 27"/>
                  <a:gd name="T91" fmla="*/ 5 h 27"/>
                  <a:gd name="T92" fmla="*/ 5 w 27"/>
                  <a:gd name="T93" fmla="*/ 5 h 27"/>
                  <a:gd name="T94" fmla="*/ 6 w 27"/>
                  <a:gd name="T95" fmla="*/ 3 h 27"/>
                  <a:gd name="T96" fmla="*/ 8 w 27"/>
                  <a:gd name="T97" fmla="*/ 2 h 27"/>
                  <a:gd name="T98" fmla="*/ 9 w 27"/>
                  <a:gd name="T99" fmla="*/ 2 h 27"/>
                  <a:gd name="T100" fmla="*/ 11 w 27"/>
                  <a:gd name="T101" fmla="*/ 2 h 27"/>
                  <a:gd name="T102" fmla="*/ 12 w 27"/>
                  <a:gd name="T103" fmla="*/ 2 h 2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"/>
                  <a:gd name="T157" fmla="*/ 0 h 27"/>
                  <a:gd name="T158" fmla="*/ 27 w 27"/>
                  <a:gd name="T159" fmla="*/ 27 h 2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" h="27">
                    <a:moveTo>
                      <a:pt x="14" y="0"/>
                    </a:moveTo>
                    <a:lnTo>
                      <a:pt x="15" y="2"/>
                    </a:lnTo>
                    <a:lnTo>
                      <a:pt x="17" y="2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3" y="3"/>
                    </a:lnTo>
                    <a:lnTo>
                      <a:pt x="23" y="5"/>
                    </a:lnTo>
                    <a:lnTo>
                      <a:pt x="24" y="5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7" y="9"/>
                    </a:lnTo>
                    <a:lnTo>
                      <a:pt x="27" y="11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7" y="15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20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4" y="23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21" y="24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7"/>
                    </a:lnTo>
                    <a:lnTo>
                      <a:pt x="14" y="27"/>
                    </a:lnTo>
                    <a:lnTo>
                      <a:pt x="12" y="27"/>
                    </a:lnTo>
                    <a:lnTo>
                      <a:pt x="12" y="26"/>
                    </a:lnTo>
                    <a:lnTo>
                      <a:pt x="11" y="26"/>
                    </a:lnTo>
                    <a:lnTo>
                      <a:pt x="9" y="26"/>
                    </a:lnTo>
                    <a:lnTo>
                      <a:pt x="8" y="26"/>
                    </a:lnTo>
                    <a:lnTo>
                      <a:pt x="6" y="24"/>
                    </a:lnTo>
                    <a:lnTo>
                      <a:pt x="5" y="24"/>
                    </a:lnTo>
                    <a:lnTo>
                      <a:pt x="5" y="23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6" name="Freeform 216"/>
              <p:cNvSpPr>
                <a:spLocks/>
              </p:cNvSpPr>
              <p:nvPr/>
            </p:nvSpPr>
            <p:spPr bwMode="auto">
              <a:xfrm>
                <a:off x="3932" y="3737"/>
                <a:ext cx="35" cy="26"/>
              </a:xfrm>
              <a:custGeom>
                <a:avLst/>
                <a:gdLst>
                  <a:gd name="T0" fmla="*/ 18 w 35"/>
                  <a:gd name="T1" fmla="*/ 0 h 26"/>
                  <a:gd name="T2" fmla="*/ 21 w 35"/>
                  <a:gd name="T3" fmla="*/ 0 h 26"/>
                  <a:gd name="T4" fmla="*/ 23 w 35"/>
                  <a:gd name="T5" fmla="*/ 0 h 26"/>
                  <a:gd name="T6" fmla="*/ 26 w 35"/>
                  <a:gd name="T7" fmla="*/ 0 h 26"/>
                  <a:gd name="T8" fmla="*/ 27 w 35"/>
                  <a:gd name="T9" fmla="*/ 2 h 26"/>
                  <a:gd name="T10" fmla="*/ 29 w 35"/>
                  <a:gd name="T11" fmla="*/ 3 h 26"/>
                  <a:gd name="T12" fmla="*/ 30 w 35"/>
                  <a:gd name="T13" fmla="*/ 3 h 26"/>
                  <a:gd name="T14" fmla="*/ 32 w 35"/>
                  <a:gd name="T15" fmla="*/ 5 h 26"/>
                  <a:gd name="T16" fmla="*/ 33 w 35"/>
                  <a:gd name="T17" fmla="*/ 6 h 26"/>
                  <a:gd name="T18" fmla="*/ 33 w 35"/>
                  <a:gd name="T19" fmla="*/ 8 h 26"/>
                  <a:gd name="T20" fmla="*/ 35 w 35"/>
                  <a:gd name="T21" fmla="*/ 10 h 26"/>
                  <a:gd name="T22" fmla="*/ 35 w 35"/>
                  <a:gd name="T23" fmla="*/ 13 h 26"/>
                  <a:gd name="T24" fmla="*/ 35 w 35"/>
                  <a:gd name="T25" fmla="*/ 14 h 26"/>
                  <a:gd name="T26" fmla="*/ 35 w 35"/>
                  <a:gd name="T27" fmla="*/ 16 h 26"/>
                  <a:gd name="T28" fmla="*/ 33 w 35"/>
                  <a:gd name="T29" fmla="*/ 17 h 26"/>
                  <a:gd name="T30" fmla="*/ 33 w 35"/>
                  <a:gd name="T31" fmla="*/ 19 h 26"/>
                  <a:gd name="T32" fmla="*/ 32 w 35"/>
                  <a:gd name="T33" fmla="*/ 20 h 26"/>
                  <a:gd name="T34" fmla="*/ 30 w 35"/>
                  <a:gd name="T35" fmla="*/ 22 h 26"/>
                  <a:gd name="T36" fmla="*/ 29 w 35"/>
                  <a:gd name="T37" fmla="*/ 23 h 26"/>
                  <a:gd name="T38" fmla="*/ 27 w 35"/>
                  <a:gd name="T39" fmla="*/ 23 h 26"/>
                  <a:gd name="T40" fmla="*/ 26 w 35"/>
                  <a:gd name="T41" fmla="*/ 25 h 26"/>
                  <a:gd name="T42" fmla="*/ 23 w 35"/>
                  <a:gd name="T43" fmla="*/ 25 h 26"/>
                  <a:gd name="T44" fmla="*/ 21 w 35"/>
                  <a:gd name="T45" fmla="*/ 25 h 26"/>
                  <a:gd name="T46" fmla="*/ 18 w 35"/>
                  <a:gd name="T47" fmla="*/ 26 h 26"/>
                  <a:gd name="T48" fmla="*/ 16 w 35"/>
                  <a:gd name="T49" fmla="*/ 26 h 26"/>
                  <a:gd name="T50" fmla="*/ 15 w 35"/>
                  <a:gd name="T51" fmla="*/ 26 h 26"/>
                  <a:gd name="T52" fmla="*/ 13 w 35"/>
                  <a:gd name="T53" fmla="*/ 25 h 26"/>
                  <a:gd name="T54" fmla="*/ 12 w 35"/>
                  <a:gd name="T55" fmla="*/ 25 h 26"/>
                  <a:gd name="T56" fmla="*/ 10 w 35"/>
                  <a:gd name="T57" fmla="*/ 25 h 26"/>
                  <a:gd name="T58" fmla="*/ 9 w 35"/>
                  <a:gd name="T59" fmla="*/ 23 h 26"/>
                  <a:gd name="T60" fmla="*/ 7 w 35"/>
                  <a:gd name="T61" fmla="*/ 23 h 26"/>
                  <a:gd name="T62" fmla="*/ 6 w 35"/>
                  <a:gd name="T63" fmla="*/ 22 h 26"/>
                  <a:gd name="T64" fmla="*/ 4 w 35"/>
                  <a:gd name="T65" fmla="*/ 22 h 26"/>
                  <a:gd name="T66" fmla="*/ 3 w 35"/>
                  <a:gd name="T67" fmla="*/ 20 h 26"/>
                  <a:gd name="T68" fmla="*/ 3 w 35"/>
                  <a:gd name="T69" fmla="*/ 20 h 26"/>
                  <a:gd name="T70" fmla="*/ 1 w 35"/>
                  <a:gd name="T71" fmla="*/ 19 h 26"/>
                  <a:gd name="T72" fmla="*/ 1 w 35"/>
                  <a:gd name="T73" fmla="*/ 17 h 26"/>
                  <a:gd name="T74" fmla="*/ 0 w 35"/>
                  <a:gd name="T75" fmla="*/ 16 h 26"/>
                  <a:gd name="T76" fmla="*/ 0 w 35"/>
                  <a:gd name="T77" fmla="*/ 14 h 26"/>
                  <a:gd name="T78" fmla="*/ 0 w 35"/>
                  <a:gd name="T79" fmla="*/ 14 h 26"/>
                  <a:gd name="T80" fmla="*/ 0 w 35"/>
                  <a:gd name="T81" fmla="*/ 13 h 26"/>
                  <a:gd name="T82" fmla="*/ 0 w 35"/>
                  <a:gd name="T83" fmla="*/ 10 h 26"/>
                  <a:gd name="T84" fmla="*/ 1 w 35"/>
                  <a:gd name="T85" fmla="*/ 8 h 26"/>
                  <a:gd name="T86" fmla="*/ 1 w 35"/>
                  <a:gd name="T87" fmla="*/ 6 h 26"/>
                  <a:gd name="T88" fmla="*/ 3 w 35"/>
                  <a:gd name="T89" fmla="*/ 5 h 26"/>
                  <a:gd name="T90" fmla="*/ 4 w 35"/>
                  <a:gd name="T91" fmla="*/ 3 h 26"/>
                  <a:gd name="T92" fmla="*/ 6 w 35"/>
                  <a:gd name="T93" fmla="*/ 3 h 26"/>
                  <a:gd name="T94" fmla="*/ 7 w 35"/>
                  <a:gd name="T95" fmla="*/ 2 h 26"/>
                  <a:gd name="T96" fmla="*/ 9 w 35"/>
                  <a:gd name="T97" fmla="*/ 0 h 26"/>
                  <a:gd name="T98" fmla="*/ 12 w 35"/>
                  <a:gd name="T99" fmla="*/ 0 h 26"/>
                  <a:gd name="T100" fmla="*/ 13 w 35"/>
                  <a:gd name="T101" fmla="*/ 0 h 26"/>
                  <a:gd name="T102" fmla="*/ 16 w 35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"/>
                  <a:gd name="T157" fmla="*/ 0 h 26"/>
                  <a:gd name="T158" fmla="*/ 35 w 35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" h="26">
                    <a:moveTo>
                      <a:pt x="16" y="0"/>
                    </a:moveTo>
                    <a:lnTo>
                      <a:pt x="18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7" y="2"/>
                    </a:lnTo>
                    <a:lnTo>
                      <a:pt x="29" y="3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33" y="6"/>
                    </a:lnTo>
                    <a:lnTo>
                      <a:pt x="33" y="8"/>
                    </a:lnTo>
                    <a:lnTo>
                      <a:pt x="35" y="10"/>
                    </a:lnTo>
                    <a:lnTo>
                      <a:pt x="35" y="11"/>
                    </a:lnTo>
                    <a:lnTo>
                      <a:pt x="35" y="13"/>
                    </a:lnTo>
                    <a:lnTo>
                      <a:pt x="35" y="14"/>
                    </a:lnTo>
                    <a:lnTo>
                      <a:pt x="35" y="16"/>
                    </a:lnTo>
                    <a:lnTo>
                      <a:pt x="33" y="17"/>
                    </a:lnTo>
                    <a:lnTo>
                      <a:pt x="33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0" y="22"/>
                    </a:lnTo>
                    <a:lnTo>
                      <a:pt x="29" y="23"/>
                    </a:lnTo>
                    <a:lnTo>
                      <a:pt x="27" y="23"/>
                    </a:lnTo>
                    <a:lnTo>
                      <a:pt x="26" y="23"/>
                    </a:lnTo>
                    <a:lnTo>
                      <a:pt x="26" y="25"/>
                    </a:lnTo>
                    <a:lnTo>
                      <a:pt x="24" y="25"/>
                    </a:lnTo>
                    <a:lnTo>
                      <a:pt x="23" y="25"/>
                    </a:lnTo>
                    <a:lnTo>
                      <a:pt x="21" y="25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5" y="26"/>
                    </a:lnTo>
                    <a:lnTo>
                      <a:pt x="13" y="25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5"/>
                    </a:lnTo>
                    <a:lnTo>
                      <a:pt x="9" y="23"/>
                    </a:lnTo>
                    <a:lnTo>
                      <a:pt x="7" y="23"/>
                    </a:lnTo>
                    <a:lnTo>
                      <a:pt x="6" y="23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3" y="20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7" name="Freeform 217"/>
              <p:cNvSpPr>
                <a:spLocks/>
              </p:cNvSpPr>
              <p:nvPr/>
            </p:nvSpPr>
            <p:spPr bwMode="auto">
              <a:xfrm>
                <a:off x="3932" y="3737"/>
                <a:ext cx="35" cy="26"/>
              </a:xfrm>
              <a:custGeom>
                <a:avLst/>
                <a:gdLst>
                  <a:gd name="T0" fmla="*/ 18 w 35"/>
                  <a:gd name="T1" fmla="*/ 0 h 26"/>
                  <a:gd name="T2" fmla="*/ 21 w 35"/>
                  <a:gd name="T3" fmla="*/ 0 h 26"/>
                  <a:gd name="T4" fmla="*/ 23 w 35"/>
                  <a:gd name="T5" fmla="*/ 0 h 26"/>
                  <a:gd name="T6" fmla="*/ 26 w 35"/>
                  <a:gd name="T7" fmla="*/ 0 h 26"/>
                  <a:gd name="T8" fmla="*/ 27 w 35"/>
                  <a:gd name="T9" fmla="*/ 2 h 26"/>
                  <a:gd name="T10" fmla="*/ 29 w 35"/>
                  <a:gd name="T11" fmla="*/ 3 h 26"/>
                  <a:gd name="T12" fmla="*/ 30 w 35"/>
                  <a:gd name="T13" fmla="*/ 3 h 26"/>
                  <a:gd name="T14" fmla="*/ 32 w 35"/>
                  <a:gd name="T15" fmla="*/ 5 h 26"/>
                  <a:gd name="T16" fmla="*/ 33 w 35"/>
                  <a:gd name="T17" fmla="*/ 6 h 26"/>
                  <a:gd name="T18" fmla="*/ 33 w 35"/>
                  <a:gd name="T19" fmla="*/ 8 h 26"/>
                  <a:gd name="T20" fmla="*/ 35 w 35"/>
                  <a:gd name="T21" fmla="*/ 10 h 26"/>
                  <a:gd name="T22" fmla="*/ 35 w 35"/>
                  <a:gd name="T23" fmla="*/ 13 h 26"/>
                  <a:gd name="T24" fmla="*/ 35 w 35"/>
                  <a:gd name="T25" fmla="*/ 14 h 26"/>
                  <a:gd name="T26" fmla="*/ 35 w 35"/>
                  <a:gd name="T27" fmla="*/ 16 h 26"/>
                  <a:gd name="T28" fmla="*/ 33 w 35"/>
                  <a:gd name="T29" fmla="*/ 17 h 26"/>
                  <a:gd name="T30" fmla="*/ 33 w 35"/>
                  <a:gd name="T31" fmla="*/ 19 h 26"/>
                  <a:gd name="T32" fmla="*/ 32 w 35"/>
                  <a:gd name="T33" fmla="*/ 20 h 26"/>
                  <a:gd name="T34" fmla="*/ 30 w 35"/>
                  <a:gd name="T35" fmla="*/ 22 h 26"/>
                  <a:gd name="T36" fmla="*/ 29 w 35"/>
                  <a:gd name="T37" fmla="*/ 23 h 26"/>
                  <a:gd name="T38" fmla="*/ 27 w 35"/>
                  <a:gd name="T39" fmla="*/ 23 h 26"/>
                  <a:gd name="T40" fmla="*/ 26 w 35"/>
                  <a:gd name="T41" fmla="*/ 25 h 26"/>
                  <a:gd name="T42" fmla="*/ 23 w 35"/>
                  <a:gd name="T43" fmla="*/ 25 h 26"/>
                  <a:gd name="T44" fmla="*/ 21 w 35"/>
                  <a:gd name="T45" fmla="*/ 25 h 26"/>
                  <a:gd name="T46" fmla="*/ 18 w 35"/>
                  <a:gd name="T47" fmla="*/ 26 h 26"/>
                  <a:gd name="T48" fmla="*/ 16 w 35"/>
                  <a:gd name="T49" fmla="*/ 26 h 26"/>
                  <a:gd name="T50" fmla="*/ 15 w 35"/>
                  <a:gd name="T51" fmla="*/ 26 h 26"/>
                  <a:gd name="T52" fmla="*/ 13 w 35"/>
                  <a:gd name="T53" fmla="*/ 25 h 26"/>
                  <a:gd name="T54" fmla="*/ 12 w 35"/>
                  <a:gd name="T55" fmla="*/ 25 h 26"/>
                  <a:gd name="T56" fmla="*/ 10 w 35"/>
                  <a:gd name="T57" fmla="*/ 25 h 26"/>
                  <a:gd name="T58" fmla="*/ 9 w 35"/>
                  <a:gd name="T59" fmla="*/ 23 h 26"/>
                  <a:gd name="T60" fmla="*/ 7 w 35"/>
                  <a:gd name="T61" fmla="*/ 23 h 26"/>
                  <a:gd name="T62" fmla="*/ 6 w 35"/>
                  <a:gd name="T63" fmla="*/ 22 h 26"/>
                  <a:gd name="T64" fmla="*/ 4 w 35"/>
                  <a:gd name="T65" fmla="*/ 22 h 26"/>
                  <a:gd name="T66" fmla="*/ 3 w 35"/>
                  <a:gd name="T67" fmla="*/ 20 h 26"/>
                  <a:gd name="T68" fmla="*/ 3 w 35"/>
                  <a:gd name="T69" fmla="*/ 20 h 26"/>
                  <a:gd name="T70" fmla="*/ 1 w 35"/>
                  <a:gd name="T71" fmla="*/ 19 h 26"/>
                  <a:gd name="T72" fmla="*/ 1 w 35"/>
                  <a:gd name="T73" fmla="*/ 17 h 26"/>
                  <a:gd name="T74" fmla="*/ 0 w 35"/>
                  <a:gd name="T75" fmla="*/ 16 h 26"/>
                  <a:gd name="T76" fmla="*/ 0 w 35"/>
                  <a:gd name="T77" fmla="*/ 14 h 26"/>
                  <a:gd name="T78" fmla="*/ 0 w 35"/>
                  <a:gd name="T79" fmla="*/ 14 h 26"/>
                  <a:gd name="T80" fmla="*/ 0 w 35"/>
                  <a:gd name="T81" fmla="*/ 13 h 26"/>
                  <a:gd name="T82" fmla="*/ 0 w 35"/>
                  <a:gd name="T83" fmla="*/ 10 h 26"/>
                  <a:gd name="T84" fmla="*/ 1 w 35"/>
                  <a:gd name="T85" fmla="*/ 8 h 26"/>
                  <a:gd name="T86" fmla="*/ 1 w 35"/>
                  <a:gd name="T87" fmla="*/ 6 h 26"/>
                  <a:gd name="T88" fmla="*/ 3 w 35"/>
                  <a:gd name="T89" fmla="*/ 5 h 26"/>
                  <a:gd name="T90" fmla="*/ 4 w 35"/>
                  <a:gd name="T91" fmla="*/ 3 h 26"/>
                  <a:gd name="T92" fmla="*/ 6 w 35"/>
                  <a:gd name="T93" fmla="*/ 3 h 26"/>
                  <a:gd name="T94" fmla="*/ 7 w 35"/>
                  <a:gd name="T95" fmla="*/ 2 h 26"/>
                  <a:gd name="T96" fmla="*/ 9 w 35"/>
                  <a:gd name="T97" fmla="*/ 0 h 26"/>
                  <a:gd name="T98" fmla="*/ 12 w 35"/>
                  <a:gd name="T99" fmla="*/ 0 h 26"/>
                  <a:gd name="T100" fmla="*/ 13 w 35"/>
                  <a:gd name="T101" fmla="*/ 0 h 26"/>
                  <a:gd name="T102" fmla="*/ 16 w 35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5"/>
                  <a:gd name="T157" fmla="*/ 0 h 26"/>
                  <a:gd name="T158" fmla="*/ 35 w 35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5" h="26">
                    <a:moveTo>
                      <a:pt x="16" y="0"/>
                    </a:moveTo>
                    <a:lnTo>
                      <a:pt x="18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7" y="2"/>
                    </a:lnTo>
                    <a:lnTo>
                      <a:pt x="29" y="3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33" y="6"/>
                    </a:lnTo>
                    <a:lnTo>
                      <a:pt x="33" y="8"/>
                    </a:lnTo>
                    <a:lnTo>
                      <a:pt x="35" y="10"/>
                    </a:lnTo>
                    <a:lnTo>
                      <a:pt x="35" y="11"/>
                    </a:lnTo>
                    <a:lnTo>
                      <a:pt x="35" y="13"/>
                    </a:lnTo>
                    <a:lnTo>
                      <a:pt x="35" y="14"/>
                    </a:lnTo>
                    <a:lnTo>
                      <a:pt x="35" y="16"/>
                    </a:lnTo>
                    <a:lnTo>
                      <a:pt x="33" y="17"/>
                    </a:lnTo>
                    <a:lnTo>
                      <a:pt x="33" y="19"/>
                    </a:lnTo>
                    <a:lnTo>
                      <a:pt x="32" y="19"/>
                    </a:lnTo>
                    <a:lnTo>
                      <a:pt x="32" y="20"/>
                    </a:lnTo>
                    <a:lnTo>
                      <a:pt x="30" y="22"/>
                    </a:lnTo>
                    <a:lnTo>
                      <a:pt x="29" y="23"/>
                    </a:lnTo>
                    <a:lnTo>
                      <a:pt x="27" y="23"/>
                    </a:lnTo>
                    <a:lnTo>
                      <a:pt x="26" y="23"/>
                    </a:lnTo>
                    <a:lnTo>
                      <a:pt x="26" y="25"/>
                    </a:lnTo>
                    <a:lnTo>
                      <a:pt x="24" y="25"/>
                    </a:lnTo>
                    <a:lnTo>
                      <a:pt x="23" y="25"/>
                    </a:lnTo>
                    <a:lnTo>
                      <a:pt x="21" y="25"/>
                    </a:lnTo>
                    <a:lnTo>
                      <a:pt x="20" y="26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5" y="26"/>
                    </a:lnTo>
                    <a:lnTo>
                      <a:pt x="13" y="25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5"/>
                    </a:lnTo>
                    <a:lnTo>
                      <a:pt x="9" y="23"/>
                    </a:lnTo>
                    <a:lnTo>
                      <a:pt x="7" y="23"/>
                    </a:lnTo>
                    <a:lnTo>
                      <a:pt x="6" y="23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3" y="20"/>
                    </a:lnTo>
                    <a:lnTo>
                      <a:pt x="1" y="19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8" name="Freeform 218"/>
              <p:cNvSpPr>
                <a:spLocks/>
              </p:cNvSpPr>
              <p:nvPr/>
            </p:nvSpPr>
            <p:spPr bwMode="auto">
              <a:xfrm>
                <a:off x="3938" y="3659"/>
                <a:ext cx="27" cy="25"/>
              </a:xfrm>
              <a:custGeom>
                <a:avLst/>
                <a:gdLst>
                  <a:gd name="T0" fmla="*/ 15 w 27"/>
                  <a:gd name="T1" fmla="*/ 0 h 25"/>
                  <a:gd name="T2" fmla="*/ 17 w 27"/>
                  <a:gd name="T3" fmla="*/ 0 h 25"/>
                  <a:gd name="T4" fmla="*/ 18 w 27"/>
                  <a:gd name="T5" fmla="*/ 1 h 25"/>
                  <a:gd name="T6" fmla="*/ 20 w 27"/>
                  <a:gd name="T7" fmla="*/ 1 h 25"/>
                  <a:gd name="T8" fmla="*/ 21 w 27"/>
                  <a:gd name="T9" fmla="*/ 3 h 25"/>
                  <a:gd name="T10" fmla="*/ 23 w 27"/>
                  <a:gd name="T11" fmla="*/ 3 h 25"/>
                  <a:gd name="T12" fmla="*/ 24 w 27"/>
                  <a:gd name="T13" fmla="*/ 4 h 25"/>
                  <a:gd name="T14" fmla="*/ 26 w 27"/>
                  <a:gd name="T15" fmla="*/ 6 h 25"/>
                  <a:gd name="T16" fmla="*/ 26 w 27"/>
                  <a:gd name="T17" fmla="*/ 7 h 25"/>
                  <a:gd name="T18" fmla="*/ 27 w 27"/>
                  <a:gd name="T19" fmla="*/ 9 h 25"/>
                  <a:gd name="T20" fmla="*/ 27 w 27"/>
                  <a:gd name="T21" fmla="*/ 10 h 25"/>
                  <a:gd name="T22" fmla="*/ 27 w 27"/>
                  <a:gd name="T23" fmla="*/ 12 h 25"/>
                  <a:gd name="T24" fmla="*/ 27 w 27"/>
                  <a:gd name="T25" fmla="*/ 13 h 25"/>
                  <a:gd name="T26" fmla="*/ 27 w 27"/>
                  <a:gd name="T27" fmla="*/ 15 h 25"/>
                  <a:gd name="T28" fmla="*/ 27 w 27"/>
                  <a:gd name="T29" fmla="*/ 18 h 25"/>
                  <a:gd name="T30" fmla="*/ 26 w 27"/>
                  <a:gd name="T31" fmla="*/ 19 h 25"/>
                  <a:gd name="T32" fmla="*/ 26 w 27"/>
                  <a:gd name="T33" fmla="*/ 21 h 25"/>
                  <a:gd name="T34" fmla="*/ 24 w 27"/>
                  <a:gd name="T35" fmla="*/ 21 h 25"/>
                  <a:gd name="T36" fmla="*/ 23 w 27"/>
                  <a:gd name="T37" fmla="*/ 22 h 25"/>
                  <a:gd name="T38" fmla="*/ 21 w 27"/>
                  <a:gd name="T39" fmla="*/ 24 h 25"/>
                  <a:gd name="T40" fmla="*/ 20 w 27"/>
                  <a:gd name="T41" fmla="*/ 24 h 25"/>
                  <a:gd name="T42" fmla="*/ 18 w 27"/>
                  <a:gd name="T43" fmla="*/ 25 h 25"/>
                  <a:gd name="T44" fmla="*/ 17 w 27"/>
                  <a:gd name="T45" fmla="*/ 25 h 25"/>
                  <a:gd name="T46" fmla="*/ 15 w 27"/>
                  <a:gd name="T47" fmla="*/ 25 h 25"/>
                  <a:gd name="T48" fmla="*/ 14 w 27"/>
                  <a:gd name="T49" fmla="*/ 25 h 25"/>
                  <a:gd name="T50" fmla="*/ 12 w 27"/>
                  <a:gd name="T51" fmla="*/ 25 h 25"/>
                  <a:gd name="T52" fmla="*/ 10 w 27"/>
                  <a:gd name="T53" fmla="*/ 25 h 25"/>
                  <a:gd name="T54" fmla="*/ 9 w 27"/>
                  <a:gd name="T55" fmla="*/ 25 h 25"/>
                  <a:gd name="T56" fmla="*/ 7 w 27"/>
                  <a:gd name="T57" fmla="*/ 24 h 25"/>
                  <a:gd name="T58" fmla="*/ 6 w 27"/>
                  <a:gd name="T59" fmla="*/ 24 h 25"/>
                  <a:gd name="T60" fmla="*/ 4 w 27"/>
                  <a:gd name="T61" fmla="*/ 24 h 25"/>
                  <a:gd name="T62" fmla="*/ 4 w 27"/>
                  <a:gd name="T63" fmla="*/ 22 h 25"/>
                  <a:gd name="T64" fmla="*/ 3 w 27"/>
                  <a:gd name="T65" fmla="*/ 22 h 25"/>
                  <a:gd name="T66" fmla="*/ 3 w 27"/>
                  <a:gd name="T67" fmla="*/ 21 h 25"/>
                  <a:gd name="T68" fmla="*/ 1 w 27"/>
                  <a:gd name="T69" fmla="*/ 19 h 25"/>
                  <a:gd name="T70" fmla="*/ 1 w 27"/>
                  <a:gd name="T71" fmla="*/ 18 h 25"/>
                  <a:gd name="T72" fmla="*/ 0 w 27"/>
                  <a:gd name="T73" fmla="*/ 18 h 25"/>
                  <a:gd name="T74" fmla="*/ 0 w 27"/>
                  <a:gd name="T75" fmla="*/ 16 h 25"/>
                  <a:gd name="T76" fmla="*/ 0 w 27"/>
                  <a:gd name="T77" fmla="*/ 15 h 25"/>
                  <a:gd name="T78" fmla="*/ 0 w 27"/>
                  <a:gd name="T79" fmla="*/ 13 h 25"/>
                  <a:gd name="T80" fmla="*/ 0 w 27"/>
                  <a:gd name="T81" fmla="*/ 12 h 25"/>
                  <a:gd name="T82" fmla="*/ 0 w 27"/>
                  <a:gd name="T83" fmla="*/ 10 h 25"/>
                  <a:gd name="T84" fmla="*/ 0 w 27"/>
                  <a:gd name="T85" fmla="*/ 9 h 25"/>
                  <a:gd name="T86" fmla="*/ 1 w 27"/>
                  <a:gd name="T87" fmla="*/ 7 h 25"/>
                  <a:gd name="T88" fmla="*/ 1 w 27"/>
                  <a:gd name="T89" fmla="*/ 6 h 25"/>
                  <a:gd name="T90" fmla="*/ 3 w 27"/>
                  <a:gd name="T91" fmla="*/ 4 h 25"/>
                  <a:gd name="T92" fmla="*/ 4 w 27"/>
                  <a:gd name="T93" fmla="*/ 3 h 25"/>
                  <a:gd name="T94" fmla="*/ 6 w 27"/>
                  <a:gd name="T95" fmla="*/ 3 h 25"/>
                  <a:gd name="T96" fmla="*/ 7 w 27"/>
                  <a:gd name="T97" fmla="*/ 1 h 25"/>
                  <a:gd name="T98" fmla="*/ 9 w 27"/>
                  <a:gd name="T99" fmla="*/ 1 h 25"/>
                  <a:gd name="T100" fmla="*/ 10 w 27"/>
                  <a:gd name="T101" fmla="*/ 0 h 25"/>
                  <a:gd name="T102" fmla="*/ 12 w 27"/>
                  <a:gd name="T103" fmla="*/ 0 h 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"/>
                  <a:gd name="T157" fmla="*/ 0 h 25"/>
                  <a:gd name="T158" fmla="*/ 27 w 27"/>
                  <a:gd name="T159" fmla="*/ 25 h 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" h="25">
                    <a:moveTo>
                      <a:pt x="14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1" y="3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6" y="6"/>
                    </a:lnTo>
                    <a:lnTo>
                      <a:pt x="26" y="7"/>
                    </a:lnTo>
                    <a:lnTo>
                      <a:pt x="27" y="9"/>
                    </a:lnTo>
                    <a:lnTo>
                      <a:pt x="27" y="10"/>
                    </a:lnTo>
                    <a:lnTo>
                      <a:pt x="27" y="12"/>
                    </a:lnTo>
                    <a:lnTo>
                      <a:pt x="27" y="13"/>
                    </a:lnTo>
                    <a:lnTo>
                      <a:pt x="27" y="15"/>
                    </a:lnTo>
                    <a:lnTo>
                      <a:pt x="27" y="16"/>
                    </a:lnTo>
                    <a:lnTo>
                      <a:pt x="27" y="18"/>
                    </a:lnTo>
                    <a:lnTo>
                      <a:pt x="26" y="19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4" y="22"/>
                    </a:lnTo>
                    <a:lnTo>
                      <a:pt x="23" y="22"/>
                    </a:lnTo>
                    <a:lnTo>
                      <a:pt x="23" y="24"/>
                    </a:lnTo>
                    <a:lnTo>
                      <a:pt x="21" y="24"/>
                    </a:lnTo>
                    <a:lnTo>
                      <a:pt x="20" y="24"/>
                    </a:lnTo>
                    <a:lnTo>
                      <a:pt x="20" y="25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5"/>
                    </a:lnTo>
                    <a:lnTo>
                      <a:pt x="7" y="25"/>
                    </a:lnTo>
                    <a:lnTo>
                      <a:pt x="7" y="24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3" y="22"/>
                    </a:lnTo>
                    <a:lnTo>
                      <a:pt x="3" y="21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9" name="Freeform 219"/>
              <p:cNvSpPr>
                <a:spLocks/>
              </p:cNvSpPr>
              <p:nvPr/>
            </p:nvSpPr>
            <p:spPr bwMode="auto">
              <a:xfrm>
                <a:off x="3938" y="3659"/>
                <a:ext cx="27" cy="25"/>
              </a:xfrm>
              <a:custGeom>
                <a:avLst/>
                <a:gdLst>
                  <a:gd name="T0" fmla="*/ 15 w 27"/>
                  <a:gd name="T1" fmla="*/ 0 h 25"/>
                  <a:gd name="T2" fmla="*/ 17 w 27"/>
                  <a:gd name="T3" fmla="*/ 0 h 25"/>
                  <a:gd name="T4" fmla="*/ 18 w 27"/>
                  <a:gd name="T5" fmla="*/ 1 h 25"/>
                  <a:gd name="T6" fmla="*/ 20 w 27"/>
                  <a:gd name="T7" fmla="*/ 1 h 25"/>
                  <a:gd name="T8" fmla="*/ 21 w 27"/>
                  <a:gd name="T9" fmla="*/ 3 h 25"/>
                  <a:gd name="T10" fmla="*/ 23 w 27"/>
                  <a:gd name="T11" fmla="*/ 3 h 25"/>
                  <a:gd name="T12" fmla="*/ 24 w 27"/>
                  <a:gd name="T13" fmla="*/ 4 h 25"/>
                  <a:gd name="T14" fmla="*/ 26 w 27"/>
                  <a:gd name="T15" fmla="*/ 6 h 25"/>
                  <a:gd name="T16" fmla="*/ 26 w 27"/>
                  <a:gd name="T17" fmla="*/ 7 h 25"/>
                  <a:gd name="T18" fmla="*/ 27 w 27"/>
                  <a:gd name="T19" fmla="*/ 9 h 25"/>
                  <a:gd name="T20" fmla="*/ 27 w 27"/>
                  <a:gd name="T21" fmla="*/ 10 h 25"/>
                  <a:gd name="T22" fmla="*/ 27 w 27"/>
                  <a:gd name="T23" fmla="*/ 12 h 25"/>
                  <a:gd name="T24" fmla="*/ 27 w 27"/>
                  <a:gd name="T25" fmla="*/ 13 h 25"/>
                  <a:gd name="T26" fmla="*/ 27 w 27"/>
                  <a:gd name="T27" fmla="*/ 15 h 25"/>
                  <a:gd name="T28" fmla="*/ 27 w 27"/>
                  <a:gd name="T29" fmla="*/ 18 h 25"/>
                  <a:gd name="T30" fmla="*/ 26 w 27"/>
                  <a:gd name="T31" fmla="*/ 19 h 25"/>
                  <a:gd name="T32" fmla="*/ 26 w 27"/>
                  <a:gd name="T33" fmla="*/ 21 h 25"/>
                  <a:gd name="T34" fmla="*/ 24 w 27"/>
                  <a:gd name="T35" fmla="*/ 21 h 25"/>
                  <a:gd name="T36" fmla="*/ 23 w 27"/>
                  <a:gd name="T37" fmla="*/ 22 h 25"/>
                  <a:gd name="T38" fmla="*/ 21 w 27"/>
                  <a:gd name="T39" fmla="*/ 24 h 25"/>
                  <a:gd name="T40" fmla="*/ 20 w 27"/>
                  <a:gd name="T41" fmla="*/ 24 h 25"/>
                  <a:gd name="T42" fmla="*/ 18 w 27"/>
                  <a:gd name="T43" fmla="*/ 25 h 25"/>
                  <a:gd name="T44" fmla="*/ 17 w 27"/>
                  <a:gd name="T45" fmla="*/ 25 h 25"/>
                  <a:gd name="T46" fmla="*/ 15 w 27"/>
                  <a:gd name="T47" fmla="*/ 25 h 25"/>
                  <a:gd name="T48" fmla="*/ 14 w 27"/>
                  <a:gd name="T49" fmla="*/ 25 h 25"/>
                  <a:gd name="T50" fmla="*/ 12 w 27"/>
                  <a:gd name="T51" fmla="*/ 25 h 25"/>
                  <a:gd name="T52" fmla="*/ 10 w 27"/>
                  <a:gd name="T53" fmla="*/ 25 h 25"/>
                  <a:gd name="T54" fmla="*/ 9 w 27"/>
                  <a:gd name="T55" fmla="*/ 25 h 25"/>
                  <a:gd name="T56" fmla="*/ 7 w 27"/>
                  <a:gd name="T57" fmla="*/ 24 h 25"/>
                  <a:gd name="T58" fmla="*/ 6 w 27"/>
                  <a:gd name="T59" fmla="*/ 24 h 25"/>
                  <a:gd name="T60" fmla="*/ 4 w 27"/>
                  <a:gd name="T61" fmla="*/ 24 h 25"/>
                  <a:gd name="T62" fmla="*/ 4 w 27"/>
                  <a:gd name="T63" fmla="*/ 22 h 25"/>
                  <a:gd name="T64" fmla="*/ 3 w 27"/>
                  <a:gd name="T65" fmla="*/ 22 h 25"/>
                  <a:gd name="T66" fmla="*/ 3 w 27"/>
                  <a:gd name="T67" fmla="*/ 21 h 25"/>
                  <a:gd name="T68" fmla="*/ 1 w 27"/>
                  <a:gd name="T69" fmla="*/ 19 h 25"/>
                  <a:gd name="T70" fmla="*/ 1 w 27"/>
                  <a:gd name="T71" fmla="*/ 18 h 25"/>
                  <a:gd name="T72" fmla="*/ 0 w 27"/>
                  <a:gd name="T73" fmla="*/ 18 h 25"/>
                  <a:gd name="T74" fmla="*/ 0 w 27"/>
                  <a:gd name="T75" fmla="*/ 16 h 25"/>
                  <a:gd name="T76" fmla="*/ 0 w 27"/>
                  <a:gd name="T77" fmla="*/ 15 h 25"/>
                  <a:gd name="T78" fmla="*/ 0 w 27"/>
                  <a:gd name="T79" fmla="*/ 13 h 25"/>
                  <a:gd name="T80" fmla="*/ 0 w 27"/>
                  <a:gd name="T81" fmla="*/ 12 h 25"/>
                  <a:gd name="T82" fmla="*/ 0 w 27"/>
                  <a:gd name="T83" fmla="*/ 10 h 25"/>
                  <a:gd name="T84" fmla="*/ 0 w 27"/>
                  <a:gd name="T85" fmla="*/ 9 h 25"/>
                  <a:gd name="T86" fmla="*/ 1 w 27"/>
                  <a:gd name="T87" fmla="*/ 7 h 25"/>
                  <a:gd name="T88" fmla="*/ 1 w 27"/>
                  <a:gd name="T89" fmla="*/ 6 h 25"/>
                  <a:gd name="T90" fmla="*/ 3 w 27"/>
                  <a:gd name="T91" fmla="*/ 4 h 25"/>
                  <a:gd name="T92" fmla="*/ 4 w 27"/>
                  <a:gd name="T93" fmla="*/ 3 h 25"/>
                  <a:gd name="T94" fmla="*/ 6 w 27"/>
                  <a:gd name="T95" fmla="*/ 3 h 25"/>
                  <a:gd name="T96" fmla="*/ 7 w 27"/>
                  <a:gd name="T97" fmla="*/ 1 h 25"/>
                  <a:gd name="T98" fmla="*/ 9 w 27"/>
                  <a:gd name="T99" fmla="*/ 1 h 25"/>
                  <a:gd name="T100" fmla="*/ 10 w 27"/>
                  <a:gd name="T101" fmla="*/ 0 h 25"/>
                  <a:gd name="T102" fmla="*/ 12 w 27"/>
                  <a:gd name="T103" fmla="*/ 0 h 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7"/>
                  <a:gd name="T157" fmla="*/ 0 h 25"/>
                  <a:gd name="T158" fmla="*/ 27 w 27"/>
                  <a:gd name="T159" fmla="*/ 25 h 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7" h="25">
                    <a:moveTo>
                      <a:pt x="14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1" y="3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6" y="6"/>
                    </a:lnTo>
                    <a:lnTo>
                      <a:pt x="26" y="7"/>
                    </a:lnTo>
                    <a:lnTo>
                      <a:pt x="27" y="9"/>
                    </a:lnTo>
                    <a:lnTo>
                      <a:pt x="27" y="10"/>
                    </a:lnTo>
                    <a:lnTo>
                      <a:pt x="27" y="12"/>
                    </a:lnTo>
                    <a:lnTo>
                      <a:pt x="27" y="13"/>
                    </a:lnTo>
                    <a:lnTo>
                      <a:pt x="27" y="15"/>
                    </a:lnTo>
                    <a:lnTo>
                      <a:pt x="27" y="16"/>
                    </a:lnTo>
                    <a:lnTo>
                      <a:pt x="27" y="18"/>
                    </a:lnTo>
                    <a:lnTo>
                      <a:pt x="26" y="19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4" y="22"/>
                    </a:lnTo>
                    <a:lnTo>
                      <a:pt x="23" y="22"/>
                    </a:lnTo>
                    <a:lnTo>
                      <a:pt x="23" y="24"/>
                    </a:lnTo>
                    <a:lnTo>
                      <a:pt x="21" y="24"/>
                    </a:lnTo>
                    <a:lnTo>
                      <a:pt x="20" y="24"/>
                    </a:lnTo>
                    <a:lnTo>
                      <a:pt x="20" y="25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5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5"/>
                    </a:lnTo>
                    <a:lnTo>
                      <a:pt x="7" y="25"/>
                    </a:lnTo>
                    <a:lnTo>
                      <a:pt x="7" y="24"/>
                    </a:lnTo>
                    <a:lnTo>
                      <a:pt x="6" y="24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3" y="22"/>
                    </a:lnTo>
                    <a:lnTo>
                      <a:pt x="3" y="21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0" name="Freeform 220"/>
              <p:cNvSpPr>
                <a:spLocks/>
              </p:cNvSpPr>
              <p:nvPr/>
            </p:nvSpPr>
            <p:spPr bwMode="auto">
              <a:xfrm>
                <a:off x="3915" y="2321"/>
                <a:ext cx="29" cy="26"/>
              </a:xfrm>
              <a:custGeom>
                <a:avLst/>
                <a:gdLst>
                  <a:gd name="T0" fmla="*/ 15 w 29"/>
                  <a:gd name="T1" fmla="*/ 0 h 26"/>
                  <a:gd name="T2" fmla="*/ 17 w 29"/>
                  <a:gd name="T3" fmla="*/ 0 h 26"/>
                  <a:gd name="T4" fmla="*/ 18 w 29"/>
                  <a:gd name="T5" fmla="*/ 0 h 26"/>
                  <a:gd name="T6" fmla="*/ 20 w 29"/>
                  <a:gd name="T7" fmla="*/ 2 h 26"/>
                  <a:gd name="T8" fmla="*/ 23 w 29"/>
                  <a:gd name="T9" fmla="*/ 2 h 26"/>
                  <a:gd name="T10" fmla="*/ 24 w 29"/>
                  <a:gd name="T11" fmla="*/ 3 h 26"/>
                  <a:gd name="T12" fmla="*/ 24 w 29"/>
                  <a:gd name="T13" fmla="*/ 5 h 26"/>
                  <a:gd name="T14" fmla="*/ 26 w 29"/>
                  <a:gd name="T15" fmla="*/ 6 h 26"/>
                  <a:gd name="T16" fmla="*/ 27 w 29"/>
                  <a:gd name="T17" fmla="*/ 8 h 26"/>
                  <a:gd name="T18" fmla="*/ 27 w 29"/>
                  <a:gd name="T19" fmla="*/ 9 h 26"/>
                  <a:gd name="T20" fmla="*/ 29 w 29"/>
                  <a:gd name="T21" fmla="*/ 11 h 26"/>
                  <a:gd name="T22" fmla="*/ 29 w 29"/>
                  <a:gd name="T23" fmla="*/ 12 h 26"/>
                  <a:gd name="T24" fmla="*/ 29 w 29"/>
                  <a:gd name="T25" fmla="*/ 14 h 26"/>
                  <a:gd name="T26" fmla="*/ 29 w 29"/>
                  <a:gd name="T27" fmla="*/ 15 h 26"/>
                  <a:gd name="T28" fmla="*/ 27 w 29"/>
                  <a:gd name="T29" fmla="*/ 17 h 26"/>
                  <a:gd name="T30" fmla="*/ 27 w 29"/>
                  <a:gd name="T31" fmla="*/ 18 h 26"/>
                  <a:gd name="T32" fmla="*/ 26 w 29"/>
                  <a:gd name="T33" fmla="*/ 20 h 26"/>
                  <a:gd name="T34" fmla="*/ 24 w 29"/>
                  <a:gd name="T35" fmla="*/ 21 h 26"/>
                  <a:gd name="T36" fmla="*/ 24 w 29"/>
                  <a:gd name="T37" fmla="*/ 23 h 26"/>
                  <a:gd name="T38" fmla="*/ 23 w 29"/>
                  <a:gd name="T39" fmla="*/ 23 h 26"/>
                  <a:gd name="T40" fmla="*/ 20 w 29"/>
                  <a:gd name="T41" fmla="*/ 24 h 26"/>
                  <a:gd name="T42" fmla="*/ 18 w 29"/>
                  <a:gd name="T43" fmla="*/ 24 h 26"/>
                  <a:gd name="T44" fmla="*/ 17 w 29"/>
                  <a:gd name="T45" fmla="*/ 26 h 26"/>
                  <a:gd name="T46" fmla="*/ 15 w 29"/>
                  <a:gd name="T47" fmla="*/ 26 h 26"/>
                  <a:gd name="T48" fmla="*/ 14 w 29"/>
                  <a:gd name="T49" fmla="*/ 26 h 26"/>
                  <a:gd name="T50" fmla="*/ 12 w 29"/>
                  <a:gd name="T51" fmla="*/ 26 h 26"/>
                  <a:gd name="T52" fmla="*/ 11 w 29"/>
                  <a:gd name="T53" fmla="*/ 26 h 26"/>
                  <a:gd name="T54" fmla="*/ 9 w 29"/>
                  <a:gd name="T55" fmla="*/ 24 h 26"/>
                  <a:gd name="T56" fmla="*/ 8 w 29"/>
                  <a:gd name="T57" fmla="*/ 24 h 26"/>
                  <a:gd name="T58" fmla="*/ 8 w 29"/>
                  <a:gd name="T59" fmla="*/ 24 h 26"/>
                  <a:gd name="T60" fmla="*/ 6 w 29"/>
                  <a:gd name="T61" fmla="*/ 23 h 26"/>
                  <a:gd name="T62" fmla="*/ 5 w 29"/>
                  <a:gd name="T63" fmla="*/ 23 h 26"/>
                  <a:gd name="T64" fmla="*/ 3 w 29"/>
                  <a:gd name="T65" fmla="*/ 21 h 26"/>
                  <a:gd name="T66" fmla="*/ 3 w 29"/>
                  <a:gd name="T67" fmla="*/ 20 h 26"/>
                  <a:gd name="T68" fmla="*/ 2 w 29"/>
                  <a:gd name="T69" fmla="*/ 20 h 26"/>
                  <a:gd name="T70" fmla="*/ 2 w 29"/>
                  <a:gd name="T71" fmla="*/ 18 h 26"/>
                  <a:gd name="T72" fmla="*/ 2 w 29"/>
                  <a:gd name="T73" fmla="*/ 17 h 26"/>
                  <a:gd name="T74" fmla="*/ 0 w 29"/>
                  <a:gd name="T75" fmla="*/ 17 h 26"/>
                  <a:gd name="T76" fmla="*/ 0 w 29"/>
                  <a:gd name="T77" fmla="*/ 15 h 26"/>
                  <a:gd name="T78" fmla="*/ 0 w 29"/>
                  <a:gd name="T79" fmla="*/ 14 h 26"/>
                  <a:gd name="T80" fmla="*/ 0 w 29"/>
                  <a:gd name="T81" fmla="*/ 12 h 26"/>
                  <a:gd name="T82" fmla="*/ 0 w 29"/>
                  <a:gd name="T83" fmla="*/ 11 h 26"/>
                  <a:gd name="T84" fmla="*/ 0 w 29"/>
                  <a:gd name="T85" fmla="*/ 9 h 26"/>
                  <a:gd name="T86" fmla="*/ 2 w 29"/>
                  <a:gd name="T87" fmla="*/ 8 h 26"/>
                  <a:gd name="T88" fmla="*/ 3 w 29"/>
                  <a:gd name="T89" fmla="*/ 6 h 26"/>
                  <a:gd name="T90" fmla="*/ 3 w 29"/>
                  <a:gd name="T91" fmla="*/ 5 h 26"/>
                  <a:gd name="T92" fmla="*/ 5 w 29"/>
                  <a:gd name="T93" fmla="*/ 3 h 26"/>
                  <a:gd name="T94" fmla="*/ 6 w 29"/>
                  <a:gd name="T95" fmla="*/ 2 h 26"/>
                  <a:gd name="T96" fmla="*/ 8 w 29"/>
                  <a:gd name="T97" fmla="*/ 2 h 26"/>
                  <a:gd name="T98" fmla="*/ 9 w 29"/>
                  <a:gd name="T99" fmla="*/ 0 h 26"/>
                  <a:gd name="T100" fmla="*/ 11 w 29"/>
                  <a:gd name="T101" fmla="*/ 0 h 26"/>
                  <a:gd name="T102" fmla="*/ 14 w 29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6"/>
                  <a:gd name="T158" fmla="*/ 29 w 29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6">
                    <a:moveTo>
                      <a:pt x="14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21" y="2"/>
                    </a:lnTo>
                    <a:lnTo>
                      <a:pt x="23" y="2"/>
                    </a:lnTo>
                    <a:lnTo>
                      <a:pt x="23" y="3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6" y="6"/>
                    </a:lnTo>
                    <a:lnTo>
                      <a:pt x="27" y="8"/>
                    </a:lnTo>
                    <a:lnTo>
                      <a:pt x="27" y="9"/>
                    </a:lnTo>
                    <a:lnTo>
                      <a:pt x="29" y="11"/>
                    </a:lnTo>
                    <a:lnTo>
                      <a:pt x="29" y="12"/>
                    </a:lnTo>
                    <a:lnTo>
                      <a:pt x="29" y="14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20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4" y="23"/>
                    </a:lnTo>
                    <a:lnTo>
                      <a:pt x="23" y="23"/>
                    </a:lnTo>
                    <a:lnTo>
                      <a:pt x="21" y="24"/>
                    </a:lnTo>
                    <a:lnTo>
                      <a:pt x="20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1" y="26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6" y="23"/>
                    </a:lnTo>
                    <a:lnTo>
                      <a:pt x="5" y="23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1" name="Freeform 221"/>
              <p:cNvSpPr>
                <a:spLocks/>
              </p:cNvSpPr>
              <p:nvPr/>
            </p:nvSpPr>
            <p:spPr bwMode="auto">
              <a:xfrm>
                <a:off x="3915" y="2321"/>
                <a:ext cx="29" cy="26"/>
              </a:xfrm>
              <a:custGeom>
                <a:avLst/>
                <a:gdLst>
                  <a:gd name="T0" fmla="*/ 15 w 29"/>
                  <a:gd name="T1" fmla="*/ 0 h 26"/>
                  <a:gd name="T2" fmla="*/ 17 w 29"/>
                  <a:gd name="T3" fmla="*/ 0 h 26"/>
                  <a:gd name="T4" fmla="*/ 18 w 29"/>
                  <a:gd name="T5" fmla="*/ 0 h 26"/>
                  <a:gd name="T6" fmla="*/ 20 w 29"/>
                  <a:gd name="T7" fmla="*/ 2 h 26"/>
                  <a:gd name="T8" fmla="*/ 23 w 29"/>
                  <a:gd name="T9" fmla="*/ 2 h 26"/>
                  <a:gd name="T10" fmla="*/ 24 w 29"/>
                  <a:gd name="T11" fmla="*/ 3 h 26"/>
                  <a:gd name="T12" fmla="*/ 24 w 29"/>
                  <a:gd name="T13" fmla="*/ 5 h 26"/>
                  <a:gd name="T14" fmla="*/ 26 w 29"/>
                  <a:gd name="T15" fmla="*/ 6 h 26"/>
                  <a:gd name="T16" fmla="*/ 27 w 29"/>
                  <a:gd name="T17" fmla="*/ 8 h 26"/>
                  <a:gd name="T18" fmla="*/ 27 w 29"/>
                  <a:gd name="T19" fmla="*/ 9 h 26"/>
                  <a:gd name="T20" fmla="*/ 29 w 29"/>
                  <a:gd name="T21" fmla="*/ 11 h 26"/>
                  <a:gd name="T22" fmla="*/ 29 w 29"/>
                  <a:gd name="T23" fmla="*/ 12 h 26"/>
                  <a:gd name="T24" fmla="*/ 29 w 29"/>
                  <a:gd name="T25" fmla="*/ 14 h 26"/>
                  <a:gd name="T26" fmla="*/ 29 w 29"/>
                  <a:gd name="T27" fmla="*/ 15 h 26"/>
                  <a:gd name="T28" fmla="*/ 27 w 29"/>
                  <a:gd name="T29" fmla="*/ 17 h 26"/>
                  <a:gd name="T30" fmla="*/ 27 w 29"/>
                  <a:gd name="T31" fmla="*/ 18 h 26"/>
                  <a:gd name="T32" fmla="*/ 26 w 29"/>
                  <a:gd name="T33" fmla="*/ 20 h 26"/>
                  <a:gd name="T34" fmla="*/ 24 w 29"/>
                  <a:gd name="T35" fmla="*/ 21 h 26"/>
                  <a:gd name="T36" fmla="*/ 24 w 29"/>
                  <a:gd name="T37" fmla="*/ 23 h 26"/>
                  <a:gd name="T38" fmla="*/ 23 w 29"/>
                  <a:gd name="T39" fmla="*/ 23 h 26"/>
                  <a:gd name="T40" fmla="*/ 20 w 29"/>
                  <a:gd name="T41" fmla="*/ 24 h 26"/>
                  <a:gd name="T42" fmla="*/ 18 w 29"/>
                  <a:gd name="T43" fmla="*/ 24 h 26"/>
                  <a:gd name="T44" fmla="*/ 17 w 29"/>
                  <a:gd name="T45" fmla="*/ 26 h 26"/>
                  <a:gd name="T46" fmla="*/ 15 w 29"/>
                  <a:gd name="T47" fmla="*/ 26 h 26"/>
                  <a:gd name="T48" fmla="*/ 14 w 29"/>
                  <a:gd name="T49" fmla="*/ 26 h 26"/>
                  <a:gd name="T50" fmla="*/ 12 w 29"/>
                  <a:gd name="T51" fmla="*/ 26 h 26"/>
                  <a:gd name="T52" fmla="*/ 11 w 29"/>
                  <a:gd name="T53" fmla="*/ 26 h 26"/>
                  <a:gd name="T54" fmla="*/ 9 w 29"/>
                  <a:gd name="T55" fmla="*/ 24 h 26"/>
                  <a:gd name="T56" fmla="*/ 8 w 29"/>
                  <a:gd name="T57" fmla="*/ 24 h 26"/>
                  <a:gd name="T58" fmla="*/ 8 w 29"/>
                  <a:gd name="T59" fmla="*/ 24 h 26"/>
                  <a:gd name="T60" fmla="*/ 6 w 29"/>
                  <a:gd name="T61" fmla="*/ 23 h 26"/>
                  <a:gd name="T62" fmla="*/ 5 w 29"/>
                  <a:gd name="T63" fmla="*/ 23 h 26"/>
                  <a:gd name="T64" fmla="*/ 3 w 29"/>
                  <a:gd name="T65" fmla="*/ 21 h 26"/>
                  <a:gd name="T66" fmla="*/ 3 w 29"/>
                  <a:gd name="T67" fmla="*/ 20 h 26"/>
                  <a:gd name="T68" fmla="*/ 2 w 29"/>
                  <a:gd name="T69" fmla="*/ 20 h 26"/>
                  <a:gd name="T70" fmla="*/ 2 w 29"/>
                  <a:gd name="T71" fmla="*/ 18 h 26"/>
                  <a:gd name="T72" fmla="*/ 2 w 29"/>
                  <a:gd name="T73" fmla="*/ 17 h 26"/>
                  <a:gd name="T74" fmla="*/ 0 w 29"/>
                  <a:gd name="T75" fmla="*/ 17 h 26"/>
                  <a:gd name="T76" fmla="*/ 0 w 29"/>
                  <a:gd name="T77" fmla="*/ 15 h 26"/>
                  <a:gd name="T78" fmla="*/ 0 w 29"/>
                  <a:gd name="T79" fmla="*/ 14 h 26"/>
                  <a:gd name="T80" fmla="*/ 0 w 29"/>
                  <a:gd name="T81" fmla="*/ 12 h 26"/>
                  <a:gd name="T82" fmla="*/ 0 w 29"/>
                  <a:gd name="T83" fmla="*/ 11 h 26"/>
                  <a:gd name="T84" fmla="*/ 0 w 29"/>
                  <a:gd name="T85" fmla="*/ 9 h 26"/>
                  <a:gd name="T86" fmla="*/ 2 w 29"/>
                  <a:gd name="T87" fmla="*/ 8 h 26"/>
                  <a:gd name="T88" fmla="*/ 3 w 29"/>
                  <a:gd name="T89" fmla="*/ 6 h 26"/>
                  <a:gd name="T90" fmla="*/ 3 w 29"/>
                  <a:gd name="T91" fmla="*/ 5 h 26"/>
                  <a:gd name="T92" fmla="*/ 5 w 29"/>
                  <a:gd name="T93" fmla="*/ 3 h 26"/>
                  <a:gd name="T94" fmla="*/ 6 w 29"/>
                  <a:gd name="T95" fmla="*/ 2 h 26"/>
                  <a:gd name="T96" fmla="*/ 8 w 29"/>
                  <a:gd name="T97" fmla="*/ 2 h 26"/>
                  <a:gd name="T98" fmla="*/ 9 w 29"/>
                  <a:gd name="T99" fmla="*/ 0 h 26"/>
                  <a:gd name="T100" fmla="*/ 11 w 29"/>
                  <a:gd name="T101" fmla="*/ 0 h 26"/>
                  <a:gd name="T102" fmla="*/ 14 w 29"/>
                  <a:gd name="T103" fmla="*/ 0 h 2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"/>
                  <a:gd name="T157" fmla="*/ 0 h 26"/>
                  <a:gd name="T158" fmla="*/ 29 w 29"/>
                  <a:gd name="T159" fmla="*/ 26 h 2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" h="26">
                    <a:moveTo>
                      <a:pt x="14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21" y="2"/>
                    </a:lnTo>
                    <a:lnTo>
                      <a:pt x="23" y="2"/>
                    </a:lnTo>
                    <a:lnTo>
                      <a:pt x="23" y="3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6" y="6"/>
                    </a:lnTo>
                    <a:lnTo>
                      <a:pt x="27" y="8"/>
                    </a:lnTo>
                    <a:lnTo>
                      <a:pt x="27" y="9"/>
                    </a:lnTo>
                    <a:lnTo>
                      <a:pt x="29" y="11"/>
                    </a:lnTo>
                    <a:lnTo>
                      <a:pt x="29" y="12"/>
                    </a:lnTo>
                    <a:lnTo>
                      <a:pt x="29" y="14"/>
                    </a:lnTo>
                    <a:lnTo>
                      <a:pt x="29" y="15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20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4" y="23"/>
                    </a:lnTo>
                    <a:lnTo>
                      <a:pt x="23" y="23"/>
                    </a:lnTo>
                    <a:lnTo>
                      <a:pt x="21" y="24"/>
                    </a:lnTo>
                    <a:lnTo>
                      <a:pt x="20" y="24"/>
                    </a:lnTo>
                    <a:lnTo>
                      <a:pt x="18" y="24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6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1" y="26"/>
                    </a:lnTo>
                    <a:lnTo>
                      <a:pt x="9" y="24"/>
                    </a:lnTo>
                    <a:lnTo>
                      <a:pt x="8" y="24"/>
                    </a:lnTo>
                    <a:lnTo>
                      <a:pt x="6" y="23"/>
                    </a:lnTo>
                    <a:lnTo>
                      <a:pt x="5" y="23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2" name="Freeform 222"/>
              <p:cNvSpPr>
                <a:spLocks/>
              </p:cNvSpPr>
              <p:nvPr/>
            </p:nvSpPr>
            <p:spPr bwMode="auto">
              <a:xfrm>
                <a:off x="3914" y="2452"/>
                <a:ext cx="28" cy="25"/>
              </a:xfrm>
              <a:custGeom>
                <a:avLst/>
                <a:gdLst>
                  <a:gd name="T0" fmla="*/ 15 w 28"/>
                  <a:gd name="T1" fmla="*/ 0 h 25"/>
                  <a:gd name="T2" fmla="*/ 16 w 28"/>
                  <a:gd name="T3" fmla="*/ 0 h 25"/>
                  <a:gd name="T4" fmla="*/ 18 w 28"/>
                  <a:gd name="T5" fmla="*/ 0 h 25"/>
                  <a:gd name="T6" fmla="*/ 19 w 28"/>
                  <a:gd name="T7" fmla="*/ 1 h 25"/>
                  <a:gd name="T8" fmla="*/ 21 w 28"/>
                  <a:gd name="T9" fmla="*/ 1 h 25"/>
                  <a:gd name="T10" fmla="*/ 22 w 28"/>
                  <a:gd name="T11" fmla="*/ 3 h 25"/>
                  <a:gd name="T12" fmla="*/ 24 w 28"/>
                  <a:gd name="T13" fmla="*/ 4 h 25"/>
                  <a:gd name="T14" fmla="*/ 25 w 28"/>
                  <a:gd name="T15" fmla="*/ 6 h 25"/>
                  <a:gd name="T16" fmla="*/ 27 w 28"/>
                  <a:gd name="T17" fmla="*/ 7 h 25"/>
                  <a:gd name="T18" fmla="*/ 27 w 28"/>
                  <a:gd name="T19" fmla="*/ 9 h 25"/>
                  <a:gd name="T20" fmla="*/ 27 w 28"/>
                  <a:gd name="T21" fmla="*/ 10 h 25"/>
                  <a:gd name="T22" fmla="*/ 28 w 28"/>
                  <a:gd name="T23" fmla="*/ 12 h 25"/>
                  <a:gd name="T24" fmla="*/ 28 w 28"/>
                  <a:gd name="T25" fmla="*/ 13 h 25"/>
                  <a:gd name="T26" fmla="*/ 27 w 28"/>
                  <a:gd name="T27" fmla="*/ 15 h 25"/>
                  <a:gd name="T28" fmla="*/ 27 w 28"/>
                  <a:gd name="T29" fmla="*/ 16 h 25"/>
                  <a:gd name="T30" fmla="*/ 27 w 28"/>
                  <a:gd name="T31" fmla="*/ 18 h 25"/>
                  <a:gd name="T32" fmla="*/ 25 w 28"/>
                  <a:gd name="T33" fmla="*/ 19 h 25"/>
                  <a:gd name="T34" fmla="*/ 24 w 28"/>
                  <a:gd name="T35" fmla="*/ 21 h 25"/>
                  <a:gd name="T36" fmla="*/ 22 w 28"/>
                  <a:gd name="T37" fmla="*/ 22 h 25"/>
                  <a:gd name="T38" fmla="*/ 21 w 28"/>
                  <a:gd name="T39" fmla="*/ 24 h 25"/>
                  <a:gd name="T40" fmla="*/ 19 w 28"/>
                  <a:gd name="T41" fmla="*/ 24 h 25"/>
                  <a:gd name="T42" fmla="*/ 18 w 28"/>
                  <a:gd name="T43" fmla="*/ 25 h 25"/>
                  <a:gd name="T44" fmla="*/ 16 w 28"/>
                  <a:gd name="T45" fmla="*/ 25 h 25"/>
                  <a:gd name="T46" fmla="*/ 15 w 28"/>
                  <a:gd name="T47" fmla="*/ 25 h 25"/>
                  <a:gd name="T48" fmla="*/ 13 w 28"/>
                  <a:gd name="T49" fmla="*/ 25 h 25"/>
                  <a:gd name="T50" fmla="*/ 12 w 28"/>
                  <a:gd name="T51" fmla="*/ 25 h 25"/>
                  <a:gd name="T52" fmla="*/ 10 w 28"/>
                  <a:gd name="T53" fmla="*/ 25 h 25"/>
                  <a:gd name="T54" fmla="*/ 9 w 28"/>
                  <a:gd name="T55" fmla="*/ 25 h 25"/>
                  <a:gd name="T56" fmla="*/ 7 w 28"/>
                  <a:gd name="T57" fmla="*/ 24 h 25"/>
                  <a:gd name="T58" fmla="*/ 6 w 28"/>
                  <a:gd name="T59" fmla="*/ 24 h 25"/>
                  <a:gd name="T60" fmla="*/ 6 w 28"/>
                  <a:gd name="T61" fmla="*/ 22 h 25"/>
                  <a:gd name="T62" fmla="*/ 4 w 28"/>
                  <a:gd name="T63" fmla="*/ 22 h 25"/>
                  <a:gd name="T64" fmla="*/ 3 w 28"/>
                  <a:gd name="T65" fmla="*/ 21 h 25"/>
                  <a:gd name="T66" fmla="*/ 3 w 28"/>
                  <a:gd name="T67" fmla="*/ 21 h 25"/>
                  <a:gd name="T68" fmla="*/ 1 w 28"/>
                  <a:gd name="T69" fmla="*/ 19 h 25"/>
                  <a:gd name="T70" fmla="*/ 1 w 28"/>
                  <a:gd name="T71" fmla="*/ 18 h 25"/>
                  <a:gd name="T72" fmla="*/ 0 w 28"/>
                  <a:gd name="T73" fmla="*/ 16 h 25"/>
                  <a:gd name="T74" fmla="*/ 0 w 28"/>
                  <a:gd name="T75" fmla="*/ 16 h 25"/>
                  <a:gd name="T76" fmla="*/ 0 w 28"/>
                  <a:gd name="T77" fmla="*/ 15 h 25"/>
                  <a:gd name="T78" fmla="*/ 0 w 28"/>
                  <a:gd name="T79" fmla="*/ 13 h 25"/>
                  <a:gd name="T80" fmla="*/ 0 w 28"/>
                  <a:gd name="T81" fmla="*/ 12 h 25"/>
                  <a:gd name="T82" fmla="*/ 0 w 28"/>
                  <a:gd name="T83" fmla="*/ 10 h 25"/>
                  <a:gd name="T84" fmla="*/ 0 w 28"/>
                  <a:gd name="T85" fmla="*/ 9 h 25"/>
                  <a:gd name="T86" fmla="*/ 1 w 28"/>
                  <a:gd name="T87" fmla="*/ 7 h 25"/>
                  <a:gd name="T88" fmla="*/ 1 w 28"/>
                  <a:gd name="T89" fmla="*/ 6 h 25"/>
                  <a:gd name="T90" fmla="*/ 3 w 28"/>
                  <a:gd name="T91" fmla="*/ 4 h 25"/>
                  <a:gd name="T92" fmla="*/ 4 w 28"/>
                  <a:gd name="T93" fmla="*/ 3 h 25"/>
                  <a:gd name="T94" fmla="*/ 6 w 28"/>
                  <a:gd name="T95" fmla="*/ 1 h 25"/>
                  <a:gd name="T96" fmla="*/ 7 w 28"/>
                  <a:gd name="T97" fmla="*/ 1 h 25"/>
                  <a:gd name="T98" fmla="*/ 9 w 28"/>
                  <a:gd name="T99" fmla="*/ 0 h 25"/>
                  <a:gd name="T100" fmla="*/ 10 w 28"/>
                  <a:gd name="T101" fmla="*/ 0 h 25"/>
                  <a:gd name="T102" fmla="*/ 13 w 28"/>
                  <a:gd name="T103" fmla="*/ 0 h 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"/>
                  <a:gd name="T157" fmla="*/ 0 h 25"/>
                  <a:gd name="T158" fmla="*/ 28 w 28"/>
                  <a:gd name="T159" fmla="*/ 25 h 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" h="25">
                    <a:moveTo>
                      <a:pt x="13" y="0"/>
                    </a:moveTo>
                    <a:lnTo>
                      <a:pt x="15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4" y="4"/>
                    </a:lnTo>
                    <a:lnTo>
                      <a:pt x="25" y="4"/>
                    </a:lnTo>
                    <a:lnTo>
                      <a:pt x="25" y="6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7" y="10"/>
                    </a:lnTo>
                    <a:lnTo>
                      <a:pt x="28" y="12"/>
                    </a:lnTo>
                    <a:lnTo>
                      <a:pt x="28" y="13"/>
                    </a:lnTo>
                    <a:lnTo>
                      <a:pt x="27" y="15"/>
                    </a:lnTo>
                    <a:lnTo>
                      <a:pt x="27" y="16"/>
                    </a:lnTo>
                    <a:lnTo>
                      <a:pt x="27" y="18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4" y="21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8" y="25"/>
                    </a:lnTo>
                    <a:lnTo>
                      <a:pt x="16" y="25"/>
                    </a:lnTo>
                    <a:lnTo>
                      <a:pt x="15" y="25"/>
                    </a:lnTo>
                    <a:lnTo>
                      <a:pt x="13" y="25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5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3" name="Freeform 223"/>
              <p:cNvSpPr>
                <a:spLocks/>
              </p:cNvSpPr>
              <p:nvPr/>
            </p:nvSpPr>
            <p:spPr bwMode="auto">
              <a:xfrm>
                <a:off x="3914" y="2452"/>
                <a:ext cx="28" cy="25"/>
              </a:xfrm>
              <a:custGeom>
                <a:avLst/>
                <a:gdLst>
                  <a:gd name="T0" fmla="*/ 15 w 28"/>
                  <a:gd name="T1" fmla="*/ 0 h 25"/>
                  <a:gd name="T2" fmla="*/ 16 w 28"/>
                  <a:gd name="T3" fmla="*/ 0 h 25"/>
                  <a:gd name="T4" fmla="*/ 18 w 28"/>
                  <a:gd name="T5" fmla="*/ 0 h 25"/>
                  <a:gd name="T6" fmla="*/ 19 w 28"/>
                  <a:gd name="T7" fmla="*/ 1 h 25"/>
                  <a:gd name="T8" fmla="*/ 21 w 28"/>
                  <a:gd name="T9" fmla="*/ 1 h 25"/>
                  <a:gd name="T10" fmla="*/ 22 w 28"/>
                  <a:gd name="T11" fmla="*/ 3 h 25"/>
                  <a:gd name="T12" fmla="*/ 24 w 28"/>
                  <a:gd name="T13" fmla="*/ 4 h 25"/>
                  <a:gd name="T14" fmla="*/ 25 w 28"/>
                  <a:gd name="T15" fmla="*/ 6 h 25"/>
                  <a:gd name="T16" fmla="*/ 27 w 28"/>
                  <a:gd name="T17" fmla="*/ 7 h 25"/>
                  <a:gd name="T18" fmla="*/ 27 w 28"/>
                  <a:gd name="T19" fmla="*/ 9 h 25"/>
                  <a:gd name="T20" fmla="*/ 27 w 28"/>
                  <a:gd name="T21" fmla="*/ 10 h 25"/>
                  <a:gd name="T22" fmla="*/ 28 w 28"/>
                  <a:gd name="T23" fmla="*/ 12 h 25"/>
                  <a:gd name="T24" fmla="*/ 28 w 28"/>
                  <a:gd name="T25" fmla="*/ 13 h 25"/>
                  <a:gd name="T26" fmla="*/ 27 w 28"/>
                  <a:gd name="T27" fmla="*/ 15 h 25"/>
                  <a:gd name="T28" fmla="*/ 27 w 28"/>
                  <a:gd name="T29" fmla="*/ 16 h 25"/>
                  <a:gd name="T30" fmla="*/ 27 w 28"/>
                  <a:gd name="T31" fmla="*/ 18 h 25"/>
                  <a:gd name="T32" fmla="*/ 25 w 28"/>
                  <a:gd name="T33" fmla="*/ 19 h 25"/>
                  <a:gd name="T34" fmla="*/ 24 w 28"/>
                  <a:gd name="T35" fmla="*/ 21 h 25"/>
                  <a:gd name="T36" fmla="*/ 22 w 28"/>
                  <a:gd name="T37" fmla="*/ 22 h 25"/>
                  <a:gd name="T38" fmla="*/ 21 w 28"/>
                  <a:gd name="T39" fmla="*/ 24 h 25"/>
                  <a:gd name="T40" fmla="*/ 19 w 28"/>
                  <a:gd name="T41" fmla="*/ 24 h 25"/>
                  <a:gd name="T42" fmla="*/ 18 w 28"/>
                  <a:gd name="T43" fmla="*/ 25 h 25"/>
                  <a:gd name="T44" fmla="*/ 16 w 28"/>
                  <a:gd name="T45" fmla="*/ 25 h 25"/>
                  <a:gd name="T46" fmla="*/ 15 w 28"/>
                  <a:gd name="T47" fmla="*/ 25 h 25"/>
                  <a:gd name="T48" fmla="*/ 13 w 28"/>
                  <a:gd name="T49" fmla="*/ 25 h 25"/>
                  <a:gd name="T50" fmla="*/ 12 w 28"/>
                  <a:gd name="T51" fmla="*/ 25 h 25"/>
                  <a:gd name="T52" fmla="*/ 10 w 28"/>
                  <a:gd name="T53" fmla="*/ 25 h 25"/>
                  <a:gd name="T54" fmla="*/ 9 w 28"/>
                  <a:gd name="T55" fmla="*/ 25 h 25"/>
                  <a:gd name="T56" fmla="*/ 7 w 28"/>
                  <a:gd name="T57" fmla="*/ 24 h 25"/>
                  <a:gd name="T58" fmla="*/ 6 w 28"/>
                  <a:gd name="T59" fmla="*/ 24 h 25"/>
                  <a:gd name="T60" fmla="*/ 6 w 28"/>
                  <a:gd name="T61" fmla="*/ 22 h 25"/>
                  <a:gd name="T62" fmla="*/ 4 w 28"/>
                  <a:gd name="T63" fmla="*/ 22 h 25"/>
                  <a:gd name="T64" fmla="*/ 3 w 28"/>
                  <a:gd name="T65" fmla="*/ 21 h 25"/>
                  <a:gd name="T66" fmla="*/ 3 w 28"/>
                  <a:gd name="T67" fmla="*/ 21 h 25"/>
                  <a:gd name="T68" fmla="*/ 1 w 28"/>
                  <a:gd name="T69" fmla="*/ 19 h 25"/>
                  <a:gd name="T70" fmla="*/ 1 w 28"/>
                  <a:gd name="T71" fmla="*/ 18 h 25"/>
                  <a:gd name="T72" fmla="*/ 0 w 28"/>
                  <a:gd name="T73" fmla="*/ 16 h 25"/>
                  <a:gd name="T74" fmla="*/ 0 w 28"/>
                  <a:gd name="T75" fmla="*/ 16 h 25"/>
                  <a:gd name="T76" fmla="*/ 0 w 28"/>
                  <a:gd name="T77" fmla="*/ 15 h 25"/>
                  <a:gd name="T78" fmla="*/ 0 w 28"/>
                  <a:gd name="T79" fmla="*/ 13 h 25"/>
                  <a:gd name="T80" fmla="*/ 0 w 28"/>
                  <a:gd name="T81" fmla="*/ 12 h 25"/>
                  <a:gd name="T82" fmla="*/ 0 w 28"/>
                  <a:gd name="T83" fmla="*/ 10 h 25"/>
                  <a:gd name="T84" fmla="*/ 0 w 28"/>
                  <a:gd name="T85" fmla="*/ 9 h 25"/>
                  <a:gd name="T86" fmla="*/ 1 w 28"/>
                  <a:gd name="T87" fmla="*/ 7 h 25"/>
                  <a:gd name="T88" fmla="*/ 1 w 28"/>
                  <a:gd name="T89" fmla="*/ 6 h 25"/>
                  <a:gd name="T90" fmla="*/ 3 w 28"/>
                  <a:gd name="T91" fmla="*/ 4 h 25"/>
                  <a:gd name="T92" fmla="*/ 4 w 28"/>
                  <a:gd name="T93" fmla="*/ 3 h 25"/>
                  <a:gd name="T94" fmla="*/ 6 w 28"/>
                  <a:gd name="T95" fmla="*/ 1 h 25"/>
                  <a:gd name="T96" fmla="*/ 7 w 28"/>
                  <a:gd name="T97" fmla="*/ 1 h 25"/>
                  <a:gd name="T98" fmla="*/ 9 w 28"/>
                  <a:gd name="T99" fmla="*/ 0 h 25"/>
                  <a:gd name="T100" fmla="*/ 10 w 28"/>
                  <a:gd name="T101" fmla="*/ 0 h 25"/>
                  <a:gd name="T102" fmla="*/ 13 w 28"/>
                  <a:gd name="T103" fmla="*/ 0 h 2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8"/>
                  <a:gd name="T157" fmla="*/ 0 h 25"/>
                  <a:gd name="T158" fmla="*/ 28 w 28"/>
                  <a:gd name="T159" fmla="*/ 25 h 2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8" h="25">
                    <a:moveTo>
                      <a:pt x="13" y="0"/>
                    </a:moveTo>
                    <a:lnTo>
                      <a:pt x="15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2" y="3"/>
                    </a:lnTo>
                    <a:lnTo>
                      <a:pt x="24" y="3"/>
                    </a:lnTo>
                    <a:lnTo>
                      <a:pt x="24" y="4"/>
                    </a:lnTo>
                    <a:lnTo>
                      <a:pt x="25" y="4"/>
                    </a:lnTo>
                    <a:lnTo>
                      <a:pt x="25" y="6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7" y="10"/>
                    </a:lnTo>
                    <a:lnTo>
                      <a:pt x="28" y="12"/>
                    </a:lnTo>
                    <a:lnTo>
                      <a:pt x="28" y="13"/>
                    </a:lnTo>
                    <a:lnTo>
                      <a:pt x="27" y="15"/>
                    </a:lnTo>
                    <a:lnTo>
                      <a:pt x="27" y="16"/>
                    </a:lnTo>
                    <a:lnTo>
                      <a:pt x="27" y="18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4" y="21"/>
                    </a:lnTo>
                    <a:lnTo>
                      <a:pt x="24" y="22"/>
                    </a:lnTo>
                    <a:lnTo>
                      <a:pt x="22" y="22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8" y="25"/>
                    </a:lnTo>
                    <a:lnTo>
                      <a:pt x="16" y="25"/>
                    </a:lnTo>
                    <a:lnTo>
                      <a:pt x="15" y="25"/>
                    </a:lnTo>
                    <a:lnTo>
                      <a:pt x="13" y="25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9" y="25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3" y="21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4" name="Freeform 224"/>
              <p:cNvSpPr>
                <a:spLocks/>
              </p:cNvSpPr>
              <p:nvPr/>
            </p:nvSpPr>
            <p:spPr bwMode="auto">
              <a:xfrm>
                <a:off x="3710" y="3076"/>
                <a:ext cx="79" cy="149"/>
              </a:xfrm>
              <a:custGeom>
                <a:avLst/>
                <a:gdLst>
                  <a:gd name="T0" fmla="*/ 0 w 79"/>
                  <a:gd name="T1" fmla="*/ 147 h 149"/>
                  <a:gd name="T2" fmla="*/ 0 w 79"/>
                  <a:gd name="T3" fmla="*/ 134 h 149"/>
                  <a:gd name="T4" fmla="*/ 2 w 79"/>
                  <a:gd name="T5" fmla="*/ 120 h 149"/>
                  <a:gd name="T6" fmla="*/ 3 w 79"/>
                  <a:gd name="T7" fmla="*/ 106 h 149"/>
                  <a:gd name="T8" fmla="*/ 3 w 79"/>
                  <a:gd name="T9" fmla="*/ 94 h 149"/>
                  <a:gd name="T10" fmla="*/ 5 w 79"/>
                  <a:gd name="T11" fmla="*/ 81 h 149"/>
                  <a:gd name="T12" fmla="*/ 8 w 79"/>
                  <a:gd name="T13" fmla="*/ 69 h 149"/>
                  <a:gd name="T14" fmla="*/ 10 w 79"/>
                  <a:gd name="T15" fmla="*/ 58 h 149"/>
                  <a:gd name="T16" fmla="*/ 11 w 79"/>
                  <a:gd name="T17" fmla="*/ 47 h 149"/>
                  <a:gd name="T18" fmla="*/ 14 w 79"/>
                  <a:gd name="T19" fmla="*/ 37 h 149"/>
                  <a:gd name="T20" fmla="*/ 19 w 79"/>
                  <a:gd name="T21" fmla="*/ 26 h 149"/>
                  <a:gd name="T22" fmla="*/ 22 w 79"/>
                  <a:gd name="T23" fmla="*/ 19 h 149"/>
                  <a:gd name="T24" fmla="*/ 25 w 79"/>
                  <a:gd name="T25" fmla="*/ 11 h 149"/>
                  <a:gd name="T26" fmla="*/ 29 w 79"/>
                  <a:gd name="T27" fmla="*/ 6 h 149"/>
                  <a:gd name="T28" fmla="*/ 32 w 79"/>
                  <a:gd name="T29" fmla="*/ 3 h 149"/>
                  <a:gd name="T30" fmla="*/ 37 w 79"/>
                  <a:gd name="T31" fmla="*/ 2 h 149"/>
                  <a:gd name="T32" fmla="*/ 41 w 79"/>
                  <a:gd name="T33" fmla="*/ 0 h 149"/>
                  <a:gd name="T34" fmla="*/ 44 w 79"/>
                  <a:gd name="T35" fmla="*/ 2 h 149"/>
                  <a:gd name="T36" fmla="*/ 49 w 79"/>
                  <a:gd name="T37" fmla="*/ 3 h 149"/>
                  <a:gd name="T38" fmla="*/ 52 w 79"/>
                  <a:gd name="T39" fmla="*/ 6 h 149"/>
                  <a:gd name="T40" fmla="*/ 57 w 79"/>
                  <a:gd name="T41" fmla="*/ 11 h 149"/>
                  <a:gd name="T42" fmla="*/ 63 w 79"/>
                  <a:gd name="T43" fmla="*/ 25 h 149"/>
                  <a:gd name="T44" fmla="*/ 69 w 79"/>
                  <a:gd name="T45" fmla="*/ 41 h 149"/>
                  <a:gd name="T46" fmla="*/ 73 w 79"/>
                  <a:gd name="T47" fmla="*/ 56 h 149"/>
                  <a:gd name="T48" fmla="*/ 75 w 79"/>
                  <a:gd name="T49" fmla="*/ 73 h 149"/>
                  <a:gd name="T50" fmla="*/ 76 w 79"/>
                  <a:gd name="T51" fmla="*/ 91 h 149"/>
                  <a:gd name="T52" fmla="*/ 78 w 79"/>
                  <a:gd name="T53" fmla="*/ 109 h 149"/>
                  <a:gd name="T54" fmla="*/ 79 w 79"/>
                  <a:gd name="T55" fmla="*/ 125 h 149"/>
                  <a:gd name="T56" fmla="*/ 79 w 79"/>
                  <a:gd name="T57" fmla="*/ 137 h 149"/>
                  <a:gd name="T58" fmla="*/ 79 w 79"/>
                  <a:gd name="T59" fmla="*/ 146 h 149"/>
                  <a:gd name="T60" fmla="*/ 79 w 79"/>
                  <a:gd name="T61" fmla="*/ 149 h 14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9"/>
                  <a:gd name="T95" fmla="*/ 79 w 79"/>
                  <a:gd name="T96" fmla="*/ 149 h 14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9">
                    <a:moveTo>
                      <a:pt x="0" y="147"/>
                    </a:moveTo>
                    <a:lnTo>
                      <a:pt x="0" y="134"/>
                    </a:lnTo>
                    <a:lnTo>
                      <a:pt x="2" y="120"/>
                    </a:lnTo>
                    <a:lnTo>
                      <a:pt x="3" y="106"/>
                    </a:lnTo>
                    <a:lnTo>
                      <a:pt x="3" y="94"/>
                    </a:lnTo>
                    <a:lnTo>
                      <a:pt x="5" y="81"/>
                    </a:lnTo>
                    <a:lnTo>
                      <a:pt x="8" y="69"/>
                    </a:lnTo>
                    <a:lnTo>
                      <a:pt x="10" y="58"/>
                    </a:lnTo>
                    <a:lnTo>
                      <a:pt x="11" y="47"/>
                    </a:lnTo>
                    <a:lnTo>
                      <a:pt x="14" y="37"/>
                    </a:lnTo>
                    <a:lnTo>
                      <a:pt x="19" y="26"/>
                    </a:lnTo>
                    <a:lnTo>
                      <a:pt x="22" y="19"/>
                    </a:lnTo>
                    <a:lnTo>
                      <a:pt x="25" y="11"/>
                    </a:lnTo>
                    <a:lnTo>
                      <a:pt x="29" y="6"/>
                    </a:lnTo>
                    <a:lnTo>
                      <a:pt x="32" y="3"/>
                    </a:lnTo>
                    <a:lnTo>
                      <a:pt x="37" y="2"/>
                    </a:lnTo>
                    <a:lnTo>
                      <a:pt x="41" y="0"/>
                    </a:lnTo>
                    <a:lnTo>
                      <a:pt x="44" y="2"/>
                    </a:lnTo>
                    <a:lnTo>
                      <a:pt x="49" y="3"/>
                    </a:lnTo>
                    <a:lnTo>
                      <a:pt x="52" y="6"/>
                    </a:lnTo>
                    <a:lnTo>
                      <a:pt x="57" y="11"/>
                    </a:lnTo>
                    <a:lnTo>
                      <a:pt x="63" y="25"/>
                    </a:lnTo>
                    <a:lnTo>
                      <a:pt x="69" y="41"/>
                    </a:lnTo>
                    <a:lnTo>
                      <a:pt x="73" y="56"/>
                    </a:lnTo>
                    <a:lnTo>
                      <a:pt x="75" y="73"/>
                    </a:lnTo>
                    <a:lnTo>
                      <a:pt x="76" y="91"/>
                    </a:lnTo>
                    <a:lnTo>
                      <a:pt x="78" y="109"/>
                    </a:lnTo>
                    <a:lnTo>
                      <a:pt x="79" y="125"/>
                    </a:lnTo>
                    <a:lnTo>
                      <a:pt x="79" y="137"/>
                    </a:lnTo>
                    <a:lnTo>
                      <a:pt x="79" y="146"/>
                    </a:lnTo>
                    <a:lnTo>
                      <a:pt x="79" y="149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5" name="Freeform 225"/>
              <p:cNvSpPr>
                <a:spLocks/>
              </p:cNvSpPr>
              <p:nvPr/>
            </p:nvSpPr>
            <p:spPr bwMode="auto">
              <a:xfrm>
                <a:off x="3753" y="3073"/>
                <a:ext cx="79" cy="149"/>
              </a:xfrm>
              <a:custGeom>
                <a:avLst/>
                <a:gdLst>
                  <a:gd name="T0" fmla="*/ 0 w 79"/>
                  <a:gd name="T1" fmla="*/ 147 h 149"/>
                  <a:gd name="T2" fmla="*/ 0 w 79"/>
                  <a:gd name="T3" fmla="*/ 134 h 149"/>
                  <a:gd name="T4" fmla="*/ 0 w 79"/>
                  <a:gd name="T5" fmla="*/ 120 h 149"/>
                  <a:gd name="T6" fmla="*/ 1 w 79"/>
                  <a:gd name="T7" fmla="*/ 106 h 149"/>
                  <a:gd name="T8" fmla="*/ 3 w 79"/>
                  <a:gd name="T9" fmla="*/ 93 h 149"/>
                  <a:gd name="T10" fmla="*/ 4 w 79"/>
                  <a:gd name="T11" fmla="*/ 81 h 149"/>
                  <a:gd name="T12" fmla="*/ 6 w 79"/>
                  <a:gd name="T13" fmla="*/ 69 h 149"/>
                  <a:gd name="T14" fmla="*/ 9 w 79"/>
                  <a:gd name="T15" fmla="*/ 58 h 149"/>
                  <a:gd name="T16" fmla="*/ 10 w 79"/>
                  <a:gd name="T17" fmla="*/ 47 h 149"/>
                  <a:gd name="T18" fmla="*/ 14 w 79"/>
                  <a:gd name="T19" fmla="*/ 35 h 149"/>
                  <a:gd name="T20" fmla="*/ 17 w 79"/>
                  <a:gd name="T21" fmla="*/ 26 h 149"/>
                  <a:gd name="T22" fmla="*/ 21 w 79"/>
                  <a:gd name="T23" fmla="*/ 17 h 149"/>
                  <a:gd name="T24" fmla="*/ 24 w 79"/>
                  <a:gd name="T25" fmla="*/ 11 h 149"/>
                  <a:gd name="T26" fmla="*/ 27 w 79"/>
                  <a:gd name="T27" fmla="*/ 6 h 149"/>
                  <a:gd name="T28" fmla="*/ 32 w 79"/>
                  <a:gd name="T29" fmla="*/ 2 h 149"/>
                  <a:gd name="T30" fmla="*/ 36 w 79"/>
                  <a:gd name="T31" fmla="*/ 0 h 149"/>
                  <a:gd name="T32" fmla="*/ 39 w 79"/>
                  <a:gd name="T33" fmla="*/ 0 h 149"/>
                  <a:gd name="T34" fmla="*/ 44 w 79"/>
                  <a:gd name="T35" fmla="*/ 0 h 149"/>
                  <a:gd name="T36" fmla="*/ 47 w 79"/>
                  <a:gd name="T37" fmla="*/ 3 h 149"/>
                  <a:gd name="T38" fmla="*/ 51 w 79"/>
                  <a:gd name="T39" fmla="*/ 6 h 149"/>
                  <a:gd name="T40" fmla="*/ 54 w 79"/>
                  <a:gd name="T41" fmla="*/ 11 h 149"/>
                  <a:gd name="T42" fmla="*/ 62 w 79"/>
                  <a:gd name="T43" fmla="*/ 23 h 149"/>
                  <a:gd name="T44" fmla="*/ 68 w 79"/>
                  <a:gd name="T45" fmla="*/ 41 h 149"/>
                  <a:gd name="T46" fmla="*/ 71 w 79"/>
                  <a:gd name="T47" fmla="*/ 56 h 149"/>
                  <a:gd name="T48" fmla="*/ 74 w 79"/>
                  <a:gd name="T49" fmla="*/ 73 h 149"/>
                  <a:gd name="T50" fmla="*/ 76 w 79"/>
                  <a:gd name="T51" fmla="*/ 91 h 149"/>
                  <a:gd name="T52" fmla="*/ 77 w 79"/>
                  <a:gd name="T53" fmla="*/ 108 h 149"/>
                  <a:gd name="T54" fmla="*/ 77 w 79"/>
                  <a:gd name="T55" fmla="*/ 125 h 149"/>
                  <a:gd name="T56" fmla="*/ 77 w 79"/>
                  <a:gd name="T57" fmla="*/ 137 h 149"/>
                  <a:gd name="T58" fmla="*/ 79 w 79"/>
                  <a:gd name="T59" fmla="*/ 146 h 149"/>
                  <a:gd name="T60" fmla="*/ 79 w 79"/>
                  <a:gd name="T61" fmla="*/ 149 h 14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9"/>
                  <a:gd name="T95" fmla="*/ 79 w 79"/>
                  <a:gd name="T96" fmla="*/ 149 h 14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9">
                    <a:moveTo>
                      <a:pt x="0" y="147"/>
                    </a:moveTo>
                    <a:lnTo>
                      <a:pt x="0" y="134"/>
                    </a:lnTo>
                    <a:lnTo>
                      <a:pt x="0" y="120"/>
                    </a:lnTo>
                    <a:lnTo>
                      <a:pt x="1" y="106"/>
                    </a:lnTo>
                    <a:lnTo>
                      <a:pt x="3" y="93"/>
                    </a:lnTo>
                    <a:lnTo>
                      <a:pt x="4" y="81"/>
                    </a:lnTo>
                    <a:lnTo>
                      <a:pt x="6" y="69"/>
                    </a:lnTo>
                    <a:lnTo>
                      <a:pt x="9" y="58"/>
                    </a:lnTo>
                    <a:lnTo>
                      <a:pt x="10" y="47"/>
                    </a:lnTo>
                    <a:lnTo>
                      <a:pt x="14" y="35"/>
                    </a:lnTo>
                    <a:lnTo>
                      <a:pt x="17" y="26"/>
                    </a:lnTo>
                    <a:lnTo>
                      <a:pt x="21" y="17"/>
                    </a:lnTo>
                    <a:lnTo>
                      <a:pt x="24" y="11"/>
                    </a:lnTo>
                    <a:lnTo>
                      <a:pt x="27" y="6"/>
                    </a:lnTo>
                    <a:lnTo>
                      <a:pt x="32" y="2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4" y="0"/>
                    </a:lnTo>
                    <a:lnTo>
                      <a:pt x="47" y="3"/>
                    </a:lnTo>
                    <a:lnTo>
                      <a:pt x="51" y="6"/>
                    </a:lnTo>
                    <a:lnTo>
                      <a:pt x="54" y="11"/>
                    </a:lnTo>
                    <a:lnTo>
                      <a:pt x="62" y="23"/>
                    </a:lnTo>
                    <a:lnTo>
                      <a:pt x="68" y="41"/>
                    </a:lnTo>
                    <a:lnTo>
                      <a:pt x="71" y="56"/>
                    </a:lnTo>
                    <a:lnTo>
                      <a:pt x="74" y="73"/>
                    </a:lnTo>
                    <a:lnTo>
                      <a:pt x="76" y="91"/>
                    </a:lnTo>
                    <a:lnTo>
                      <a:pt x="77" y="108"/>
                    </a:lnTo>
                    <a:lnTo>
                      <a:pt x="77" y="125"/>
                    </a:lnTo>
                    <a:lnTo>
                      <a:pt x="77" y="137"/>
                    </a:lnTo>
                    <a:lnTo>
                      <a:pt x="79" y="146"/>
                    </a:lnTo>
                    <a:lnTo>
                      <a:pt x="79" y="149"/>
                    </a:lnTo>
                  </a:path>
                </a:pathLst>
              </a:cu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6" name="Freeform 226"/>
              <p:cNvSpPr>
                <a:spLocks/>
              </p:cNvSpPr>
              <p:nvPr/>
            </p:nvSpPr>
            <p:spPr bwMode="auto">
              <a:xfrm>
                <a:off x="3792" y="3072"/>
                <a:ext cx="79" cy="148"/>
              </a:xfrm>
              <a:custGeom>
                <a:avLst/>
                <a:gdLst>
                  <a:gd name="T0" fmla="*/ 0 w 79"/>
                  <a:gd name="T1" fmla="*/ 147 h 148"/>
                  <a:gd name="T2" fmla="*/ 0 w 79"/>
                  <a:gd name="T3" fmla="*/ 133 h 148"/>
                  <a:gd name="T4" fmla="*/ 2 w 79"/>
                  <a:gd name="T5" fmla="*/ 120 h 148"/>
                  <a:gd name="T6" fmla="*/ 2 w 79"/>
                  <a:gd name="T7" fmla="*/ 106 h 148"/>
                  <a:gd name="T8" fmla="*/ 3 w 79"/>
                  <a:gd name="T9" fmla="*/ 92 h 148"/>
                  <a:gd name="T10" fmla="*/ 5 w 79"/>
                  <a:gd name="T11" fmla="*/ 80 h 148"/>
                  <a:gd name="T12" fmla="*/ 6 w 79"/>
                  <a:gd name="T13" fmla="*/ 68 h 148"/>
                  <a:gd name="T14" fmla="*/ 9 w 79"/>
                  <a:gd name="T15" fmla="*/ 57 h 148"/>
                  <a:gd name="T16" fmla="*/ 11 w 79"/>
                  <a:gd name="T17" fmla="*/ 47 h 148"/>
                  <a:gd name="T18" fmla="*/ 14 w 79"/>
                  <a:gd name="T19" fmla="*/ 35 h 148"/>
                  <a:gd name="T20" fmla="*/ 17 w 79"/>
                  <a:gd name="T21" fmla="*/ 26 h 148"/>
                  <a:gd name="T22" fmla="*/ 22 w 79"/>
                  <a:gd name="T23" fmla="*/ 16 h 148"/>
                  <a:gd name="T24" fmla="*/ 25 w 79"/>
                  <a:gd name="T25" fmla="*/ 10 h 148"/>
                  <a:gd name="T26" fmla="*/ 29 w 79"/>
                  <a:gd name="T27" fmla="*/ 6 h 148"/>
                  <a:gd name="T28" fmla="*/ 32 w 79"/>
                  <a:gd name="T29" fmla="*/ 3 h 148"/>
                  <a:gd name="T30" fmla="*/ 37 w 79"/>
                  <a:gd name="T31" fmla="*/ 0 h 148"/>
                  <a:gd name="T32" fmla="*/ 40 w 79"/>
                  <a:gd name="T33" fmla="*/ 0 h 148"/>
                  <a:gd name="T34" fmla="*/ 44 w 79"/>
                  <a:gd name="T35" fmla="*/ 0 h 148"/>
                  <a:gd name="T36" fmla="*/ 49 w 79"/>
                  <a:gd name="T37" fmla="*/ 3 h 148"/>
                  <a:gd name="T38" fmla="*/ 52 w 79"/>
                  <a:gd name="T39" fmla="*/ 6 h 148"/>
                  <a:gd name="T40" fmla="*/ 55 w 79"/>
                  <a:gd name="T41" fmla="*/ 10 h 148"/>
                  <a:gd name="T42" fmla="*/ 62 w 79"/>
                  <a:gd name="T43" fmla="*/ 23 h 148"/>
                  <a:gd name="T44" fmla="*/ 69 w 79"/>
                  <a:gd name="T45" fmla="*/ 41 h 148"/>
                  <a:gd name="T46" fmla="*/ 72 w 79"/>
                  <a:gd name="T47" fmla="*/ 56 h 148"/>
                  <a:gd name="T48" fmla="*/ 75 w 79"/>
                  <a:gd name="T49" fmla="*/ 73 h 148"/>
                  <a:gd name="T50" fmla="*/ 76 w 79"/>
                  <a:gd name="T51" fmla="*/ 91 h 148"/>
                  <a:gd name="T52" fmla="*/ 78 w 79"/>
                  <a:gd name="T53" fmla="*/ 107 h 148"/>
                  <a:gd name="T54" fmla="*/ 78 w 79"/>
                  <a:gd name="T55" fmla="*/ 124 h 148"/>
                  <a:gd name="T56" fmla="*/ 79 w 79"/>
                  <a:gd name="T57" fmla="*/ 136 h 148"/>
                  <a:gd name="T58" fmla="*/ 79 w 79"/>
                  <a:gd name="T59" fmla="*/ 145 h 148"/>
                  <a:gd name="T60" fmla="*/ 79 w 79"/>
                  <a:gd name="T61" fmla="*/ 148 h 1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8"/>
                  <a:gd name="T95" fmla="*/ 79 w 79"/>
                  <a:gd name="T96" fmla="*/ 148 h 1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8">
                    <a:moveTo>
                      <a:pt x="0" y="147"/>
                    </a:moveTo>
                    <a:lnTo>
                      <a:pt x="0" y="133"/>
                    </a:lnTo>
                    <a:lnTo>
                      <a:pt x="2" y="120"/>
                    </a:lnTo>
                    <a:lnTo>
                      <a:pt x="2" y="106"/>
                    </a:lnTo>
                    <a:lnTo>
                      <a:pt x="3" y="92"/>
                    </a:lnTo>
                    <a:lnTo>
                      <a:pt x="5" y="80"/>
                    </a:lnTo>
                    <a:lnTo>
                      <a:pt x="6" y="68"/>
                    </a:lnTo>
                    <a:lnTo>
                      <a:pt x="9" y="57"/>
                    </a:lnTo>
                    <a:lnTo>
                      <a:pt x="11" y="47"/>
                    </a:lnTo>
                    <a:lnTo>
                      <a:pt x="14" y="35"/>
                    </a:lnTo>
                    <a:lnTo>
                      <a:pt x="17" y="26"/>
                    </a:lnTo>
                    <a:lnTo>
                      <a:pt x="22" y="16"/>
                    </a:lnTo>
                    <a:lnTo>
                      <a:pt x="25" y="10"/>
                    </a:lnTo>
                    <a:lnTo>
                      <a:pt x="29" y="6"/>
                    </a:lnTo>
                    <a:lnTo>
                      <a:pt x="32" y="3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9" y="3"/>
                    </a:lnTo>
                    <a:lnTo>
                      <a:pt x="52" y="6"/>
                    </a:lnTo>
                    <a:lnTo>
                      <a:pt x="55" y="10"/>
                    </a:lnTo>
                    <a:lnTo>
                      <a:pt x="62" y="23"/>
                    </a:lnTo>
                    <a:lnTo>
                      <a:pt x="69" y="41"/>
                    </a:lnTo>
                    <a:lnTo>
                      <a:pt x="72" y="56"/>
                    </a:lnTo>
                    <a:lnTo>
                      <a:pt x="75" y="73"/>
                    </a:lnTo>
                    <a:lnTo>
                      <a:pt x="76" y="91"/>
                    </a:lnTo>
                    <a:lnTo>
                      <a:pt x="78" y="107"/>
                    </a:lnTo>
                    <a:lnTo>
                      <a:pt x="78" y="124"/>
                    </a:lnTo>
                    <a:lnTo>
                      <a:pt x="79" y="136"/>
                    </a:lnTo>
                    <a:lnTo>
                      <a:pt x="79" y="145"/>
                    </a:lnTo>
                    <a:lnTo>
                      <a:pt x="79" y="148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7" name="Freeform 227"/>
              <p:cNvSpPr>
                <a:spLocks/>
              </p:cNvSpPr>
              <p:nvPr/>
            </p:nvSpPr>
            <p:spPr bwMode="auto">
              <a:xfrm>
                <a:off x="3833" y="3072"/>
                <a:ext cx="79" cy="148"/>
              </a:xfrm>
              <a:custGeom>
                <a:avLst/>
                <a:gdLst>
                  <a:gd name="T0" fmla="*/ 0 w 79"/>
                  <a:gd name="T1" fmla="*/ 147 h 148"/>
                  <a:gd name="T2" fmla="*/ 0 w 79"/>
                  <a:gd name="T3" fmla="*/ 133 h 148"/>
                  <a:gd name="T4" fmla="*/ 2 w 79"/>
                  <a:gd name="T5" fmla="*/ 120 h 148"/>
                  <a:gd name="T6" fmla="*/ 2 w 79"/>
                  <a:gd name="T7" fmla="*/ 106 h 148"/>
                  <a:gd name="T8" fmla="*/ 3 w 79"/>
                  <a:gd name="T9" fmla="*/ 92 h 148"/>
                  <a:gd name="T10" fmla="*/ 5 w 79"/>
                  <a:gd name="T11" fmla="*/ 80 h 148"/>
                  <a:gd name="T12" fmla="*/ 6 w 79"/>
                  <a:gd name="T13" fmla="*/ 68 h 148"/>
                  <a:gd name="T14" fmla="*/ 9 w 79"/>
                  <a:gd name="T15" fmla="*/ 57 h 148"/>
                  <a:gd name="T16" fmla="*/ 11 w 79"/>
                  <a:gd name="T17" fmla="*/ 47 h 148"/>
                  <a:gd name="T18" fmla="*/ 14 w 79"/>
                  <a:gd name="T19" fmla="*/ 35 h 148"/>
                  <a:gd name="T20" fmla="*/ 17 w 79"/>
                  <a:gd name="T21" fmla="*/ 26 h 148"/>
                  <a:gd name="T22" fmla="*/ 21 w 79"/>
                  <a:gd name="T23" fmla="*/ 16 h 148"/>
                  <a:gd name="T24" fmla="*/ 25 w 79"/>
                  <a:gd name="T25" fmla="*/ 10 h 148"/>
                  <a:gd name="T26" fmla="*/ 29 w 79"/>
                  <a:gd name="T27" fmla="*/ 6 h 148"/>
                  <a:gd name="T28" fmla="*/ 32 w 79"/>
                  <a:gd name="T29" fmla="*/ 3 h 148"/>
                  <a:gd name="T30" fmla="*/ 37 w 79"/>
                  <a:gd name="T31" fmla="*/ 0 h 148"/>
                  <a:gd name="T32" fmla="*/ 40 w 79"/>
                  <a:gd name="T33" fmla="*/ 0 h 148"/>
                  <a:gd name="T34" fmla="*/ 44 w 79"/>
                  <a:gd name="T35" fmla="*/ 0 h 148"/>
                  <a:gd name="T36" fmla="*/ 49 w 79"/>
                  <a:gd name="T37" fmla="*/ 3 h 148"/>
                  <a:gd name="T38" fmla="*/ 52 w 79"/>
                  <a:gd name="T39" fmla="*/ 6 h 148"/>
                  <a:gd name="T40" fmla="*/ 56 w 79"/>
                  <a:gd name="T41" fmla="*/ 10 h 148"/>
                  <a:gd name="T42" fmla="*/ 62 w 79"/>
                  <a:gd name="T43" fmla="*/ 23 h 148"/>
                  <a:gd name="T44" fmla="*/ 68 w 79"/>
                  <a:gd name="T45" fmla="*/ 41 h 148"/>
                  <a:gd name="T46" fmla="*/ 72 w 79"/>
                  <a:gd name="T47" fmla="*/ 56 h 148"/>
                  <a:gd name="T48" fmla="*/ 75 w 79"/>
                  <a:gd name="T49" fmla="*/ 73 h 148"/>
                  <a:gd name="T50" fmla="*/ 76 w 79"/>
                  <a:gd name="T51" fmla="*/ 91 h 148"/>
                  <a:gd name="T52" fmla="*/ 78 w 79"/>
                  <a:gd name="T53" fmla="*/ 107 h 148"/>
                  <a:gd name="T54" fmla="*/ 78 w 79"/>
                  <a:gd name="T55" fmla="*/ 124 h 148"/>
                  <a:gd name="T56" fmla="*/ 79 w 79"/>
                  <a:gd name="T57" fmla="*/ 136 h 148"/>
                  <a:gd name="T58" fmla="*/ 79 w 79"/>
                  <a:gd name="T59" fmla="*/ 145 h 148"/>
                  <a:gd name="T60" fmla="*/ 79 w 79"/>
                  <a:gd name="T61" fmla="*/ 148 h 1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8"/>
                  <a:gd name="T95" fmla="*/ 79 w 79"/>
                  <a:gd name="T96" fmla="*/ 148 h 1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8">
                    <a:moveTo>
                      <a:pt x="0" y="147"/>
                    </a:moveTo>
                    <a:lnTo>
                      <a:pt x="0" y="133"/>
                    </a:lnTo>
                    <a:lnTo>
                      <a:pt x="2" y="120"/>
                    </a:lnTo>
                    <a:lnTo>
                      <a:pt x="2" y="106"/>
                    </a:lnTo>
                    <a:lnTo>
                      <a:pt x="3" y="92"/>
                    </a:lnTo>
                    <a:lnTo>
                      <a:pt x="5" y="80"/>
                    </a:lnTo>
                    <a:lnTo>
                      <a:pt x="6" y="68"/>
                    </a:lnTo>
                    <a:lnTo>
                      <a:pt x="9" y="57"/>
                    </a:lnTo>
                    <a:lnTo>
                      <a:pt x="11" y="47"/>
                    </a:lnTo>
                    <a:lnTo>
                      <a:pt x="14" y="35"/>
                    </a:lnTo>
                    <a:lnTo>
                      <a:pt x="17" y="26"/>
                    </a:lnTo>
                    <a:lnTo>
                      <a:pt x="21" y="16"/>
                    </a:lnTo>
                    <a:lnTo>
                      <a:pt x="25" y="10"/>
                    </a:lnTo>
                    <a:lnTo>
                      <a:pt x="29" y="6"/>
                    </a:lnTo>
                    <a:lnTo>
                      <a:pt x="32" y="3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9" y="3"/>
                    </a:lnTo>
                    <a:lnTo>
                      <a:pt x="52" y="6"/>
                    </a:lnTo>
                    <a:lnTo>
                      <a:pt x="56" y="10"/>
                    </a:lnTo>
                    <a:lnTo>
                      <a:pt x="62" y="23"/>
                    </a:lnTo>
                    <a:lnTo>
                      <a:pt x="68" y="41"/>
                    </a:lnTo>
                    <a:lnTo>
                      <a:pt x="72" y="56"/>
                    </a:lnTo>
                    <a:lnTo>
                      <a:pt x="75" y="73"/>
                    </a:lnTo>
                    <a:lnTo>
                      <a:pt x="76" y="91"/>
                    </a:lnTo>
                    <a:lnTo>
                      <a:pt x="78" y="107"/>
                    </a:lnTo>
                    <a:lnTo>
                      <a:pt x="78" y="124"/>
                    </a:lnTo>
                    <a:lnTo>
                      <a:pt x="79" y="136"/>
                    </a:lnTo>
                    <a:lnTo>
                      <a:pt x="79" y="145"/>
                    </a:lnTo>
                    <a:lnTo>
                      <a:pt x="79" y="1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8" name="Freeform 228"/>
              <p:cNvSpPr>
                <a:spLocks/>
              </p:cNvSpPr>
              <p:nvPr/>
            </p:nvSpPr>
            <p:spPr bwMode="auto">
              <a:xfrm>
                <a:off x="3873" y="3072"/>
                <a:ext cx="79" cy="148"/>
              </a:xfrm>
              <a:custGeom>
                <a:avLst/>
                <a:gdLst>
                  <a:gd name="T0" fmla="*/ 0 w 79"/>
                  <a:gd name="T1" fmla="*/ 147 h 148"/>
                  <a:gd name="T2" fmla="*/ 0 w 79"/>
                  <a:gd name="T3" fmla="*/ 133 h 148"/>
                  <a:gd name="T4" fmla="*/ 1 w 79"/>
                  <a:gd name="T5" fmla="*/ 120 h 148"/>
                  <a:gd name="T6" fmla="*/ 1 w 79"/>
                  <a:gd name="T7" fmla="*/ 106 h 148"/>
                  <a:gd name="T8" fmla="*/ 3 w 79"/>
                  <a:gd name="T9" fmla="*/ 94 h 148"/>
                  <a:gd name="T10" fmla="*/ 4 w 79"/>
                  <a:gd name="T11" fmla="*/ 80 h 148"/>
                  <a:gd name="T12" fmla="*/ 7 w 79"/>
                  <a:gd name="T13" fmla="*/ 68 h 148"/>
                  <a:gd name="T14" fmla="*/ 9 w 79"/>
                  <a:gd name="T15" fmla="*/ 57 h 148"/>
                  <a:gd name="T16" fmla="*/ 10 w 79"/>
                  <a:gd name="T17" fmla="*/ 47 h 148"/>
                  <a:gd name="T18" fmla="*/ 13 w 79"/>
                  <a:gd name="T19" fmla="*/ 36 h 148"/>
                  <a:gd name="T20" fmla="*/ 16 w 79"/>
                  <a:gd name="T21" fmla="*/ 26 h 148"/>
                  <a:gd name="T22" fmla="*/ 21 w 79"/>
                  <a:gd name="T23" fmla="*/ 18 h 148"/>
                  <a:gd name="T24" fmla="*/ 24 w 79"/>
                  <a:gd name="T25" fmla="*/ 10 h 148"/>
                  <a:gd name="T26" fmla="*/ 28 w 79"/>
                  <a:gd name="T27" fmla="*/ 6 h 148"/>
                  <a:gd name="T28" fmla="*/ 32 w 79"/>
                  <a:gd name="T29" fmla="*/ 3 h 148"/>
                  <a:gd name="T30" fmla="*/ 36 w 79"/>
                  <a:gd name="T31" fmla="*/ 1 h 148"/>
                  <a:gd name="T32" fmla="*/ 39 w 79"/>
                  <a:gd name="T33" fmla="*/ 0 h 148"/>
                  <a:gd name="T34" fmla="*/ 44 w 79"/>
                  <a:gd name="T35" fmla="*/ 1 h 148"/>
                  <a:gd name="T36" fmla="*/ 48 w 79"/>
                  <a:gd name="T37" fmla="*/ 3 h 148"/>
                  <a:gd name="T38" fmla="*/ 51 w 79"/>
                  <a:gd name="T39" fmla="*/ 6 h 148"/>
                  <a:gd name="T40" fmla="*/ 56 w 79"/>
                  <a:gd name="T41" fmla="*/ 10 h 148"/>
                  <a:gd name="T42" fmla="*/ 62 w 79"/>
                  <a:gd name="T43" fmla="*/ 24 h 148"/>
                  <a:gd name="T44" fmla="*/ 68 w 79"/>
                  <a:gd name="T45" fmla="*/ 41 h 148"/>
                  <a:gd name="T46" fmla="*/ 71 w 79"/>
                  <a:gd name="T47" fmla="*/ 56 h 148"/>
                  <a:gd name="T48" fmla="*/ 74 w 79"/>
                  <a:gd name="T49" fmla="*/ 73 h 148"/>
                  <a:gd name="T50" fmla="*/ 75 w 79"/>
                  <a:gd name="T51" fmla="*/ 91 h 148"/>
                  <a:gd name="T52" fmla="*/ 77 w 79"/>
                  <a:gd name="T53" fmla="*/ 109 h 148"/>
                  <a:gd name="T54" fmla="*/ 77 w 79"/>
                  <a:gd name="T55" fmla="*/ 124 h 148"/>
                  <a:gd name="T56" fmla="*/ 79 w 79"/>
                  <a:gd name="T57" fmla="*/ 136 h 148"/>
                  <a:gd name="T58" fmla="*/ 79 w 79"/>
                  <a:gd name="T59" fmla="*/ 145 h 148"/>
                  <a:gd name="T60" fmla="*/ 79 w 79"/>
                  <a:gd name="T61" fmla="*/ 148 h 1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8"/>
                  <a:gd name="T95" fmla="*/ 79 w 79"/>
                  <a:gd name="T96" fmla="*/ 148 h 1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8">
                    <a:moveTo>
                      <a:pt x="0" y="147"/>
                    </a:moveTo>
                    <a:lnTo>
                      <a:pt x="0" y="133"/>
                    </a:lnTo>
                    <a:lnTo>
                      <a:pt x="1" y="120"/>
                    </a:lnTo>
                    <a:lnTo>
                      <a:pt x="1" y="106"/>
                    </a:lnTo>
                    <a:lnTo>
                      <a:pt x="3" y="94"/>
                    </a:lnTo>
                    <a:lnTo>
                      <a:pt x="4" y="80"/>
                    </a:lnTo>
                    <a:lnTo>
                      <a:pt x="7" y="68"/>
                    </a:lnTo>
                    <a:lnTo>
                      <a:pt x="9" y="57"/>
                    </a:lnTo>
                    <a:lnTo>
                      <a:pt x="10" y="47"/>
                    </a:lnTo>
                    <a:lnTo>
                      <a:pt x="13" y="36"/>
                    </a:lnTo>
                    <a:lnTo>
                      <a:pt x="16" y="26"/>
                    </a:lnTo>
                    <a:lnTo>
                      <a:pt x="21" y="18"/>
                    </a:lnTo>
                    <a:lnTo>
                      <a:pt x="24" y="10"/>
                    </a:lnTo>
                    <a:lnTo>
                      <a:pt x="28" y="6"/>
                    </a:lnTo>
                    <a:lnTo>
                      <a:pt x="32" y="3"/>
                    </a:lnTo>
                    <a:lnTo>
                      <a:pt x="36" y="1"/>
                    </a:lnTo>
                    <a:lnTo>
                      <a:pt x="39" y="0"/>
                    </a:lnTo>
                    <a:lnTo>
                      <a:pt x="44" y="1"/>
                    </a:lnTo>
                    <a:lnTo>
                      <a:pt x="48" y="3"/>
                    </a:lnTo>
                    <a:lnTo>
                      <a:pt x="51" y="6"/>
                    </a:lnTo>
                    <a:lnTo>
                      <a:pt x="56" y="10"/>
                    </a:lnTo>
                    <a:lnTo>
                      <a:pt x="62" y="24"/>
                    </a:lnTo>
                    <a:lnTo>
                      <a:pt x="68" y="41"/>
                    </a:lnTo>
                    <a:lnTo>
                      <a:pt x="71" y="56"/>
                    </a:lnTo>
                    <a:lnTo>
                      <a:pt x="74" y="73"/>
                    </a:lnTo>
                    <a:lnTo>
                      <a:pt x="75" y="91"/>
                    </a:lnTo>
                    <a:lnTo>
                      <a:pt x="77" y="109"/>
                    </a:lnTo>
                    <a:lnTo>
                      <a:pt x="77" y="124"/>
                    </a:lnTo>
                    <a:lnTo>
                      <a:pt x="79" y="136"/>
                    </a:lnTo>
                    <a:lnTo>
                      <a:pt x="79" y="145"/>
                    </a:lnTo>
                    <a:lnTo>
                      <a:pt x="79" y="1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9" name="Freeform 229"/>
              <p:cNvSpPr>
                <a:spLocks/>
              </p:cNvSpPr>
              <p:nvPr/>
            </p:nvSpPr>
            <p:spPr bwMode="auto">
              <a:xfrm>
                <a:off x="3914" y="3072"/>
                <a:ext cx="78" cy="148"/>
              </a:xfrm>
              <a:custGeom>
                <a:avLst/>
                <a:gdLst>
                  <a:gd name="T0" fmla="*/ 0 w 78"/>
                  <a:gd name="T1" fmla="*/ 147 h 148"/>
                  <a:gd name="T2" fmla="*/ 1 w 78"/>
                  <a:gd name="T3" fmla="*/ 133 h 148"/>
                  <a:gd name="T4" fmla="*/ 1 w 78"/>
                  <a:gd name="T5" fmla="*/ 120 h 148"/>
                  <a:gd name="T6" fmla="*/ 3 w 78"/>
                  <a:gd name="T7" fmla="*/ 106 h 148"/>
                  <a:gd name="T8" fmla="*/ 4 w 78"/>
                  <a:gd name="T9" fmla="*/ 94 h 148"/>
                  <a:gd name="T10" fmla="*/ 6 w 78"/>
                  <a:gd name="T11" fmla="*/ 80 h 148"/>
                  <a:gd name="T12" fmla="*/ 7 w 78"/>
                  <a:gd name="T13" fmla="*/ 68 h 148"/>
                  <a:gd name="T14" fmla="*/ 9 w 78"/>
                  <a:gd name="T15" fmla="*/ 57 h 148"/>
                  <a:gd name="T16" fmla="*/ 12 w 78"/>
                  <a:gd name="T17" fmla="*/ 47 h 148"/>
                  <a:gd name="T18" fmla="*/ 15 w 78"/>
                  <a:gd name="T19" fmla="*/ 36 h 148"/>
                  <a:gd name="T20" fmla="*/ 18 w 78"/>
                  <a:gd name="T21" fmla="*/ 26 h 148"/>
                  <a:gd name="T22" fmla="*/ 21 w 78"/>
                  <a:gd name="T23" fmla="*/ 18 h 148"/>
                  <a:gd name="T24" fmla="*/ 25 w 78"/>
                  <a:gd name="T25" fmla="*/ 10 h 148"/>
                  <a:gd name="T26" fmla="*/ 28 w 78"/>
                  <a:gd name="T27" fmla="*/ 6 h 148"/>
                  <a:gd name="T28" fmla="*/ 33 w 78"/>
                  <a:gd name="T29" fmla="*/ 3 h 148"/>
                  <a:gd name="T30" fmla="*/ 36 w 78"/>
                  <a:gd name="T31" fmla="*/ 1 h 148"/>
                  <a:gd name="T32" fmla="*/ 41 w 78"/>
                  <a:gd name="T33" fmla="*/ 0 h 148"/>
                  <a:gd name="T34" fmla="*/ 45 w 78"/>
                  <a:gd name="T35" fmla="*/ 1 h 148"/>
                  <a:gd name="T36" fmla="*/ 48 w 78"/>
                  <a:gd name="T37" fmla="*/ 3 h 148"/>
                  <a:gd name="T38" fmla="*/ 53 w 78"/>
                  <a:gd name="T39" fmla="*/ 6 h 148"/>
                  <a:gd name="T40" fmla="*/ 56 w 78"/>
                  <a:gd name="T41" fmla="*/ 10 h 148"/>
                  <a:gd name="T42" fmla="*/ 63 w 78"/>
                  <a:gd name="T43" fmla="*/ 24 h 148"/>
                  <a:gd name="T44" fmla="*/ 69 w 78"/>
                  <a:gd name="T45" fmla="*/ 41 h 148"/>
                  <a:gd name="T46" fmla="*/ 72 w 78"/>
                  <a:gd name="T47" fmla="*/ 56 h 148"/>
                  <a:gd name="T48" fmla="*/ 75 w 78"/>
                  <a:gd name="T49" fmla="*/ 73 h 148"/>
                  <a:gd name="T50" fmla="*/ 77 w 78"/>
                  <a:gd name="T51" fmla="*/ 91 h 148"/>
                  <a:gd name="T52" fmla="*/ 78 w 78"/>
                  <a:gd name="T53" fmla="*/ 109 h 148"/>
                  <a:gd name="T54" fmla="*/ 78 w 78"/>
                  <a:gd name="T55" fmla="*/ 124 h 148"/>
                  <a:gd name="T56" fmla="*/ 78 w 78"/>
                  <a:gd name="T57" fmla="*/ 136 h 148"/>
                  <a:gd name="T58" fmla="*/ 78 w 78"/>
                  <a:gd name="T59" fmla="*/ 145 h 148"/>
                  <a:gd name="T60" fmla="*/ 78 w 78"/>
                  <a:gd name="T61" fmla="*/ 148 h 1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8"/>
                  <a:gd name="T94" fmla="*/ 0 h 148"/>
                  <a:gd name="T95" fmla="*/ 78 w 78"/>
                  <a:gd name="T96" fmla="*/ 148 h 1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8" h="148">
                    <a:moveTo>
                      <a:pt x="0" y="147"/>
                    </a:moveTo>
                    <a:lnTo>
                      <a:pt x="1" y="133"/>
                    </a:lnTo>
                    <a:lnTo>
                      <a:pt x="1" y="120"/>
                    </a:lnTo>
                    <a:lnTo>
                      <a:pt x="3" y="106"/>
                    </a:lnTo>
                    <a:lnTo>
                      <a:pt x="4" y="94"/>
                    </a:lnTo>
                    <a:lnTo>
                      <a:pt x="6" y="80"/>
                    </a:lnTo>
                    <a:lnTo>
                      <a:pt x="7" y="68"/>
                    </a:lnTo>
                    <a:lnTo>
                      <a:pt x="9" y="57"/>
                    </a:lnTo>
                    <a:lnTo>
                      <a:pt x="12" y="47"/>
                    </a:lnTo>
                    <a:lnTo>
                      <a:pt x="15" y="36"/>
                    </a:lnTo>
                    <a:lnTo>
                      <a:pt x="18" y="26"/>
                    </a:lnTo>
                    <a:lnTo>
                      <a:pt x="21" y="18"/>
                    </a:lnTo>
                    <a:lnTo>
                      <a:pt x="25" y="10"/>
                    </a:lnTo>
                    <a:lnTo>
                      <a:pt x="28" y="6"/>
                    </a:lnTo>
                    <a:lnTo>
                      <a:pt x="33" y="3"/>
                    </a:lnTo>
                    <a:lnTo>
                      <a:pt x="36" y="1"/>
                    </a:lnTo>
                    <a:lnTo>
                      <a:pt x="41" y="0"/>
                    </a:lnTo>
                    <a:lnTo>
                      <a:pt x="45" y="1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6" y="10"/>
                    </a:lnTo>
                    <a:lnTo>
                      <a:pt x="63" y="24"/>
                    </a:lnTo>
                    <a:lnTo>
                      <a:pt x="69" y="41"/>
                    </a:lnTo>
                    <a:lnTo>
                      <a:pt x="72" y="56"/>
                    </a:lnTo>
                    <a:lnTo>
                      <a:pt x="75" y="73"/>
                    </a:lnTo>
                    <a:lnTo>
                      <a:pt x="77" y="91"/>
                    </a:lnTo>
                    <a:lnTo>
                      <a:pt x="78" y="109"/>
                    </a:lnTo>
                    <a:lnTo>
                      <a:pt x="78" y="124"/>
                    </a:lnTo>
                    <a:lnTo>
                      <a:pt x="78" y="136"/>
                    </a:lnTo>
                    <a:lnTo>
                      <a:pt x="78" y="145"/>
                    </a:lnTo>
                    <a:lnTo>
                      <a:pt x="78" y="1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20" name="Freeform 230"/>
              <p:cNvSpPr>
                <a:spLocks/>
              </p:cNvSpPr>
              <p:nvPr/>
            </p:nvSpPr>
            <p:spPr bwMode="auto">
              <a:xfrm>
                <a:off x="3952" y="3073"/>
                <a:ext cx="78" cy="149"/>
              </a:xfrm>
              <a:custGeom>
                <a:avLst/>
                <a:gdLst>
                  <a:gd name="T0" fmla="*/ 0 w 78"/>
                  <a:gd name="T1" fmla="*/ 147 h 149"/>
                  <a:gd name="T2" fmla="*/ 0 w 78"/>
                  <a:gd name="T3" fmla="*/ 134 h 149"/>
                  <a:gd name="T4" fmla="*/ 1 w 78"/>
                  <a:gd name="T5" fmla="*/ 120 h 149"/>
                  <a:gd name="T6" fmla="*/ 3 w 78"/>
                  <a:gd name="T7" fmla="*/ 108 h 149"/>
                  <a:gd name="T8" fmla="*/ 4 w 78"/>
                  <a:gd name="T9" fmla="*/ 94 h 149"/>
                  <a:gd name="T10" fmla="*/ 6 w 78"/>
                  <a:gd name="T11" fmla="*/ 82 h 149"/>
                  <a:gd name="T12" fmla="*/ 7 w 78"/>
                  <a:gd name="T13" fmla="*/ 70 h 149"/>
                  <a:gd name="T14" fmla="*/ 9 w 78"/>
                  <a:gd name="T15" fmla="*/ 58 h 149"/>
                  <a:gd name="T16" fmla="*/ 12 w 78"/>
                  <a:gd name="T17" fmla="*/ 47 h 149"/>
                  <a:gd name="T18" fmla="*/ 15 w 78"/>
                  <a:gd name="T19" fmla="*/ 37 h 149"/>
                  <a:gd name="T20" fmla="*/ 18 w 78"/>
                  <a:gd name="T21" fmla="*/ 26 h 149"/>
                  <a:gd name="T22" fmla="*/ 21 w 78"/>
                  <a:gd name="T23" fmla="*/ 18 h 149"/>
                  <a:gd name="T24" fmla="*/ 24 w 78"/>
                  <a:gd name="T25" fmla="*/ 12 h 149"/>
                  <a:gd name="T26" fmla="*/ 28 w 78"/>
                  <a:gd name="T27" fmla="*/ 6 h 149"/>
                  <a:gd name="T28" fmla="*/ 31 w 78"/>
                  <a:gd name="T29" fmla="*/ 3 h 149"/>
                  <a:gd name="T30" fmla="*/ 36 w 78"/>
                  <a:gd name="T31" fmla="*/ 2 h 149"/>
                  <a:gd name="T32" fmla="*/ 40 w 78"/>
                  <a:gd name="T33" fmla="*/ 0 h 149"/>
                  <a:gd name="T34" fmla="*/ 43 w 78"/>
                  <a:gd name="T35" fmla="*/ 2 h 149"/>
                  <a:gd name="T36" fmla="*/ 48 w 78"/>
                  <a:gd name="T37" fmla="*/ 3 h 149"/>
                  <a:gd name="T38" fmla="*/ 51 w 78"/>
                  <a:gd name="T39" fmla="*/ 6 h 149"/>
                  <a:gd name="T40" fmla="*/ 56 w 78"/>
                  <a:gd name="T41" fmla="*/ 12 h 149"/>
                  <a:gd name="T42" fmla="*/ 62 w 78"/>
                  <a:gd name="T43" fmla="*/ 25 h 149"/>
                  <a:gd name="T44" fmla="*/ 68 w 78"/>
                  <a:gd name="T45" fmla="*/ 41 h 149"/>
                  <a:gd name="T46" fmla="*/ 72 w 78"/>
                  <a:gd name="T47" fmla="*/ 56 h 149"/>
                  <a:gd name="T48" fmla="*/ 74 w 78"/>
                  <a:gd name="T49" fmla="*/ 75 h 149"/>
                  <a:gd name="T50" fmla="*/ 77 w 78"/>
                  <a:gd name="T51" fmla="*/ 91 h 149"/>
                  <a:gd name="T52" fmla="*/ 77 w 78"/>
                  <a:gd name="T53" fmla="*/ 109 h 149"/>
                  <a:gd name="T54" fmla="*/ 78 w 78"/>
                  <a:gd name="T55" fmla="*/ 125 h 149"/>
                  <a:gd name="T56" fmla="*/ 78 w 78"/>
                  <a:gd name="T57" fmla="*/ 137 h 149"/>
                  <a:gd name="T58" fmla="*/ 78 w 78"/>
                  <a:gd name="T59" fmla="*/ 146 h 149"/>
                  <a:gd name="T60" fmla="*/ 78 w 78"/>
                  <a:gd name="T61" fmla="*/ 149 h 14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8"/>
                  <a:gd name="T94" fmla="*/ 0 h 149"/>
                  <a:gd name="T95" fmla="*/ 78 w 78"/>
                  <a:gd name="T96" fmla="*/ 149 h 14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8" h="149">
                    <a:moveTo>
                      <a:pt x="0" y="147"/>
                    </a:moveTo>
                    <a:lnTo>
                      <a:pt x="0" y="134"/>
                    </a:lnTo>
                    <a:lnTo>
                      <a:pt x="1" y="120"/>
                    </a:lnTo>
                    <a:lnTo>
                      <a:pt x="3" y="108"/>
                    </a:lnTo>
                    <a:lnTo>
                      <a:pt x="4" y="94"/>
                    </a:lnTo>
                    <a:lnTo>
                      <a:pt x="6" y="82"/>
                    </a:lnTo>
                    <a:lnTo>
                      <a:pt x="7" y="70"/>
                    </a:lnTo>
                    <a:lnTo>
                      <a:pt x="9" y="58"/>
                    </a:lnTo>
                    <a:lnTo>
                      <a:pt x="12" y="47"/>
                    </a:lnTo>
                    <a:lnTo>
                      <a:pt x="15" y="37"/>
                    </a:lnTo>
                    <a:lnTo>
                      <a:pt x="18" y="26"/>
                    </a:lnTo>
                    <a:lnTo>
                      <a:pt x="21" y="18"/>
                    </a:lnTo>
                    <a:lnTo>
                      <a:pt x="24" y="12"/>
                    </a:lnTo>
                    <a:lnTo>
                      <a:pt x="28" y="6"/>
                    </a:lnTo>
                    <a:lnTo>
                      <a:pt x="31" y="3"/>
                    </a:lnTo>
                    <a:lnTo>
                      <a:pt x="36" y="2"/>
                    </a:lnTo>
                    <a:lnTo>
                      <a:pt x="40" y="0"/>
                    </a:lnTo>
                    <a:lnTo>
                      <a:pt x="43" y="2"/>
                    </a:lnTo>
                    <a:lnTo>
                      <a:pt x="48" y="3"/>
                    </a:lnTo>
                    <a:lnTo>
                      <a:pt x="51" y="6"/>
                    </a:lnTo>
                    <a:lnTo>
                      <a:pt x="56" y="12"/>
                    </a:lnTo>
                    <a:lnTo>
                      <a:pt x="62" y="25"/>
                    </a:lnTo>
                    <a:lnTo>
                      <a:pt x="68" y="41"/>
                    </a:lnTo>
                    <a:lnTo>
                      <a:pt x="72" y="56"/>
                    </a:lnTo>
                    <a:lnTo>
                      <a:pt x="74" y="75"/>
                    </a:lnTo>
                    <a:lnTo>
                      <a:pt x="77" y="91"/>
                    </a:lnTo>
                    <a:lnTo>
                      <a:pt x="77" y="109"/>
                    </a:lnTo>
                    <a:lnTo>
                      <a:pt x="78" y="125"/>
                    </a:lnTo>
                    <a:lnTo>
                      <a:pt x="78" y="137"/>
                    </a:lnTo>
                    <a:lnTo>
                      <a:pt x="78" y="146"/>
                    </a:lnTo>
                    <a:lnTo>
                      <a:pt x="78" y="1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21" name="Freeform 231"/>
              <p:cNvSpPr>
                <a:spLocks/>
              </p:cNvSpPr>
              <p:nvPr/>
            </p:nvSpPr>
            <p:spPr bwMode="auto">
              <a:xfrm>
                <a:off x="3995" y="3072"/>
                <a:ext cx="79" cy="148"/>
              </a:xfrm>
              <a:custGeom>
                <a:avLst/>
                <a:gdLst>
                  <a:gd name="T0" fmla="*/ 0 w 79"/>
                  <a:gd name="T1" fmla="*/ 147 h 148"/>
                  <a:gd name="T2" fmla="*/ 0 w 79"/>
                  <a:gd name="T3" fmla="*/ 133 h 148"/>
                  <a:gd name="T4" fmla="*/ 2 w 79"/>
                  <a:gd name="T5" fmla="*/ 120 h 148"/>
                  <a:gd name="T6" fmla="*/ 2 w 79"/>
                  <a:gd name="T7" fmla="*/ 106 h 148"/>
                  <a:gd name="T8" fmla="*/ 4 w 79"/>
                  <a:gd name="T9" fmla="*/ 94 h 148"/>
                  <a:gd name="T10" fmla="*/ 5 w 79"/>
                  <a:gd name="T11" fmla="*/ 80 h 148"/>
                  <a:gd name="T12" fmla="*/ 8 w 79"/>
                  <a:gd name="T13" fmla="*/ 68 h 148"/>
                  <a:gd name="T14" fmla="*/ 10 w 79"/>
                  <a:gd name="T15" fmla="*/ 57 h 148"/>
                  <a:gd name="T16" fmla="*/ 11 w 79"/>
                  <a:gd name="T17" fmla="*/ 47 h 148"/>
                  <a:gd name="T18" fmla="*/ 14 w 79"/>
                  <a:gd name="T19" fmla="*/ 36 h 148"/>
                  <a:gd name="T20" fmla="*/ 19 w 79"/>
                  <a:gd name="T21" fmla="*/ 26 h 148"/>
                  <a:gd name="T22" fmla="*/ 22 w 79"/>
                  <a:gd name="T23" fmla="*/ 18 h 148"/>
                  <a:gd name="T24" fmla="*/ 25 w 79"/>
                  <a:gd name="T25" fmla="*/ 10 h 148"/>
                  <a:gd name="T26" fmla="*/ 29 w 79"/>
                  <a:gd name="T27" fmla="*/ 6 h 148"/>
                  <a:gd name="T28" fmla="*/ 32 w 79"/>
                  <a:gd name="T29" fmla="*/ 3 h 148"/>
                  <a:gd name="T30" fmla="*/ 37 w 79"/>
                  <a:gd name="T31" fmla="*/ 1 h 148"/>
                  <a:gd name="T32" fmla="*/ 40 w 79"/>
                  <a:gd name="T33" fmla="*/ 0 h 148"/>
                  <a:gd name="T34" fmla="*/ 44 w 79"/>
                  <a:gd name="T35" fmla="*/ 1 h 148"/>
                  <a:gd name="T36" fmla="*/ 49 w 79"/>
                  <a:gd name="T37" fmla="*/ 3 h 148"/>
                  <a:gd name="T38" fmla="*/ 52 w 79"/>
                  <a:gd name="T39" fmla="*/ 6 h 148"/>
                  <a:gd name="T40" fmla="*/ 57 w 79"/>
                  <a:gd name="T41" fmla="*/ 10 h 148"/>
                  <a:gd name="T42" fmla="*/ 63 w 79"/>
                  <a:gd name="T43" fmla="*/ 24 h 148"/>
                  <a:gd name="T44" fmla="*/ 69 w 79"/>
                  <a:gd name="T45" fmla="*/ 41 h 148"/>
                  <a:gd name="T46" fmla="*/ 72 w 79"/>
                  <a:gd name="T47" fmla="*/ 56 h 148"/>
                  <a:gd name="T48" fmla="*/ 75 w 79"/>
                  <a:gd name="T49" fmla="*/ 73 h 148"/>
                  <a:gd name="T50" fmla="*/ 76 w 79"/>
                  <a:gd name="T51" fmla="*/ 91 h 148"/>
                  <a:gd name="T52" fmla="*/ 78 w 79"/>
                  <a:gd name="T53" fmla="*/ 109 h 148"/>
                  <a:gd name="T54" fmla="*/ 79 w 79"/>
                  <a:gd name="T55" fmla="*/ 124 h 148"/>
                  <a:gd name="T56" fmla="*/ 79 w 79"/>
                  <a:gd name="T57" fmla="*/ 136 h 148"/>
                  <a:gd name="T58" fmla="*/ 79 w 79"/>
                  <a:gd name="T59" fmla="*/ 145 h 148"/>
                  <a:gd name="T60" fmla="*/ 79 w 79"/>
                  <a:gd name="T61" fmla="*/ 148 h 1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8"/>
                  <a:gd name="T95" fmla="*/ 79 w 79"/>
                  <a:gd name="T96" fmla="*/ 148 h 1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8">
                    <a:moveTo>
                      <a:pt x="0" y="147"/>
                    </a:moveTo>
                    <a:lnTo>
                      <a:pt x="0" y="133"/>
                    </a:lnTo>
                    <a:lnTo>
                      <a:pt x="2" y="120"/>
                    </a:lnTo>
                    <a:lnTo>
                      <a:pt x="2" y="106"/>
                    </a:lnTo>
                    <a:lnTo>
                      <a:pt x="4" y="94"/>
                    </a:lnTo>
                    <a:lnTo>
                      <a:pt x="5" y="80"/>
                    </a:lnTo>
                    <a:lnTo>
                      <a:pt x="8" y="68"/>
                    </a:lnTo>
                    <a:lnTo>
                      <a:pt x="10" y="57"/>
                    </a:lnTo>
                    <a:lnTo>
                      <a:pt x="11" y="47"/>
                    </a:lnTo>
                    <a:lnTo>
                      <a:pt x="14" y="36"/>
                    </a:lnTo>
                    <a:lnTo>
                      <a:pt x="19" y="26"/>
                    </a:lnTo>
                    <a:lnTo>
                      <a:pt x="22" y="18"/>
                    </a:lnTo>
                    <a:lnTo>
                      <a:pt x="25" y="10"/>
                    </a:lnTo>
                    <a:lnTo>
                      <a:pt x="29" y="6"/>
                    </a:lnTo>
                    <a:lnTo>
                      <a:pt x="32" y="3"/>
                    </a:lnTo>
                    <a:lnTo>
                      <a:pt x="37" y="1"/>
                    </a:lnTo>
                    <a:lnTo>
                      <a:pt x="40" y="0"/>
                    </a:lnTo>
                    <a:lnTo>
                      <a:pt x="44" y="1"/>
                    </a:lnTo>
                    <a:lnTo>
                      <a:pt x="49" y="3"/>
                    </a:lnTo>
                    <a:lnTo>
                      <a:pt x="52" y="6"/>
                    </a:lnTo>
                    <a:lnTo>
                      <a:pt x="57" y="10"/>
                    </a:lnTo>
                    <a:lnTo>
                      <a:pt x="63" y="24"/>
                    </a:lnTo>
                    <a:lnTo>
                      <a:pt x="69" y="41"/>
                    </a:lnTo>
                    <a:lnTo>
                      <a:pt x="72" y="56"/>
                    </a:lnTo>
                    <a:lnTo>
                      <a:pt x="75" y="73"/>
                    </a:lnTo>
                    <a:lnTo>
                      <a:pt x="76" y="91"/>
                    </a:lnTo>
                    <a:lnTo>
                      <a:pt x="78" y="109"/>
                    </a:lnTo>
                    <a:lnTo>
                      <a:pt x="79" y="124"/>
                    </a:lnTo>
                    <a:lnTo>
                      <a:pt x="79" y="136"/>
                    </a:lnTo>
                    <a:lnTo>
                      <a:pt x="79" y="145"/>
                    </a:lnTo>
                    <a:lnTo>
                      <a:pt x="79" y="1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22" name="Freeform 232"/>
              <p:cNvSpPr>
                <a:spLocks/>
              </p:cNvSpPr>
              <p:nvPr/>
            </p:nvSpPr>
            <p:spPr bwMode="auto">
              <a:xfrm>
                <a:off x="4032" y="3076"/>
                <a:ext cx="79" cy="147"/>
              </a:xfrm>
              <a:custGeom>
                <a:avLst/>
                <a:gdLst>
                  <a:gd name="T0" fmla="*/ 0 w 79"/>
                  <a:gd name="T1" fmla="*/ 146 h 147"/>
                  <a:gd name="T2" fmla="*/ 1 w 79"/>
                  <a:gd name="T3" fmla="*/ 132 h 147"/>
                  <a:gd name="T4" fmla="*/ 1 w 79"/>
                  <a:gd name="T5" fmla="*/ 120 h 147"/>
                  <a:gd name="T6" fmla="*/ 3 w 79"/>
                  <a:gd name="T7" fmla="*/ 106 h 147"/>
                  <a:gd name="T8" fmla="*/ 4 w 79"/>
                  <a:gd name="T9" fmla="*/ 93 h 147"/>
                  <a:gd name="T10" fmla="*/ 6 w 79"/>
                  <a:gd name="T11" fmla="*/ 81 h 147"/>
                  <a:gd name="T12" fmla="*/ 7 w 79"/>
                  <a:gd name="T13" fmla="*/ 69 h 147"/>
                  <a:gd name="T14" fmla="*/ 10 w 79"/>
                  <a:gd name="T15" fmla="*/ 56 h 147"/>
                  <a:gd name="T16" fmla="*/ 12 w 79"/>
                  <a:gd name="T17" fmla="*/ 47 h 147"/>
                  <a:gd name="T18" fmla="*/ 15 w 79"/>
                  <a:gd name="T19" fmla="*/ 35 h 147"/>
                  <a:gd name="T20" fmla="*/ 18 w 79"/>
                  <a:gd name="T21" fmla="*/ 25 h 147"/>
                  <a:gd name="T22" fmla="*/ 21 w 79"/>
                  <a:gd name="T23" fmla="*/ 17 h 147"/>
                  <a:gd name="T24" fmla="*/ 26 w 79"/>
                  <a:gd name="T25" fmla="*/ 11 h 147"/>
                  <a:gd name="T26" fmla="*/ 29 w 79"/>
                  <a:gd name="T27" fmla="*/ 6 h 147"/>
                  <a:gd name="T28" fmla="*/ 33 w 79"/>
                  <a:gd name="T29" fmla="*/ 2 h 147"/>
                  <a:gd name="T30" fmla="*/ 36 w 79"/>
                  <a:gd name="T31" fmla="*/ 0 h 147"/>
                  <a:gd name="T32" fmla="*/ 41 w 79"/>
                  <a:gd name="T33" fmla="*/ 0 h 147"/>
                  <a:gd name="T34" fmla="*/ 45 w 79"/>
                  <a:gd name="T35" fmla="*/ 0 h 147"/>
                  <a:gd name="T36" fmla="*/ 48 w 79"/>
                  <a:gd name="T37" fmla="*/ 2 h 147"/>
                  <a:gd name="T38" fmla="*/ 53 w 79"/>
                  <a:gd name="T39" fmla="*/ 6 h 147"/>
                  <a:gd name="T40" fmla="*/ 56 w 79"/>
                  <a:gd name="T41" fmla="*/ 11 h 147"/>
                  <a:gd name="T42" fmla="*/ 64 w 79"/>
                  <a:gd name="T43" fmla="*/ 23 h 147"/>
                  <a:gd name="T44" fmla="*/ 70 w 79"/>
                  <a:gd name="T45" fmla="*/ 40 h 147"/>
                  <a:gd name="T46" fmla="*/ 73 w 79"/>
                  <a:gd name="T47" fmla="*/ 55 h 147"/>
                  <a:gd name="T48" fmla="*/ 76 w 79"/>
                  <a:gd name="T49" fmla="*/ 73 h 147"/>
                  <a:gd name="T50" fmla="*/ 77 w 79"/>
                  <a:gd name="T51" fmla="*/ 91 h 147"/>
                  <a:gd name="T52" fmla="*/ 79 w 79"/>
                  <a:gd name="T53" fmla="*/ 108 h 147"/>
                  <a:gd name="T54" fmla="*/ 79 w 79"/>
                  <a:gd name="T55" fmla="*/ 123 h 147"/>
                  <a:gd name="T56" fmla="*/ 79 w 79"/>
                  <a:gd name="T57" fmla="*/ 137 h 147"/>
                  <a:gd name="T58" fmla="*/ 79 w 79"/>
                  <a:gd name="T59" fmla="*/ 144 h 147"/>
                  <a:gd name="T60" fmla="*/ 79 w 79"/>
                  <a:gd name="T61" fmla="*/ 147 h 14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7"/>
                  <a:gd name="T95" fmla="*/ 79 w 79"/>
                  <a:gd name="T96" fmla="*/ 147 h 14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7">
                    <a:moveTo>
                      <a:pt x="0" y="146"/>
                    </a:moveTo>
                    <a:lnTo>
                      <a:pt x="1" y="132"/>
                    </a:lnTo>
                    <a:lnTo>
                      <a:pt x="1" y="120"/>
                    </a:lnTo>
                    <a:lnTo>
                      <a:pt x="3" y="106"/>
                    </a:lnTo>
                    <a:lnTo>
                      <a:pt x="4" y="93"/>
                    </a:lnTo>
                    <a:lnTo>
                      <a:pt x="6" y="81"/>
                    </a:lnTo>
                    <a:lnTo>
                      <a:pt x="7" y="69"/>
                    </a:lnTo>
                    <a:lnTo>
                      <a:pt x="10" y="56"/>
                    </a:lnTo>
                    <a:lnTo>
                      <a:pt x="12" y="47"/>
                    </a:lnTo>
                    <a:lnTo>
                      <a:pt x="15" y="35"/>
                    </a:lnTo>
                    <a:lnTo>
                      <a:pt x="18" y="25"/>
                    </a:lnTo>
                    <a:lnTo>
                      <a:pt x="21" y="17"/>
                    </a:lnTo>
                    <a:lnTo>
                      <a:pt x="26" y="11"/>
                    </a:lnTo>
                    <a:lnTo>
                      <a:pt x="29" y="6"/>
                    </a:lnTo>
                    <a:lnTo>
                      <a:pt x="33" y="2"/>
                    </a:lnTo>
                    <a:lnTo>
                      <a:pt x="36" y="0"/>
                    </a:lnTo>
                    <a:lnTo>
                      <a:pt x="41" y="0"/>
                    </a:lnTo>
                    <a:lnTo>
                      <a:pt x="45" y="0"/>
                    </a:lnTo>
                    <a:lnTo>
                      <a:pt x="48" y="2"/>
                    </a:lnTo>
                    <a:lnTo>
                      <a:pt x="53" y="6"/>
                    </a:lnTo>
                    <a:lnTo>
                      <a:pt x="56" y="11"/>
                    </a:lnTo>
                    <a:lnTo>
                      <a:pt x="64" y="23"/>
                    </a:lnTo>
                    <a:lnTo>
                      <a:pt x="70" y="40"/>
                    </a:lnTo>
                    <a:lnTo>
                      <a:pt x="73" y="55"/>
                    </a:lnTo>
                    <a:lnTo>
                      <a:pt x="76" y="73"/>
                    </a:lnTo>
                    <a:lnTo>
                      <a:pt x="77" y="91"/>
                    </a:lnTo>
                    <a:lnTo>
                      <a:pt x="79" y="108"/>
                    </a:lnTo>
                    <a:lnTo>
                      <a:pt x="79" y="123"/>
                    </a:lnTo>
                    <a:lnTo>
                      <a:pt x="79" y="137"/>
                    </a:lnTo>
                    <a:lnTo>
                      <a:pt x="79" y="144"/>
                    </a:lnTo>
                    <a:lnTo>
                      <a:pt x="79" y="1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23" name="Freeform 233"/>
              <p:cNvSpPr>
                <a:spLocks/>
              </p:cNvSpPr>
              <p:nvPr/>
            </p:nvSpPr>
            <p:spPr bwMode="auto">
              <a:xfrm>
                <a:off x="4074" y="3072"/>
                <a:ext cx="79" cy="148"/>
              </a:xfrm>
              <a:custGeom>
                <a:avLst/>
                <a:gdLst>
                  <a:gd name="T0" fmla="*/ 0 w 79"/>
                  <a:gd name="T1" fmla="*/ 147 h 148"/>
                  <a:gd name="T2" fmla="*/ 0 w 79"/>
                  <a:gd name="T3" fmla="*/ 133 h 148"/>
                  <a:gd name="T4" fmla="*/ 2 w 79"/>
                  <a:gd name="T5" fmla="*/ 120 h 148"/>
                  <a:gd name="T6" fmla="*/ 2 w 79"/>
                  <a:gd name="T7" fmla="*/ 107 h 148"/>
                  <a:gd name="T8" fmla="*/ 3 w 79"/>
                  <a:gd name="T9" fmla="*/ 94 h 148"/>
                  <a:gd name="T10" fmla="*/ 5 w 79"/>
                  <a:gd name="T11" fmla="*/ 82 h 148"/>
                  <a:gd name="T12" fmla="*/ 6 w 79"/>
                  <a:gd name="T13" fmla="*/ 70 h 148"/>
                  <a:gd name="T14" fmla="*/ 9 w 79"/>
                  <a:gd name="T15" fmla="*/ 57 h 148"/>
                  <a:gd name="T16" fmla="*/ 11 w 79"/>
                  <a:gd name="T17" fmla="*/ 47 h 148"/>
                  <a:gd name="T18" fmla="*/ 14 w 79"/>
                  <a:gd name="T19" fmla="*/ 36 h 148"/>
                  <a:gd name="T20" fmla="*/ 17 w 79"/>
                  <a:gd name="T21" fmla="*/ 26 h 148"/>
                  <a:gd name="T22" fmla="*/ 22 w 79"/>
                  <a:gd name="T23" fmla="*/ 18 h 148"/>
                  <a:gd name="T24" fmla="*/ 25 w 79"/>
                  <a:gd name="T25" fmla="*/ 12 h 148"/>
                  <a:gd name="T26" fmla="*/ 29 w 79"/>
                  <a:gd name="T27" fmla="*/ 6 h 148"/>
                  <a:gd name="T28" fmla="*/ 32 w 79"/>
                  <a:gd name="T29" fmla="*/ 3 h 148"/>
                  <a:gd name="T30" fmla="*/ 37 w 79"/>
                  <a:gd name="T31" fmla="*/ 1 h 148"/>
                  <a:gd name="T32" fmla="*/ 40 w 79"/>
                  <a:gd name="T33" fmla="*/ 0 h 148"/>
                  <a:gd name="T34" fmla="*/ 44 w 79"/>
                  <a:gd name="T35" fmla="*/ 1 h 148"/>
                  <a:gd name="T36" fmla="*/ 49 w 79"/>
                  <a:gd name="T37" fmla="*/ 3 h 148"/>
                  <a:gd name="T38" fmla="*/ 52 w 79"/>
                  <a:gd name="T39" fmla="*/ 7 h 148"/>
                  <a:gd name="T40" fmla="*/ 56 w 79"/>
                  <a:gd name="T41" fmla="*/ 12 h 148"/>
                  <a:gd name="T42" fmla="*/ 63 w 79"/>
                  <a:gd name="T43" fmla="*/ 24 h 148"/>
                  <a:gd name="T44" fmla="*/ 69 w 79"/>
                  <a:gd name="T45" fmla="*/ 41 h 148"/>
                  <a:gd name="T46" fmla="*/ 72 w 79"/>
                  <a:gd name="T47" fmla="*/ 56 h 148"/>
                  <a:gd name="T48" fmla="*/ 75 w 79"/>
                  <a:gd name="T49" fmla="*/ 74 h 148"/>
                  <a:gd name="T50" fmla="*/ 76 w 79"/>
                  <a:gd name="T51" fmla="*/ 91 h 148"/>
                  <a:gd name="T52" fmla="*/ 78 w 79"/>
                  <a:gd name="T53" fmla="*/ 109 h 148"/>
                  <a:gd name="T54" fmla="*/ 78 w 79"/>
                  <a:gd name="T55" fmla="*/ 124 h 148"/>
                  <a:gd name="T56" fmla="*/ 79 w 79"/>
                  <a:gd name="T57" fmla="*/ 138 h 148"/>
                  <a:gd name="T58" fmla="*/ 79 w 79"/>
                  <a:gd name="T59" fmla="*/ 145 h 148"/>
                  <a:gd name="T60" fmla="*/ 79 w 79"/>
                  <a:gd name="T61" fmla="*/ 148 h 1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8"/>
                  <a:gd name="T95" fmla="*/ 79 w 79"/>
                  <a:gd name="T96" fmla="*/ 148 h 1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8">
                    <a:moveTo>
                      <a:pt x="0" y="147"/>
                    </a:moveTo>
                    <a:lnTo>
                      <a:pt x="0" y="133"/>
                    </a:lnTo>
                    <a:lnTo>
                      <a:pt x="2" y="120"/>
                    </a:lnTo>
                    <a:lnTo>
                      <a:pt x="2" y="107"/>
                    </a:lnTo>
                    <a:lnTo>
                      <a:pt x="3" y="94"/>
                    </a:lnTo>
                    <a:lnTo>
                      <a:pt x="5" y="82"/>
                    </a:lnTo>
                    <a:lnTo>
                      <a:pt x="6" y="70"/>
                    </a:lnTo>
                    <a:lnTo>
                      <a:pt x="9" y="57"/>
                    </a:lnTo>
                    <a:lnTo>
                      <a:pt x="11" y="47"/>
                    </a:lnTo>
                    <a:lnTo>
                      <a:pt x="14" y="36"/>
                    </a:lnTo>
                    <a:lnTo>
                      <a:pt x="17" y="26"/>
                    </a:lnTo>
                    <a:lnTo>
                      <a:pt x="22" y="18"/>
                    </a:lnTo>
                    <a:lnTo>
                      <a:pt x="25" y="12"/>
                    </a:lnTo>
                    <a:lnTo>
                      <a:pt x="29" y="6"/>
                    </a:lnTo>
                    <a:lnTo>
                      <a:pt x="32" y="3"/>
                    </a:lnTo>
                    <a:lnTo>
                      <a:pt x="37" y="1"/>
                    </a:lnTo>
                    <a:lnTo>
                      <a:pt x="40" y="0"/>
                    </a:lnTo>
                    <a:lnTo>
                      <a:pt x="44" y="1"/>
                    </a:lnTo>
                    <a:lnTo>
                      <a:pt x="49" y="3"/>
                    </a:lnTo>
                    <a:lnTo>
                      <a:pt x="52" y="7"/>
                    </a:lnTo>
                    <a:lnTo>
                      <a:pt x="56" y="12"/>
                    </a:lnTo>
                    <a:lnTo>
                      <a:pt x="63" y="24"/>
                    </a:lnTo>
                    <a:lnTo>
                      <a:pt x="69" y="41"/>
                    </a:lnTo>
                    <a:lnTo>
                      <a:pt x="72" y="56"/>
                    </a:lnTo>
                    <a:lnTo>
                      <a:pt x="75" y="74"/>
                    </a:lnTo>
                    <a:lnTo>
                      <a:pt x="76" y="91"/>
                    </a:lnTo>
                    <a:lnTo>
                      <a:pt x="78" y="109"/>
                    </a:lnTo>
                    <a:lnTo>
                      <a:pt x="78" y="124"/>
                    </a:lnTo>
                    <a:lnTo>
                      <a:pt x="79" y="138"/>
                    </a:lnTo>
                    <a:lnTo>
                      <a:pt x="79" y="145"/>
                    </a:lnTo>
                    <a:lnTo>
                      <a:pt x="79" y="14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24" name="Freeform 234"/>
              <p:cNvSpPr>
                <a:spLocks/>
              </p:cNvSpPr>
              <p:nvPr/>
            </p:nvSpPr>
            <p:spPr bwMode="auto">
              <a:xfrm>
                <a:off x="4111" y="3070"/>
                <a:ext cx="79" cy="149"/>
              </a:xfrm>
              <a:custGeom>
                <a:avLst/>
                <a:gdLst>
                  <a:gd name="T0" fmla="*/ 0 w 79"/>
                  <a:gd name="T1" fmla="*/ 147 h 149"/>
                  <a:gd name="T2" fmla="*/ 1 w 79"/>
                  <a:gd name="T3" fmla="*/ 134 h 149"/>
                  <a:gd name="T4" fmla="*/ 1 w 79"/>
                  <a:gd name="T5" fmla="*/ 120 h 149"/>
                  <a:gd name="T6" fmla="*/ 3 w 79"/>
                  <a:gd name="T7" fmla="*/ 106 h 149"/>
                  <a:gd name="T8" fmla="*/ 4 w 79"/>
                  <a:gd name="T9" fmla="*/ 94 h 149"/>
                  <a:gd name="T10" fmla="*/ 6 w 79"/>
                  <a:gd name="T11" fmla="*/ 82 h 149"/>
                  <a:gd name="T12" fmla="*/ 7 w 79"/>
                  <a:gd name="T13" fmla="*/ 70 h 149"/>
                  <a:gd name="T14" fmla="*/ 9 w 79"/>
                  <a:gd name="T15" fmla="*/ 58 h 149"/>
                  <a:gd name="T16" fmla="*/ 12 w 79"/>
                  <a:gd name="T17" fmla="*/ 47 h 149"/>
                  <a:gd name="T18" fmla="*/ 15 w 79"/>
                  <a:gd name="T19" fmla="*/ 37 h 149"/>
                  <a:gd name="T20" fmla="*/ 18 w 79"/>
                  <a:gd name="T21" fmla="*/ 26 h 149"/>
                  <a:gd name="T22" fmla="*/ 21 w 79"/>
                  <a:gd name="T23" fmla="*/ 18 h 149"/>
                  <a:gd name="T24" fmla="*/ 26 w 79"/>
                  <a:gd name="T25" fmla="*/ 12 h 149"/>
                  <a:gd name="T26" fmla="*/ 29 w 79"/>
                  <a:gd name="T27" fmla="*/ 6 h 149"/>
                  <a:gd name="T28" fmla="*/ 33 w 79"/>
                  <a:gd name="T29" fmla="*/ 3 h 149"/>
                  <a:gd name="T30" fmla="*/ 36 w 79"/>
                  <a:gd name="T31" fmla="*/ 2 h 149"/>
                  <a:gd name="T32" fmla="*/ 41 w 79"/>
                  <a:gd name="T33" fmla="*/ 0 h 149"/>
                  <a:gd name="T34" fmla="*/ 45 w 79"/>
                  <a:gd name="T35" fmla="*/ 2 h 149"/>
                  <a:gd name="T36" fmla="*/ 48 w 79"/>
                  <a:gd name="T37" fmla="*/ 3 h 149"/>
                  <a:gd name="T38" fmla="*/ 53 w 79"/>
                  <a:gd name="T39" fmla="*/ 6 h 149"/>
                  <a:gd name="T40" fmla="*/ 56 w 79"/>
                  <a:gd name="T41" fmla="*/ 11 h 149"/>
                  <a:gd name="T42" fmla="*/ 63 w 79"/>
                  <a:gd name="T43" fmla="*/ 25 h 149"/>
                  <a:gd name="T44" fmla="*/ 69 w 79"/>
                  <a:gd name="T45" fmla="*/ 41 h 149"/>
                  <a:gd name="T46" fmla="*/ 73 w 79"/>
                  <a:gd name="T47" fmla="*/ 56 h 149"/>
                  <a:gd name="T48" fmla="*/ 76 w 79"/>
                  <a:gd name="T49" fmla="*/ 73 h 149"/>
                  <a:gd name="T50" fmla="*/ 77 w 79"/>
                  <a:gd name="T51" fmla="*/ 91 h 149"/>
                  <a:gd name="T52" fmla="*/ 79 w 79"/>
                  <a:gd name="T53" fmla="*/ 109 h 149"/>
                  <a:gd name="T54" fmla="*/ 79 w 79"/>
                  <a:gd name="T55" fmla="*/ 125 h 149"/>
                  <a:gd name="T56" fmla="*/ 79 w 79"/>
                  <a:gd name="T57" fmla="*/ 137 h 149"/>
                  <a:gd name="T58" fmla="*/ 79 w 79"/>
                  <a:gd name="T59" fmla="*/ 146 h 149"/>
                  <a:gd name="T60" fmla="*/ 79 w 79"/>
                  <a:gd name="T61" fmla="*/ 149 h 149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79"/>
                  <a:gd name="T94" fmla="*/ 0 h 149"/>
                  <a:gd name="T95" fmla="*/ 79 w 79"/>
                  <a:gd name="T96" fmla="*/ 149 h 149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79" h="149">
                    <a:moveTo>
                      <a:pt x="0" y="147"/>
                    </a:moveTo>
                    <a:lnTo>
                      <a:pt x="1" y="134"/>
                    </a:lnTo>
                    <a:lnTo>
                      <a:pt x="1" y="120"/>
                    </a:lnTo>
                    <a:lnTo>
                      <a:pt x="3" y="106"/>
                    </a:lnTo>
                    <a:lnTo>
                      <a:pt x="4" y="94"/>
                    </a:lnTo>
                    <a:lnTo>
                      <a:pt x="6" y="82"/>
                    </a:lnTo>
                    <a:lnTo>
                      <a:pt x="7" y="70"/>
                    </a:lnTo>
                    <a:lnTo>
                      <a:pt x="9" y="58"/>
                    </a:lnTo>
                    <a:lnTo>
                      <a:pt x="12" y="47"/>
                    </a:lnTo>
                    <a:lnTo>
                      <a:pt x="15" y="37"/>
                    </a:lnTo>
                    <a:lnTo>
                      <a:pt x="18" y="26"/>
                    </a:lnTo>
                    <a:lnTo>
                      <a:pt x="21" y="18"/>
                    </a:lnTo>
                    <a:lnTo>
                      <a:pt x="26" y="12"/>
                    </a:lnTo>
                    <a:lnTo>
                      <a:pt x="29" y="6"/>
                    </a:lnTo>
                    <a:lnTo>
                      <a:pt x="33" y="3"/>
                    </a:lnTo>
                    <a:lnTo>
                      <a:pt x="36" y="2"/>
                    </a:lnTo>
                    <a:lnTo>
                      <a:pt x="41" y="0"/>
                    </a:lnTo>
                    <a:lnTo>
                      <a:pt x="45" y="2"/>
                    </a:lnTo>
                    <a:lnTo>
                      <a:pt x="48" y="3"/>
                    </a:lnTo>
                    <a:lnTo>
                      <a:pt x="53" y="6"/>
                    </a:lnTo>
                    <a:lnTo>
                      <a:pt x="56" y="11"/>
                    </a:lnTo>
                    <a:lnTo>
                      <a:pt x="63" y="25"/>
                    </a:lnTo>
                    <a:lnTo>
                      <a:pt x="69" y="41"/>
                    </a:lnTo>
                    <a:lnTo>
                      <a:pt x="73" y="56"/>
                    </a:lnTo>
                    <a:lnTo>
                      <a:pt x="76" y="73"/>
                    </a:lnTo>
                    <a:lnTo>
                      <a:pt x="77" y="91"/>
                    </a:lnTo>
                    <a:lnTo>
                      <a:pt x="79" y="109"/>
                    </a:lnTo>
                    <a:lnTo>
                      <a:pt x="79" y="125"/>
                    </a:lnTo>
                    <a:lnTo>
                      <a:pt x="79" y="137"/>
                    </a:lnTo>
                    <a:lnTo>
                      <a:pt x="79" y="146"/>
                    </a:lnTo>
                    <a:lnTo>
                      <a:pt x="79" y="1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7925" name="Group 235"/>
              <p:cNvGrpSpPr>
                <a:grpSpLocks/>
              </p:cNvGrpSpPr>
              <p:nvPr/>
            </p:nvGrpSpPr>
            <p:grpSpPr bwMode="auto">
              <a:xfrm>
                <a:off x="3600" y="2976"/>
                <a:ext cx="626" cy="336"/>
                <a:chOff x="3598" y="768"/>
                <a:chExt cx="626" cy="336"/>
              </a:xfrm>
            </p:grpSpPr>
            <p:sp>
              <p:nvSpPr>
                <p:cNvPr id="77930" name="Freeform 236"/>
                <p:cNvSpPr>
                  <a:spLocks/>
                </p:cNvSpPr>
                <p:nvPr/>
              </p:nvSpPr>
              <p:spPr bwMode="auto">
                <a:xfrm>
                  <a:off x="3598" y="863"/>
                  <a:ext cx="98" cy="190"/>
                </a:xfrm>
                <a:custGeom>
                  <a:avLst/>
                  <a:gdLst>
                    <a:gd name="T0" fmla="*/ 0 w 96"/>
                    <a:gd name="T1" fmla="*/ 0 h 192"/>
                    <a:gd name="T2" fmla="*/ 53 w 96"/>
                    <a:gd name="T3" fmla="*/ 48 h 192"/>
                    <a:gd name="T4" fmla="*/ 106 w 96"/>
                    <a:gd name="T5" fmla="*/ 182 h 192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192"/>
                    <a:gd name="T11" fmla="*/ 96 w 96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192">
                      <a:moveTo>
                        <a:pt x="0" y="0"/>
                      </a:moveTo>
                      <a:cubicBezTo>
                        <a:pt x="16" y="8"/>
                        <a:pt x="32" y="16"/>
                        <a:pt x="48" y="48"/>
                      </a:cubicBezTo>
                      <a:cubicBezTo>
                        <a:pt x="64" y="80"/>
                        <a:pt x="80" y="136"/>
                        <a:pt x="96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31" name="Freeform 237"/>
                <p:cNvSpPr>
                  <a:spLocks/>
                </p:cNvSpPr>
                <p:nvPr/>
              </p:nvSpPr>
              <p:spPr bwMode="auto">
                <a:xfrm>
                  <a:off x="3696" y="832"/>
                  <a:ext cx="336" cy="272"/>
                </a:xfrm>
                <a:custGeom>
                  <a:avLst/>
                  <a:gdLst>
                    <a:gd name="T0" fmla="*/ 0 w 336"/>
                    <a:gd name="T1" fmla="*/ 224 h 272"/>
                    <a:gd name="T2" fmla="*/ 48 w 336"/>
                    <a:gd name="T3" fmla="*/ 80 h 272"/>
                    <a:gd name="T4" fmla="*/ 96 w 336"/>
                    <a:gd name="T5" fmla="*/ 80 h 272"/>
                    <a:gd name="T6" fmla="*/ 144 w 336"/>
                    <a:gd name="T7" fmla="*/ 128 h 272"/>
                    <a:gd name="T8" fmla="*/ 192 w 336"/>
                    <a:gd name="T9" fmla="*/ 32 h 272"/>
                    <a:gd name="T10" fmla="*/ 240 w 336"/>
                    <a:gd name="T11" fmla="*/ 80 h 272"/>
                    <a:gd name="T12" fmla="*/ 288 w 336"/>
                    <a:gd name="T13" fmla="*/ 32 h 272"/>
                    <a:gd name="T14" fmla="*/ 336 w 336"/>
                    <a:gd name="T15" fmla="*/ 272 h 27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6"/>
                    <a:gd name="T25" fmla="*/ 0 h 272"/>
                    <a:gd name="T26" fmla="*/ 336 w 336"/>
                    <a:gd name="T27" fmla="*/ 272 h 27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6" h="272">
                      <a:moveTo>
                        <a:pt x="0" y="224"/>
                      </a:moveTo>
                      <a:cubicBezTo>
                        <a:pt x="16" y="164"/>
                        <a:pt x="32" y="104"/>
                        <a:pt x="48" y="80"/>
                      </a:cubicBezTo>
                      <a:cubicBezTo>
                        <a:pt x="64" y="56"/>
                        <a:pt x="80" y="72"/>
                        <a:pt x="96" y="80"/>
                      </a:cubicBezTo>
                      <a:cubicBezTo>
                        <a:pt x="112" y="88"/>
                        <a:pt x="128" y="136"/>
                        <a:pt x="144" y="128"/>
                      </a:cubicBezTo>
                      <a:cubicBezTo>
                        <a:pt x="160" y="120"/>
                        <a:pt x="176" y="40"/>
                        <a:pt x="192" y="32"/>
                      </a:cubicBezTo>
                      <a:cubicBezTo>
                        <a:pt x="208" y="24"/>
                        <a:pt x="224" y="80"/>
                        <a:pt x="240" y="80"/>
                      </a:cubicBezTo>
                      <a:cubicBezTo>
                        <a:pt x="256" y="80"/>
                        <a:pt x="272" y="0"/>
                        <a:pt x="288" y="32"/>
                      </a:cubicBezTo>
                      <a:cubicBezTo>
                        <a:pt x="304" y="64"/>
                        <a:pt x="320" y="168"/>
                        <a:pt x="336" y="27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32" name="Freeform 238"/>
                <p:cNvSpPr>
                  <a:spLocks/>
                </p:cNvSpPr>
                <p:nvPr/>
              </p:nvSpPr>
              <p:spPr bwMode="auto">
                <a:xfrm>
                  <a:off x="4032" y="768"/>
                  <a:ext cx="192" cy="336"/>
                </a:xfrm>
                <a:custGeom>
                  <a:avLst/>
                  <a:gdLst>
                    <a:gd name="T0" fmla="*/ 0 w 192"/>
                    <a:gd name="T1" fmla="*/ 336 h 336"/>
                    <a:gd name="T2" fmla="*/ 48 w 192"/>
                    <a:gd name="T3" fmla="*/ 48 h 336"/>
                    <a:gd name="T4" fmla="*/ 96 w 192"/>
                    <a:gd name="T5" fmla="*/ 48 h 336"/>
                    <a:gd name="T6" fmla="*/ 144 w 192"/>
                    <a:gd name="T7" fmla="*/ 144 h 336"/>
                    <a:gd name="T8" fmla="*/ 192 w 192"/>
                    <a:gd name="T9" fmla="*/ 96 h 3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336"/>
                    <a:gd name="T17" fmla="*/ 192 w 192"/>
                    <a:gd name="T18" fmla="*/ 336 h 3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336">
                      <a:moveTo>
                        <a:pt x="0" y="336"/>
                      </a:moveTo>
                      <a:cubicBezTo>
                        <a:pt x="16" y="216"/>
                        <a:pt x="32" y="96"/>
                        <a:pt x="48" y="48"/>
                      </a:cubicBezTo>
                      <a:cubicBezTo>
                        <a:pt x="64" y="0"/>
                        <a:pt x="80" y="32"/>
                        <a:pt x="96" y="48"/>
                      </a:cubicBezTo>
                      <a:cubicBezTo>
                        <a:pt x="112" y="64"/>
                        <a:pt x="128" y="136"/>
                        <a:pt x="144" y="144"/>
                      </a:cubicBezTo>
                      <a:cubicBezTo>
                        <a:pt x="160" y="152"/>
                        <a:pt x="176" y="124"/>
                        <a:pt x="192" y="9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926" name="Group 239"/>
              <p:cNvGrpSpPr>
                <a:grpSpLocks/>
              </p:cNvGrpSpPr>
              <p:nvPr/>
            </p:nvGrpSpPr>
            <p:grpSpPr bwMode="auto">
              <a:xfrm>
                <a:off x="3492" y="2932"/>
                <a:ext cx="876" cy="336"/>
                <a:chOff x="3492" y="724"/>
                <a:chExt cx="876" cy="336"/>
              </a:xfrm>
            </p:grpSpPr>
            <p:sp>
              <p:nvSpPr>
                <p:cNvPr id="77928" name="Line 240"/>
                <p:cNvSpPr>
                  <a:spLocks noChangeShapeType="1"/>
                </p:cNvSpPr>
                <p:nvPr/>
              </p:nvSpPr>
              <p:spPr bwMode="auto">
                <a:xfrm>
                  <a:off x="3492" y="1012"/>
                  <a:ext cx="8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29" name="Line 241"/>
                <p:cNvSpPr>
                  <a:spLocks noChangeShapeType="1"/>
                </p:cNvSpPr>
                <p:nvPr/>
              </p:nvSpPr>
              <p:spPr bwMode="auto">
                <a:xfrm flipV="1">
                  <a:off x="3924" y="7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927" name="Text Box 242"/>
              <p:cNvSpPr txBox="1">
                <a:spLocks noChangeArrowheads="1"/>
              </p:cNvSpPr>
              <p:nvPr/>
            </p:nvSpPr>
            <p:spPr bwMode="auto">
              <a:xfrm>
                <a:off x="4084" y="3216"/>
                <a:ext cx="38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zh-TW" sz="700">
                    <a:latin typeface="Arial" pitchFamily="34" charset="0"/>
                    <a:ea typeface="PMingLiU" pitchFamily="18" charset="-120"/>
                  </a:rPr>
                  <a:t>Frequency</a:t>
                </a:r>
              </a:p>
            </p:txBody>
          </p:sp>
        </p:grpSp>
      </p:grpSp>
      <p:sp>
        <p:nvSpPr>
          <p:cNvPr id="77894" name="Text Box 243"/>
          <p:cNvSpPr txBox="1">
            <a:spLocks noChangeArrowheads="1"/>
          </p:cNvSpPr>
          <p:nvPr/>
        </p:nvSpPr>
        <p:spPr bwMode="auto">
          <a:xfrm>
            <a:off x="6483350" y="1600200"/>
            <a:ext cx="6032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TW" sz="700">
                <a:latin typeface="Arial" pitchFamily="34" charset="0"/>
                <a:ea typeface="PMingLiU" pitchFamily="18" charset="-120"/>
              </a:rPr>
              <a:t>Frequency</a:t>
            </a:r>
          </a:p>
        </p:txBody>
      </p:sp>
      <p:sp>
        <p:nvSpPr>
          <p:cNvPr id="77895" name="Text Box 244"/>
          <p:cNvSpPr txBox="1">
            <a:spLocks noChangeArrowheads="1"/>
          </p:cNvSpPr>
          <p:nvPr/>
        </p:nvSpPr>
        <p:spPr bwMode="auto">
          <a:xfrm>
            <a:off x="4724400" y="1676400"/>
            <a:ext cx="3810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TW" sz="700">
                <a:latin typeface="Arial" pitchFamily="34" charset="0"/>
                <a:ea typeface="PMingLiU" pitchFamily="18" charset="-120"/>
              </a:rPr>
              <a:t>Time</a:t>
            </a:r>
          </a:p>
        </p:txBody>
      </p:sp>
      <p:grpSp>
        <p:nvGrpSpPr>
          <p:cNvPr id="77896" name="Group 245"/>
          <p:cNvGrpSpPr>
            <a:grpSpLocks/>
          </p:cNvGrpSpPr>
          <p:nvPr/>
        </p:nvGrpSpPr>
        <p:grpSpPr bwMode="auto">
          <a:xfrm>
            <a:off x="6781800" y="1981200"/>
            <a:ext cx="1858963" cy="701675"/>
            <a:chOff x="4272" y="1248"/>
            <a:chExt cx="1171" cy="442"/>
          </a:xfrm>
        </p:grpSpPr>
        <p:sp>
          <p:nvSpPr>
            <p:cNvPr id="77897" name="Text Box 246"/>
            <p:cNvSpPr txBox="1">
              <a:spLocks noChangeArrowheads="1"/>
            </p:cNvSpPr>
            <p:nvPr/>
          </p:nvSpPr>
          <p:spPr bwMode="auto">
            <a:xfrm>
              <a:off x="4456" y="1248"/>
              <a:ext cx="98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r>
                <a:rPr lang="en-US" altLang="zh-TW" sz="2000">
                  <a:solidFill>
                    <a:schemeClr val="hlink"/>
                  </a:solidFill>
                  <a:latin typeface="Arial" pitchFamily="34" charset="0"/>
                  <a:ea typeface="PMingLiU" pitchFamily="18" charset="-120"/>
                </a:rPr>
                <a:t>Signal is </a:t>
              </a:r>
            </a:p>
            <a:p>
              <a:r>
                <a:rPr lang="en-US" altLang="zh-TW" sz="2000">
                  <a:solidFill>
                    <a:schemeClr val="hlink"/>
                  </a:solidFill>
                  <a:latin typeface="Arial" pitchFamily="34" charset="0"/>
                  <a:ea typeface="PMingLiU" pitchFamily="18" charset="-120"/>
                </a:rPr>
                <a:t>“broadband”</a:t>
              </a:r>
            </a:p>
          </p:txBody>
        </p:sp>
        <p:sp>
          <p:nvSpPr>
            <p:cNvPr id="77898" name="Line 247"/>
            <p:cNvSpPr>
              <a:spLocks noChangeShapeType="1"/>
            </p:cNvSpPr>
            <p:nvPr/>
          </p:nvSpPr>
          <p:spPr bwMode="auto">
            <a:xfrm flipH="1">
              <a:off x="4272" y="1344"/>
              <a:ext cx="192" cy="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OFDM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>
                <a:ea typeface="新細明體" pitchFamily="18" charset="-120"/>
              </a:rPr>
              <a:t>Same as in traditional FDM, sub-carriers are spaced apart, but in OFDM they can be overlapped to be independent &amp; unrelated, hence orthogonal.</a:t>
            </a:r>
          </a:p>
        </p:txBody>
      </p:sp>
      <p:pic>
        <p:nvPicPr>
          <p:cNvPr id="798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2819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24400"/>
            <a:ext cx="30321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648200"/>
            <a:ext cx="24161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457200" y="5638800"/>
            <a:ext cx="2763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>
                <a:ea typeface="宋体" pitchFamily="2" charset="-122"/>
              </a:rPr>
              <a:t>Spectrum of normal time </a:t>
            </a:r>
          </a:p>
          <a:p>
            <a:pPr eaLnBrk="1" hangingPunct="1"/>
            <a:r>
              <a:rPr lang="en-US" altLang="zh-CN" sz="1800">
                <a:ea typeface="宋体" pitchFamily="2" charset="-122"/>
              </a:rPr>
              <a:t>domain sequence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79879" name="Text Box 8"/>
          <p:cNvSpPr txBox="1">
            <a:spLocks noChangeArrowheads="1"/>
          </p:cNvSpPr>
          <p:nvPr/>
        </p:nvSpPr>
        <p:spPr bwMode="auto">
          <a:xfrm>
            <a:off x="3429000" y="5638800"/>
            <a:ext cx="2363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>
                <a:ea typeface="宋体" pitchFamily="2" charset="-122"/>
              </a:rPr>
              <a:t>Spectrum of classical </a:t>
            </a:r>
          </a:p>
          <a:p>
            <a:pPr eaLnBrk="1" hangingPunct="1"/>
            <a:r>
              <a:rPr lang="en-US" altLang="zh-CN" sz="1800">
                <a:ea typeface="宋体" pitchFamily="2" charset="-122"/>
              </a:rPr>
              <a:t>FDM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79880" name="Text Box 9"/>
          <p:cNvSpPr txBox="1">
            <a:spLocks noChangeArrowheads="1"/>
          </p:cNvSpPr>
          <p:nvPr/>
        </p:nvSpPr>
        <p:spPr bwMode="auto">
          <a:xfrm>
            <a:off x="6400800" y="5638800"/>
            <a:ext cx="2093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>
                <a:ea typeface="宋体" pitchFamily="2" charset="-122"/>
              </a:rPr>
              <a:t>Spectrum of OFDM</a:t>
            </a:r>
            <a:endParaRPr lang="en-US" altLang="zh-TW" sz="180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reeform 2"/>
          <p:cNvSpPr>
            <a:spLocks/>
          </p:cNvSpPr>
          <p:nvPr/>
        </p:nvSpPr>
        <p:spPr bwMode="auto">
          <a:xfrm>
            <a:off x="1400175" y="1812925"/>
            <a:ext cx="515938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2" name="Freeform 3"/>
          <p:cNvSpPr>
            <a:spLocks/>
          </p:cNvSpPr>
          <p:nvPr/>
        </p:nvSpPr>
        <p:spPr bwMode="auto">
          <a:xfrm>
            <a:off x="2049463" y="1812925"/>
            <a:ext cx="514350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3" name="Freeform 4"/>
          <p:cNvSpPr>
            <a:spLocks/>
          </p:cNvSpPr>
          <p:nvPr/>
        </p:nvSpPr>
        <p:spPr bwMode="auto">
          <a:xfrm>
            <a:off x="2697163" y="1812925"/>
            <a:ext cx="515937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Freeform 5"/>
          <p:cNvSpPr>
            <a:spLocks/>
          </p:cNvSpPr>
          <p:nvPr/>
        </p:nvSpPr>
        <p:spPr bwMode="auto">
          <a:xfrm>
            <a:off x="3346450" y="1812925"/>
            <a:ext cx="514350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5" name="Freeform 6"/>
          <p:cNvSpPr>
            <a:spLocks/>
          </p:cNvSpPr>
          <p:nvPr/>
        </p:nvSpPr>
        <p:spPr bwMode="auto">
          <a:xfrm>
            <a:off x="3992563" y="1812925"/>
            <a:ext cx="515937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6" name="Freeform 7"/>
          <p:cNvSpPr>
            <a:spLocks/>
          </p:cNvSpPr>
          <p:nvPr/>
        </p:nvSpPr>
        <p:spPr bwMode="auto">
          <a:xfrm>
            <a:off x="4641850" y="1812925"/>
            <a:ext cx="515938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Freeform 8"/>
          <p:cNvSpPr>
            <a:spLocks/>
          </p:cNvSpPr>
          <p:nvPr/>
        </p:nvSpPr>
        <p:spPr bwMode="auto">
          <a:xfrm>
            <a:off x="5291138" y="1812925"/>
            <a:ext cx="514350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Freeform 9"/>
          <p:cNvSpPr>
            <a:spLocks/>
          </p:cNvSpPr>
          <p:nvPr/>
        </p:nvSpPr>
        <p:spPr bwMode="auto">
          <a:xfrm>
            <a:off x="5938838" y="1812925"/>
            <a:ext cx="515937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Freeform 10"/>
          <p:cNvSpPr>
            <a:spLocks/>
          </p:cNvSpPr>
          <p:nvPr/>
        </p:nvSpPr>
        <p:spPr bwMode="auto">
          <a:xfrm>
            <a:off x="6572250" y="1812925"/>
            <a:ext cx="514350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Freeform 11"/>
          <p:cNvSpPr>
            <a:spLocks/>
          </p:cNvSpPr>
          <p:nvPr/>
        </p:nvSpPr>
        <p:spPr bwMode="auto">
          <a:xfrm>
            <a:off x="7219950" y="1812925"/>
            <a:ext cx="515938" cy="1312863"/>
          </a:xfrm>
          <a:custGeom>
            <a:avLst/>
            <a:gdLst>
              <a:gd name="T0" fmla="*/ 0 w 373"/>
              <a:gd name="T1" fmla="*/ 2147483647 h 528"/>
              <a:gd name="T2" fmla="*/ 2147483647 w 373"/>
              <a:gd name="T3" fmla="*/ 0 h 528"/>
              <a:gd name="T4" fmla="*/ 2147483647 w 373"/>
              <a:gd name="T5" fmla="*/ 2147483647 h 528"/>
              <a:gd name="T6" fmla="*/ 0 60000 65536"/>
              <a:gd name="T7" fmla="*/ 0 60000 65536"/>
              <a:gd name="T8" fmla="*/ 0 60000 65536"/>
              <a:gd name="T9" fmla="*/ 0 w 373"/>
              <a:gd name="T10" fmla="*/ 0 h 528"/>
              <a:gd name="T11" fmla="*/ 373 w 373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" h="528">
                <a:moveTo>
                  <a:pt x="0" y="528"/>
                </a:moveTo>
                <a:cubicBezTo>
                  <a:pt x="33" y="440"/>
                  <a:pt x="63" y="0"/>
                  <a:pt x="197" y="0"/>
                </a:cubicBezTo>
                <a:cubicBezTo>
                  <a:pt x="331" y="0"/>
                  <a:pt x="336" y="413"/>
                  <a:pt x="373" y="52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31" name="Group 12"/>
          <p:cNvGrpSpPr>
            <a:grpSpLocks/>
          </p:cNvGrpSpPr>
          <p:nvPr/>
        </p:nvGrpSpPr>
        <p:grpSpPr bwMode="auto">
          <a:xfrm>
            <a:off x="1408113" y="4673600"/>
            <a:ext cx="2844800" cy="1312863"/>
            <a:chOff x="1062" y="2438"/>
            <a:chExt cx="1829" cy="528"/>
          </a:xfrm>
        </p:grpSpPr>
        <p:sp>
          <p:nvSpPr>
            <p:cNvPr id="81964" name="Freeform 13"/>
            <p:cNvSpPr>
              <a:spLocks/>
            </p:cNvSpPr>
            <p:nvPr/>
          </p:nvSpPr>
          <p:spPr bwMode="auto">
            <a:xfrm>
              <a:off x="1062" y="2438"/>
              <a:ext cx="325" cy="528"/>
            </a:xfrm>
            <a:custGeom>
              <a:avLst/>
              <a:gdLst>
                <a:gd name="T0" fmla="*/ 0 w 373"/>
                <a:gd name="T1" fmla="*/ 528 h 528"/>
                <a:gd name="T2" fmla="*/ 99 w 373"/>
                <a:gd name="T3" fmla="*/ 0 h 528"/>
                <a:gd name="T4" fmla="*/ 187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5" name="Freeform 14"/>
            <p:cNvSpPr>
              <a:spLocks/>
            </p:cNvSpPr>
            <p:nvPr/>
          </p:nvSpPr>
          <p:spPr bwMode="auto">
            <a:xfrm>
              <a:off x="1396" y="2438"/>
              <a:ext cx="324" cy="528"/>
            </a:xfrm>
            <a:custGeom>
              <a:avLst/>
              <a:gdLst>
                <a:gd name="T0" fmla="*/ 0 w 373"/>
                <a:gd name="T1" fmla="*/ 528 h 528"/>
                <a:gd name="T2" fmla="*/ 97 w 373"/>
                <a:gd name="T3" fmla="*/ 0 h 528"/>
                <a:gd name="T4" fmla="*/ 184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6" name="Freeform 15"/>
            <p:cNvSpPr>
              <a:spLocks/>
            </p:cNvSpPr>
            <p:nvPr/>
          </p:nvSpPr>
          <p:spPr bwMode="auto">
            <a:xfrm>
              <a:off x="1724" y="2438"/>
              <a:ext cx="325" cy="528"/>
            </a:xfrm>
            <a:custGeom>
              <a:avLst/>
              <a:gdLst>
                <a:gd name="T0" fmla="*/ 0 w 373"/>
                <a:gd name="T1" fmla="*/ 528 h 528"/>
                <a:gd name="T2" fmla="*/ 99 w 373"/>
                <a:gd name="T3" fmla="*/ 0 h 528"/>
                <a:gd name="T4" fmla="*/ 187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Freeform 16"/>
            <p:cNvSpPr>
              <a:spLocks/>
            </p:cNvSpPr>
            <p:nvPr/>
          </p:nvSpPr>
          <p:spPr bwMode="auto">
            <a:xfrm>
              <a:off x="2068" y="2438"/>
              <a:ext cx="324" cy="528"/>
            </a:xfrm>
            <a:custGeom>
              <a:avLst/>
              <a:gdLst>
                <a:gd name="T0" fmla="*/ 0 w 373"/>
                <a:gd name="T1" fmla="*/ 528 h 528"/>
                <a:gd name="T2" fmla="*/ 97 w 373"/>
                <a:gd name="T3" fmla="*/ 0 h 528"/>
                <a:gd name="T4" fmla="*/ 184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Freeform 17"/>
            <p:cNvSpPr>
              <a:spLocks/>
            </p:cNvSpPr>
            <p:nvPr/>
          </p:nvSpPr>
          <p:spPr bwMode="auto">
            <a:xfrm>
              <a:off x="2400" y="2438"/>
              <a:ext cx="325" cy="528"/>
            </a:xfrm>
            <a:custGeom>
              <a:avLst/>
              <a:gdLst>
                <a:gd name="T0" fmla="*/ 0 w 373"/>
                <a:gd name="T1" fmla="*/ 528 h 528"/>
                <a:gd name="T2" fmla="*/ 99 w 373"/>
                <a:gd name="T3" fmla="*/ 0 h 528"/>
                <a:gd name="T4" fmla="*/ 187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9" name="Freeform 18"/>
            <p:cNvSpPr>
              <a:spLocks/>
            </p:cNvSpPr>
            <p:nvPr/>
          </p:nvSpPr>
          <p:spPr bwMode="auto">
            <a:xfrm>
              <a:off x="1228" y="2438"/>
              <a:ext cx="325" cy="528"/>
            </a:xfrm>
            <a:custGeom>
              <a:avLst/>
              <a:gdLst>
                <a:gd name="T0" fmla="*/ 0 w 373"/>
                <a:gd name="T1" fmla="*/ 528 h 528"/>
                <a:gd name="T2" fmla="*/ 99 w 373"/>
                <a:gd name="T3" fmla="*/ 0 h 528"/>
                <a:gd name="T4" fmla="*/ 187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0" name="Freeform 19"/>
            <p:cNvSpPr>
              <a:spLocks/>
            </p:cNvSpPr>
            <p:nvPr/>
          </p:nvSpPr>
          <p:spPr bwMode="auto">
            <a:xfrm>
              <a:off x="1562" y="2438"/>
              <a:ext cx="324" cy="528"/>
            </a:xfrm>
            <a:custGeom>
              <a:avLst/>
              <a:gdLst>
                <a:gd name="T0" fmla="*/ 0 w 373"/>
                <a:gd name="T1" fmla="*/ 528 h 528"/>
                <a:gd name="T2" fmla="*/ 97 w 373"/>
                <a:gd name="T3" fmla="*/ 0 h 528"/>
                <a:gd name="T4" fmla="*/ 184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1" name="Freeform 20"/>
            <p:cNvSpPr>
              <a:spLocks/>
            </p:cNvSpPr>
            <p:nvPr/>
          </p:nvSpPr>
          <p:spPr bwMode="auto">
            <a:xfrm>
              <a:off x="1890" y="2438"/>
              <a:ext cx="325" cy="528"/>
            </a:xfrm>
            <a:custGeom>
              <a:avLst/>
              <a:gdLst>
                <a:gd name="T0" fmla="*/ 0 w 373"/>
                <a:gd name="T1" fmla="*/ 528 h 528"/>
                <a:gd name="T2" fmla="*/ 99 w 373"/>
                <a:gd name="T3" fmla="*/ 0 h 528"/>
                <a:gd name="T4" fmla="*/ 187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2" name="Freeform 21"/>
            <p:cNvSpPr>
              <a:spLocks/>
            </p:cNvSpPr>
            <p:nvPr/>
          </p:nvSpPr>
          <p:spPr bwMode="auto">
            <a:xfrm>
              <a:off x="2234" y="2438"/>
              <a:ext cx="324" cy="528"/>
            </a:xfrm>
            <a:custGeom>
              <a:avLst/>
              <a:gdLst>
                <a:gd name="T0" fmla="*/ 0 w 373"/>
                <a:gd name="T1" fmla="*/ 528 h 528"/>
                <a:gd name="T2" fmla="*/ 97 w 373"/>
                <a:gd name="T3" fmla="*/ 0 h 528"/>
                <a:gd name="T4" fmla="*/ 184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Freeform 22"/>
            <p:cNvSpPr>
              <a:spLocks/>
            </p:cNvSpPr>
            <p:nvPr/>
          </p:nvSpPr>
          <p:spPr bwMode="auto">
            <a:xfrm>
              <a:off x="2566" y="2438"/>
              <a:ext cx="325" cy="528"/>
            </a:xfrm>
            <a:custGeom>
              <a:avLst/>
              <a:gdLst>
                <a:gd name="T0" fmla="*/ 0 w 373"/>
                <a:gd name="T1" fmla="*/ 528 h 528"/>
                <a:gd name="T2" fmla="*/ 99 w 373"/>
                <a:gd name="T3" fmla="*/ 0 h 528"/>
                <a:gd name="T4" fmla="*/ 187 w 373"/>
                <a:gd name="T5" fmla="*/ 522 h 528"/>
                <a:gd name="T6" fmla="*/ 0 60000 65536"/>
                <a:gd name="T7" fmla="*/ 0 60000 65536"/>
                <a:gd name="T8" fmla="*/ 0 60000 65536"/>
                <a:gd name="T9" fmla="*/ 0 w 373"/>
                <a:gd name="T10" fmla="*/ 0 h 528"/>
                <a:gd name="T11" fmla="*/ 373 w 373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3" h="528">
                  <a:moveTo>
                    <a:pt x="0" y="528"/>
                  </a:moveTo>
                  <a:cubicBezTo>
                    <a:pt x="33" y="440"/>
                    <a:pt x="63" y="0"/>
                    <a:pt x="197" y="0"/>
                  </a:cubicBezTo>
                  <a:cubicBezTo>
                    <a:pt x="331" y="0"/>
                    <a:pt x="336" y="413"/>
                    <a:pt x="373" y="52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32" name="Text Box 23"/>
          <p:cNvSpPr txBox="1">
            <a:spLocks noChangeArrowheads="1"/>
          </p:cNvSpPr>
          <p:nvPr/>
        </p:nvSpPr>
        <p:spPr bwMode="auto">
          <a:xfrm>
            <a:off x="1444625" y="434816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Ch.1</a:t>
            </a:r>
          </a:p>
        </p:txBody>
      </p:sp>
      <p:sp>
        <p:nvSpPr>
          <p:cNvPr id="81933" name="Text Box 24"/>
          <p:cNvSpPr txBox="1">
            <a:spLocks noChangeArrowheads="1"/>
          </p:cNvSpPr>
          <p:nvPr/>
        </p:nvSpPr>
        <p:spPr bwMode="auto">
          <a:xfrm>
            <a:off x="2079625" y="153511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Ch.2</a:t>
            </a:r>
          </a:p>
        </p:txBody>
      </p:sp>
      <p:sp>
        <p:nvSpPr>
          <p:cNvPr id="81934" name="Text Box 25"/>
          <p:cNvSpPr txBox="1">
            <a:spLocks noChangeArrowheads="1"/>
          </p:cNvSpPr>
          <p:nvPr/>
        </p:nvSpPr>
        <p:spPr bwMode="auto">
          <a:xfrm>
            <a:off x="2732088" y="153511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Ch.3</a:t>
            </a:r>
          </a:p>
        </p:txBody>
      </p:sp>
      <p:sp>
        <p:nvSpPr>
          <p:cNvPr id="81935" name="Text Box 26"/>
          <p:cNvSpPr txBox="1">
            <a:spLocks noChangeArrowheads="1"/>
          </p:cNvSpPr>
          <p:nvPr/>
        </p:nvSpPr>
        <p:spPr bwMode="auto">
          <a:xfrm>
            <a:off x="3375025" y="153511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Ch.4</a:t>
            </a:r>
          </a:p>
        </p:txBody>
      </p:sp>
      <p:sp>
        <p:nvSpPr>
          <p:cNvPr id="81936" name="Text Box 27"/>
          <p:cNvSpPr txBox="1">
            <a:spLocks noChangeArrowheads="1"/>
          </p:cNvSpPr>
          <p:nvPr/>
        </p:nvSpPr>
        <p:spPr bwMode="auto">
          <a:xfrm>
            <a:off x="4002088" y="153511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Ch.5</a:t>
            </a:r>
          </a:p>
        </p:txBody>
      </p:sp>
      <p:sp>
        <p:nvSpPr>
          <p:cNvPr id="81937" name="Text Box 28"/>
          <p:cNvSpPr txBox="1">
            <a:spLocks noChangeArrowheads="1"/>
          </p:cNvSpPr>
          <p:nvPr/>
        </p:nvSpPr>
        <p:spPr bwMode="auto">
          <a:xfrm>
            <a:off x="4652963" y="153511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Ch.6</a:t>
            </a:r>
          </a:p>
        </p:txBody>
      </p:sp>
      <p:sp>
        <p:nvSpPr>
          <p:cNvPr id="81938" name="Text Box 29"/>
          <p:cNvSpPr txBox="1">
            <a:spLocks noChangeArrowheads="1"/>
          </p:cNvSpPr>
          <p:nvPr/>
        </p:nvSpPr>
        <p:spPr bwMode="auto">
          <a:xfrm>
            <a:off x="5313363" y="153511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Ch.7</a:t>
            </a:r>
          </a:p>
        </p:txBody>
      </p:sp>
      <p:sp>
        <p:nvSpPr>
          <p:cNvPr id="81939" name="Text Box 30"/>
          <p:cNvSpPr txBox="1">
            <a:spLocks noChangeArrowheads="1"/>
          </p:cNvSpPr>
          <p:nvPr/>
        </p:nvSpPr>
        <p:spPr bwMode="auto">
          <a:xfrm>
            <a:off x="5956300" y="153511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Ch.8</a:t>
            </a:r>
          </a:p>
        </p:txBody>
      </p:sp>
      <p:sp>
        <p:nvSpPr>
          <p:cNvPr id="81940" name="Text Box 31"/>
          <p:cNvSpPr txBox="1">
            <a:spLocks noChangeArrowheads="1"/>
          </p:cNvSpPr>
          <p:nvPr/>
        </p:nvSpPr>
        <p:spPr bwMode="auto">
          <a:xfrm>
            <a:off x="6583363" y="153511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Ch.9</a:t>
            </a:r>
          </a:p>
        </p:txBody>
      </p:sp>
      <p:sp>
        <p:nvSpPr>
          <p:cNvPr id="81941" name="Text Box 32"/>
          <p:cNvSpPr txBox="1">
            <a:spLocks noChangeArrowheads="1"/>
          </p:cNvSpPr>
          <p:nvPr/>
        </p:nvSpPr>
        <p:spPr bwMode="auto">
          <a:xfrm>
            <a:off x="7221538" y="1535113"/>
            <a:ext cx="552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Ch.10</a:t>
            </a:r>
          </a:p>
        </p:txBody>
      </p:sp>
      <p:sp>
        <p:nvSpPr>
          <p:cNvPr id="81942" name="Text Box 33"/>
          <p:cNvSpPr txBox="1">
            <a:spLocks noChangeArrowheads="1"/>
          </p:cNvSpPr>
          <p:nvPr/>
        </p:nvSpPr>
        <p:spPr bwMode="auto">
          <a:xfrm>
            <a:off x="5275263" y="4691063"/>
            <a:ext cx="1455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solidFill>
                  <a:srgbClr val="FF0000"/>
                </a:solidFill>
                <a:latin typeface="Times New Roman" pitchFamily="18" charset="0"/>
              </a:rPr>
              <a:t>Saving of bandwidth</a:t>
            </a:r>
          </a:p>
        </p:txBody>
      </p:sp>
      <p:sp>
        <p:nvSpPr>
          <p:cNvPr id="81943" name="Line 34"/>
          <p:cNvSpPr>
            <a:spLocks noChangeShapeType="1"/>
          </p:cNvSpPr>
          <p:nvPr/>
        </p:nvSpPr>
        <p:spPr bwMode="auto">
          <a:xfrm>
            <a:off x="4251325" y="4953000"/>
            <a:ext cx="3479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4" name="Text Box 35"/>
          <p:cNvSpPr txBox="1">
            <a:spLocks noChangeArrowheads="1"/>
          </p:cNvSpPr>
          <p:nvPr/>
        </p:nvSpPr>
        <p:spPr bwMode="auto">
          <a:xfrm>
            <a:off x="1952625" y="434816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Ch.3</a:t>
            </a:r>
          </a:p>
        </p:txBody>
      </p:sp>
      <p:sp>
        <p:nvSpPr>
          <p:cNvPr id="81945" name="Text Box 36"/>
          <p:cNvSpPr txBox="1">
            <a:spLocks noChangeArrowheads="1"/>
          </p:cNvSpPr>
          <p:nvPr/>
        </p:nvSpPr>
        <p:spPr bwMode="auto">
          <a:xfrm>
            <a:off x="2460625" y="434816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Ch.5</a:t>
            </a:r>
          </a:p>
        </p:txBody>
      </p:sp>
      <p:sp>
        <p:nvSpPr>
          <p:cNvPr id="81946" name="Text Box 37"/>
          <p:cNvSpPr txBox="1">
            <a:spLocks noChangeArrowheads="1"/>
          </p:cNvSpPr>
          <p:nvPr/>
        </p:nvSpPr>
        <p:spPr bwMode="auto">
          <a:xfrm>
            <a:off x="2994025" y="434816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Ch.7</a:t>
            </a:r>
          </a:p>
        </p:txBody>
      </p:sp>
      <p:sp>
        <p:nvSpPr>
          <p:cNvPr id="81947" name="Text Box 38"/>
          <p:cNvSpPr txBox="1">
            <a:spLocks noChangeArrowheads="1"/>
          </p:cNvSpPr>
          <p:nvPr/>
        </p:nvSpPr>
        <p:spPr bwMode="auto">
          <a:xfrm>
            <a:off x="3502025" y="434816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Ch.9</a:t>
            </a:r>
          </a:p>
        </p:txBody>
      </p:sp>
      <p:sp>
        <p:nvSpPr>
          <p:cNvPr id="81948" name="Text Box 39"/>
          <p:cNvSpPr txBox="1">
            <a:spLocks noChangeArrowheads="1"/>
          </p:cNvSpPr>
          <p:nvPr/>
        </p:nvSpPr>
        <p:spPr bwMode="auto">
          <a:xfrm>
            <a:off x="1714500" y="4191000"/>
            <a:ext cx="476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Ch.2</a:t>
            </a:r>
          </a:p>
        </p:txBody>
      </p:sp>
      <p:sp>
        <p:nvSpPr>
          <p:cNvPr id="81949" name="Text Box 40"/>
          <p:cNvSpPr txBox="1">
            <a:spLocks noChangeArrowheads="1"/>
          </p:cNvSpPr>
          <p:nvPr/>
        </p:nvSpPr>
        <p:spPr bwMode="auto">
          <a:xfrm>
            <a:off x="2222500" y="4191000"/>
            <a:ext cx="476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Ch.4</a:t>
            </a:r>
          </a:p>
        </p:txBody>
      </p:sp>
      <p:sp>
        <p:nvSpPr>
          <p:cNvPr id="81950" name="Text Box 41"/>
          <p:cNvSpPr txBox="1">
            <a:spLocks noChangeArrowheads="1"/>
          </p:cNvSpPr>
          <p:nvPr/>
        </p:nvSpPr>
        <p:spPr bwMode="auto">
          <a:xfrm>
            <a:off x="2730500" y="4191000"/>
            <a:ext cx="476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Ch.6</a:t>
            </a:r>
          </a:p>
        </p:txBody>
      </p:sp>
      <p:sp>
        <p:nvSpPr>
          <p:cNvPr id="81951" name="Text Box 42"/>
          <p:cNvSpPr txBox="1">
            <a:spLocks noChangeArrowheads="1"/>
          </p:cNvSpPr>
          <p:nvPr/>
        </p:nvSpPr>
        <p:spPr bwMode="auto">
          <a:xfrm>
            <a:off x="3263900" y="4191000"/>
            <a:ext cx="476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Ch.8</a:t>
            </a:r>
          </a:p>
        </p:txBody>
      </p:sp>
      <p:sp>
        <p:nvSpPr>
          <p:cNvPr id="81952" name="Text Box 43"/>
          <p:cNvSpPr txBox="1">
            <a:spLocks noChangeArrowheads="1"/>
          </p:cNvSpPr>
          <p:nvPr/>
        </p:nvSpPr>
        <p:spPr bwMode="auto">
          <a:xfrm>
            <a:off x="3733800" y="4191000"/>
            <a:ext cx="552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Ch.10</a:t>
            </a:r>
          </a:p>
        </p:txBody>
      </p:sp>
      <p:sp>
        <p:nvSpPr>
          <p:cNvPr id="81953" name="Text Box 44"/>
          <p:cNvSpPr txBox="1">
            <a:spLocks noChangeArrowheads="1"/>
          </p:cNvSpPr>
          <p:nvPr/>
        </p:nvSpPr>
        <p:spPr bwMode="auto">
          <a:xfrm>
            <a:off x="1436688" y="1528763"/>
            <a:ext cx="476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>
                <a:latin typeface="Times New Roman" pitchFamily="18" charset="0"/>
              </a:rPr>
              <a:t>Ch.1</a:t>
            </a:r>
          </a:p>
        </p:txBody>
      </p:sp>
      <p:sp>
        <p:nvSpPr>
          <p:cNvPr id="81954" name="Line 45"/>
          <p:cNvSpPr>
            <a:spLocks noChangeShapeType="1"/>
          </p:cNvSpPr>
          <p:nvPr/>
        </p:nvSpPr>
        <p:spPr bwMode="auto">
          <a:xfrm>
            <a:off x="985838" y="5986463"/>
            <a:ext cx="74930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5" name="Line 46"/>
          <p:cNvSpPr>
            <a:spLocks noChangeShapeType="1"/>
          </p:cNvSpPr>
          <p:nvPr/>
        </p:nvSpPr>
        <p:spPr bwMode="auto">
          <a:xfrm>
            <a:off x="985838" y="3125788"/>
            <a:ext cx="74930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956" name="Group 47"/>
          <p:cNvGrpSpPr>
            <a:grpSpLocks/>
          </p:cNvGrpSpPr>
          <p:nvPr/>
        </p:nvGrpSpPr>
        <p:grpSpPr bwMode="auto">
          <a:xfrm>
            <a:off x="4260850" y="1785938"/>
            <a:ext cx="3487738" cy="4343400"/>
            <a:chOff x="2859" y="1583"/>
            <a:chExt cx="2197" cy="1387"/>
          </a:xfrm>
        </p:grpSpPr>
        <p:sp>
          <p:nvSpPr>
            <p:cNvPr id="81962" name="Line 48"/>
            <p:cNvSpPr>
              <a:spLocks noChangeShapeType="1"/>
            </p:cNvSpPr>
            <p:nvPr/>
          </p:nvSpPr>
          <p:spPr bwMode="auto">
            <a:xfrm>
              <a:off x="2859" y="1583"/>
              <a:ext cx="0" cy="1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3" name="Line 49"/>
            <p:cNvSpPr>
              <a:spLocks noChangeShapeType="1"/>
            </p:cNvSpPr>
            <p:nvPr/>
          </p:nvSpPr>
          <p:spPr bwMode="auto">
            <a:xfrm>
              <a:off x="5056" y="1583"/>
              <a:ext cx="0" cy="1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57" name="Text Box 50"/>
          <p:cNvSpPr txBox="1">
            <a:spLocks noChangeArrowheads="1"/>
          </p:cNvSpPr>
          <p:nvPr/>
        </p:nvSpPr>
        <p:spPr bwMode="auto">
          <a:xfrm>
            <a:off x="915988" y="3095625"/>
            <a:ext cx="24622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>
                <a:latin typeface="Times New Roman" pitchFamily="18" charset="0"/>
              </a:rPr>
              <a:t>Conventional multicarrier techniques</a:t>
            </a:r>
          </a:p>
        </p:txBody>
      </p:sp>
      <p:sp>
        <p:nvSpPr>
          <p:cNvPr id="81958" name="Text Box 51"/>
          <p:cNvSpPr txBox="1">
            <a:spLocks noChangeArrowheads="1"/>
          </p:cNvSpPr>
          <p:nvPr/>
        </p:nvSpPr>
        <p:spPr bwMode="auto">
          <a:xfrm>
            <a:off x="915988" y="5959475"/>
            <a:ext cx="2333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>
                <a:latin typeface="Times New Roman" pitchFamily="18" charset="0"/>
              </a:rPr>
              <a:t>Orthogonal multicarrier techniques</a:t>
            </a:r>
          </a:p>
        </p:txBody>
      </p:sp>
      <p:sp>
        <p:nvSpPr>
          <p:cNvPr id="81959" name="Text Box 52"/>
          <p:cNvSpPr txBox="1">
            <a:spLocks noChangeArrowheads="1"/>
          </p:cNvSpPr>
          <p:nvPr/>
        </p:nvSpPr>
        <p:spPr bwMode="auto">
          <a:xfrm>
            <a:off x="4683125" y="5314950"/>
            <a:ext cx="2509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2000">
                <a:solidFill>
                  <a:srgbClr val="FF0000"/>
                </a:solidFill>
                <a:latin typeface="Times New Roman" pitchFamily="18" charset="0"/>
              </a:rPr>
              <a:t>50% bandwidth saving</a:t>
            </a:r>
          </a:p>
        </p:txBody>
      </p:sp>
      <p:sp>
        <p:nvSpPr>
          <p:cNvPr id="81960" name="Text Box 53"/>
          <p:cNvSpPr txBox="1">
            <a:spLocks noChangeArrowheads="1"/>
          </p:cNvSpPr>
          <p:nvPr/>
        </p:nvSpPr>
        <p:spPr bwMode="auto">
          <a:xfrm>
            <a:off x="7700963" y="5986463"/>
            <a:ext cx="795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>
                <a:latin typeface="Times New Roman" pitchFamily="18" charset="0"/>
              </a:rPr>
              <a:t>frequency</a:t>
            </a:r>
          </a:p>
        </p:txBody>
      </p:sp>
      <p:sp>
        <p:nvSpPr>
          <p:cNvPr id="81961" name="Text Box 54"/>
          <p:cNvSpPr txBox="1">
            <a:spLocks noChangeArrowheads="1"/>
          </p:cNvSpPr>
          <p:nvPr/>
        </p:nvSpPr>
        <p:spPr bwMode="auto">
          <a:xfrm>
            <a:off x="7700963" y="3135313"/>
            <a:ext cx="795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>
                <a:latin typeface="Times New Roman" pitchFamily="18" charset="0"/>
              </a:rPr>
              <a:t>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OFDM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7630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Used by IEEE 802.11a/g &amp; 802.16</a:t>
            </a:r>
            <a:endParaRPr altLang="zh-TW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Advantages:</a:t>
            </a:r>
          </a:p>
          <a:p>
            <a:pPr lvl="1" eaLnBrk="1" hangingPunct="1"/>
            <a:r>
              <a:rPr lang="en-US" altLang="zh-TW" sz="3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Protecting signal from interference</a:t>
            </a:r>
          </a:p>
          <a:p>
            <a:pPr lvl="1" eaLnBrk="1" hangingPunct="1"/>
            <a:r>
              <a:rPr lang="en-US" altLang="zh-TW" sz="3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High spectrum efficiency </a:t>
            </a:r>
            <a:r>
              <a:rPr lang="en-US" altLang="zh-TW" sz="30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–</a:t>
            </a:r>
            <a:r>
              <a:rPr lang="en-US" altLang="zh-TW" sz="30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more data can travel over a smaller amount of bandwidt</a:t>
            </a:r>
            <a:r>
              <a:rPr lang="en-US" altLang="zh-CN" sz="30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h</a:t>
            </a:r>
            <a:endParaRPr lang="en-US" altLang="zh-TW" sz="3000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Multiple access methods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0425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Font typeface="Wingdings" pitchFamily="2" charset="2"/>
              <a:buBlip>
                <a:blip r:embed="rId3"/>
              </a:buBlip>
            </a:pPr>
            <a:r>
              <a:rPr altLang="zh-TW" sz="3400" i="1">
                <a:solidFill>
                  <a:srgbClr val="404040"/>
                </a:solidFill>
                <a:ea typeface="MS PGothic" pitchFamily="34" charset="-128"/>
              </a:rPr>
              <a:t>Multiplexing</a:t>
            </a:r>
            <a:r>
              <a:rPr altLang="zh-TW" sz="3400">
                <a:solidFill>
                  <a:srgbClr val="404040"/>
                </a:solidFill>
                <a:ea typeface="MS PGothic" pitchFamily="34" charset="-128"/>
              </a:rPr>
              <a:t> is about how to share the medium by </a:t>
            </a:r>
            <a:r>
              <a:rPr sz="3400">
                <a:solidFill>
                  <a:srgbClr val="404040"/>
                </a:solidFill>
                <a:ea typeface="MS PGothic" pitchFamily="34" charset="-128"/>
              </a:rPr>
              <a:t>dividing the medium into multiple channels</a:t>
            </a:r>
            <a:endParaRPr altLang="zh-TW" sz="3400"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sz="3400">
                <a:solidFill>
                  <a:srgbClr val="404040"/>
                </a:solidFill>
                <a:ea typeface="MS PGothic" pitchFamily="34" charset="-128"/>
              </a:rPr>
              <a:t>But</a:t>
            </a:r>
            <a:r>
              <a:rPr altLang="zh-TW" sz="3400">
                <a:solidFill>
                  <a:srgbClr val="404040"/>
                </a:solidFill>
                <a:ea typeface="MS PGothic" pitchFamily="34" charset="-128"/>
              </a:rPr>
              <a:t> how to use multiplexing </a:t>
            </a:r>
            <a:r>
              <a:rPr sz="3400">
                <a:solidFill>
                  <a:srgbClr val="404040"/>
                </a:solidFill>
                <a:ea typeface="MS PGothic" pitchFamily="34" charset="-128"/>
              </a:rPr>
              <a:t>? 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sz="3400">
                <a:solidFill>
                  <a:srgbClr val="404040"/>
                </a:solidFill>
                <a:ea typeface="MS PGothic" pitchFamily="34" charset="-128"/>
              </a:rPr>
              <a:t>	This is by </a:t>
            </a:r>
            <a:r>
              <a:rPr sz="3400" i="1">
                <a:solidFill>
                  <a:srgbClr val="404040"/>
                </a:solidFill>
                <a:ea typeface="MS PGothic" pitchFamily="34" charset="-128"/>
              </a:rPr>
              <a:t>m</a:t>
            </a:r>
            <a:r>
              <a:rPr altLang="zh-TW" sz="3400" i="1">
                <a:solidFill>
                  <a:srgbClr val="404040"/>
                </a:solidFill>
                <a:ea typeface="MS PGothic" pitchFamily="34" charset="-128"/>
              </a:rPr>
              <a:t>ultiple access methods</a:t>
            </a:r>
            <a:r>
              <a:rPr altLang="zh-TW" sz="3400">
                <a:solidFill>
                  <a:srgbClr val="404040"/>
                </a:solidFill>
                <a:ea typeface="MS PGothic" pitchFamily="34" charset="-128"/>
              </a:rPr>
              <a:t> :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Segmenting available spectrum into 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frequencies,</a:t>
            </a: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 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planning frequency for reuse,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 </a:t>
            </a:r>
            <a:endParaRPr lang="en-US" altLang="zh-CN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a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llocat</a:t>
            </a: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ing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 time slots, or </a:t>
            </a:r>
            <a:endParaRPr lang="en-US" altLang="zh-CN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 smtClean="0">
                <a:solidFill>
                  <a:srgbClr val="262626"/>
                </a:solidFill>
                <a:ea typeface="PMingLiU" pitchFamily="18" charset="-120"/>
              </a:rPr>
              <a:t>defining </a:t>
            </a:r>
            <a:r>
              <a:rPr lang="en-US" altLang="zh-TW" smtClean="0">
                <a:solidFill>
                  <a:srgbClr val="262626"/>
                </a:solidFill>
                <a:ea typeface="PMingLiU" pitchFamily="18" charset="-120"/>
              </a:rPr>
              <a:t>spreading codes, etc..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62975" cy="990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Analog vs. digital</a:t>
            </a:r>
            <a:r>
              <a:rPr lang="en-US" smtClean="0">
                <a:latin typeface="Calibri" pitchFamily="34" charset="0"/>
              </a:rPr>
              <a:t> signal</a:t>
            </a:r>
            <a:endParaRPr lang="en-US" altLang="zh-TW" smtClean="0">
              <a:latin typeface="Calibri" pitchFamily="34" charset="0"/>
            </a:endParaRP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447800"/>
            <a:ext cx="86868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CN" smtClean="0">
                <a:latin typeface="Calibri" pitchFamily="34" charset="0"/>
                <a:ea typeface="PMingLiU" pitchFamily="18" charset="-120"/>
              </a:rPr>
              <a:t>Signals can also be digital or analog:</a:t>
            </a:r>
          </a:p>
          <a:p>
            <a:pPr lvl="1" eaLnBrk="1" hangingPunct="1"/>
            <a:r>
              <a:rPr lang="en-US" altLang="zh-TW" sz="2400" b="1" i="1" smtClean="0">
                <a:solidFill>
                  <a:srgbClr val="0066CC"/>
                </a:solidFill>
                <a:latin typeface="Calibri" pitchFamily="34" charset="0"/>
                <a:ea typeface="PMingLiU" pitchFamily="18" charset="-120"/>
              </a:rPr>
              <a:t>Digital signal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 - signal </a:t>
            </a:r>
            <a:r>
              <a:rPr lang="en-US" altLang="zh-CN" sz="2400" smtClean="0">
                <a:latin typeface="Calibri" pitchFamily="34" charset="0"/>
                <a:ea typeface="PMingLiU" pitchFamily="18" charset="-120"/>
              </a:rPr>
              <a:t>strength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 </a:t>
            </a:r>
            <a:r>
              <a:rPr lang="en-US" altLang="zh-CN" sz="2400" smtClean="0">
                <a:latin typeface="Calibri" pitchFamily="34" charset="0"/>
                <a:ea typeface="PMingLiU" pitchFamily="18" charset="-120"/>
              </a:rPr>
              <a:t>(voltage pulses)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 maintains a constant level for some period of time and then changes to another constant level</a:t>
            </a:r>
            <a:endParaRPr lang="en-US" altLang="zh-CN" sz="2400" smtClean="0">
              <a:latin typeface="Calibri" pitchFamily="34" charset="0"/>
              <a:ea typeface="PMingLiU" pitchFamily="18" charset="-120"/>
            </a:endParaRPr>
          </a:p>
          <a:p>
            <a:pPr lvl="1" eaLnBrk="1" hangingPunct="1"/>
            <a:r>
              <a:rPr lang="en-US" altLang="zh-TW" sz="2400" b="1" i="1" smtClean="0">
                <a:solidFill>
                  <a:srgbClr val="0066CC"/>
                </a:solidFill>
                <a:latin typeface="Calibri" pitchFamily="34" charset="0"/>
                <a:ea typeface="PMingLiU" pitchFamily="18" charset="-120"/>
              </a:rPr>
              <a:t>Analog signal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 - signal </a:t>
            </a:r>
            <a:r>
              <a:rPr lang="en-US" altLang="zh-CN" sz="2400" smtClean="0">
                <a:latin typeface="Calibri" pitchFamily="34" charset="0"/>
                <a:ea typeface="PMingLiU" pitchFamily="18" charset="-120"/>
              </a:rPr>
              <a:t>strength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 varies in a smooth (continuously varying)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  <a:cs typeface="Times New Roman" pitchFamily="18" charset="0"/>
              </a:rPr>
              <a:t> 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fashion over time</a:t>
            </a:r>
          </a:p>
        </p:txBody>
      </p:sp>
      <p:pic>
        <p:nvPicPr>
          <p:cNvPr id="83558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886200" cy="148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558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3886200" cy="149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0772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Multiple access methods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6106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FDMA (Frequency Division Multiple Access)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Based on FDM 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  <a:cs typeface="Calibri" pitchFamily="34" charset="0"/>
              </a:rPr>
              <a:t>–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 Allocate frequencies to channels or define a frequency hopping pattern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E.g., used for simultaneous communication between base station and mobile unit (uplink and downlink)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TDMA (Time Division Multiple Access)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Based on TDM 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–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 Allocate time slots for channels in a fixed pattern; 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PMingLiU" pitchFamily="18" charset="-120"/>
              </a:rPr>
              <a:t>CDMA (Code Division Multiple Access)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Based on CDM 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–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 Assign codes to allow for separation of different users in code space;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Power control (the problem of 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“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near and far terminals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”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).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PMingLiU" pitchFamily="18" charset="-120"/>
              </a:rPr>
              <a:t>SDMA (Space Division Multiple Access)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CN" sz="2200" smtClean="0">
                <a:solidFill>
                  <a:srgbClr val="262626"/>
                </a:solidFill>
                <a:ea typeface="PMingLiU" pitchFamily="18" charset="-120"/>
              </a:rPr>
              <a:t>Based on SDM </a:t>
            </a:r>
            <a:endParaRPr lang="en-US" altLang="zh-TW" sz="2200" smtClean="0">
              <a:solidFill>
                <a:srgbClr val="262626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648575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Multiple access methods</a:t>
            </a:r>
          </a:p>
        </p:txBody>
      </p:sp>
      <p:graphicFrame>
        <p:nvGraphicFramePr>
          <p:cNvPr id="90114" name="Object 3"/>
          <p:cNvGraphicFramePr>
            <a:graphicFrameLocks noChangeAspect="1"/>
          </p:cNvGraphicFramePr>
          <p:nvPr>
            <p:ph idx="1"/>
          </p:nvPr>
        </p:nvGraphicFramePr>
        <p:xfrm>
          <a:off x="381000" y="1339850"/>
          <a:ext cx="82296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Dokument" r:id="rId4" imgW="8540496" imgH="6010656" progId="Word.Document.8">
                  <p:embed/>
                </p:oleObj>
              </mc:Choice>
              <mc:Fallback>
                <p:oleObj name="Dokument" r:id="rId4" imgW="8540496" imgH="6010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39850"/>
                        <a:ext cx="82296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49275"/>
            <a:ext cx="8915400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800" smtClean="0">
                <a:latin typeface="Calibri" pitchFamily="34" charset="0"/>
              </a:rPr>
              <a:t>Comparison of FDMA, TDMA, CDMA   </a:t>
            </a:r>
            <a:br>
              <a:rPr lang="en-US" altLang="zh-TW" sz="3800" smtClean="0">
                <a:latin typeface="Calibri" pitchFamily="34" charset="0"/>
              </a:rPr>
            </a:br>
            <a:r>
              <a:rPr lang="en-US" altLang="zh-TW" sz="3800" smtClean="0">
                <a:latin typeface="Calibri" pitchFamily="34" charset="0"/>
              </a:rPr>
              <a:t> (</a:t>
            </a:r>
            <a:r>
              <a:rPr lang="en-US" altLang="zh-CN" sz="3800" smtClean="0">
                <a:latin typeface="Calibri" pitchFamily="34" charset="0"/>
              </a:rPr>
              <a:t>e</a:t>
            </a:r>
            <a:r>
              <a:rPr lang="en-US" altLang="zh-TW" sz="3800" smtClean="0">
                <a:latin typeface="Calibri" pitchFamily="34" charset="0"/>
              </a:rPr>
              <a:t>xample: Cellular system)</a:t>
            </a:r>
          </a:p>
        </p:txBody>
      </p:sp>
      <p:pic>
        <p:nvPicPr>
          <p:cNvPr id="92162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76400"/>
            <a:ext cx="51054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63" name="Group 4"/>
          <p:cNvGrpSpPr>
            <a:grpSpLocks/>
          </p:cNvGrpSpPr>
          <p:nvPr/>
        </p:nvGrpSpPr>
        <p:grpSpPr bwMode="auto">
          <a:xfrm>
            <a:off x="685800" y="2667000"/>
            <a:ext cx="1905000" cy="1447800"/>
            <a:chOff x="1596" y="1392"/>
            <a:chExt cx="960" cy="672"/>
          </a:xfrm>
        </p:grpSpPr>
        <p:sp>
          <p:nvSpPr>
            <p:cNvPr id="92164" name="AutoShape 5"/>
            <p:cNvSpPr>
              <a:spLocks noChangeArrowheads="1"/>
            </p:cNvSpPr>
            <p:nvPr/>
          </p:nvSpPr>
          <p:spPr bwMode="auto">
            <a:xfrm>
              <a:off x="159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1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4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65" name="AutoShape 6"/>
            <p:cNvSpPr>
              <a:spLocks noChangeArrowheads="1"/>
            </p:cNvSpPr>
            <p:nvPr/>
          </p:nvSpPr>
          <p:spPr bwMode="auto">
            <a:xfrm>
              <a:off x="1776" y="1488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E80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5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66" name="AutoShape 7"/>
            <p:cNvSpPr>
              <a:spLocks noChangeArrowheads="1"/>
            </p:cNvSpPr>
            <p:nvPr/>
          </p:nvSpPr>
          <p:spPr bwMode="auto">
            <a:xfrm>
              <a:off x="1776" y="1680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67" name="AutoShape 8"/>
            <p:cNvSpPr>
              <a:spLocks noChangeArrowheads="1"/>
            </p:cNvSpPr>
            <p:nvPr/>
          </p:nvSpPr>
          <p:spPr bwMode="auto">
            <a:xfrm>
              <a:off x="159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68" name="AutoShape 9"/>
            <p:cNvSpPr>
              <a:spLocks noChangeArrowheads="1"/>
            </p:cNvSpPr>
            <p:nvPr/>
          </p:nvSpPr>
          <p:spPr bwMode="auto">
            <a:xfrm>
              <a:off x="1776" y="1872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69" name="AutoShape 10"/>
            <p:cNvSpPr>
              <a:spLocks noChangeArrowheads="1"/>
            </p:cNvSpPr>
            <p:nvPr/>
          </p:nvSpPr>
          <p:spPr bwMode="auto">
            <a:xfrm>
              <a:off x="195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6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70" name="AutoShape 11"/>
            <p:cNvSpPr>
              <a:spLocks noChangeArrowheads="1"/>
            </p:cNvSpPr>
            <p:nvPr/>
          </p:nvSpPr>
          <p:spPr bwMode="auto">
            <a:xfrm>
              <a:off x="195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7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71" name="AutoShape 12"/>
            <p:cNvSpPr>
              <a:spLocks noChangeArrowheads="1"/>
            </p:cNvSpPr>
            <p:nvPr/>
          </p:nvSpPr>
          <p:spPr bwMode="auto">
            <a:xfrm>
              <a:off x="1956" y="1392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4EE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72" name="AutoShape 13"/>
            <p:cNvSpPr>
              <a:spLocks noChangeArrowheads="1"/>
            </p:cNvSpPr>
            <p:nvPr/>
          </p:nvSpPr>
          <p:spPr bwMode="auto">
            <a:xfrm>
              <a:off x="2136" y="1488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73" name="AutoShape 14"/>
            <p:cNvSpPr>
              <a:spLocks noChangeArrowheads="1"/>
            </p:cNvSpPr>
            <p:nvPr/>
          </p:nvSpPr>
          <p:spPr bwMode="auto">
            <a:xfrm>
              <a:off x="2136" y="1680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01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4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74" name="AutoShape 15"/>
            <p:cNvSpPr>
              <a:spLocks noChangeArrowheads="1"/>
            </p:cNvSpPr>
            <p:nvPr/>
          </p:nvSpPr>
          <p:spPr bwMode="auto">
            <a:xfrm>
              <a:off x="2316" y="1584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E8004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5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92175" name="AutoShape 16"/>
            <p:cNvSpPr>
              <a:spLocks noChangeArrowheads="1"/>
            </p:cNvSpPr>
            <p:nvPr/>
          </p:nvSpPr>
          <p:spPr bwMode="auto">
            <a:xfrm>
              <a:off x="2316" y="1776"/>
              <a:ext cx="240" cy="192"/>
            </a:xfrm>
            <a:prstGeom prst="hexagon">
              <a:avLst>
                <a:gd name="adj" fmla="val 31250"/>
                <a:gd name="vf" fmla="val 115470"/>
              </a:avLst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400">
                  <a:latin typeface="Arial" pitchFamily="34" charset="0"/>
                  <a:ea typeface="PMingLiU" pitchFamily="18" charset="-120"/>
                </a:rPr>
                <a:t>f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1400">
                <a:latin typeface="Arial" pitchFamily="34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Call Admission Control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371600"/>
            <a:ext cx="8604250" cy="495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sz="3000">
                <a:ea typeface="新細明體" pitchFamily="18" charset="-120"/>
              </a:rPr>
              <a:t>Given the number of channels available, the network needs to determine whether a newly arrived transmission request should be admitted</a:t>
            </a:r>
            <a:r>
              <a:rPr altLang="zh-TW" sz="3000">
                <a:ea typeface="新細明體" pitchFamily="18" charset="-120"/>
              </a:rPr>
              <a:t>.</a:t>
            </a:r>
          </a:p>
          <a:p>
            <a:pPr eaLnBrk="1" hangingPunct="1">
              <a:lnSpc>
                <a:spcPct val="95000"/>
              </a:lnSpc>
              <a:spcBef>
                <a:spcPct val="30000"/>
              </a:spcBef>
              <a:defRPr/>
            </a:pPr>
            <a:r>
              <a:rPr sz="3000">
                <a:ea typeface="新細明體" pitchFamily="18" charset="-120"/>
              </a:rPr>
              <a:t>This is especially important for calls in cellular phone networks - the Call Admission Control (CAC) problem</a:t>
            </a:r>
          </a:p>
          <a:p>
            <a:pPr lvl="1" eaLnBrk="1" hangingPunct="1">
              <a:lnSpc>
                <a:spcPct val="95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altLang="zh-CN" sz="2600" smtClean="0">
                <a:ea typeface="新細明體" pitchFamily="18" charset="-120"/>
              </a:rPr>
              <a:t>The number of channels allocated to each BS is limited</a:t>
            </a:r>
          </a:p>
          <a:p>
            <a:pPr lvl="1" eaLnBrk="1" hangingPunct="1">
              <a:lnSpc>
                <a:spcPct val="95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altLang="zh-CN" sz="2600" smtClean="0">
                <a:ea typeface="新細明體" pitchFamily="18" charset="-120"/>
              </a:rPr>
              <a:t>Maximized channel utilization while guaranteeing QoS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990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Call Admission Control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371600"/>
            <a:ext cx="860425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CAC is a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 process for managing the arriving traffic (at the call, session, or connection level)  based on some predefined criteria</a:t>
            </a:r>
            <a:endParaRPr>
              <a:solidFill>
                <a:srgbClr val="404040"/>
              </a:solidFill>
              <a:ea typeface="MS PGothic" pitchFamily="34" charset="-128"/>
            </a:endParaRPr>
          </a:p>
          <a:p>
            <a:pPr eaLnBrk="1" hangingPunct="1"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When necessary, some call requests need to be blocked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32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New call blocking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sz="32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Handoff call blocking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Example: TDMA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1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1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458" name="Picture 2" descr="CAC_e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518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057400"/>
            <a:ext cx="81534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Blip>
                <a:blip r:embed="rId4"/>
              </a:buBlip>
            </a:pP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At instant (t</a:t>
            </a:r>
            <a:r>
              <a:rPr altLang="zh-TW" sz="1800" b="0" baseline="-25000">
                <a:solidFill>
                  <a:srgbClr val="404040"/>
                </a:solidFill>
                <a:ea typeface="MS PGothic" pitchFamily="34" charset="-128"/>
              </a:rPr>
              <a:t>2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), one of the 17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      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active users in cell 2 is leaving cell 2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      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heading cell 3.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altLang="zh-TW" sz="400" b="0">
              <a:solidFill>
                <a:srgbClr val="404040"/>
              </a:solidFill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Blip>
                <a:blip r:embed="rId4"/>
              </a:buBlip>
            </a:pP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This user has to be hande</a:t>
            </a: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d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over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       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to cell 3,</a:t>
            </a: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but cell 3 is fully loaded.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altLang="zh-TW" sz="400" b="0">
              <a:solidFill>
                <a:srgbClr val="404040"/>
              </a:solidFill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Blip>
                <a:blip r:embed="rId4"/>
              </a:buBlip>
            </a:pP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Result: This user will</a:t>
            </a: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 be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rejected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       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by cell 3 and the call will be dropped.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altLang="zh-TW" sz="400" b="0">
              <a:solidFill>
                <a:srgbClr val="404040"/>
              </a:solidFill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Blip>
                <a:blip r:embed="rId4"/>
              </a:buBlip>
            </a:pP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Conclusion: </a:t>
            </a:r>
            <a:endParaRPr sz="1800" b="0">
              <a:solidFill>
                <a:srgbClr val="404040"/>
              </a:solidFill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      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Admitting the new user in cell 2 at </a:t>
            </a:r>
            <a:endParaRPr sz="1800" b="0">
              <a:solidFill>
                <a:srgbClr val="404040"/>
              </a:solidFill>
              <a:ea typeface="MS PGothic" pitchFamily="34" charset="-128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sz="1800" b="0">
                <a:solidFill>
                  <a:srgbClr val="404040"/>
                </a:solidFill>
                <a:ea typeface="MS PGothic" pitchFamily="34" charset="-128"/>
              </a:rPr>
              <a:t>       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instant (t</a:t>
            </a:r>
            <a:r>
              <a:rPr altLang="zh-TW" sz="1800" b="0" baseline="-25000">
                <a:solidFill>
                  <a:srgbClr val="404040"/>
                </a:solidFill>
                <a:ea typeface="MS PGothic" pitchFamily="34" charset="-128"/>
              </a:rPr>
              <a:t>1</a:t>
            </a:r>
            <a:r>
              <a:rPr altLang="zh-TW" sz="1800" b="0">
                <a:solidFill>
                  <a:srgbClr val="404040"/>
                </a:solidFill>
                <a:ea typeface="MS PGothic" pitchFamily="34" charset="-128"/>
              </a:rPr>
              <a:t>) was not a good decision.</a:t>
            </a: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457200" y="609600"/>
            <a:ext cx="8077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TW" sz="1800">
                <a:ea typeface="PMingLiU" pitchFamily="18" charset="-120"/>
              </a:rPr>
              <a:t>Number of channels per cell=20.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TW" sz="1800">
                <a:ea typeface="PMingLiU" pitchFamily="18" charset="-120"/>
              </a:rPr>
              <a:t>The network consists of 3 cells.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TW" sz="1800">
                <a:ea typeface="PMingLiU" pitchFamily="18" charset="-120"/>
              </a:rPr>
              <a:t>At instant (t0), number of users Ni(t0) (i=1,2,3) is equal to (18, 17, 19)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TW" sz="1800">
                <a:ea typeface="PMingLiU" pitchFamily="18" charset="-120"/>
              </a:rPr>
              <a:t>At instant (t1), a new user arrived at cell 3. Then Ni(t2) will be (18, 17,20).</a:t>
            </a:r>
            <a:endParaRPr lang="zh-TW" altLang="en-US" sz="1800">
              <a:ea typeface="PMingLiU" pitchFamily="18" charset="-120"/>
            </a:endParaRPr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304800" y="5410200"/>
            <a:ext cx="8604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</a:pPr>
            <a:r>
              <a:rPr lang="en-US" altLang="zh-CN" sz="2200" b="1">
                <a:latin typeface="Myriad Web" pitchFamily="34" charset="0"/>
                <a:ea typeface="PMingLiU" pitchFamily="18" charset="-120"/>
              </a:rPr>
              <a:t>The Guard Channel Scheme</a:t>
            </a:r>
          </a:p>
          <a:p>
            <a:pPr marL="742950" lvl="1" indent="-285750">
              <a:lnSpc>
                <a:spcPct val="95000"/>
              </a:lnSpc>
              <a:spcBef>
                <a:spcPct val="1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5"/>
              </a:buBlip>
            </a:pPr>
            <a:r>
              <a:rPr lang="en-US" altLang="zh-CN" sz="2000">
                <a:latin typeface="Myriad Web" pitchFamily="34" charset="0"/>
                <a:ea typeface="PMingLiU" pitchFamily="18" charset="-120"/>
              </a:rPr>
              <a:t>Parameter to consider: new and handoff call arrival rates and mean call residency time</a:t>
            </a:r>
            <a:endParaRPr lang="en-US" altLang="zh-TW" sz="2000">
              <a:latin typeface="Myriad Web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1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1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1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1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15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15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15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15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685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Call Admission Control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41438"/>
            <a:ext cx="8839200" cy="5059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 i="1">
                <a:solidFill>
                  <a:srgbClr val="404040"/>
                </a:solidFill>
                <a:ea typeface="MS PGothic" pitchFamily="34" charset="-128"/>
              </a:rPr>
              <a:t>Na</a:t>
            </a:r>
            <a:r>
              <a:rPr altLang="zh-TW" sz="2600" i="1">
                <a:solidFill>
                  <a:srgbClr val="404040"/>
                </a:solidFill>
                <a:latin typeface="Times New Roman" pitchFamily="18" charset="0"/>
                <a:ea typeface="MS PGothic" pitchFamily="34" charset="-128"/>
              </a:rPr>
              <a:t>ï</a:t>
            </a:r>
            <a:r>
              <a:rPr altLang="zh-TW" sz="2600" i="1">
                <a:solidFill>
                  <a:srgbClr val="404040"/>
                </a:solidFill>
                <a:ea typeface="MS PGothic" pitchFamily="34" charset="-128"/>
              </a:rPr>
              <a:t>ve solution: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for no hand-off drops, reserve bandwidth in all cells a mobile/connection might pass through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 i="1">
                <a:solidFill>
                  <a:srgbClr val="404040"/>
                </a:solidFill>
                <a:ea typeface="MS PGothic" pitchFamily="34" charset="-128"/>
              </a:rPr>
              <a:t>Problem: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bandwidth quickly consumed and new connection blocking probability increases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 i="1">
                <a:solidFill>
                  <a:srgbClr val="404040"/>
                </a:solidFill>
                <a:ea typeface="MS PGothic" pitchFamily="34" charset="-128"/>
              </a:rPr>
              <a:t>Proposed solution: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a cell estimates aggregate bandwidth for hand-offs from adjacent cells, to be reserved and used solely for hand-offs, not new connection requests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Predictive: estimate directions and hand-off times of ongoing connections in each cell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Adaptive: dynamically adjust amount of reserved bandwidth to account for estimation inaccuracies and varying traffic/mobility conditions</a:t>
            </a:r>
            <a:endParaRPr lang="zh-TW" altLang="en-US" sz="2200" smtClean="0">
              <a:solidFill>
                <a:srgbClr val="262626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Medium Access Control (MAC)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71600"/>
            <a:ext cx="9144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Multiplexing allows terminals to share medium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,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assuming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each 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terminal 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can be assigned a 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separate channel in the medium for transmission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 (e.g. by CAC)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sz="2600">
                <a:solidFill>
                  <a:srgbClr val="404040"/>
                </a:solidFill>
                <a:ea typeface="MS PGothic" pitchFamily="34" charset="-128"/>
              </a:rPr>
              <a:t>But in some networks, channels are accessed by terminals </a:t>
            </a:r>
            <a:r>
              <a:rPr sz="2600" i="1">
                <a:solidFill>
                  <a:srgbClr val="404040"/>
                </a:solidFill>
                <a:ea typeface="MS PGothic" pitchFamily="34" charset="-128"/>
              </a:rPr>
              <a:t>on demand - 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there is no admission control and no dedicated channel for each terminal. Then terminals need to compete for the use of channels and collision may occur.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MAC protocols 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are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used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to </a:t>
            </a:r>
            <a:r>
              <a:rPr altLang="zh-TW" sz="2600" i="1">
                <a:solidFill>
                  <a:srgbClr val="404040"/>
                </a:solidFill>
                <a:ea typeface="MS PGothic" pitchFamily="34" charset="-128"/>
              </a:rPr>
              <a:t>regulate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multiple terminals 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for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</a:t>
            </a:r>
            <a:r>
              <a:rPr altLang="zh-TW" sz="2600" i="1">
                <a:solidFill>
                  <a:srgbClr val="404040"/>
                </a:solidFill>
                <a:ea typeface="MS PGothic" pitchFamily="34" charset="-128"/>
              </a:rPr>
              <a:t>randomly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access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 to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the shared </a:t>
            </a:r>
            <a:r>
              <a:rPr sz="2600">
                <a:solidFill>
                  <a:srgbClr val="404040"/>
                </a:solidFill>
                <a:ea typeface="MS PGothic" pitchFamily="34" charset="-128"/>
              </a:rPr>
              <a:t>medium.</a:t>
            </a:r>
            <a:r>
              <a:rPr altLang="zh-TW" sz="2600">
                <a:solidFill>
                  <a:srgbClr val="404040"/>
                </a:solidFill>
                <a:ea typeface="MS PGothic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Need to resolve collisions - can be centralized and distributed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US" altLang="zh-CN" sz="2200" smtClean="0">
                <a:solidFill>
                  <a:srgbClr val="262626"/>
                </a:solidFill>
                <a:ea typeface="PMingLiU" pitchFamily="18" charset="-120"/>
              </a:rPr>
              <a:t>Needed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 for wireless networks that are designed to carry data: </a:t>
            </a:r>
            <a:r>
              <a:rPr lang="en-US" altLang="zh-CN" sz="2200" smtClean="0">
                <a:solidFill>
                  <a:srgbClr val="262626"/>
                </a:solidFill>
                <a:ea typeface="PMingLiU" pitchFamily="18" charset="-120"/>
              </a:rPr>
              <a:t> 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IEEE 802.11 Wireless LANs, ad hoc networks, bluetooth, </a:t>
            </a:r>
            <a:r>
              <a:rPr lang="en-US" altLang="zh-TW" sz="22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…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Medium Access Control (MAC)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219200"/>
            <a:ext cx="860425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40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MAC in wireless networks is more difficult than in wired network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Signal strength decreases proportional to square of distance,</a:t>
            </a:r>
            <a:r>
              <a:rPr lang="en-US" altLang="zh-CN" sz="24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 so no use for sender to apply CS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Collisions happen at receive</a:t>
            </a:r>
            <a:r>
              <a:rPr lang="en-US" altLang="zh-CN" sz="2400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r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s, so no use for sender to apply CD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Protocols (</a:t>
            </a:r>
            <a:r>
              <a:rPr altLang="zh-TW" sz="1600">
                <a:solidFill>
                  <a:srgbClr val="404040"/>
                </a:solidFill>
                <a:ea typeface="MS PGothic" pitchFamily="34" charset="-128"/>
              </a:rPr>
              <a:t>centralized </a:t>
            </a:r>
            <a:r>
              <a:rPr sz="1600">
                <a:solidFill>
                  <a:srgbClr val="404040"/>
                </a:solidFill>
                <a:ea typeface="MS PGothic" pitchFamily="34" charset="-128"/>
              </a:rPr>
              <a:t>vs</a:t>
            </a:r>
            <a:r>
              <a:rPr altLang="zh-TW" sz="1600">
                <a:solidFill>
                  <a:srgbClr val="404040"/>
                </a:solidFill>
                <a:ea typeface="MS PGothic" pitchFamily="34" charset="-128"/>
              </a:rPr>
              <a:t> distributed</a:t>
            </a:r>
            <a:r>
              <a:rPr sz="1600">
                <a:solidFill>
                  <a:srgbClr val="404040"/>
                </a:solidFill>
                <a:ea typeface="MS PGothic" pitchFamily="34" charset="-128"/>
              </a:rPr>
              <a:t>; schedule-based vs. conflict-based</a:t>
            </a: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ALOHA,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CSMA/CA (Carrier Sense MA with Collision Avoidance),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MACA (MA with Collision Avoidance),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DAMA (Demand Assignment MA </a:t>
            </a:r>
            <a:r>
              <a:rPr lang="en-US" altLang="zh-TW" sz="24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–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 for Satellites), 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TW" sz="24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…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990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Medium Access Control (MAC)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1000" y="1371600"/>
            <a:ext cx="83058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400" smtClean="0">
                <a:latin typeface="Calibri" pitchFamily="34" charset="0"/>
                <a:ea typeface="PMingLiU" pitchFamily="18" charset="-120"/>
              </a:rPr>
              <a:t>Hidden terminal problem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A sends to B, C cannot receive A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C wants to send to B, C senses a “free” medium (CS fails)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Collision at B, A cannot receive the collision (CD fails)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A is “hidden” for C -&gt; cause collisions</a:t>
            </a:r>
          </a:p>
        </p:txBody>
      </p:sp>
      <p:pic>
        <p:nvPicPr>
          <p:cNvPr id="10649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03688"/>
            <a:ext cx="5791200" cy="2157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562975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Analog vs. digital</a:t>
            </a:r>
            <a:r>
              <a:rPr lang="en-US" smtClean="0">
                <a:latin typeface="Calibri" pitchFamily="34" charset="0"/>
              </a:rPr>
              <a:t> signal</a:t>
            </a:r>
            <a:endParaRPr lang="en-US" altLang="zh-TW" smtClean="0">
              <a:latin typeface="Calibri" pitchFamily="34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371600"/>
            <a:ext cx="8686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</a:pP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Both analog and digital </a:t>
            </a:r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data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 can </a:t>
            </a:r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be 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propagate</a:t>
            </a:r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d by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 analog and digital </a:t>
            </a:r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signal</a:t>
            </a: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s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495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76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0000"/>
            <a:ext cx="44958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0588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Medium Access Control (MAC)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6688" y="1219200"/>
            <a:ext cx="8596312" cy="289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400" smtClean="0">
                <a:latin typeface="Calibri" pitchFamily="34" charset="0"/>
                <a:ea typeface="PMingLiU" pitchFamily="18" charset="-120"/>
              </a:rPr>
              <a:t>Exposed terminal problem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B sends to A, C wants to send to D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C has to wait, CS signals a medium in use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Since A is outside radio range of C, waiting is not necessary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C is “exposed” to B –&gt; unnecessary blocking</a:t>
            </a:r>
          </a:p>
        </p:txBody>
      </p:sp>
      <p:pic>
        <p:nvPicPr>
          <p:cNvPr id="10854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2400"/>
            <a:ext cx="5334000" cy="2476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9144000" cy="882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Medium Access Control (MAC)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5250" y="1371600"/>
            <a:ext cx="8591550" cy="266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400" smtClean="0">
                <a:latin typeface="Calibri" pitchFamily="34" charset="0"/>
                <a:ea typeface="PMingLiU" pitchFamily="18" charset="-120"/>
              </a:rPr>
              <a:t>Near and far terminal problem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The signal of terminal B hides A’s signal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C cannot receive A </a:t>
            </a:r>
            <a:r>
              <a:rPr lang="en-US" altLang="zh-CN" sz="2400" smtClean="0">
                <a:latin typeface="Calibri" pitchFamily="34" charset="0"/>
                <a:ea typeface="PMingLiU" pitchFamily="18" charset="-120"/>
              </a:rPr>
              <a:t>as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 B can keep occupying the channel</a:t>
            </a:r>
          </a:p>
          <a:p>
            <a:pPr lvl="1" eaLnBrk="1" hangingPunct="1"/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This is also a severe problem for CDMA networks - precise power control is needed</a:t>
            </a:r>
          </a:p>
        </p:txBody>
      </p:sp>
      <p:pic>
        <p:nvPicPr>
          <p:cNvPr id="11059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8001000" cy="198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4813"/>
            <a:ext cx="8839200" cy="882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Medium Access Control (MAC)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52400" y="1447800"/>
            <a:ext cx="87630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Example: MACA (Multiple Access with Collision Avoidance)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Use short signaling packets for collision avoidance;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b="1" smtClean="0">
                <a:latin typeface="Calibri" pitchFamily="34" charset="0"/>
                <a:ea typeface="PMingLiU" pitchFamily="18" charset="-120"/>
              </a:rPr>
              <a:t>Request (or Ready) to send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 (</a:t>
            </a:r>
            <a:r>
              <a:rPr lang="en-US" altLang="zh-TW" sz="2400" b="1" smtClean="0">
                <a:latin typeface="Calibri" pitchFamily="34" charset="0"/>
                <a:ea typeface="PMingLiU" pitchFamily="18" charset="-120"/>
              </a:rPr>
              <a:t>RTS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): sender requests the right </a:t>
            </a:r>
            <a:r>
              <a:rPr lang="en-US" altLang="zh-CN" sz="2400" smtClean="0">
                <a:latin typeface="Calibri" pitchFamily="34" charset="0"/>
                <a:ea typeface="PMingLiU" pitchFamily="18" charset="-120"/>
              </a:rPr>
              <a:t>to 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send from a receiver with a short RTS packet before it sends a data packet;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b="1" smtClean="0">
                <a:latin typeface="Calibri" pitchFamily="34" charset="0"/>
                <a:ea typeface="PMingLiU" pitchFamily="18" charset="-120"/>
              </a:rPr>
              <a:t>Clear to send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 (</a:t>
            </a:r>
            <a:r>
              <a:rPr lang="en-US" altLang="zh-TW" sz="2400" b="1" smtClean="0">
                <a:latin typeface="Calibri" pitchFamily="34" charset="0"/>
                <a:ea typeface="PMingLiU" pitchFamily="18" charset="-120"/>
              </a:rPr>
              <a:t>CTS</a:t>
            </a: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): receiver grants the right to send as soon as it is ready to receive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400" smtClean="0">
                <a:latin typeface="Calibri" pitchFamily="34" charset="0"/>
                <a:ea typeface="PMingLiU" pitchFamily="18" charset="-120"/>
              </a:rPr>
              <a:t>Signaling packets contain:</a:t>
            </a:r>
          </a:p>
          <a:p>
            <a:pPr lvl="2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latin typeface="Calibri" pitchFamily="34" charset="0"/>
                <a:ea typeface="PMingLiU" pitchFamily="18" charset="-120"/>
              </a:rPr>
              <a:t>Sender address</a:t>
            </a:r>
          </a:p>
          <a:p>
            <a:pPr lvl="2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latin typeface="Calibri" pitchFamily="34" charset="0"/>
                <a:ea typeface="PMingLiU" pitchFamily="18" charset="-120"/>
              </a:rPr>
              <a:t>Receiver address</a:t>
            </a:r>
          </a:p>
          <a:p>
            <a:pPr lvl="2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latin typeface="Calibri" pitchFamily="34" charset="0"/>
                <a:ea typeface="PMingLiU" pitchFamily="18" charset="-120"/>
              </a:rPr>
              <a:t>Packet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2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3600"/>
            <a:ext cx="4419600" cy="168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33375"/>
            <a:ext cx="8486775" cy="9540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>
                <a:latin typeface="Calibri" pitchFamily="34" charset="0"/>
              </a:rPr>
              <a:t>Medium Access Control (MAC)</a:t>
            </a:r>
          </a:p>
        </p:txBody>
      </p:sp>
      <p:sp>
        <p:nvSpPr>
          <p:cNvPr id="931844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524000"/>
            <a:ext cx="81534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MACA avoids hidden terminal problem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A and C want to send to B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A sends RTS first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C waits </a:t>
            </a:r>
            <a:r>
              <a:rPr lang="en-US" altLang="zh-CN" sz="2000" smtClean="0">
                <a:latin typeface="Calibri" pitchFamily="34" charset="0"/>
                <a:ea typeface="PMingLiU" pitchFamily="18" charset="-120"/>
              </a:rPr>
              <a:t>until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 receiving CTS from B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sz="3200" smtClean="0">
                <a:latin typeface="Calibri" pitchFamily="34" charset="0"/>
                <a:ea typeface="PMingLiU" pitchFamily="18" charset="-120"/>
              </a:rPr>
              <a:t>MACA avoids exposed                           terminal problem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B wants to send to A </a:t>
            </a:r>
            <a:r>
              <a:rPr lang="en-US" altLang="zh-CN" sz="2000" smtClean="0">
                <a:latin typeface="Calibri" pitchFamily="34" charset="0"/>
                <a:ea typeface="PMingLiU" pitchFamily="18" charset="-120"/>
              </a:rPr>
              <a:t>                                                                                                  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and C wants to send to D</a:t>
            </a:r>
          </a:p>
          <a:p>
            <a:pPr lvl="1" eaLnBrk="1" hangingPunct="1"/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Now C does not have to                                                                     </a:t>
            </a:r>
            <a:r>
              <a:rPr lang="en-US" altLang="zh-CN" sz="2000" smtClean="0">
                <a:latin typeface="Calibri" pitchFamily="34" charset="0"/>
                <a:ea typeface="PMingLiU" pitchFamily="18" charset="-120"/>
              </a:rPr>
              <a:t>                    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wait as it cannot                                                                         </a:t>
            </a:r>
            <a:r>
              <a:rPr lang="en-US" altLang="zh-CN" sz="2000" smtClean="0">
                <a:latin typeface="Calibri" pitchFamily="34" charset="0"/>
                <a:ea typeface="PMingLiU" pitchFamily="18" charset="-120"/>
              </a:rPr>
              <a:t>                    </a:t>
            </a:r>
            <a:r>
              <a:rPr lang="en-US" altLang="zh-TW" sz="2000" smtClean="0">
                <a:latin typeface="Calibri" pitchFamily="34" charset="0"/>
                <a:ea typeface="PMingLiU" pitchFamily="18" charset="-120"/>
              </a:rPr>
              <a:t>receive CTS from A</a:t>
            </a:r>
          </a:p>
        </p:txBody>
      </p:sp>
      <p:pic>
        <p:nvPicPr>
          <p:cNvPr id="931845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4419600" cy="1465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3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3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486775" cy="10588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latin typeface="Calibri" pitchFamily="34" charset="0"/>
              </a:rPr>
              <a:t>Research on </a:t>
            </a:r>
            <a:r>
              <a:rPr lang="en-US" altLang="zh-TW" smtClean="0">
                <a:latin typeface="Calibri" pitchFamily="34" charset="0"/>
              </a:rPr>
              <a:t>MAC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524000"/>
            <a:ext cx="86106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Energy efficiency</a:t>
            </a:r>
          </a:p>
          <a:p>
            <a:pPr eaLnBrk="1" hangingPunct="1"/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Improving throughput (channel utilization)</a:t>
            </a:r>
          </a:p>
          <a:p>
            <a:pPr eaLnBrk="1" hangingPunct="1"/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Improving fairness</a:t>
            </a:r>
          </a:p>
          <a:p>
            <a:pPr eaLnBrk="1" hangingPunct="1"/>
            <a:r>
              <a:rPr lang="en-US" altLang="zh-CN" sz="3200" smtClean="0">
                <a:latin typeface="Calibri" pitchFamily="34" charset="0"/>
                <a:ea typeface="PMingLiU" pitchFamily="18" charset="-120"/>
              </a:rPr>
              <a:t>…</a:t>
            </a:r>
            <a:endParaRPr lang="en-US" altLang="zh-TW" sz="3200" smtClean="0"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600200"/>
            <a:ext cx="860425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Digital signal </a:t>
            </a:r>
          </a:p>
          <a:p>
            <a:pPr lvl="1" eaLnBrk="1" hangingPunct="1"/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generally cheaper than analog signaling</a:t>
            </a:r>
          </a:p>
          <a:p>
            <a:pPr lvl="1" eaLnBrk="1" hangingPunct="1"/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less susceptible to noise interference</a:t>
            </a:r>
            <a:endParaRPr lang="en-US" altLang="zh-CN" smtClean="0">
              <a:solidFill>
                <a:srgbClr val="262626"/>
              </a:solidFill>
              <a:ea typeface="宋体" pitchFamily="2" charset="-122"/>
              <a:cs typeface="Calibri" pitchFamily="34" charset="0"/>
            </a:endParaRPr>
          </a:p>
          <a:p>
            <a:pPr lvl="1" eaLnBrk="1" hangingPunct="1"/>
            <a:r>
              <a:rPr lang="en-US" altLang="zh-CN" smtClean="0">
                <a:solidFill>
                  <a:srgbClr val="262626"/>
                </a:solidFill>
                <a:ea typeface="宋体" pitchFamily="2" charset="-122"/>
                <a:cs typeface="Calibri" pitchFamily="34" charset="0"/>
              </a:rPr>
              <a:t>allow better utilization of the bandwidth</a:t>
            </a:r>
            <a:endParaRPr lang="en-US" altLang="zh-TW" smtClean="0">
              <a:solidFill>
                <a:srgbClr val="262626"/>
              </a:solidFill>
              <a:ea typeface="PMingLiU" pitchFamily="18" charset="-120"/>
              <a:cs typeface="Calibri" pitchFamily="34" charset="0"/>
            </a:endParaRPr>
          </a:p>
          <a:p>
            <a:pPr lvl="1" eaLnBrk="1" hangingPunct="1"/>
            <a:r>
              <a:rPr lang="en-US" altLang="zh-TW" smtClean="0">
                <a:solidFill>
                  <a:srgbClr val="262626"/>
                </a:solidFill>
                <a:ea typeface="PMingLiU" pitchFamily="18" charset="-120"/>
                <a:cs typeface="Calibri" pitchFamily="34" charset="0"/>
              </a:rPr>
              <a:t>suffer more from attenuation, which endangers integrity of data </a:t>
            </a:r>
          </a:p>
          <a:p>
            <a:pPr lvl="2" eaLnBrk="1" hangingPunct="1"/>
            <a:r>
              <a:rPr lang="en-US" altLang="zh-TW" smtClean="0">
                <a:ea typeface="PMingLiU" pitchFamily="18" charset="-120"/>
                <a:cs typeface="Calibri" pitchFamily="34" charset="0"/>
              </a:rPr>
              <a:t>repeaters can be used to recover the signal and retransmit for longer distance (in wired networks)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9144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Analog vs. digital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signal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5181600" cy="1873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17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100" smtClean="0">
                <a:latin typeface="Calibri" pitchFamily="34" charset="0"/>
              </a:rPr>
              <a:t>Frequency</a:t>
            </a:r>
            <a:endParaRPr lang="en-US" altLang="zh-TW" sz="4000" smtClean="0">
              <a:latin typeface="Calibri" pitchFamily="34" charset="0"/>
            </a:endParaRPr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43000"/>
            <a:ext cx="89154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CN" sz="3000" b="0" smtClean="0">
                <a:latin typeface="Calibri" pitchFamily="34" charset="0"/>
                <a:cs typeface="Tahoma" pitchFamily="34" charset="0"/>
              </a:rPr>
              <a:t>An electromagnetic wave is characterized by: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Amplitude (</a:t>
            </a:r>
            <a:r>
              <a:rPr lang="en-US" altLang="zh-TW" sz="2200" b="1" i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A</a:t>
            </a: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)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</a:t>
            </a: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-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  <a:cs typeface="Tahoma" pitchFamily="34" charset="0"/>
              </a:rPr>
              <a:t>maximum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strength of the signal over time; typically measured in </a:t>
            </a:r>
            <a:r>
              <a:rPr lang="en-US" altLang="zh-TW" sz="2200" i="1" smtClean="0">
                <a:solidFill>
                  <a:schemeClr val="hlink"/>
                </a:solidFill>
                <a:latin typeface="Calibri" pitchFamily="34" charset="0"/>
                <a:ea typeface="PMingLiU" pitchFamily="18" charset="-120"/>
                <a:cs typeface="Tahoma" pitchFamily="34" charset="0"/>
              </a:rPr>
              <a:t>volts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Frequency (</a:t>
            </a:r>
            <a:r>
              <a:rPr lang="en-US" altLang="zh-TW" sz="2200" b="1" i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f </a:t>
            </a: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)</a:t>
            </a:r>
            <a:r>
              <a:rPr lang="en-US" altLang="zh-CN" sz="2200" b="1" smtClean="0">
                <a:latin typeface="Calibri" pitchFamily="34" charset="0"/>
                <a:ea typeface="宋体" pitchFamily="2" charset="-122"/>
                <a:cs typeface="Tahoma" pitchFamily="34" charset="0"/>
              </a:rPr>
              <a:t> -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rate at which the signal repeats, measured by cycles per second (called Hertz (Hz))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Phase (</a:t>
            </a:r>
            <a:r>
              <a:rPr lang="en-US" altLang="zh-TW" sz="2200" b="1" i="1" smtClean="0">
                <a:latin typeface="Calibri" pitchFamily="34" charset="0"/>
                <a:ea typeface="PMingLiU" pitchFamily="18" charset="-120"/>
                <a:cs typeface="Tahoma" pitchFamily="34" charset="0"/>
                <a:sym typeface="Symbol" pitchFamily="18" charset="2"/>
              </a:rPr>
              <a:t></a:t>
            </a: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)</a:t>
            </a:r>
            <a:r>
              <a:rPr lang="en-US" altLang="zh-CN" sz="2200" b="1" smtClean="0">
                <a:latin typeface="Calibri" pitchFamily="34" charset="0"/>
                <a:ea typeface="宋体" pitchFamily="2" charset="-122"/>
                <a:cs typeface="Tahoma" pitchFamily="34" charset="0"/>
              </a:rPr>
              <a:t> -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  <a:cs typeface="Tahoma" pitchFamily="34" charset="0"/>
              </a:rPr>
              <a:t>denotes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the relative position in time within a single </a:t>
            </a:r>
            <a:r>
              <a:rPr lang="en-US" altLang="zh-CN" sz="2200" smtClean="0">
                <a:latin typeface="Calibri" pitchFamily="34" charset="0"/>
                <a:ea typeface="宋体" pitchFamily="2" charset="-122"/>
                <a:cs typeface="Tahoma" pitchFamily="34" charset="0"/>
              </a:rPr>
              <a:t>cycle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of a signal</a:t>
            </a:r>
            <a:endParaRPr lang="en-US" altLang="zh-CN" sz="2200" smtClean="0">
              <a:latin typeface="Calibri" pitchFamily="34" charset="0"/>
              <a:ea typeface="宋体" pitchFamily="2" charset="-122"/>
              <a:cs typeface="Tahoma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Wavelength (</a:t>
            </a:r>
            <a:r>
              <a:rPr lang="en-US" altLang="zh-TW" sz="2200" b="1" i="1" smtClean="0">
                <a:latin typeface="Calibri" pitchFamily="34" charset="0"/>
                <a:ea typeface="PMingLiU" pitchFamily="18" charset="-120"/>
                <a:cs typeface="Tahoma" pitchFamily="34" charset="0"/>
                <a:sym typeface="Symbol" pitchFamily="18" charset="2"/>
              </a:rPr>
              <a:t></a:t>
            </a:r>
            <a:r>
              <a:rPr lang="en-US" altLang="zh-TW" sz="2200" b="1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)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</a:t>
            </a:r>
            <a:r>
              <a:rPr lang="en-US" altLang="zh-CN" sz="2200" b="1" smtClean="0">
                <a:latin typeface="Calibri" pitchFamily="34" charset="0"/>
                <a:ea typeface="宋体" pitchFamily="2" charset="-122"/>
                <a:cs typeface="Tahoma" pitchFamily="34" charset="0"/>
              </a:rPr>
              <a:t>-</a:t>
            </a:r>
            <a:r>
              <a:rPr lang="en-US" altLang="zh-TW" sz="2200" smtClean="0">
                <a:latin typeface="Calibri" pitchFamily="34" charset="0"/>
                <a:ea typeface="PMingLiU" pitchFamily="18" charset="-120"/>
                <a:cs typeface="Tahoma" pitchFamily="34" charset="0"/>
              </a:rPr>
              <a:t> distance occupied by a single cycle of the signal - the distance between two points of corresponding phase of two consecutive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  <a:cs typeface="Tahoma" pitchFamily="34" charset="0"/>
                <a:sym typeface="Symbol" pitchFamily="18" charset="2"/>
              </a:rPr>
              <a:t>The higher the frequency, the shorter the wavelength.</a:t>
            </a:r>
            <a:endParaRPr altLang="zh-TW" sz="2800">
              <a:solidFill>
                <a:srgbClr val="404040"/>
              </a:solidFill>
              <a:ea typeface="MS PGothic" pitchFamily="34" charset="-128"/>
              <a:cs typeface="Tahoma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In vacuum,  all electromagnetic waves transmit at the same constant speed </a:t>
            </a:r>
            <a:r>
              <a:rPr lang="en-US" altLang="zh-TW" sz="2200" i="1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C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 (speed of light: </a:t>
            </a:r>
            <a:r>
              <a:rPr lang="en-US" altLang="zh-TW" sz="2200" i="1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C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  <a:sym typeface="Symbol" pitchFamily="18" charset="2"/>
              </a:rPr>
              <a:t>  3x10</a:t>
            </a:r>
            <a:r>
              <a:rPr lang="en-US" altLang="zh-TW" sz="2200" baseline="300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  <a:sym typeface="Symbol" pitchFamily="18" charset="2"/>
              </a:rPr>
              <a:t>8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  <a:sym typeface="Symbol" pitchFamily="18" charset="2"/>
              </a:rPr>
              <a:t>m/s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), independent of their frequencies</a:t>
            </a:r>
            <a:r>
              <a:rPr lang="en-US" sz="2200" smtClean="0">
                <a:solidFill>
                  <a:srgbClr val="262626"/>
                </a:solidFill>
                <a:cs typeface="Tahoma" pitchFamily="34" charset="0"/>
              </a:rPr>
              <a:t>:	</a:t>
            </a:r>
            <a:r>
              <a:rPr lang="en-US" altLang="zh-TW" sz="2200" i="1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C</a:t>
            </a: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 = </a:t>
            </a:r>
            <a:r>
              <a:rPr lang="en-US" altLang="zh-TW" sz="2200" b="1" i="1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  <a:sym typeface="Symbol" pitchFamily="18" charset="2"/>
              </a:rPr>
              <a:t></a:t>
            </a:r>
            <a:r>
              <a:rPr lang="en-US" altLang="zh-TW" sz="2200" i="1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  <a:sym typeface="Symbol" pitchFamily="18" charset="2"/>
              </a:rPr>
              <a:t>f</a:t>
            </a: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  <a:cs typeface="Tahoma" pitchFamily="34" charset="0"/>
              </a:rPr>
              <a:t>The higher the frequency, the higher the bit rate.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More changes can be expressed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200" smtClean="0">
                <a:solidFill>
                  <a:srgbClr val="262626"/>
                </a:solidFill>
                <a:ea typeface="PMingLiU" pitchFamily="18" charset="-120"/>
                <a:cs typeface="Tahoma" pitchFamily="34" charset="0"/>
              </a:rPr>
              <a:t>e.g., under low frequency, only several bits can be encoded, but under high frequency, sometimes can encode up to 40 bits.</a:t>
            </a:r>
            <a:endParaRPr lang="en-US" altLang="zh-CN" sz="2200" smtClean="0">
              <a:solidFill>
                <a:srgbClr val="262626"/>
              </a:solidFill>
              <a:ea typeface="宋体" pitchFamily="2" charset="-122"/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3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  <a:cs typeface="Tahoma" pitchFamily="34" charset="0"/>
              </a:rPr>
              <a:t>The higher the frequency, the smaller the components become (e.g., antennas)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CN" sz="2200" smtClean="0">
                <a:solidFill>
                  <a:srgbClr val="262626"/>
                </a:solidFill>
                <a:ea typeface="宋体" pitchFamily="2" charset="-122"/>
                <a:cs typeface="Tahoma" pitchFamily="34" charset="0"/>
              </a:rPr>
              <a:t>Today</a:t>
            </a:r>
            <a:r>
              <a:rPr lang="en-US" altLang="zh-CN" sz="2200" smtClean="0">
                <a:solidFill>
                  <a:srgbClr val="262626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’</a:t>
            </a:r>
            <a:r>
              <a:rPr lang="en-US" altLang="zh-CN" sz="2200" smtClean="0">
                <a:solidFill>
                  <a:srgbClr val="262626"/>
                </a:solidFill>
                <a:ea typeface="宋体" pitchFamily="2" charset="-122"/>
                <a:cs typeface="Tahoma" pitchFamily="34" charset="0"/>
              </a:rPr>
              <a:t>s cellular phone are so small because they operate at frequencies high enough to allow components inside to be made small enough</a:t>
            </a:r>
          </a:p>
        </p:txBody>
      </p:sp>
      <p:sp>
        <p:nvSpPr>
          <p:cNvPr id="84378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Frequency</a:t>
            </a:r>
            <a:endParaRPr altLang="zh-TW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00475"/>
            <a:ext cx="41148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58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Modulation</a:t>
            </a:r>
          </a:p>
        </p:txBody>
      </p:sp>
      <p:sp>
        <p:nvSpPr>
          <p:cNvPr id="8458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8392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Font typeface="Wingdings" pitchFamily="2" charset="2"/>
              <a:buBlip>
                <a:blip r:embed="rId4"/>
              </a:buBlip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An electromagnetic wave does not carry any information in its pure form. In order to represent data, one or more of its parameters </a:t>
            </a:r>
            <a:r>
              <a:rPr sz="2800" i="1">
                <a:solidFill>
                  <a:srgbClr val="404040"/>
                </a:solidFill>
                <a:ea typeface="MS PGothic" pitchFamily="34" charset="-128"/>
              </a:rPr>
              <a:t>A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, </a:t>
            </a:r>
            <a:r>
              <a:rPr sz="2800" i="1">
                <a:solidFill>
                  <a:srgbClr val="404040"/>
                </a:solidFill>
                <a:ea typeface="MS PGothic" pitchFamily="34" charset="-128"/>
              </a:rPr>
              <a:t>f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, and </a:t>
            </a:r>
            <a:r>
              <a:rPr altLang="zh-TW" sz="2800" i="1">
                <a:solidFill>
                  <a:srgbClr val="404040"/>
                </a:solidFill>
                <a:ea typeface="MS PGothic" pitchFamily="34" charset="-128"/>
                <a:cs typeface="Tahoma" pitchFamily="34" charset="0"/>
                <a:sym typeface="Symbol" pitchFamily="18" charset="2"/>
              </a:rPr>
              <a:t></a:t>
            </a:r>
            <a:r>
              <a:rPr sz="2800">
                <a:solidFill>
                  <a:srgbClr val="404040"/>
                </a:solidFill>
                <a:ea typeface="MS PGothic" pitchFamily="34" charset="-128"/>
                <a:cs typeface="Tahoma" pitchFamily="34" charset="0"/>
                <a:sym typeface="Symbol" pitchFamily="18" charset="2"/>
              </a:rPr>
              <a:t> </a:t>
            </a:r>
            <a:r>
              <a:rPr sz="2800">
                <a:solidFill>
                  <a:srgbClr val="404040"/>
                </a:solidFill>
                <a:ea typeface="MS PGothic" pitchFamily="34" charset="-128"/>
                <a:sym typeface="Symbol" pitchFamily="18" charset="2"/>
              </a:rPr>
              <a:t>need to be varied over time</a:t>
            </a:r>
            <a:r>
              <a:rPr sz="2800">
                <a:solidFill>
                  <a:srgbClr val="404040"/>
                </a:solidFill>
                <a:ea typeface="MS PGothic" pitchFamily="34" charset="-128"/>
              </a:rPr>
              <a:t>.</a:t>
            </a:r>
            <a:endParaRPr sz="2800">
              <a:solidFill>
                <a:srgbClr val="404040"/>
              </a:solidFill>
              <a:ea typeface="MS PGothic" pitchFamily="34" charset="-128"/>
              <a:sym typeface="Symbol" pitchFamily="18" charset="2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sz="2400" smtClean="0">
                <a:solidFill>
                  <a:srgbClr val="262626"/>
                </a:solidFill>
                <a:ea typeface="PMingLiU" pitchFamily="18" charset="-120"/>
                <a:sym typeface="Symbol" pitchFamily="18" charset="2"/>
              </a:rPr>
              <a:t>T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  <a:sym typeface="Symbol" pitchFamily="18" charset="2"/>
              </a:rPr>
              <a:t>his is called </a:t>
            </a:r>
            <a:r>
              <a:rPr lang="en-US" altLang="zh-CN" sz="2400" smtClean="0">
                <a:solidFill>
                  <a:srgbClr val="0066CC"/>
                </a:solidFill>
                <a:ea typeface="PMingLiU" pitchFamily="18" charset="-120"/>
                <a:sym typeface="Symbol" pitchFamily="18" charset="2"/>
              </a:rPr>
              <a:t>modulation</a:t>
            </a:r>
            <a:r>
              <a:rPr lang="en-US" sz="2400" smtClean="0">
                <a:solidFill>
                  <a:srgbClr val="0066CC"/>
                </a:solidFill>
                <a:ea typeface="PMingLiU" pitchFamily="18" charset="-120"/>
                <a:sym typeface="Symbol" pitchFamily="18" charset="2"/>
              </a:rPr>
              <a:t>: 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signal</a:t>
            </a:r>
            <a:r>
              <a:rPr lang="en-US" sz="2400" smtClean="0">
                <a:solidFill>
                  <a:srgbClr val="262626"/>
                </a:solidFill>
                <a:ea typeface="PMingLiU" pitchFamily="18" charset="-120"/>
              </a:rPr>
              <a:t>s are 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manipulated to carry information, or 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data is superimposed onto the 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carrier signal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Blip>
                <a:blip r:embed="rId4"/>
              </a:buBlip>
            </a:pPr>
            <a:r>
              <a:rPr altLang="zh-TW" sz="2800">
                <a:solidFill>
                  <a:srgbClr val="404040"/>
                </a:solidFill>
                <a:ea typeface="PMingLiU" pitchFamily="18" charset="-120"/>
              </a:rPr>
              <a:t>Conventional</a:t>
            </a:r>
            <a:r>
              <a:rPr sz="2800">
                <a:solidFill>
                  <a:srgbClr val="404040"/>
                </a:solidFill>
                <a:ea typeface="PMingLiU" pitchFamily="18" charset="-120"/>
              </a:rPr>
              <a:t> st</a:t>
            </a:r>
            <a:r>
              <a:rPr altLang="zh-TW" sz="2800">
                <a:solidFill>
                  <a:srgbClr val="404040"/>
                </a:solidFill>
                <a:ea typeface="PMingLiU" pitchFamily="18" charset="-120"/>
              </a:rPr>
              <a:t>andard </a:t>
            </a:r>
            <a:r>
              <a:rPr sz="2800">
                <a:solidFill>
                  <a:srgbClr val="404040"/>
                </a:solidFill>
                <a:ea typeface="PMingLiU" pitchFamily="18" charset="-120"/>
              </a:rPr>
              <a:t>                                                   modulation </a:t>
            </a:r>
            <a:r>
              <a:rPr altLang="zh-TW" sz="2800">
                <a:solidFill>
                  <a:srgbClr val="404040"/>
                </a:solidFill>
                <a:ea typeface="PMingLiU" pitchFamily="18" charset="-120"/>
              </a:rPr>
              <a:t>methods are: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400" smtClean="0">
                <a:solidFill>
                  <a:srgbClr val="0066CC"/>
                </a:solidFill>
                <a:ea typeface="PMingLiU" pitchFamily="18" charset="-120"/>
              </a:rPr>
              <a:t>Amplitude modulation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 </a:t>
            </a:r>
            <a:r>
              <a:rPr lang="en-US" altLang="zh-CN" sz="24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–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 varying </a:t>
            </a:r>
            <a:r>
              <a:rPr lang="en-US" altLang="zh-CN" sz="2400" i="1" smtClean="0">
                <a:solidFill>
                  <a:srgbClr val="262626"/>
                </a:solidFill>
                <a:ea typeface="PMingLiU" pitchFamily="18" charset="-120"/>
              </a:rPr>
              <a:t>A</a:t>
            </a:r>
            <a:r>
              <a:rPr lang="en-US" altLang="zh-TW" sz="2400" smtClean="0">
                <a:solidFill>
                  <a:srgbClr val="262626"/>
                </a:solidFill>
                <a:ea typeface="PMingLiU" pitchFamily="18" charset="-120"/>
              </a:rPr>
              <a:t>, 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400" smtClean="0">
                <a:solidFill>
                  <a:srgbClr val="0066CC"/>
                </a:solidFill>
                <a:ea typeface="PMingLiU" pitchFamily="18" charset="-120"/>
              </a:rPr>
              <a:t>Frequency modulation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 </a:t>
            </a:r>
            <a:r>
              <a:rPr lang="en-US" altLang="zh-CN" sz="24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–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 varying </a:t>
            </a:r>
            <a:r>
              <a:rPr lang="en-US" altLang="zh-CN" sz="2400" i="1" smtClean="0">
                <a:solidFill>
                  <a:srgbClr val="262626"/>
                </a:solidFill>
                <a:ea typeface="PMingLiU" pitchFamily="18" charset="-120"/>
              </a:rPr>
              <a:t>f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,</a:t>
            </a:r>
            <a:endParaRPr lang="en-US" altLang="zh-TW" sz="2400" smtClean="0">
              <a:solidFill>
                <a:srgbClr val="262626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sz="2400" smtClean="0">
                <a:solidFill>
                  <a:srgbClr val="0066CC"/>
                </a:solidFill>
                <a:ea typeface="PMingLiU" pitchFamily="18" charset="-120"/>
              </a:rPr>
              <a:t>Phase modulation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 </a:t>
            </a:r>
            <a:r>
              <a:rPr lang="en-US" altLang="zh-CN" sz="2400" smtClean="0">
                <a:solidFill>
                  <a:srgbClr val="262626"/>
                </a:solidFill>
                <a:latin typeface="Tahoma" pitchFamily="34" charset="0"/>
                <a:ea typeface="PMingLiU" pitchFamily="18" charset="-120"/>
              </a:rPr>
              <a:t>–</a:t>
            </a:r>
            <a:r>
              <a:rPr lang="en-US" altLang="zh-CN" sz="2400" smtClean="0">
                <a:solidFill>
                  <a:srgbClr val="262626"/>
                </a:solidFill>
                <a:ea typeface="PMingLiU" pitchFamily="18" charset="-120"/>
              </a:rPr>
              <a:t> varying </a:t>
            </a:r>
            <a:r>
              <a:rPr lang="en-US" altLang="zh-TW" sz="2400" i="1" smtClean="0">
                <a:solidFill>
                  <a:srgbClr val="262626"/>
                </a:solidFill>
                <a:ea typeface="PMingLiU" pitchFamily="18" charset="-120"/>
                <a:sym typeface="Symbol" pitchFamily="18" charset="2"/>
              </a:rPr>
              <a:t>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84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4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4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4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18889</TotalTime>
  <Words>3004</Words>
  <Application>Microsoft Office PowerPoint</Application>
  <PresentationFormat>全屏显示(4:3)</PresentationFormat>
  <Paragraphs>472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Tahoma</vt:lpstr>
      <vt:lpstr>MS PGothic</vt:lpstr>
      <vt:lpstr>Arial</vt:lpstr>
      <vt:lpstr>Arial Rounded MT Bold</vt:lpstr>
      <vt:lpstr>PMingLiU</vt:lpstr>
      <vt:lpstr>Myriad Web</vt:lpstr>
      <vt:lpstr>Wingdings</vt:lpstr>
      <vt:lpstr>Arial Unicode MS</vt:lpstr>
      <vt:lpstr>宋体</vt:lpstr>
      <vt:lpstr>Monotype Corsiva</vt:lpstr>
      <vt:lpstr>Calibri</vt:lpstr>
      <vt:lpstr>Times New Roman</vt:lpstr>
      <vt:lpstr>Symbol</vt:lpstr>
      <vt:lpstr>polyu</vt:lpstr>
      <vt:lpstr>Dokument</vt:lpstr>
      <vt:lpstr>Basics of  Wireless Communications</vt:lpstr>
      <vt:lpstr>Networking Layers</vt:lpstr>
      <vt:lpstr>Analog vs. digital data</vt:lpstr>
      <vt:lpstr>Analog vs. digital signal</vt:lpstr>
      <vt:lpstr>Analog vs. digital signal</vt:lpstr>
      <vt:lpstr>Analog vs. digital signal</vt:lpstr>
      <vt:lpstr>Frequency</vt:lpstr>
      <vt:lpstr>Frequency</vt:lpstr>
      <vt:lpstr>Modulation</vt:lpstr>
      <vt:lpstr>Modulation</vt:lpstr>
      <vt:lpstr>Spectrum, Bandwidth</vt:lpstr>
      <vt:lpstr>Channel capacity</vt:lpstr>
      <vt:lpstr>Channel capacity</vt:lpstr>
      <vt:lpstr>Channel capacity</vt:lpstr>
      <vt:lpstr>Electromagnetic spectrum</vt:lpstr>
      <vt:lpstr>Electromagnetic spectrum</vt:lpstr>
      <vt:lpstr>Electromagnetic spectrum</vt:lpstr>
      <vt:lpstr>Frequency bands for wireless communications</vt:lpstr>
      <vt:lpstr>Modulation in wireless networks</vt:lpstr>
      <vt:lpstr>Spread spectrum</vt:lpstr>
      <vt:lpstr>DSSS</vt:lpstr>
      <vt:lpstr> DSSS</vt:lpstr>
      <vt:lpstr>FHSS</vt:lpstr>
      <vt:lpstr>FHSS</vt:lpstr>
      <vt:lpstr> FHSS</vt:lpstr>
      <vt:lpstr>Features of spread spectrum</vt:lpstr>
      <vt:lpstr>Multiplexing</vt:lpstr>
      <vt:lpstr>Multiplexing techniques</vt:lpstr>
      <vt:lpstr>Multiplexing techniques</vt:lpstr>
      <vt:lpstr>Multiplexing techniques</vt:lpstr>
      <vt:lpstr>CDM examples</vt:lpstr>
      <vt:lpstr>CDM examples</vt:lpstr>
      <vt:lpstr>Multiplexing techniques</vt:lpstr>
      <vt:lpstr>OFDM</vt:lpstr>
      <vt:lpstr>PowerPoint 演示文稿</vt:lpstr>
      <vt:lpstr>OFDM</vt:lpstr>
      <vt:lpstr>PowerPoint 演示文稿</vt:lpstr>
      <vt:lpstr>OFDM</vt:lpstr>
      <vt:lpstr>Multiple access methods</vt:lpstr>
      <vt:lpstr>Multiple access methods</vt:lpstr>
      <vt:lpstr>Multiple access methods</vt:lpstr>
      <vt:lpstr>Comparison of FDMA, TDMA, CDMA     (example: Cellular system)</vt:lpstr>
      <vt:lpstr>Call Admission Control</vt:lpstr>
      <vt:lpstr>Call Admission Control</vt:lpstr>
      <vt:lpstr>PowerPoint 演示文稿</vt:lpstr>
      <vt:lpstr>Call Admission Control</vt:lpstr>
      <vt:lpstr>Medium Access Control (MAC)</vt:lpstr>
      <vt:lpstr>Medium Access Control (MAC)</vt:lpstr>
      <vt:lpstr>Medium Access Control (MAC)</vt:lpstr>
      <vt:lpstr>Medium Access Control (MAC)</vt:lpstr>
      <vt:lpstr>Medium Access Control (MAC)</vt:lpstr>
      <vt:lpstr>Medium Access Control (MAC)</vt:lpstr>
      <vt:lpstr>Medium Access Control (MAC)</vt:lpstr>
      <vt:lpstr>Research on MAC</vt:lpstr>
    </vt:vector>
  </TitlesOfParts>
  <Company>Polyu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Wireless  Communication for Pervasive Internet Access</dc:title>
  <dc:creator>KunXie</dc:creator>
  <cp:lastModifiedBy>QING Pei</cp:lastModifiedBy>
  <cp:revision>1075</cp:revision>
  <dcterms:created xsi:type="dcterms:W3CDTF">2010-10-07T04:09:28Z</dcterms:created>
  <dcterms:modified xsi:type="dcterms:W3CDTF">2012-04-23T19:12:24Z</dcterms:modified>
</cp:coreProperties>
</file>