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embeddings/oleObject14.bin" ContentType="application/vnd.openxmlformats-officedocument.oleObject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embeddings/oleObject15.bin" ContentType="application/vnd.openxmlformats-officedocument.oleObject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660" r:id="rId2"/>
    <p:sldId id="661" r:id="rId3"/>
    <p:sldId id="662" r:id="rId4"/>
    <p:sldId id="664" r:id="rId5"/>
    <p:sldId id="663" r:id="rId6"/>
    <p:sldId id="886" r:id="rId7"/>
    <p:sldId id="665" r:id="rId8"/>
    <p:sldId id="782" r:id="rId9"/>
    <p:sldId id="793" r:id="rId10"/>
    <p:sldId id="794" r:id="rId11"/>
    <p:sldId id="795" r:id="rId12"/>
    <p:sldId id="670" r:id="rId13"/>
    <p:sldId id="891" r:id="rId14"/>
    <p:sldId id="892" r:id="rId15"/>
    <p:sldId id="895" r:id="rId16"/>
    <p:sldId id="671" r:id="rId17"/>
    <p:sldId id="674" r:id="rId18"/>
    <p:sldId id="893" r:id="rId19"/>
    <p:sldId id="796" r:id="rId20"/>
    <p:sldId id="797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13" r:id="rId29"/>
    <p:sldId id="814" r:id="rId30"/>
    <p:sldId id="815" r:id="rId31"/>
    <p:sldId id="816" r:id="rId32"/>
    <p:sldId id="817" r:id="rId33"/>
    <p:sldId id="818" r:id="rId34"/>
    <p:sldId id="823" r:id="rId35"/>
    <p:sldId id="824" r:id="rId36"/>
    <p:sldId id="825" r:id="rId37"/>
    <p:sldId id="826" r:id="rId38"/>
    <p:sldId id="827" r:id="rId39"/>
    <p:sldId id="831" r:id="rId40"/>
    <p:sldId id="832" r:id="rId41"/>
    <p:sldId id="837" r:id="rId42"/>
    <p:sldId id="835" r:id="rId43"/>
    <p:sldId id="836" r:id="rId44"/>
    <p:sldId id="842" r:id="rId45"/>
    <p:sldId id="843" r:id="rId46"/>
    <p:sldId id="844" r:id="rId47"/>
    <p:sldId id="845" r:id="rId48"/>
    <p:sldId id="846" r:id="rId49"/>
    <p:sldId id="847" r:id="rId50"/>
    <p:sldId id="848" r:id="rId51"/>
    <p:sldId id="849" r:id="rId52"/>
    <p:sldId id="850" r:id="rId53"/>
    <p:sldId id="896" r:id="rId54"/>
    <p:sldId id="897" r:id="rId55"/>
    <p:sldId id="899" r:id="rId56"/>
    <p:sldId id="851" r:id="rId57"/>
    <p:sldId id="852" r:id="rId58"/>
    <p:sldId id="855" r:id="rId59"/>
    <p:sldId id="856" r:id="rId60"/>
    <p:sldId id="857" r:id="rId61"/>
    <p:sldId id="858" r:id="rId62"/>
    <p:sldId id="860" r:id="rId63"/>
    <p:sldId id="861" r:id="rId64"/>
    <p:sldId id="862" r:id="rId65"/>
    <p:sldId id="863" r:id="rId66"/>
    <p:sldId id="865" r:id="rId67"/>
    <p:sldId id="866" r:id="rId68"/>
    <p:sldId id="867" r:id="rId69"/>
    <p:sldId id="868" r:id="rId70"/>
    <p:sldId id="869" r:id="rId71"/>
    <p:sldId id="707" r:id="rId72"/>
    <p:sldId id="708" r:id="rId73"/>
    <p:sldId id="709" r:id="rId74"/>
    <p:sldId id="729" r:id="rId75"/>
    <p:sldId id="738" r:id="rId76"/>
    <p:sldId id="739" r:id="rId77"/>
    <p:sldId id="762" r:id="rId78"/>
    <p:sldId id="757" r:id="rId79"/>
    <p:sldId id="758" r:id="rId80"/>
    <p:sldId id="752" r:id="rId81"/>
    <p:sldId id="763" r:id="rId82"/>
    <p:sldId id="766" r:id="rId83"/>
    <p:sldId id="764" r:id="rId84"/>
    <p:sldId id="772" r:id="rId85"/>
    <p:sldId id="775" r:id="rId86"/>
    <p:sldId id="776" r:id="rId87"/>
    <p:sldId id="779" r:id="rId88"/>
    <p:sldId id="781" r:id="rId89"/>
  </p:sldIdLst>
  <p:sldSz cx="9144000" cy="6858000" type="screen4x3"/>
  <p:notesSz cx="6670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5148C"/>
    <a:srgbClr val="262626"/>
    <a:srgbClr val="644C00"/>
    <a:srgbClr val="9A7500"/>
    <a:srgbClr val="CC3300"/>
    <a:srgbClr val="FF9900"/>
    <a:srgbClr val="0066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74" y="-91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17.xml"/><Relationship Id="rId7" Type="http://schemas.openxmlformats.org/officeDocument/2006/relationships/slide" Target="slides/slide40.xml"/><Relationship Id="rId2" Type="http://schemas.openxmlformats.org/officeDocument/2006/relationships/slide" Target="slides/slide16.xml"/><Relationship Id="rId1" Type="http://schemas.openxmlformats.org/officeDocument/2006/relationships/slide" Target="slides/slide13.xml"/><Relationship Id="rId6" Type="http://schemas.openxmlformats.org/officeDocument/2006/relationships/slide" Target="slides/slide35.xml"/><Relationship Id="rId11" Type="http://schemas.openxmlformats.org/officeDocument/2006/relationships/slide" Target="slides/slide50.xml"/><Relationship Id="rId5" Type="http://schemas.openxmlformats.org/officeDocument/2006/relationships/slide" Target="slides/slide34.xml"/><Relationship Id="rId10" Type="http://schemas.openxmlformats.org/officeDocument/2006/relationships/slide" Target="slides/slide49.xml"/><Relationship Id="rId4" Type="http://schemas.openxmlformats.org/officeDocument/2006/relationships/slide" Target="slides/slide33.xml"/><Relationship Id="rId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FAB520FB-5201-40CD-AF65-0A4E0BEA774F}" type="datetimeFigureOut">
              <a:rPr lang="zh-CN" altLang="en-US"/>
              <a:pPr/>
              <a:t>2012/4/24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FC3C36CE-21D9-41D8-976B-25E303D4B4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5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8050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5FA1CF2D-5AED-4A73-935D-EB6191CEE6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38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14C4288-326B-49DD-B7C3-1637820A5D4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5B544FF-9392-4C12-99C0-E0E2EA04D0E3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16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90A76D8-EDC2-400F-9646-CE9352F0ED0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D0F0EDF-874D-4762-8569-D0554D687A5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FD232BA-5E89-4DBD-A871-EA730A58BE6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70A0D97-0E53-4AB6-B932-C3AA6504AF7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89C2FF8-DD3B-4A90-9AFC-0500FA9EC33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8BF6F73-12C5-4294-B0A4-40CF43C7B72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C64D906-F34A-4D16-A0D5-A280294FD44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3A6031C-126A-4F07-9F64-FEEA84761E5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88670CA-0714-437F-94CE-877631111F7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E4BC42F-086A-4020-8101-2AAC8EB9623F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2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6A444E7-E2CE-45BA-9576-3177BB59070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A267259-C44C-40CA-A71A-C496CAAA232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551C890-A96C-4239-B010-6579144B5B3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A20E19C-A5DF-4F27-83DB-3DECBF51F7B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0B1B18C-B5B0-473A-BAF9-FF90D98FD05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AAF5C1E-3F09-4C73-8846-8EDC2AF2355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CB0DD82-25B0-4D27-933D-C8E4A11396A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D115702-8D0A-4801-B730-9A93AC095C1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436B237-F902-41DD-96FE-9A0BF8ED175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7E361F1-11EC-4898-A272-0F1D25EF1E7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0FBE695-7534-446E-BA18-451F0BDCACA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302A25C-CCEE-4FFE-BE12-73E9B77AFA3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A22BD0D-FF5F-4148-A280-F39F7537AA2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65FD679-A6C9-4E7C-BABE-BB7F860CCC3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C086F97-8675-4E3E-BCB2-C5DE3399513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6503355-539F-4CD1-8780-24223E1CC4C6}" type="slidenum">
              <a:rPr lang="en-US" sz="1200">
                <a:latin typeface="Arial" pitchFamily="34" charset="0"/>
                <a:ea typeface="宋体" pitchFamily="2" charset="-122"/>
              </a:rPr>
              <a:pPr eaLnBrk="1" hangingPunct="1"/>
              <a:t>41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4D0014E-0BA9-43D6-9C65-8F6A2C2611A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0C27421-06BC-4FCC-BD46-D1EA34637FD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B086F27-3829-4FFE-84C7-91F6B6781C3B}" type="slidenum">
              <a:rPr lang="en-US" sz="1200">
                <a:latin typeface="Arial" pitchFamily="34" charset="0"/>
                <a:ea typeface="宋体" pitchFamily="2" charset="-122"/>
              </a:rPr>
              <a:pPr eaLnBrk="1" hangingPunct="1"/>
              <a:t>44</a:t>
            </a:fld>
            <a:endParaRPr lang="en-US" sz="12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35C4FDA-FE61-4858-BB9D-8ABA89378D2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EA61220-C6CD-44B3-A53D-9327E43250D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C893FCF-13AF-47F9-8DB9-A56933BC7E4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8CF2BA3-0BCD-41C1-8633-E8A40C6BCD2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D771005-05CE-4772-9D23-C42DE755193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54D7AF6-0C4F-4652-8B33-2ACA79B6DDC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C90AACD-2AB5-4149-B26D-219A62CCE09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7CE80D3F-3E4C-4624-9D31-2E6B1AA2422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5068E83-4367-44E7-89D2-B35040A046F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7CFF716-8CE6-4CF8-AC1C-E3C99A30CD5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4ECD719-30C8-4080-9389-E4EDF8F3465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E007103-7C46-400D-BAB8-4477F9A8C8F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2C4F923-C209-4F25-86DB-DF456C268E6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37FD6F2-951D-456A-B42B-D0210A5BCC1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7F1F1A05-5B93-4E74-883C-289382B3F72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46AEDCC-37C7-436D-8507-3964D65754E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E5DBAFD-F2DE-4D65-9965-6DD14A81A55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3C4C2D8-8605-4C38-AFCC-A31E585F279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FDCCC0D-D84B-444C-8481-B51E4C43206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6ECF5EB-7529-48FA-8D2E-0A3CCF4C067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AF66040-E7D9-4D0F-B5C7-35D7F85EEA2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915FF41-B754-42DD-986C-754D665CCD6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07DEB81-BEEF-45FB-AF4D-D6244C017E2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B0D06EE-5F1D-4C24-9C90-644E77AC596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5B119E6-E69C-4B3A-829E-84FC9A29E3A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6531A05-EEBD-45DA-A872-E1D5EDBC0D8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E45FDE4-37EA-45D3-9A4E-2FD9E8BEB99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4456BEC-43EB-44DF-BF82-54F45EB62B8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C220AED-9EF6-49F0-B2E4-5043863F088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09BB69B-806F-4DED-AB76-9252734294B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2D7E70B-59CC-4C7C-A1BE-3DFE256D5DB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FF8DED2-CBBE-4766-AB45-3A091139AE8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71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TW" smtClean="0">
                <a:latin typeface="Arial" pitchFamily="34" charset="0"/>
              </a:rPr>
              <a:t>There are many mobile computing devices on the market: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Paging devices</a:t>
            </a:r>
            <a:r>
              <a:rPr lang="en-US" altLang="zh-TW" smtClean="0">
                <a:latin typeface="Times New Roman" pitchFamily="18" charset="0"/>
              </a:rPr>
              <a:t> provide you with limited communication capabilities but are inexpensive options if you want some of the features of mobile computing.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Cell phones</a:t>
            </a:r>
            <a:r>
              <a:rPr lang="en-US" altLang="zh-TW" smtClean="0">
                <a:latin typeface="Times New Roman" pitchFamily="18" charset="0"/>
              </a:rPr>
              <a:t> feature traditional phone services such as call waiting and voice mail. Many now come with calendars, contact databases, text messaging, and e-mail capabilities.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MP3 players</a:t>
            </a:r>
            <a:r>
              <a:rPr lang="en-US" altLang="zh-TW" smtClean="0">
                <a:latin typeface="Times New Roman" pitchFamily="18" charset="0"/>
              </a:rPr>
              <a:t> allow you to carry music files and other digital files.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Personal digital assistants (PDAs</a:t>
            </a:r>
            <a:r>
              <a:rPr lang="en-US" altLang="zh-TW" smtClean="0">
                <a:latin typeface="Times New Roman" pitchFamily="18" charset="0"/>
              </a:rPr>
              <a:t>) are handheld devices that allow you to carry much of the same digital information as desktop systems.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Tablet PCs</a:t>
            </a:r>
            <a:r>
              <a:rPr lang="en-US" altLang="zh-TW" smtClean="0">
                <a:latin typeface="Times New Roman" pitchFamily="18" charset="0"/>
              </a:rPr>
              <a:t> are larger and more powerful than PDAs and incorporate specialized handwriting-recognition software.</a:t>
            </a:r>
          </a:p>
          <a:p>
            <a:pPr eaLnBrk="1" hangingPunct="1">
              <a:buFontTx/>
              <a:buChar char="•"/>
            </a:pPr>
            <a:r>
              <a:rPr lang="en-US" altLang="zh-TW" i="1" smtClean="0">
                <a:latin typeface="Times New Roman" pitchFamily="18" charset="0"/>
              </a:rPr>
              <a:t>Laptops </a:t>
            </a:r>
            <a:r>
              <a:rPr lang="en-US" altLang="zh-TW" smtClean="0">
                <a:latin typeface="Times New Roman" pitchFamily="18" charset="0"/>
              </a:rPr>
              <a:t>are expensive and powerful tools for carrying electronic information.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E82848E-D401-427C-9103-DB3BC499342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71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TW" smtClean="0">
                <a:latin typeface="Helvetica" charset="0"/>
              </a:rPr>
              <a:t>A number of devices are being released that attempt to combine a cell phone, an MP3 player, and a PDA into one unit. </a:t>
            </a:r>
          </a:p>
          <a:p>
            <a:pPr eaLnBrk="1" hangingPunct="1">
              <a:buFontTx/>
              <a:buChar char="•"/>
            </a:pPr>
            <a:r>
              <a:rPr lang="en-US" altLang="zh-TW" smtClean="0">
                <a:latin typeface="Helvetica" charset="0"/>
              </a:rPr>
              <a:t>These kinds of mobile devices are called “smartphones” and represent a step toward the ideal of “convergence,” being able to have a single compact device that features all of these capabilities. </a:t>
            </a:r>
          </a:p>
          <a:p>
            <a:pPr eaLnBrk="1" hangingPunct="1">
              <a:buFontTx/>
              <a:buChar char="•"/>
            </a:pPr>
            <a:r>
              <a:rPr lang="en-US" altLang="zh-TW" smtClean="0">
                <a:latin typeface="Helvetica" charset="0"/>
              </a:rPr>
              <a:t>However, each is making some compromises: there are features available on the best cell phones and PDAs that are missing from the smartphones currently on the market. 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5B3767E-7339-4D53-B35F-31FD0D5864A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2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6F9A8C3-C4F5-467D-A824-AB4C8BE5CDE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64670C3-D3B2-450D-BBE6-31974A08F94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 txBox="1">
            <a:spLocks noGrp="1" noChangeArrowheads="1"/>
          </p:cNvSpPr>
          <p:nvPr/>
        </p:nvSpPr>
        <p:spPr bwMode="auto">
          <a:xfrm>
            <a:off x="3779838" y="9432925"/>
            <a:ext cx="289083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1" rIns="91402" bIns="45701"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E48DBD20-BCCE-4EBC-9627-E7AFD9294A29}" type="slidenum">
              <a:rPr lang="zh-TW" altLang="en-US" sz="1300">
                <a:ea typeface="PMingLiU" pitchFamily="18" charset="-120"/>
              </a:rPr>
              <a:pPr algn="r" eaLnBrk="1" hangingPunct="1"/>
              <a:t>77</a:t>
            </a:fld>
            <a:endParaRPr lang="en-US" altLang="zh-TW" sz="1300">
              <a:ea typeface="PMingLiU" pitchFamily="18" charset="-120"/>
            </a:endParaRPr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F7573A7-E2CD-45F3-BF47-5D94C69C3FE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D0A4FD3-F0B4-458F-8C43-718AA74259A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F15847A-66AC-4608-90F2-3E673644512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80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13EB7BE-4E8F-4AB8-B2DD-19E8CA79774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81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B820155-F09B-4FF1-B753-D4715490692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82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B71E471-F1A2-4BEF-9215-12BFF3D848E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C8F697A-4C4D-49A4-9BC0-95CE601B5E2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D5B9C10-A46B-4302-8789-BEFD9D25EDD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85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D81658E-B7A2-4BD4-ACF6-8B3E37C633E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86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7250" y="747713"/>
            <a:ext cx="4957763" cy="3719512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6C917C7-67DA-4160-9975-77007BFA17C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13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70ECBCE4-C1F2-4A83-AD2F-14D5B90D519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87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805BE62-034B-4219-BAC4-76352CAA12B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4432ECB-195A-4C54-86E9-D9495C8BEEE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 userDrawn="1"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3CA5EF90-4826-4BEB-B989-BCA81939461B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/>
          <p:nvPr userDrawn="1"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  <a:p>
            <a:pPr lvl="3"/>
            <a:r>
              <a:rPr lang="en-US" altLang="zh-TW" dirty="0" smtClean="0"/>
              <a:t>This is another case</a:t>
            </a:r>
          </a:p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20472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kumimoji="1" lang="en-US" altLang="zh-CN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新細明體" charset="0"/>
                <a:cs typeface="Arial Unicode MS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Blip>
                <a:blip r:embed="rId2"/>
              </a:buBlip>
              <a:def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966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7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333333"/>
                </a:solidFill>
                <a:latin typeface="Monotype Corsiva" pitchFamily="66" charset="0"/>
                <a:ea typeface="PMingLiU" pitchFamily="18" charset="-12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pitchFamily="66" charset="0"/>
                <a:ea typeface="宋体" pitchFamily="2" charset="-122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0DA25F49-D270-4608-B69E-CBD9E8282566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None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5" r:id="rId2"/>
    <p:sldLayoutId id="2147484086" r:id="rId3"/>
    <p:sldLayoutId id="2147484088" r:id="rId4"/>
    <p:sldLayoutId id="214748408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PMingLiU" pitchFamily="18" charset="-120"/>
          <a:cs typeface="新細明體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8"/>
        </a:buBlip>
        <a:defRPr sz="3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9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Relationship Id="rId1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14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pen_Handset_Alliance" TargetMode="External"/><Relationship Id="rId3" Type="http://schemas.openxmlformats.org/officeDocument/2006/relationships/hyperlink" Target="http://en.wikipedia.org/wiki/Platform_(computing)" TargetMode="External"/><Relationship Id="rId7" Type="http://schemas.openxmlformats.org/officeDocument/2006/relationships/hyperlink" Target="http://en.wikipedia.org/wiki/Googl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Linux_kernel" TargetMode="External"/><Relationship Id="rId5" Type="http://schemas.openxmlformats.org/officeDocument/2006/relationships/hyperlink" Target="http://en.wikipedia.org/wiki/Mobile_device" TargetMode="External"/><Relationship Id="rId4" Type="http://schemas.openxmlformats.org/officeDocument/2006/relationships/hyperlink" Target="http://en.wikipedia.org/wiki/Operating_system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hk/imgres?imgurl=http://www.therealestatebloggers.com/wp-content/uploads/2008/02/imagesgphone-2dfor-2drealtors.jpg&amp;imgrefurl=http://www.therealestatebloggers.com/2008/02/20/gphone-for-realtors-by-christmas/&amp;usg=__ctlSqeRUO8u-wGI6AsFpeX_W2eg=&amp;h=500&amp;w=372&amp;sz=40&amp;hl=en&amp;start=17&amp;sig2=MmDprTfuD-iv9zVIRILT_A&amp;um=1&amp;tbnid=-VVpHGgx5TQcTM:&amp;tbnh=130&amp;tbnw=97&amp;ei=PVidSbqcJInPkAWN5f2vCw&amp;prev=/images?q=gphone+photo&amp;um=1&amp;hl=en&amp;sa=X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platform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wmf"/><Relationship Id="rId5" Type="http://schemas.openxmlformats.org/officeDocument/2006/relationships/hyperlink" Target="http://en.wikipedia.org/wiki/BlackBerry" TargetMode="External"/><Relationship Id="rId4" Type="http://schemas.openxmlformats.org/officeDocument/2006/relationships/hyperlink" Target="http://en.wikipedia.org/wiki/Research_In_Motion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cp.org/en/jsr/detail?id=184" TargetMode="External"/><Relationship Id="rId3" Type="http://schemas.openxmlformats.org/officeDocument/2006/relationships/hyperlink" Target="http://www.jcp.org/en/jsr/all" TargetMode="External"/><Relationship Id="rId7" Type="http://schemas.openxmlformats.org/officeDocument/2006/relationships/hyperlink" Target="http://www.jcp.org/en/jsr/detail?id=179" TargetMode="External"/><Relationship Id="rId12" Type="http://schemas.openxmlformats.org/officeDocument/2006/relationships/hyperlink" Target="http://www.jcp.org/en/jsr/detail?id=190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jcp.org/en/jsr/detail?id=169" TargetMode="External"/><Relationship Id="rId11" Type="http://schemas.openxmlformats.org/officeDocument/2006/relationships/hyperlink" Target="http://www.jcp.org/en/jsr/detail?id=180" TargetMode="External"/><Relationship Id="rId5" Type="http://schemas.openxmlformats.org/officeDocument/2006/relationships/hyperlink" Target="http://www.jcp.org/en/jsr/detail?id=135" TargetMode="External"/><Relationship Id="rId10" Type="http://schemas.openxmlformats.org/officeDocument/2006/relationships/hyperlink" Target="http://www.jcp.org/en/jsr/detail?id=177" TargetMode="External"/><Relationship Id="rId4" Type="http://schemas.openxmlformats.org/officeDocument/2006/relationships/hyperlink" Target="http://www.jcp.org/en/jsr/detail?id=120" TargetMode="External"/><Relationship Id="rId9" Type="http://schemas.openxmlformats.org/officeDocument/2006/relationships/hyperlink" Target="http://www.jcp.org/en/jsr/detail?id=172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catel-lucent.com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lesaleappcommunity.com/" TargetMode="External"/><Relationship Id="rId4" Type="http://schemas.openxmlformats.org/officeDocument/2006/relationships/hyperlink" Target="http://www.jil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04" name="Rectangle 36"/>
          <p:cNvSpPr>
            <a:spLocks noChangeArrowheads="1"/>
          </p:cNvSpPr>
          <p:nvPr/>
        </p:nvSpPr>
        <p:spPr bwMode="auto">
          <a:xfrm>
            <a:off x="0" y="1676400"/>
            <a:ext cx="9144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2161" tIns="50184" rIns="102161" bIns="50184" anchor="ctr"/>
          <a:lstStyle/>
          <a:p>
            <a:pPr algn="ctr"/>
            <a:r>
              <a:rPr kumimoji="1" lang="en-US" altLang="zh-CN" sz="4800" b="1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宋体" pitchFamily="2" charset="-122"/>
              </a:rPr>
              <a:t>Mobile Computing Models</a:t>
            </a:r>
            <a:endParaRPr kumimoji="1" lang="en-US" altLang="zh-CN" sz="4800" b="1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7170" name="Picture 2" descr="http://www.mytechmix.com/wp-content/uploads/2010/01/Picture-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652963"/>
            <a:ext cx="20288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http://www.milesdata.com/_images/lightBox/motorola/mc70u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652963"/>
            <a:ext cx="1944688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5105400" cy="51816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ts val="1000"/>
              </a:spcBef>
              <a:buFont typeface="Wingdings" pitchFamily="2" charset="2"/>
              <a:buBlip>
                <a:blip r:embed="rId4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M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obile m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essaging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ts val="1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Client and server a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pplications are </a:t>
            </a:r>
            <a:r>
              <a:rPr lang="en-US" altLang="zh-TW" sz="2000" i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loosely coupled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through the exchange of </a:t>
            </a:r>
            <a:r>
              <a:rPr lang="en-US" altLang="zh-TW" sz="2000" i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self-describing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messages </a:t>
            </a:r>
          </a:p>
          <a:p>
            <a:pPr lvl="2" eaLnBrk="1" hangingPunct="1">
              <a:lnSpc>
                <a:spcPct val="95000"/>
              </a:lnSpc>
              <a:spcBef>
                <a:spcPts val="600"/>
              </a:spcBef>
            </a:pPr>
            <a:r>
              <a:rPr lang="en-US" altLang="zh-TW" sz="1800" smtClean="0">
                <a:ea typeface="PMingLiU" pitchFamily="18" charset="-120"/>
                <a:cs typeface="Calibri" pitchFamily="34" charset="0"/>
              </a:rPr>
              <a:t>Messaging ca</a:t>
            </a:r>
            <a:r>
              <a:rPr lang="en-US" altLang="zh-CN" sz="1800" smtClean="0">
                <a:ea typeface="宋体" pitchFamily="2" charset="-122"/>
                <a:cs typeface="Calibri" pitchFamily="34" charset="0"/>
              </a:rPr>
              <a:t>n</a:t>
            </a:r>
            <a:r>
              <a:rPr lang="en-US" altLang="zh-TW" sz="1800" smtClean="0">
                <a:ea typeface="PMingLiU" pitchFamily="18" charset="-120"/>
                <a:cs typeface="Calibri" pitchFamily="34" charset="0"/>
              </a:rPr>
              <a:t> mean email, paging, SMS, voice, data, text etc</a:t>
            </a:r>
            <a:r>
              <a:rPr lang="de-DE" altLang="zh-CN" sz="1800" smtClean="0">
                <a:ea typeface="宋体" pitchFamily="2" charset="-122"/>
                <a:cs typeface="Calibri" pitchFamily="34" charset="0"/>
                <a:sym typeface="Symbol" pitchFamily="18" charset="2"/>
              </a:rPr>
              <a:t> </a:t>
            </a:r>
          </a:p>
          <a:p>
            <a:pPr lvl="2" eaLnBrk="1" hangingPunct="1">
              <a:lnSpc>
                <a:spcPct val="95000"/>
              </a:lnSpc>
              <a:spcBef>
                <a:spcPts val="600"/>
              </a:spcBef>
            </a:pPr>
            <a:r>
              <a:rPr lang="de-DE" altLang="zh-CN" sz="1800" smtClean="0">
                <a:ea typeface="宋体" pitchFamily="2" charset="-122"/>
                <a:cs typeface="Calibri" pitchFamily="34" charset="0"/>
                <a:sym typeface="Symbol" pitchFamily="18" charset="2"/>
              </a:rPr>
              <a:t>Store and forward delivery of data - s</a:t>
            </a:r>
            <a:r>
              <a:rPr lang="de-DE" sz="1800" smtClean="0">
                <a:sym typeface="Symbol" pitchFamily="18" charset="2"/>
              </a:rPr>
              <a:t>ender and receiver are not necessary on-line at the same time</a:t>
            </a:r>
          </a:p>
          <a:p>
            <a:pPr lvl="3" eaLnBrk="1" hangingPunct="1">
              <a:lnSpc>
                <a:spcPct val="95000"/>
              </a:lnSpc>
              <a:spcBef>
                <a:spcPts val="600"/>
              </a:spcBef>
            </a:pPr>
            <a:r>
              <a:rPr lang="en-US" altLang="zh-TW" sz="1400" smtClean="0">
                <a:ea typeface="PMingLiU" pitchFamily="18" charset="-120"/>
              </a:rPr>
              <a:t>Messages are stored when the connection is not available and forwarded when it becomes available</a:t>
            </a:r>
            <a:endParaRPr lang="de-DE" altLang="zh-CN" sz="1600" smtClean="0">
              <a:ea typeface="PMingLiU" pitchFamily="18" charset="-120"/>
              <a:sym typeface="Symbol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ts val="1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Can be used itself as a stand-alone application architecture</a:t>
            </a: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,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 or in conjunction with wireless Internet or smart client</a:t>
            </a: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 as an enhancement</a:t>
            </a:r>
            <a:r>
              <a:rPr lang="en-US" altLang="zh-TW" sz="2000" i="1" smtClean="0">
                <a:solidFill>
                  <a:srgbClr val="262626"/>
                </a:solidFill>
                <a:ea typeface="PMingLiU" pitchFamily="18" charset="-120"/>
              </a:rPr>
              <a:t>.</a:t>
            </a:r>
            <a:endParaRPr lang="de-DE" altLang="zh-CN" sz="2000" i="1" smtClean="0">
              <a:solidFill>
                <a:srgbClr val="262626"/>
              </a:solidFill>
              <a:ea typeface="PMingLiU" pitchFamily="18" charset="-120"/>
            </a:endParaRPr>
          </a:p>
        </p:txBody>
      </p:sp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5791200" y="533400"/>
            <a:ext cx="2516188" cy="5929313"/>
            <a:chOff x="3504" y="336"/>
            <a:chExt cx="1585" cy="3735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4032" y="1776"/>
              <a:ext cx="1056" cy="9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09" name="Picture 5"/>
            <p:cNvSpPr>
              <a:spLocks noChangeArrowheads="1"/>
            </p:cNvSpPr>
            <p:nvPr/>
          </p:nvSpPr>
          <p:spPr bwMode="auto">
            <a:xfrm>
              <a:off x="4080" y="576"/>
              <a:ext cx="7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0" name="Picture 6"/>
            <p:cNvSpPr>
              <a:spLocks noChangeArrowheads="1"/>
            </p:cNvSpPr>
            <p:nvPr/>
          </p:nvSpPr>
          <p:spPr bwMode="auto">
            <a:xfrm>
              <a:off x="4080" y="3264"/>
              <a:ext cx="77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224" y="33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800">
                  <a:latin typeface="Times New Roman" pitchFamily="18" charset="0"/>
                  <a:ea typeface="PMingLiU" pitchFamily="18" charset="-120"/>
                </a:rPr>
                <a:t>Sender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128" y="3840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800">
                  <a:latin typeface="Times New Roman" pitchFamily="18" charset="0"/>
                  <a:ea typeface="PMingLiU" pitchFamily="18" charset="-120"/>
                </a:rPr>
                <a:t>Receiver</a:t>
              </a:r>
            </a:p>
          </p:txBody>
        </p:sp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4608" y="1296"/>
            <a:ext cx="43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Clip" r:id="rId5" imgW="1374382" imgH="1031250" progId="MS_ClipArt_Gallery.2">
                    <p:embed/>
                  </p:oleObj>
                </mc:Choice>
                <mc:Fallback>
                  <p:oleObj name="Clip" r:id="rId5" imgW="1374382" imgH="103125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96"/>
                          <a:ext cx="43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4656" y="2784"/>
            <a:ext cx="43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Clip" r:id="rId7" imgW="1374382" imgH="1031250" progId="MS_ClipArt_Gallery.2">
                    <p:embed/>
                  </p:oleObj>
                </mc:Choice>
                <mc:Fallback>
                  <p:oleObj name="Clip" r:id="rId7" imgW="1374382" imgH="103125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84"/>
                          <a:ext cx="43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4128" y="1824"/>
            <a:ext cx="956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Clip" r:id="rId8" imgW="3489583" imgH="3082465" progId="MS_ClipArt_Gallery.2">
                    <p:embed/>
                  </p:oleObj>
                </mc:Choice>
                <mc:Fallback>
                  <p:oleObj name="Clip" r:id="rId8" imgW="3489583" imgH="3082465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956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504" y="23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800">
                  <a:latin typeface="Times New Roman" pitchFamily="18" charset="0"/>
                  <a:ea typeface="PMingLiU" pitchFamily="18" charset="-120"/>
                </a:rPr>
                <a:t>MOM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648" y="1296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800">
                  <a:latin typeface="Times New Roman" pitchFamily="18" charset="0"/>
                  <a:ea typeface="PMingLiU" pitchFamily="18" charset="-120"/>
                </a:rPr>
                <a:t>Messages</a:t>
              </a: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4464" y="273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4582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Internet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Three-tier client/server</a:t>
            </a:r>
          </a:p>
        </p:txBody>
      </p:sp>
      <p:grpSp>
        <p:nvGrpSpPr>
          <p:cNvPr id="23554" name="Group 39"/>
          <p:cNvGrpSpPr>
            <a:grpSpLocks/>
          </p:cNvGrpSpPr>
          <p:nvPr/>
        </p:nvGrpSpPr>
        <p:grpSpPr bwMode="auto">
          <a:xfrm>
            <a:off x="228600" y="1447800"/>
            <a:ext cx="8154988" cy="4867275"/>
            <a:chOff x="228600" y="1447800"/>
            <a:chExt cx="8155265" cy="4867275"/>
          </a:xfrm>
        </p:grpSpPr>
        <p:grpSp>
          <p:nvGrpSpPr>
            <p:cNvPr id="23555" name="Group 32"/>
            <p:cNvGrpSpPr>
              <a:grpSpLocks/>
            </p:cNvGrpSpPr>
            <p:nvPr/>
          </p:nvGrpSpPr>
          <p:grpSpPr bwMode="auto">
            <a:xfrm>
              <a:off x="1447800" y="1447800"/>
              <a:ext cx="6936065" cy="4867275"/>
              <a:chOff x="1143000" y="1462088"/>
              <a:chExt cx="6936065" cy="4867275"/>
            </a:xfrm>
          </p:grpSpPr>
          <p:grpSp>
            <p:nvGrpSpPr>
              <p:cNvPr id="23562" name="Group 21"/>
              <p:cNvGrpSpPr>
                <a:grpSpLocks/>
              </p:cNvGrpSpPr>
              <p:nvPr/>
            </p:nvGrpSpPr>
            <p:grpSpPr bwMode="auto">
              <a:xfrm>
                <a:off x="1143000" y="1462088"/>
                <a:ext cx="2438400" cy="4867275"/>
                <a:chOff x="762000" y="1462088"/>
                <a:chExt cx="2438400" cy="4867275"/>
              </a:xfrm>
            </p:grpSpPr>
            <p:graphicFrame>
              <p:nvGraphicFramePr>
                <p:cNvPr id="23573" name="Object 5"/>
                <p:cNvGraphicFramePr>
                  <a:graphicFrameLocks noChangeAspect="1"/>
                </p:cNvGraphicFramePr>
                <p:nvPr/>
              </p:nvGraphicFramePr>
              <p:xfrm>
                <a:off x="2209800" y="1828800"/>
                <a:ext cx="990600" cy="762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88" name="Clip" r:id="rId4" imgW="4186136" imgH="3219855" progId="MS_ClipArt_Gallery.2">
                        <p:embed/>
                      </p:oleObj>
                    </mc:Choice>
                    <mc:Fallback>
                      <p:oleObj name="Clip" r:id="rId4" imgW="4186136" imgH="3219855" progId="MS_ClipArt_Gallery.2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9800" y="1828800"/>
                              <a:ext cx="990600" cy="76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3574" name="Group 6"/>
                <p:cNvGrpSpPr>
                  <a:grpSpLocks/>
                </p:cNvGrpSpPr>
                <p:nvPr/>
              </p:nvGrpSpPr>
              <p:grpSpPr bwMode="auto">
                <a:xfrm>
                  <a:off x="1828800" y="1905000"/>
                  <a:ext cx="292100" cy="552450"/>
                  <a:chOff x="283" y="1598"/>
                  <a:chExt cx="184" cy="348"/>
                </a:xfrm>
              </p:grpSpPr>
              <p:sp>
                <p:nvSpPr>
                  <p:cNvPr id="23583" name="Freeform 7"/>
                  <p:cNvSpPr>
                    <a:spLocks/>
                  </p:cNvSpPr>
                  <p:nvPr/>
                </p:nvSpPr>
                <p:spPr bwMode="black">
                  <a:xfrm>
                    <a:off x="283" y="1680"/>
                    <a:ext cx="102" cy="185"/>
                  </a:xfrm>
                  <a:custGeom>
                    <a:avLst/>
                    <a:gdLst>
                      <a:gd name="T0" fmla="*/ 0 w 102"/>
                      <a:gd name="T1" fmla="*/ 0 h 185"/>
                      <a:gd name="T2" fmla="*/ 12 w 102"/>
                      <a:gd name="T3" fmla="*/ 0 h 185"/>
                      <a:gd name="T4" fmla="*/ 12 w 102"/>
                      <a:gd name="T5" fmla="*/ 157 h 185"/>
                      <a:gd name="T6" fmla="*/ 101 w 102"/>
                      <a:gd name="T7" fmla="*/ 157 h 185"/>
                      <a:gd name="T8" fmla="*/ 101 w 102"/>
                      <a:gd name="T9" fmla="*/ 184 h 185"/>
                      <a:gd name="T10" fmla="*/ 0 w 102"/>
                      <a:gd name="T11" fmla="*/ 184 h 185"/>
                      <a:gd name="T12" fmla="*/ 0 w 102"/>
                      <a:gd name="T13" fmla="*/ 0 h 18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2"/>
                      <a:gd name="T22" fmla="*/ 0 h 185"/>
                      <a:gd name="T23" fmla="*/ 102 w 102"/>
                      <a:gd name="T24" fmla="*/ 185 h 18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2" h="185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12" y="157"/>
                        </a:lnTo>
                        <a:lnTo>
                          <a:pt x="101" y="157"/>
                        </a:lnTo>
                        <a:lnTo>
                          <a:pt x="101" y="184"/>
                        </a:lnTo>
                        <a:lnTo>
                          <a:pt x="0" y="18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4" name="Freeform 8"/>
                  <p:cNvSpPr>
                    <a:spLocks/>
                  </p:cNvSpPr>
                  <p:nvPr/>
                </p:nvSpPr>
                <p:spPr bwMode="black">
                  <a:xfrm>
                    <a:off x="310" y="1680"/>
                    <a:ext cx="157" cy="266"/>
                  </a:xfrm>
                  <a:custGeom>
                    <a:avLst/>
                    <a:gdLst>
                      <a:gd name="T0" fmla="*/ 0 w 157"/>
                      <a:gd name="T1" fmla="*/ 0 h 266"/>
                      <a:gd name="T2" fmla="*/ 0 w 157"/>
                      <a:gd name="T3" fmla="*/ 14 h 266"/>
                      <a:gd name="T4" fmla="*/ 0 w 157"/>
                      <a:gd name="T5" fmla="*/ 80 h 266"/>
                      <a:gd name="T6" fmla="*/ 0 w 157"/>
                      <a:gd name="T7" fmla="*/ 147 h 266"/>
                      <a:gd name="T8" fmla="*/ 0 w 157"/>
                      <a:gd name="T9" fmla="*/ 159 h 266"/>
                      <a:gd name="T10" fmla="*/ 13 w 157"/>
                      <a:gd name="T11" fmla="*/ 159 h 266"/>
                      <a:gd name="T12" fmla="*/ 66 w 157"/>
                      <a:gd name="T13" fmla="*/ 159 h 266"/>
                      <a:gd name="T14" fmla="*/ 105 w 157"/>
                      <a:gd name="T15" fmla="*/ 159 h 266"/>
                      <a:gd name="T16" fmla="*/ 117 w 157"/>
                      <a:gd name="T17" fmla="*/ 159 h 266"/>
                      <a:gd name="T18" fmla="*/ 117 w 157"/>
                      <a:gd name="T19" fmla="*/ 199 h 266"/>
                      <a:gd name="T20" fmla="*/ 117 w 157"/>
                      <a:gd name="T21" fmla="*/ 239 h 266"/>
                      <a:gd name="T22" fmla="*/ 117 w 157"/>
                      <a:gd name="T23" fmla="*/ 252 h 266"/>
                      <a:gd name="T24" fmla="*/ 130 w 157"/>
                      <a:gd name="T25" fmla="*/ 265 h 266"/>
                      <a:gd name="T26" fmla="*/ 156 w 157"/>
                      <a:gd name="T27" fmla="*/ 252 h 266"/>
                      <a:gd name="T28" fmla="*/ 156 w 157"/>
                      <a:gd name="T29" fmla="*/ 239 h 266"/>
                      <a:gd name="T30" fmla="*/ 156 w 157"/>
                      <a:gd name="T31" fmla="*/ 173 h 266"/>
                      <a:gd name="T32" fmla="*/ 156 w 157"/>
                      <a:gd name="T33" fmla="*/ 107 h 266"/>
                      <a:gd name="T34" fmla="*/ 105 w 157"/>
                      <a:gd name="T35" fmla="*/ 107 h 266"/>
                      <a:gd name="T36" fmla="*/ 66 w 157"/>
                      <a:gd name="T37" fmla="*/ 107 h 266"/>
                      <a:gd name="T38" fmla="*/ 66 w 157"/>
                      <a:gd name="T39" fmla="*/ 80 h 266"/>
                      <a:gd name="T40" fmla="*/ 66 w 157"/>
                      <a:gd name="T41" fmla="*/ 53 h 266"/>
                      <a:gd name="T42" fmla="*/ 91 w 157"/>
                      <a:gd name="T43" fmla="*/ 67 h 266"/>
                      <a:gd name="T44" fmla="*/ 105 w 157"/>
                      <a:gd name="T45" fmla="*/ 93 h 266"/>
                      <a:gd name="T46" fmla="*/ 130 w 157"/>
                      <a:gd name="T47" fmla="*/ 93 h 266"/>
                      <a:gd name="T48" fmla="*/ 156 w 157"/>
                      <a:gd name="T49" fmla="*/ 93 h 266"/>
                      <a:gd name="T50" fmla="*/ 156 w 157"/>
                      <a:gd name="T51" fmla="*/ 80 h 266"/>
                      <a:gd name="T52" fmla="*/ 156 w 157"/>
                      <a:gd name="T53" fmla="*/ 67 h 266"/>
                      <a:gd name="T54" fmla="*/ 144 w 157"/>
                      <a:gd name="T55" fmla="*/ 67 h 266"/>
                      <a:gd name="T56" fmla="*/ 130 w 157"/>
                      <a:gd name="T57" fmla="*/ 67 h 266"/>
                      <a:gd name="T58" fmla="*/ 105 w 157"/>
                      <a:gd name="T59" fmla="*/ 40 h 266"/>
                      <a:gd name="T60" fmla="*/ 66 w 157"/>
                      <a:gd name="T61" fmla="*/ 0 h 266"/>
                      <a:gd name="T62" fmla="*/ 39 w 157"/>
                      <a:gd name="T63" fmla="*/ 0 h 266"/>
                      <a:gd name="T64" fmla="*/ 13 w 157"/>
                      <a:gd name="T65" fmla="*/ 0 h 266"/>
                      <a:gd name="T66" fmla="*/ 0 w 157"/>
                      <a:gd name="T67" fmla="*/ 0 h 26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57"/>
                      <a:gd name="T103" fmla="*/ 0 h 266"/>
                      <a:gd name="T104" fmla="*/ 157 w 157"/>
                      <a:gd name="T105" fmla="*/ 266 h 26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57" h="266">
                        <a:moveTo>
                          <a:pt x="0" y="0"/>
                        </a:moveTo>
                        <a:lnTo>
                          <a:pt x="0" y="14"/>
                        </a:lnTo>
                        <a:lnTo>
                          <a:pt x="0" y="80"/>
                        </a:lnTo>
                        <a:lnTo>
                          <a:pt x="0" y="147"/>
                        </a:lnTo>
                        <a:lnTo>
                          <a:pt x="0" y="159"/>
                        </a:lnTo>
                        <a:lnTo>
                          <a:pt x="13" y="159"/>
                        </a:lnTo>
                        <a:lnTo>
                          <a:pt x="66" y="159"/>
                        </a:lnTo>
                        <a:lnTo>
                          <a:pt x="105" y="159"/>
                        </a:lnTo>
                        <a:lnTo>
                          <a:pt x="117" y="159"/>
                        </a:lnTo>
                        <a:lnTo>
                          <a:pt x="117" y="199"/>
                        </a:lnTo>
                        <a:lnTo>
                          <a:pt x="117" y="239"/>
                        </a:lnTo>
                        <a:lnTo>
                          <a:pt x="117" y="252"/>
                        </a:lnTo>
                        <a:lnTo>
                          <a:pt x="130" y="265"/>
                        </a:lnTo>
                        <a:lnTo>
                          <a:pt x="156" y="252"/>
                        </a:lnTo>
                        <a:lnTo>
                          <a:pt x="156" y="239"/>
                        </a:lnTo>
                        <a:lnTo>
                          <a:pt x="156" y="173"/>
                        </a:lnTo>
                        <a:lnTo>
                          <a:pt x="156" y="107"/>
                        </a:lnTo>
                        <a:lnTo>
                          <a:pt x="105" y="107"/>
                        </a:lnTo>
                        <a:lnTo>
                          <a:pt x="66" y="107"/>
                        </a:lnTo>
                        <a:lnTo>
                          <a:pt x="66" y="80"/>
                        </a:lnTo>
                        <a:lnTo>
                          <a:pt x="66" y="53"/>
                        </a:lnTo>
                        <a:lnTo>
                          <a:pt x="91" y="67"/>
                        </a:lnTo>
                        <a:lnTo>
                          <a:pt x="105" y="93"/>
                        </a:lnTo>
                        <a:lnTo>
                          <a:pt x="130" y="93"/>
                        </a:lnTo>
                        <a:lnTo>
                          <a:pt x="156" y="93"/>
                        </a:lnTo>
                        <a:lnTo>
                          <a:pt x="156" y="80"/>
                        </a:lnTo>
                        <a:lnTo>
                          <a:pt x="156" y="67"/>
                        </a:lnTo>
                        <a:lnTo>
                          <a:pt x="144" y="67"/>
                        </a:lnTo>
                        <a:lnTo>
                          <a:pt x="130" y="67"/>
                        </a:lnTo>
                        <a:lnTo>
                          <a:pt x="105" y="40"/>
                        </a:lnTo>
                        <a:lnTo>
                          <a:pt x="66" y="0"/>
                        </a:lnTo>
                        <a:lnTo>
                          <a:pt x="39" y="0"/>
                        </a:lnTo>
                        <a:lnTo>
                          <a:pt x="13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5" name="Rectangle 9"/>
                  <p:cNvSpPr>
                    <a:spLocks noChangeArrowheads="1"/>
                  </p:cNvSpPr>
                  <p:nvPr/>
                </p:nvSpPr>
                <p:spPr bwMode="black">
                  <a:xfrm>
                    <a:off x="283" y="1885"/>
                    <a:ext cx="5" cy="6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1600"/>
                  </a:p>
                </p:txBody>
              </p:sp>
              <p:sp>
                <p:nvSpPr>
                  <p:cNvPr id="23586" name="Rectangle 10"/>
                  <p:cNvSpPr>
                    <a:spLocks noChangeArrowheads="1"/>
                  </p:cNvSpPr>
                  <p:nvPr/>
                </p:nvSpPr>
                <p:spPr bwMode="black">
                  <a:xfrm>
                    <a:off x="379" y="1885"/>
                    <a:ext cx="5" cy="6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1600"/>
                  </a:p>
                </p:txBody>
              </p:sp>
              <p:sp>
                <p:nvSpPr>
                  <p:cNvPr id="23587" name="Oval 11"/>
                  <p:cNvSpPr>
                    <a:spLocks noChangeArrowheads="1"/>
                  </p:cNvSpPr>
                  <p:nvPr/>
                </p:nvSpPr>
                <p:spPr bwMode="black">
                  <a:xfrm>
                    <a:off x="310" y="1598"/>
                    <a:ext cx="74" cy="61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 sz="1600"/>
                  </a:p>
                </p:txBody>
              </p:sp>
            </p:grpSp>
            <p:sp>
              <p:nvSpPr>
                <p:cNvPr id="2357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46325" y="1462088"/>
                  <a:ext cx="68800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zh-TW" sz="1600"/>
                    <a:t>Client</a:t>
                  </a:r>
                </a:p>
              </p:txBody>
            </p:sp>
            <p:graphicFrame>
              <p:nvGraphicFramePr>
                <p:cNvPr id="23576" name="Object 6"/>
                <p:cNvGraphicFramePr>
                  <a:graphicFrameLocks noChangeAspect="1"/>
                </p:cNvGraphicFramePr>
                <p:nvPr/>
              </p:nvGraphicFramePr>
              <p:xfrm>
                <a:off x="1447800" y="2667000"/>
                <a:ext cx="1219200" cy="1164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89" name="Clip" r:id="rId6" imgW="932835" imgH="892277" progId="MS_ClipArt_Gallery.2">
                        <p:embed/>
                      </p:oleObj>
                    </mc:Choice>
                    <mc:Fallback>
                      <p:oleObj name="Clip" r:id="rId6" imgW="932835" imgH="892277" progId="MS_ClipArt_Gallery.2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7800" y="2667000"/>
                              <a:ext cx="1219200" cy="1164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577" name="Freeform 28"/>
                <p:cNvSpPr>
                  <a:spLocks/>
                </p:cNvSpPr>
                <p:nvPr/>
              </p:nvSpPr>
              <p:spPr bwMode="auto">
                <a:xfrm>
                  <a:off x="2362200" y="2590800"/>
                  <a:ext cx="304800" cy="1447800"/>
                </a:xfrm>
                <a:custGeom>
                  <a:avLst/>
                  <a:gdLst>
                    <a:gd name="T0" fmla="*/ 2147483647 w 288"/>
                    <a:gd name="T1" fmla="*/ 0 h 1008"/>
                    <a:gd name="T2" fmla="*/ 0 w 288"/>
                    <a:gd name="T3" fmla="*/ 2147483647 h 1008"/>
                    <a:gd name="T4" fmla="*/ 0 w 288"/>
                    <a:gd name="T5" fmla="*/ 2147483647 h 100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1008"/>
                    <a:gd name="T11" fmla="*/ 288 w 288"/>
                    <a:gd name="T12" fmla="*/ 1008 h 10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1008">
                      <a:moveTo>
                        <a:pt x="288" y="0"/>
                      </a:moveTo>
                      <a:lnTo>
                        <a:pt x="0" y="480"/>
                      </a:lnTo>
                      <a:lnTo>
                        <a:pt x="0" y="1008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78" name="Object 7"/>
                <p:cNvGraphicFramePr>
                  <a:graphicFrameLocks noChangeAspect="1"/>
                </p:cNvGraphicFramePr>
                <p:nvPr/>
              </p:nvGraphicFramePr>
              <p:xfrm>
                <a:off x="2286000" y="4038600"/>
                <a:ext cx="871538" cy="1219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90" name="Clip" r:id="rId8" imgW="2733472" imgH="3819728" progId="MS_ClipArt_Gallery.2">
                        <p:embed/>
                      </p:oleObj>
                    </mc:Choice>
                    <mc:Fallback>
                      <p:oleObj name="Clip" r:id="rId8" imgW="2733472" imgH="3819728" progId="MS_ClipArt_Gallery.2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6000" y="4038600"/>
                              <a:ext cx="871538" cy="1219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3579" name="Group 13"/>
                <p:cNvGrpSpPr>
                  <a:grpSpLocks/>
                </p:cNvGrpSpPr>
                <p:nvPr/>
              </p:nvGrpSpPr>
              <p:grpSpPr bwMode="auto">
                <a:xfrm>
                  <a:off x="762000" y="5334000"/>
                  <a:ext cx="1219200" cy="995363"/>
                  <a:chOff x="3264" y="1344"/>
                  <a:chExt cx="2112" cy="1728"/>
                </a:xfrm>
              </p:grpSpPr>
              <p:graphicFrame>
                <p:nvGraphicFramePr>
                  <p:cNvPr id="23581" name="Object 8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3264" y="1352"/>
                  <a:ext cx="1278" cy="143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591" name="Microsoft ClipArt Gallery" r:id="rId10" imgW="3403600" imgH="3810000" progId="MS_ClipArt_Gallery">
                          <p:embed/>
                        </p:oleObj>
                      </mc:Choice>
                      <mc:Fallback>
                        <p:oleObj name="Microsoft ClipArt Gallery" r:id="rId10" imgW="3403600" imgH="3810000" progId="MS_ClipArt_Gallery">
                          <p:embed/>
                          <p:pic>
                            <p:nvPicPr>
                              <p:cNvPr id="0" name="Object 8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64" y="1352"/>
                                <a:ext cx="1278" cy="143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82" name="Object 9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4098" y="1344"/>
                  <a:ext cx="1278" cy="17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592" name="Microsoft ClipArt Gallery" r:id="rId12" imgW="3403600" imgH="3810000" progId="MS_ClipArt_Gallery">
                          <p:embed/>
                        </p:oleObj>
                      </mc:Choice>
                      <mc:Fallback>
                        <p:oleObj name="Microsoft ClipArt Gallery" r:id="rId12" imgW="3403600" imgH="3810000" progId="MS_ClipArt_Gallery">
                          <p:embed/>
                          <p:pic>
                            <p:nvPicPr>
                              <p:cNvPr id="0" name="Object 9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8" y="1344"/>
                                <a:ext cx="1278" cy="17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>
                                          <a:alpha val="74997"/>
                                        </a:schemeClr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3580" name="Object 10"/>
                <p:cNvGraphicFramePr>
                  <a:graphicFrameLocks noChangeAspect="1"/>
                </p:cNvGraphicFramePr>
                <p:nvPr/>
              </p:nvGraphicFramePr>
              <p:xfrm>
                <a:off x="1524000" y="4648200"/>
                <a:ext cx="838200" cy="706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593" name="Clip" r:id="rId13" imgW="3573592" imgH="3011381" progId="MS_ClipArt_Gallery.2">
                        <p:embed/>
                      </p:oleObj>
                    </mc:Choice>
                    <mc:Fallback>
                      <p:oleObj name="Clip" r:id="rId13" imgW="3573592" imgH="3011381" progId="MS_ClipArt_Gallery.2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24000" y="4648200"/>
                              <a:ext cx="838200" cy="706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23563" name="Picture 1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1600200"/>
                <a:ext cx="1259401" cy="1011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3564" name="Text Box 17"/>
              <p:cNvSpPr txBox="1">
                <a:spLocks noChangeArrowheads="1"/>
              </p:cNvSpPr>
              <p:nvPr/>
            </p:nvSpPr>
            <p:spPr bwMode="auto">
              <a:xfrm>
                <a:off x="6400800" y="1905000"/>
                <a:ext cx="9906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TW" sz="1600"/>
                  <a:t>Web</a:t>
                </a:r>
              </a:p>
              <a:p>
                <a:pPr eaLnBrk="1" hangingPunct="1"/>
                <a:r>
                  <a:rPr lang="en-US" altLang="zh-TW" sz="1600"/>
                  <a:t>browser</a:t>
                </a:r>
              </a:p>
            </p:txBody>
          </p:sp>
          <p:sp>
            <p:nvSpPr>
              <p:cNvPr id="23565" name="Text Box 18"/>
              <p:cNvSpPr txBox="1">
                <a:spLocks noChangeArrowheads="1"/>
              </p:cNvSpPr>
              <p:nvPr/>
            </p:nvSpPr>
            <p:spPr bwMode="auto">
              <a:xfrm>
                <a:off x="4876800" y="3657600"/>
                <a:ext cx="1600200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TW" sz="1600"/>
                  <a:t>Web</a:t>
                </a:r>
              </a:p>
              <a:p>
                <a:pPr eaLnBrk="1" hangingPunct="1"/>
                <a:r>
                  <a:rPr lang="en-US" altLang="zh-TW" sz="1600"/>
                  <a:t>server</a:t>
                </a:r>
              </a:p>
            </p:txBody>
          </p:sp>
          <p:sp>
            <p:nvSpPr>
              <p:cNvPr id="23566" name="Text Box 19"/>
              <p:cNvSpPr txBox="1">
                <a:spLocks noChangeArrowheads="1"/>
              </p:cNvSpPr>
              <p:nvPr/>
            </p:nvSpPr>
            <p:spPr bwMode="auto">
              <a:xfrm>
                <a:off x="4876800" y="4724400"/>
                <a:ext cx="1600200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TW" sz="1600"/>
                  <a:t>Application logic</a:t>
                </a:r>
              </a:p>
            </p:txBody>
          </p:sp>
          <p:sp>
            <p:nvSpPr>
              <p:cNvPr id="23567" name="Text Box 20"/>
              <p:cNvSpPr txBox="1">
                <a:spLocks noChangeArrowheads="1"/>
              </p:cNvSpPr>
              <p:nvPr/>
            </p:nvSpPr>
            <p:spPr bwMode="auto">
              <a:xfrm>
                <a:off x="4876800" y="5562600"/>
                <a:ext cx="1600200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TW" sz="1600"/>
                  <a:t>Databases and DBMS</a:t>
                </a:r>
              </a:p>
            </p:txBody>
          </p:sp>
          <p:sp>
            <p:nvSpPr>
              <p:cNvPr id="23568" name="Line 23"/>
              <p:cNvSpPr>
                <a:spLocks noChangeShapeType="1"/>
              </p:cNvSpPr>
              <p:nvPr/>
            </p:nvSpPr>
            <p:spPr bwMode="auto">
              <a:xfrm>
                <a:off x="4495800" y="4495800"/>
                <a:ext cx="2438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Text Box 24"/>
              <p:cNvSpPr txBox="1">
                <a:spLocks noChangeArrowheads="1"/>
              </p:cNvSpPr>
              <p:nvPr/>
            </p:nvSpPr>
            <p:spPr bwMode="auto">
              <a:xfrm>
                <a:off x="6934200" y="4038600"/>
                <a:ext cx="114486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altLang="zh-TW" sz="1600"/>
                  <a:t>Common</a:t>
                </a:r>
              </a:p>
              <a:p>
                <a:pPr eaLnBrk="1" hangingPunct="1"/>
                <a:r>
                  <a:rPr lang="en-US" altLang="zh-TW" sz="1600"/>
                  <a:t>gateway</a:t>
                </a:r>
              </a:p>
              <a:p>
                <a:pPr eaLnBrk="1" hangingPunct="1"/>
                <a:r>
                  <a:rPr lang="en-US" altLang="zh-TW" sz="1600"/>
                  <a:t>interchange</a:t>
                </a:r>
              </a:p>
            </p:txBody>
          </p:sp>
          <p:sp>
            <p:nvSpPr>
              <p:cNvPr id="23570" name="Line 22"/>
              <p:cNvSpPr>
                <a:spLocks noChangeShapeType="1"/>
              </p:cNvSpPr>
              <p:nvPr/>
            </p:nvSpPr>
            <p:spPr bwMode="auto">
              <a:xfrm>
                <a:off x="3505200" y="5105400"/>
                <a:ext cx="1295400" cy="152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21"/>
              <p:cNvSpPr>
                <a:spLocks noChangeShapeType="1"/>
              </p:cNvSpPr>
              <p:nvPr/>
            </p:nvSpPr>
            <p:spPr bwMode="auto">
              <a:xfrm flipV="1">
                <a:off x="3505200" y="3886200"/>
                <a:ext cx="1295400" cy="2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Line 27"/>
              <p:cNvSpPr>
                <a:spLocks noChangeShapeType="1"/>
              </p:cNvSpPr>
              <p:nvPr/>
            </p:nvSpPr>
            <p:spPr bwMode="auto">
              <a:xfrm>
                <a:off x="5638800" y="2590800"/>
                <a:ext cx="0" cy="1066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56" name="Line 21"/>
            <p:cNvSpPr>
              <a:spLocks noChangeShapeType="1"/>
            </p:cNvSpPr>
            <p:nvPr/>
          </p:nvSpPr>
          <p:spPr bwMode="auto">
            <a:xfrm>
              <a:off x="1295400" y="2043112"/>
              <a:ext cx="990600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Text Box 17"/>
            <p:cNvSpPr txBox="1">
              <a:spLocks noChangeArrowheads="1"/>
            </p:cNvSpPr>
            <p:nvPr/>
          </p:nvSpPr>
          <p:spPr bwMode="auto">
            <a:xfrm>
              <a:off x="533400" y="1814512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600"/>
                <a:t>Tier-1</a:t>
              </a:r>
            </a:p>
          </p:txBody>
        </p:sp>
        <p:sp>
          <p:nvSpPr>
            <p:cNvPr id="23558" name="Line 21"/>
            <p:cNvSpPr>
              <a:spLocks noChangeShapeType="1"/>
            </p:cNvSpPr>
            <p:nvPr/>
          </p:nvSpPr>
          <p:spPr bwMode="auto">
            <a:xfrm>
              <a:off x="1676400" y="4252912"/>
              <a:ext cx="990600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914400" y="4024312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600"/>
                <a:t>Tier-2</a:t>
              </a:r>
            </a:p>
          </p:txBody>
        </p:sp>
        <p:sp>
          <p:nvSpPr>
            <p:cNvPr id="23560" name="Line 21"/>
            <p:cNvSpPr>
              <a:spLocks noChangeShapeType="1"/>
            </p:cNvSpPr>
            <p:nvPr/>
          </p:nvSpPr>
          <p:spPr bwMode="auto">
            <a:xfrm>
              <a:off x="685800" y="5395912"/>
              <a:ext cx="838200" cy="198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Text Box 17"/>
            <p:cNvSpPr txBox="1">
              <a:spLocks noChangeArrowheads="1"/>
            </p:cNvSpPr>
            <p:nvPr/>
          </p:nvSpPr>
          <p:spPr bwMode="auto">
            <a:xfrm>
              <a:off x="228600" y="50292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600"/>
                <a:t>Tier-3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Extended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C/S models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68413"/>
            <a:ext cx="8686800" cy="504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262626"/>
                </a:solidFill>
                <a:ea typeface="MS PGothic" pitchFamily="34" charset="-128"/>
                <a:cs typeface="Tahoma" pitchFamily="34" charset="0"/>
              </a:rPr>
              <a:t>Place some application logic in a middle component, called </a:t>
            </a:r>
            <a:r>
              <a:rPr>
                <a:solidFill>
                  <a:schemeClr val="tx2"/>
                </a:solidFill>
                <a:ea typeface="MS PGothic" pitchFamily="34" charset="-128"/>
                <a:cs typeface="Tahoma" pitchFamily="34" charset="0"/>
              </a:rPr>
              <a:t>agent </a:t>
            </a:r>
            <a:r>
              <a:rPr>
                <a:solidFill>
                  <a:srgbClr val="262626"/>
                </a:solidFill>
                <a:ea typeface="MS PGothic" pitchFamily="34" charset="-128"/>
                <a:cs typeface="Tahoma" pitchFamily="34" charset="0"/>
              </a:rPr>
              <a:t>/</a:t>
            </a:r>
            <a:r>
              <a:rPr>
                <a:solidFill>
                  <a:schemeClr val="tx2"/>
                </a:solidFill>
                <a:ea typeface="MS PGothic" pitchFamily="34" charset="-128"/>
                <a:cs typeface="Tahoma" pitchFamily="34" charset="0"/>
              </a:rPr>
              <a:t>proxy</a:t>
            </a:r>
            <a:r>
              <a:rPr>
                <a:solidFill>
                  <a:srgbClr val="262626"/>
                </a:solidFill>
                <a:ea typeface="MS PGothic" pitchFamily="34" charset="-128"/>
                <a:cs typeface="Tahoma" pitchFamily="34" charset="0"/>
              </a:rPr>
              <a:t>, between client and server.</a:t>
            </a:r>
          </a:p>
          <a:p>
            <a:pPr lvl="1">
              <a:spcBef>
                <a:spcPct val="30000"/>
              </a:spcBef>
            </a:pPr>
            <a:r>
              <a:rPr lang="en-US" altLang="zh-TW" sz="2600" b="1" smtClean="0">
                <a:solidFill>
                  <a:schemeClr val="tx2"/>
                </a:solidFill>
                <a:ea typeface="PMingLiU" pitchFamily="18" charset="-120"/>
                <a:cs typeface="Tahoma" pitchFamily="34" charset="0"/>
              </a:rPr>
              <a:t>Agents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 can help perform </a:t>
            </a: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Tahoma" pitchFamily="34" charset="0"/>
              </a:rPr>
              <a:t>some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 processing and/or mask out mobile computing limitations</a:t>
            </a:r>
          </a:p>
          <a:p>
            <a:pPr lvl="1">
              <a:spcBef>
                <a:spcPct val="30000"/>
              </a:spcBef>
            </a:pP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Tahoma" pitchFamily="34" charset="0"/>
              </a:rPr>
              <a:t>More flexible with thin client and smart client: application logic can be changed readily</a:t>
            </a:r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437063"/>
            <a:ext cx="299561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437063"/>
            <a:ext cx="18986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41438"/>
            <a:ext cx="8604250" cy="498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262626"/>
                </a:solidFill>
                <a:ea typeface="MS PGothic" pitchFamily="34" charset="-128"/>
                <a:cs typeface="Tahoma" pitchFamily="34" charset="0"/>
              </a:rPr>
              <a:t>Agents can also be associated with client side or server side.</a:t>
            </a:r>
            <a:endParaRPr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cs typeface="Calibri" pitchFamily="34" charset="0"/>
              </a:rPr>
              <a:t>Client-side agent </a:t>
            </a:r>
            <a:r>
              <a:rPr lang="en-US" smtClean="0">
                <a:solidFill>
                  <a:srgbClr val="404040"/>
                </a:solidFill>
                <a:cs typeface="Tahoma" pitchFamily="34" charset="0"/>
              </a:rPr>
              <a:t>functionalities</a:t>
            </a:r>
            <a:endParaRPr lang="en-US" smtClean="0">
              <a:solidFill>
                <a:srgbClr val="404040"/>
              </a:solidFill>
              <a:cs typeface="Calibri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</a:rPr>
              <a:t>Perform some pre-fetching and compression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</a:rPr>
              <a:t>Cache data for satisfying client</a:t>
            </a:r>
            <a:r>
              <a:rPr lang="en-US" altLang="zh-CN" sz="2200" smtClean="0">
                <a:solidFill>
                  <a:srgbClr val="262626"/>
                </a:solidFill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</a:rPr>
              <a:t>s request during disconnection.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ea typeface="宋体" pitchFamily="2" charset="-122"/>
              </a:rPr>
              <a:t>Server-side agent functionalities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Messaging and queuing.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Optimize transmission over wireless link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Offload some processing from client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Handle disconnection of client</a:t>
            </a:r>
            <a:endParaRPr lang="en-US" altLang="zh-CN" sz="2200" smtClean="0">
              <a:solidFill>
                <a:srgbClr val="262626"/>
              </a:solidFill>
              <a:ea typeface="宋体" pitchFamily="2" charset="-122"/>
            </a:endParaRP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610600" cy="990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Extended C/S model</a:t>
            </a:r>
            <a:endParaRPr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7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67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7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7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Extended C/S model</a:t>
            </a:r>
            <a:endParaRPr lang="en-US" altLang="zh-CN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371600"/>
            <a:ext cx="8610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smtClean="0">
                <a:latin typeface="Calibri" pitchFamily="34" charset="0"/>
                <a:cs typeface="Tahoma" pitchFamily="34" charset="0"/>
              </a:rPr>
              <a:t>Agent types</a:t>
            </a:r>
          </a:p>
          <a:p>
            <a:pPr lvl="1" eaLnBrk="1" hangingPunct="1"/>
            <a:r>
              <a:rPr lang="en-US" altLang="zh-CN" sz="2600" b="1" i="1" smtClean="0">
                <a:solidFill>
                  <a:srgbClr val="0066CC"/>
                </a:solidFill>
                <a:latin typeface="Calibri" pitchFamily="34" charset="0"/>
                <a:ea typeface="宋体" pitchFamily="2" charset="-122"/>
                <a:cs typeface="Tahoma" pitchFamily="34" charset="0"/>
              </a:rPr>
              <a:t>Shared client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Tahoma" pitchFamily="34" charset="0"/>
              </a:rPr>
              <a:t>: multiple clients can share the same agent</a:t>
            </a:r>
          </a:p>
          <a:p>
            <a:pPr lvl="1" eaLnBrk="1" hangingPunct="1"/>
            <a:r>
              <a:rPr lang="en-US" altLang="zh-CN" sz="2600" b="1" i="1" smtClean="0">
                <a:solidFill>
                  <a:srgbClr val="0066CC"/>
                </a:solidFill>
                <a:latin typeface="Calibri" pitchFamily="34" charset="0"/>
                <a:ea typeface="宋体" pitchFamily="2" charset="-122"/>
                <a:cs typeface="Tahoma" pitchFamily="34" charset="0"/>
              </a:rPr>
              <a:t>Client-specific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Tahoma" pitchFamily="34" charset="0"/>
              </a:rPr>
              <a:t>: each client has one agent</a:t>
            </a:r>
          </a:p>
          <a:p>
            <a:pPr lvl="1" eaLnBrk="1" hangingPunct="1"/>
            <a:r>
              <a:rPr lang="en-US" altLang="zh-CN" sz="2600" b="1" i="1" smtClean="0">
                <a:solidFill>
                  <a:srgbClr val="0066CC"/>
                </a:solidFill>
                <a:latin typeface="Calibri" pitchFamily="34" charset="0"/>
                <a:ea typeface="宋体" pitchFamily="2" charset="-122"/>
                <a:cs typeface="Tahoma" pitchFamily="34" charset="0"/>
              </a:rPr>
              <a:t>Service-specific</a:t>
            </a:r>
            <a:r>
              <a:rPr lang="en-US" altLang="zh-CN" sz="2600" smtClean="0">
                <a:latin typeface="Calibri" pitchFamily="34" charset="0"/>
                <a:ea typeface="宋体" pitchFamily="2" charset="-122"/>
                <a:cs typeface="Tahoma" pitchFamily="34" charset="0"/>
              </a:rPr>
              <a:t>: each service of the client is associated with an agent (e.g., web browsing, database access)</a:t>
            </a:r>
          </a:p>
          <a:p>
            <a:pPr lvl="1" eaLnBrk="1" hangingPunct="1"/>
            <a:r>
              <a:rPr lang="en-US" altLang="zh-CN" sz="2600" smtClean="0">
                <a:latin typeface="Calibri" pitchFamily="34" charset="0"/>
                <a:ea typeface="宋体" pitchFamily="2" charset="-122"/>
                <a:cs typeface="Tahoma" pitchFamily="34" charset="0"/>
              </a:rPr>
              <a:t>Agent can be at a fixed location or can move with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Extended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C/S architectures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68413"/>
            <a:ext cx="8686800" cy="504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altLang="zh-TW" sz="3400">
                <a:solidFill>
                  <a:srgbClr val="404040"/>
                </a:solidFill>
                <a:ea typeface="MS PGothic" pitchFamily="34" charset="-128"/>
                <a:cs typeface="Tahoma" pitchFamily="34" charset="0"/>
              </a:rPr>
              <a:t>Two common architectures based on the extended C/S model</a:t>
            </a:r>
          </a:p>
          <a:p>
            <a:pPr lvl="2">
              <a:spcBef>
                <a:spcPct val="30000"/>
              </a:spcBef>
            </a:pP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CAS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 model (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C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lient/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A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gent/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S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erver)</a:t>
            </a:r>
          </a:p>
          <a:p>
            <a:pPr lvl="2">
              <a:spcBef>
                <a:spcPct val="30000"/>
              </a:spcBef>
            </a:pP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CIS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 model (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C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lient/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I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ntercept/</a:t>
            </a:r>
            <a:r>
              <a:rPr lang="en-US" altLang="zh-TW" sz="2800" b="1" smtClean="0">
                <a:ea typeface="PMingLiU" pitchFamily="18" charset="-120"/>
                <a:cs typeface="Tahoma" pitchFamily="34" charset="0"/>
              </a:rPr>
              <a:t>S</a:t>
            </a:r>
            <a:r>
              <a:rPr lang="en-US" altLang="zh-TW" sz="2800" smtClean="0">
                <a:ea typeface="PMingLiU" pitchFamily="18" charset="-120"/>
                <a:cs typeface="Tahoma" pitchFamily="34" charset="0"/>
              </a:rPr>
              <a:t>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785225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Client/Agent/Server architecture</a:t>
            </a:r>
            <a:endParaRPr lang="en-US" altLang="zh-CN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3505200"/>
            <a:ext cx="8812213" cy="304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TW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Agent proxy: a surrogate of the client on </a:t>
            </a: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the wired </a:t>
            </a:r>
            <a:r>
              <a:rPr lang="en-US" altLang="zh-TW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network</a:t>
            </a: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 side</a:t>
            </a:r>
            <a:endParaRPr lang="en-US" altLang="zh-TW" sz="2400" smtClean="0">
              <a:solidFill>
                <a:srgbClr val="404040"/>
              </a:solidFill>
              <a:latin typeface="Calibri" pitchFamily="34" charset="0"/>
              <a:cs typeface="Tahoma" pitchFamily="34" charset="0"/>
            </a:endParaRP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Communications between client and server pass through agent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Continuously maintain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cs typeface="Tahoma" pitchFamily="34" charset="0"/>
              </a:rPr>
              <a:t>s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the client’s presence on the fixed network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To the server, the agent looks like the mobile client, so standard C/S interaction occurs between agent and server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Different protocol can be used for interactions between mobile client and agent</a:t>
            </a:r>
          </a:p>
        </p:txBody>
      </p:sp>
      <p:grpSp>
        <p:nvGrpSpPr>
          <p:cNvPr id="31747" name="Group 14"/>
          <p:cNvGrpSpPr>
            <a:grpSpLocks/>
          </p:cNvGrpSpPr>
          <p:nvPr/>
        </p:nvGrpSpPr>
        <p:grpSpPr bwMode="auto">
          <a:xfrm>
            <a:off x="762000" y="1524000"/>
            <a:ext cx="7423150" cy="1905000"/>
            <a:chOff x="384" y="1056"/>
            <a:chExt cx="4676" cy="1200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84" y="1248"/>
              <a:ext cx="182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432" y="1392"/>
              <a:ext cx="1216" cy="237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800">
                  <a:ea typeface="PMingLiU" pitchFamily="18" charset="-120"/>
                </a:rPr>
                <a:t>Application Client</a:t>
              </a:r>
              <a:endParaRPr lang="en-GB" sz="1800"/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488" y="1680"/>
              <a:ext cx="6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400">
                  <a:ea typeface="PMingLiU" pitchFamily="18" charset="-120"/>
                </a:rPr>
                <a:t>Mobile Host</a:t>
              </a:r>
              <a:endParaRPr lang="en-GB" sz="1400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2688" y="1440"/>
              <a:ext cx="492" cy="237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800">
                  <a:ea typeface="PMingLiU" pitchFamily="18" charset="-120"/>
                </a:rPr>
                <a:t>Agent</a:t>
              </a:r>
              <a:endParaRPr lang="en-GB" sz="1800"/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3792" y="1440"/>
              <a:ext cx="1268" cy="237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30000"/>
                </a:spcBef>
                <a:spcAft>
                  <a:spcPct val="30000"/>
                </a:spcAft>
              </a:pPr>
              <a:r>
                <a:rPr lang="en-US" altLang="zh-TW" sz="1800">
                  <a:ea typeface="PMingLiU" pitchFamily="18" charset="-120"/>
                </a:rPr>
                <a:t>Application Server</a:t>
              </a:r>
              <a:endParaRPr lang="en-GB" sz="1800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1632" y="15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2496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3168" y="1536"/>
              <a:ext cx="624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2448" y="10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1920" y="2064"/>
              <a:ext cx="10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TW" sz="1400">
                  <a:ea typeface="PMingLiU" pitchFamily="18" charset="-120"/>
                </a:rPr>
                <a:t>Wireless / Wireline</a:t>
              </a:r>
              <a:endParaRPr lang="en-GB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10600" cy="990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Client/Intercept/Server architecture</a:t>
            </a:r>
            <a:endParaRPr lang="en-US" altLang="zh-CN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3962400"/>
            <a:ext cx="8915400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Pair of agents - one stays on client side and the other on fixed network.</a:t>
            </a:r>
          </a:p>
          <a:p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Agents are transparent to both client and server – no limit on functionality or interoperability of the client.</a:t>
            </a:r>
          </a:p>
          <a:p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Tahoma" pitchFamily="34" charset="0"/>
              </a:rPr>
              <a:t>Two agents cooperate to facilitate highly effective data reduction and protocol optimization, and application-specific optimization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81000" y="1676400"/>
            <a:ext cx="3352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1295400" cy="6508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>
                <a:ea typeface="PMingLiU" pitchFamily="18" charset="-120"/>
              </a:rPr>
              <a:t>Application </a:t>
            </a:r>
          </a:p>
          <a:p>
            <a:pPr eaLnBrk="1" hangingPunct="1"/>
            <a:r>
              <a:rPr lang="en-US" altLang="zh-TW" sz="1800">
                <a:ea typeface="PMingLiU" pitchFamily="18" charset="-120"/>
              </a:rPr>
              <a:t>Client</a:t>
            </a:r>
            <a:endParaRPr lang="en-GB" sz="1800"/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2590800" y="2819400"/>
            <a:ext cx="1103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400">
                <a:ea typeface="PMingLiU" pitchFamily="18" charset="-120"/>
              </a:rPr>
              <a:t>Mobile Host</a:t>
            </a:r>
            <a:endParaRPr lang="en-GB" sz="1400"/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4953000" y="1828800"/>
            <a:ext cx="1325563" cy="92551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>
                <a:ea typeface="PMingLiU" pitchFamily="18" charset="-120"/>
              </a:rPr>
              <a:t>Server-side</a:t>
            </a:r>
          </a:p>
          <a:p>
            <a:pPr eaLnBrk="1" hangingPunct="1"/>
            <a:r>
              <a:rPr lang="en-US" altLang="zh-TW" sz="1800">
                <a:ea typeface="PMingLiU" pitchFamily="18" charset="-120"/>
              </a:rPr>
              <a:t>Intercept </a:t>
            </a:r>
          </a:p>
          <a:p>
            <a:pPr eaLnBrk="1" hangingPunct="1"/>
            <a:r>
              <a:rPr lang="en-US" altLang="zh-TW" sz="1800">
                <a:ea typeface="PMingLiU" pitchFamily="18" charset="-120"/>
              </a:rPr>
              <a:t>Agent</a:t>
            </a:r>
            <a:endParaRPr lang="en-GB" sz="1800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7315200" y="1981200"/>
            <a:ext cx="1327150" cy="650875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altLang="zh-TW" sz="1800">
                <a:ea typeface="PMingLiU" pitchFamily="18" charset="-120"/>
              </a:rPr>
              <a:t>Application </a:t>
            </a:r>
          </a:p>
          <a:p>
            <a:pPr algn="ctr" eaLnBrk="1" hangingPunct="1">
              <a:spcAft>
                <a:spcPct val="30000"/>
              </a:spcAft>
            </a:pPr>
            <a:r>
              <a:rPr lang="en-US" altLang="zh-TW" sz="1800">
                <a:ea typeface="PMingLiU" pitchFamily="18" charset="-120"/>
              </a:rPr>
              <a:t>Server</a:t>
            </a:r>
            <a:endParaRPr lang="en-GB" sz="1800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3505200" y="2438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46482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6324600" y="2286000"/>
            <a:ext cx="990600" cy="0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4572000" y="1676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3733800" y="3352800"/>
            <a:ext cx="1649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400">
                <a:ea typeface="PMingLiU" pitchFamily="18" charset="-120"/>
              </a:rPr>
              <a:t>Wireless / Wireline</a:t>
            </a:r>
            <a:endParaRPr lang="en-GB" sz="1400"/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2209800" y="1828800"/>
            <a:ext cx="1243013" cy="925513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>
                <a:ea typeface="PMingLiU" pitchFamily="18" charset="-120"/>
              </a:rPr>
              <a:t>Client-side</a:t>
            </a:r>
          </a:p>
          <a:p>
            <a:pPr eaLnBrk="1" hangingPunct="1"/>
            <a:r>
              <a:rPr lang="en-US" altLang="zh-TW" sz="1800">
                <a:ea typeface="PMingLiU" pitchFamily="18" charset="-120"/>
              </a:rPr>
              <a:t>Intercept </a:t>
            </a:r>
          </a:p>
          <a:p>
            <a:pPr eaLnBrk="1" hangingPunct="1"/>
            <a:r>
              <a:rPr lang="en-US" altLang="zh-TW" sz="1800">
                <a:ea typeface="PMingLiU" pitchFamily="18" charset="-120"/>
              </a:rPr>
              <a:t>Agent</a:t>
            </a:r>
            <a:endParaRPr lang="en-GB" sz="1800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18288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CAS vs. CIS</a:t>
            </a:r>
            <a:endParaRPr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295400"/>
            <a:ext cx="8604250" cy="5105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sz="3400">
                <a:ea typeface="宋体" pitchFamily="2" charset="-122"/>
              </a:rPr>
              <a:t>Advantages of CAS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altLang="zh-CN" sz="2400" smtClean="0">
                <a:ea typeface="宋体" pitchFamily="2" charset="-122"/>
              </a:rPr>
              <a:t>Complex client requests can be managed by agent with only the final result transmitted to the client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altLang="zh-CN" sz="2400" smtClean="0">
                <a:ea typeface="宋体" pitchFamily="2" charset="-122"/>
              </a:rPr>
              <a:t>Server can also offload some activities to agent (e.g., compression)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altLang="zh-CN" sz="2400" smtClean="0">
                <a:ea typeface="宋体" pitchFamily="2" charset="-122"/>
              </a:rPr>
              <a:t>Agent can cache some results to improve performance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3400">
                <a:ea typeface="宋体" pitchFamily="2" charset="-122"/>
              </a:rPr>
              <a:t>Disadvantages of CAS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altLang="zh-TW" sz="2400" smtClean="0">
                <a:ea typeface="宋体" pitchFamily="2" charset="-122"/>
              </a:rPr>
              <a:t>Changes are needed in client code to communicate with agent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en-US" altLang="zh-TW" sz="2400" smtClean="0">
                <a:ea typeface="宋体" pitchFamily="2" charset="-122"/>
              </a:rPr>
              <a:t>In normal operation, system overhead will increase.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143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Thin Client </a:t>
            </a:r>
            <a:b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architecture</a:t>
            </a:r>
          </a:p>
        </p:txBody>
      </p:sp>
      <p:pic>
        <p:nvPicPr>
          <p:cNvPr id="36866" name="Picture 3" descr="a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934200" cy="449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Outline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0425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600">
                <a:solidFill>
                  <a:srgbClr val="404040"/>
                </a:solidFill>
                <a:ea typeface="MS PGothic" pitchFamily="34" charset="-128"/>
              </a:rPr>
              <a:t>Mobile computing models and Application architectures</a:t>
            </a:r>
            <a:endParaRPr sz="3600">
              <a:solidFill>
                <a:srgbClr val="404040"/>
              </a:solidFill>
              <a:ea typeface="MS PGothic" pitchFamily="34" charset="-128"/>
            </a:endParaRPr>
          </a:p>
          <a:p>
            <a:pPr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3600">
                <a:solidFill>
                  <a:srgbClr val="404040"/>
                </a:solidFill>
                <a:ea typeface="MS PGothic" pitchFamily="34" charset="-128"/>
              </a:rPr>
              <a:t>Popular m</a:t>
            </a:r>
            <a:r>
              <a:rPr altLang="zh-TW" sz="3600">
                <a:solidFill>
                  <a:srgbClr val="404040"/>
                </a:solidFill>
                <a:ea typeface="MS PGothic" pitchFamily="34" charset="-128"/>
              </a:rPr>
              <a:t>obile computing models</a:t>
            </a:r>
          </a:p>
          <a:p>
            <a:pPr lvl="1">
              <a:spcBef>
                <a:spcPct val="25000"/>
              </a:spcBef>
            </a:pPr>
            <a:r>
              <a:rPr lang="en-US" altLang="zh-CN" smtClean="0">
                <a:solidFill>
                  <a:srgbClr val="254061"/>
                </a:solidFill>
                <a:ea typeface="PMingLiU" pitchFamily="18" charset="-120"/>
              </a:rPr>
              <a:t>Mobile c</a:t>
            </a:r>
            <a:r>
              <a:rPr lang="en-US" altLang="zh-TW" smtClean="0">
                <a:solidFill>
                  <a:srgbClr val="254061"/>
                </a:solidFill>
                <a:ea typeface="PMingLiU" pitchFamily="18" charset="-120"/>
              </a:rPr>
              <a:t>lient-</a:t>
            </a:r>
            <a:r>
              <a:rPr lang="en-US" altLang="zh-CN" smtClean="0">
                <a:solidFill>
                  <a:srgbClr val="254061"/>
                </a:solidFill>
                <a:ea typeface="PMingLiU" pitchFamily="18" charset="-120"/>
              </a:rPr>
              <a:t>s</a:t>
            </a:r>
            <a:r>
              <a:rPr lang="en-US" altLang="zh-TW" smtClean="0">
                <a:solidFill>
                  <a:srgbClr val="254061"/>
                </a:solidFill>
                <a:ea typeface="PMingLiU" pitchFamily="18" charset="-120"/>
              </a:rPr>
              <a:t>erver </a:t>
            </a:r>
            <a:r>
              <a:rPr lang="en-US" altLang="zh-CN" smtClean="0">
                <a:solidFill>
                  <a:srgbClr val="254061"/>
                </a:solidFill>
                <a:ea typeface="PMingLiU" pitchFamily="18" charset="-120"/>
              </a:rPr>
              <a:t>computing</a:t>
            </a:r>
          </a:p>
          <a:p>
            <a:pPr lvl="1">
              <a:spcBef>
                <a:spcPct val="25000"/>
              </a:spcBef>
            </a:pPr>
            <a:r>
              <a:rPr lang="en-US" altLang="zh-CN" smtClean="0">
                <a:solidFill>
                  <a:srgbClr val="254061"/>
                </a:solidFill>
                <a:ea typeface="PMingLiU" pitchFamily="18" charset="-120"/>
              </a:rPr>
              <a:t>Mobile Peer-to-Peer computing</a:t>
            </a:r>
          </a:p>
          <a:p>
            <a:pPr lvl="1">
              <a:spcBef>
                <a:spcPct val="25000"/>
              </a:spcBef>
            </a:pPr>
            <a:r>
              <a:rPr lang="en-US" altLang="zh-CN" smtClean="0">
                <a:solidFill>
                  <a:srgbClr val="595959"/>
                </a:solidFill>
                <a:ea typeface="PMingLiU" pitchFamily="18" charset="-120"/>
              </a:rPr>
              <a:t>Mobile Agents</a:t>
            </a:r>
          </a:p>
          <a:p>
            <a:pPr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3600">
                <a:solidFill>
                  <a:srgbClr val="404040"/>
                </a:solidFill>
                <a:ea typeface="PMingLiU" pitchFamily="18" charset="-120"/>
              </a:rPr>
              <a:t>Mobile Internet Architectures</a:t>
            </a:r>
          </a:p>
          <a:p>
            <a:pPr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3600">
                <a:solidFill>
                  <a:srgbClr val="404040"/>
                </a:solidFill>
                <a:ea typeface="PMingLiU" pitchFamily="18" charset="-120"/>
              </a:rPr>
              <a:t>Mobile devices</a:t>
            </a:r>
          </a:p>
          <a:p>
            <a:pPr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endParaRPr>
              <a:solidFill>
                <a:srgbClr val="40404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Processing a </a:t>
            </a:r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</a:t>
            </a: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ireless </a:t>
            </a:r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r</a:t>
            </a: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equest</a:t>
            </a:r>
            <a:endParaRPr lang="en-US" altLang="zh-CN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3400" y="3733800"/>
            <a:ext cx="82296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8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Establish a wireless session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Submit a request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Translate a request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Receive a request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Identify the wireless client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Process the request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Transform content for device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200" smtClean="0">
                <a:latin typeface="Calibri" pitchFamily="34" charset="0"/>
                <a:cs typeface="Tahoma" pitchFamily="34" charset="0"/>
              </a:rPr>
              <a:t>Return the content</a:t>
            </a:r>
          </a:p>
        </p:txBody>
      </p:sp>
      <p:pic>
        <p:nvPicPr>
          <p:cNvPr id="38915" name="Picture 4" descr="d"/>
          <p:cNvPicPr>
            <a:picLocks noChangeAspect="1" noChangeArrowheads="1"/>
          </p:cNvPicPr>
          <p:nvPr/>
        </p:nvPicPr>
        <p:blipFill>
          <a:blip r:embed="rId3">
            <a:lum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3" name="Text Box 5"/>
          <p:cNvSpPr txBox="1">
            <a:spLocks noChangeArrowheads="1"/>
          </p:cNvSpPr>
          <p:nvPr/>
        </p:nvSpPr>
        <p:spPr bwMode="auto">
          <a:xfrm>
            <a:off x="5638800" y="3733800"/>
            <a:ext cx="3200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When </a:t>
            </a:r>
            <a:r>
              <a:rPr lang="en-US" sz="1600">
                <a:solidFill>
                  <a:srgbClr val="000066"/>
                </a:solidFill>
                <a:ea typeface="PMingLiU" pitchFamily="18" charset="-120"/>
              </a:rPr>
              <a:t>the </a:t>
            </a: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wireless network is not IP based</a:t>
            </a:r>
            <a:r>
              <a:rPr lang="en-US" altLang="zh-CN" sz="1600">
                <a:solidFill>
                  <a:srgbClr val="000066"/>
                </a:solidFill>
                <a:ea typeface="PMingLiU" pitchFamily="18" charset="-120"/>
              </a:rPr>
              <a:t>,</a:t>
            </a: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 the base station contains</a:t>
            </a:r>
            <a:r>
              <a:rPr lang="en-US" altLang="zh-CN" sz="1600">
                <a:solidFill>
                  <a:srgbClr val="000066"/>
                </a:solidFill>
                <a:ea typeface="PMingLiU" pitchFamily="18" charset="-120"/>
              </a:rPr>
              <a:t> a</a:t>
            </a: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 </a:t>
            </a:r>
            <a:r>
              <a:rPr lang="en-US" altLang="zh-TW" sz="1600" b="1" i="1">
                <a:solidFill>
                  <a:srgbClr val="000066"/>
                </a:solidFill>
                <a:ea typeface="PMingLiU" pitchFamily="18" charset="-120"/>
              </a:rPr>
              <a:t>gateway</a:t>
            </a: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 which translate</a:t>
            </a:r>
            <a:r>
              <a:rPr lang="en-US" altLang="zh-CN" sz="1600">
                <a:solidFill>
                  <a:srgbClr val="000066"/>
                </a:solidFill>
                <a:ea typeface="PMingLiU" pitchFamily="18" charset="-120"/>
              </a:rPr>
              <a:t>s</a:t>
            </a:r>
            <a:r>
              <a:rPr lang="en-US" altLang="zh-TW" sz="1600">
                <a:solidFill>
                  <a:srgbClr val="000066"/>
                </a:solidFill>
                <a:ea typeface="PMingLiU" pitchFamily="18" charset="-120"/>
              </a:rPr>
              <a:t> the request and send it as HTTP to the web server.</a:t>
            </a:r>
            <a:endParaRPr lang="zh-TW" altLang="en-US" sz="16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3820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Wireless gateway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341438"/>
            <a:ext cx="8839200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3000" smtClean="0">
                <a:latin typeface="Calibri" pitchFamily="34" charset="0"/>
                <a:ea typeface="宋体" pitchFamily="2" charset="-122"/>
              </a:rPr>
              <a:t>Gateway serves as the link between wireless and wired world</a:t>
            </a:r>
            <a:r>
              <a:rPr lang="en-US" altLang="zh-TW" sz="3000" smtClean="0">
                <a:latin typeface="Calibri" pitchFamily="34" charset="0"/>
                <a:cs typeface="Tahoma" pitchFamily="34" charset="0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600" smtClean="0">
                <a:latin typeface="Calibri" pitchFamily="34" charset="0"/>
                <a:ea typeface="宋体" pitchFamily="2" charset="-122"/>
              </a:rPr>
              <a:t>Usually hosted by wireless network provider</a:t>
            </a:r>
            <a:r>
              <a:rPr lang="en-US" altLang="zh-TW" sz="2600" smtClean="0">
                <a:latin typeface="Calibri" pitchFamily="34" charset="0"/>
                <a:ea typeface="宋体" pitchFamily="2" charset="-122"/>
              </a:rPr>
              <a:t> (e.g., in a BS)</a:t>
            </a:r>
            <a:endParaRPr lang="en-US" altLang="zh-TW" sz="2600" smtClean="0">
              <a:latin typeface="Calibri" pitchFamily="34" charset="0"/>
              <a:ea typeface="PMingLiU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3000" smtClean="0">
                <a:latin typeface="Calibri" pitchFamily="34" charset="0"/>
                <a:ea typeface="宋体" pitchFamily="2" charset="-122"/>
              </a:rPr>
              <a:t>Provided functions</a:t>
            </a:r>
            <a:endParaRPr lang="en-US" altLang="zh-CN" sz="3000" smtClean="0">
              <a:latin typeface="Calibri" pitchFamily="34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600" smtClean="0">
                <a:latin typeface="Calibri" pitchFamily="34" charset="0"/>
                <a:ea typeface="宋体" pitchFamily="2" charset="-122"/>
              </a:rPr>
              <a:t>Protocol gateway </a:t>
            </a:r>
          </a:p>
          <a:p>
            <a:pPr lvl="2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200" smtClean="0">
                <a:latin typeface="Calibri" pitchFamily="34" charset="0"/>
                <a:ea typeface="宋体" pitchFamily="2" charset="-122"/>
              </a:rPr>
              <a:t>e.g., wireless protocol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</a:rPr>
              <a:t> IP, WAP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</a:rPr>
              <a:t> HTTP, HTML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</a:rPr>
              <a:t> WML etc.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ea typeface="宋体" pitchFamily="2" charset="-122"/>
              </a:rPr>
              <a:t>Optimized communication streams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ea typeface="宋体" pitchFamily="2" charset="-122"/>
              </a:rPr>
              <a:t>WAP push messaging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600" smtClean="0">
                <a:latin typeface="Calibri" pitchFamily="34" charset="0"/>
                <a:ea typeface="宋体" pitchFamily="2" charset="-122"/>
              </a:rPr>
              <a:t>Enhanced security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3000" i="1" smtClean="0">
                <a:latin typeface="Calibri" pitchFamily="34" charset="0"/>
                <a:ea typeface="宋体" pitchFamily="2" charset="-122"/>
              </a:rPr>
              <a:t>WAP gateway</a:t>
            </a:r>
            <a:r>
              <a:rPr lang="en-US" altLang="zh-TW" sz="3000" smtClean="0">
                <a:latin typeface="Calibri" pitchFamily="34" charset="0"/>
                <a:ea typeface="宋体" pitchFamily="2" charset="-122"/>
              </a:rPr>
              <a:t> is a common</a:t>
            </a:r>
            <a:r>
              <a:rPr lang="en-US" altLang="zh-CN" sz="3000" smtClean="0">
                <a:latin typeface="Calibri" pitchFamily="34" charset="0"/>
                <a:ea typeface="宋体" pitchFamily="2" charset="-122"/>
              </a:rPr>
              <a:t>ly used</a:t>
            </a:r>
            <a:r>
              <a:rPr lang="en-US" altLang="zh-TW" sz="3000" smtClean="0">
                <a:latin typeface="Calibri" pitchFamily="34" charset="0"/>
                <a:ea typeface="宋体" pitchFamily="2" charset="-122"/>
              </a:rPr>
              <a:t> wireless gateway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0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0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Servers</a:t>
            </a:r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i="1">
                <a:solidFill>
                  <a:srgbClr val="404040"/>
                </a:solidFill>
                <a:ea typeface="MS PGothic" pitchFamily="34" charset="-128"/>
              </a:rPr>
              <a:t>Web server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3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Listens to the incoming HTTP request and sends response back to the client.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300" smtClean="0">
                <a:solidFill>
                  <a:srgbClr val="262626"/>
                </a:solidFill>
                <a:cs typeface="Calibri" pitchFamily="34" charset="0"/>
              </a:rPr>
              <a:t>F</a:t>
            </a:r>
            <a:r>
              <a:rPr lang="en-US" altLang="zh-TW" sz="23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ormat data</a:t>
            </a:r>
            <a:r>
              <a:rPr lang="en-US" sz="2300" smtClean="0">
                <a:solidFill>
                  <a:srgbClr val="262626"/>
                </a:solidFill>
                <a:cs typeface="Calibri" pitchFamily="34" charset="0"/>
              </a:rPr>
              <a:t> to be returned to client.</a:t>
            </a:r>
            <a:endParaRPr lang="en-US" altLang="zh-TW" sz="23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i="1">
                <a:solidFill>
                  <a:srgbClr val="404040"/>
                </a:solidFill>
                <a:ea typeface="MS PGothic" pitchFamily="34" charset="-128"/>
              </a:rPr>
              <a:t>Wireless application server</a:t>
            </a:r>
          </a:p>
          <a:p>
            <a:pPr lvl="1" eaLnBrk="1" hangingPunct="1"/>
            <a:r>
              <a:rPr lang="en-US" altLang="zh-CN" sz="2300" smtClean="0">
                <a:solidFill>
                  <a:srgbClr val="262626"/>
                </a:solidFill>
                <a:ea typeface="PMingLiU" pitchFamily="18" charset="-120"/>
              </a:rPr>
              <a:t>Usually located within the enterprise</a:t>
            </a:r>
          </a:p>
          <a:p>
            <a:pPr lvl="1" eaLnBrk="1" hangingPunct="1"/>
            <a:r>
              <a:rPr lang="en-US" altLang="zh-CN" sz="2300" smtClean="0">
                <a:solidFill>
                  <a:srgbClr val="262626"/>
                </a:solidFill>
                <a:ea typeface="PMingLiU" pitchFamily="18" charset="-120"/>
              </a:rPr>
              <a:t>Provide core infrastructure to build wireless Internet applications, and is the engine driving the architecture</a:t>
            </a:r>
            <a:r>
              <a:rPr lang="en-US" altLang="zh-TW" sz="2300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endParaRPr lang="en-US" altLang="zh-CN" sz="23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/>
            <a:r>
              <a:rPr lang="en-US" altLang="zh-CN" sz="2300" smtClean="0">
                <a:solidFill>
                  <a:srgbClr val="262626"/>
                </a:solidFill>
                <a:ea typeface="PMingLiU" pitchFamily="18" charset="-120"/>
              </a:rPr>
              <a:t>Including features like</a:t>
            </a:r>
          </a:p>
          <a:p>
            <a:pPr lvl="2" eaLnBrk="1" hangingPunct="1"/>
            <a:r>
              <a:rPr lang="en-US" altLang="zh-CN" sz="1800" i="1" smtClean="0">
                <a:ea typeface="宋体" pitchFamily="2" charset="-122"/>
              </a:rPr>
              <a:t>device &amp; browser identification</a:t>
            </a:r>
            <a:r>
              <a:rPr lang="en-US" altLang="zh-CN" sz="1800" smtClean="0">
                <a:ea typeface="宋体" pitchFamily="2" charset="-122"/>
              </a:rPr>
              <a:t>, </a:t>
            </a:r>
          </a:p>
          <a:p>
            <a:pPr lvl="2" eaLnBrk="1" hangingPunct="1"/>
            <a:r>
              <a:rPr lang="en-US" altLang="zh-CN" sz="1800" i="1" smtClean="0">
                <a:ea typeface="宋体" pitchFamily="2" charset="-122"/>
              </a:rPr>
              <a:t>content transformation</a:t>
            </a:r>
            <a:r>
              <a:rPr lang="en-US" altLang="zh-CN" sz="1800" smtClean="0">
                <a:ea typeface="宋体" pitchFamily="2" charset="-122"/>
              </a:rPr>
              <a:t>, </a:t>
            </a:r>
          </a:p>
          <a:p>
            <a:pPr lvl="2" eaLnBrk="1" hangingPunct="1"/>
            <a:r>
              <a:rPr lang="en-US" altLang="zh-CN" sz="1800" i="1" smtClean="0">
                <a:ea typeface="宋体" pitchFamily="2" charset="-122"/>
              </a:rPr>
              <a:t>session management,</a:t>
            </a:r>
            <a:endParaRPr lang="en-US" altLang="zh-CN" sz="1800" smtClean="0">
              <a:ea typeface="宋体" pitchFamily="2" charset="-122"/>
            </a:endParaRPr>
          </a:p>
          <a:p>
            <a:pPr lvl="2" eaLnBrk="1" hangingPunct="1"/>
            <a:r>
              <a:rPr lang="en-US" altLang="zh-CN" sz="1800" i="1" smtClean="0">
                <a:ea typeface="宋体" pitchFamily="2" charset="-122"/>
              </a:rPr>
              <a:t>enterprise data management</a:t>
            </a:r>
            <a:r>
              <a:rPr lang="en-US" altLang="zh-CN" sz="1800" smtClean="0">
                <a:ea typeface="宋体" pitchFamily="2" charset="-122"/>
              </a:rPr>
              <a:t>.</a:t>
            </a:r>
            <a:endParaRPr lang="en-US" altLang="zh-TW" sz="1800" smtClean="0">
              <a:ea typeface="宋体" pitchFamily="2" charset="-122"/>
            </a:endParaRP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5334000" y="4876800"/>
            <a:ext cx="3657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000" b="1">
                <a:latin typeface="Myriad Web" pitchFamily="34" charset="0"/>
                <a:ea typeface="宋体" pitchFamily="2" charset="-122"/>
              </a:rPr>
              <a:t>Two leading specifications</a:t>
            </a: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1800" b="1">
                <a:latin typeface="Myriad Web" pitchFamily="34" charset="0"/>
                <a:ea typeface="宋体" pitchFamily="2" charset="-122"/>
              </a:rPr>
              <a:t>J2EE </a:t>
            </a: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1800" b="1">
                <a:latin typeface="Myriad Web" pitchFamily="34" charset="0"/>
                <a:ea typeface="宋体" pitchFamily="2" charset="-122"/>
              </a:rPr>
              <a:t>Microsoft .NET Framework</a:t>
            </a:r>
            <a:endParaRPr lang="en-US" altLang="zh-CN" sz="1800">
              <a:latin typeface="Myriad Web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0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0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"/>
          <p:cNvGrpSpPr>
            <a:grpSpLocks/>
          </p:cNvGrpSpPr>
          <p:nvPr/>
        </p:nvGrpSpPr>
        <p:grpSpPr bwMode="auto">
          <a:xfrm>
            <a:off x="1066800" y="1828800"/>
            <a:ext cx="7419975" cy="4648200"/>
            <a:chOff x="816" y="1296"/>
            <a:chExt cx="4674" cy="2928"/>
          </a:xfrm>
        </p:grpSpPr>
        <p:pic>
          <p:nvPicPr>
            <p:cNvPr id="4506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392"/>
              <a:ext cx="467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1" name="Text Box 6"/>
            <p:cNvSpPr txBox="1">
              <a:spLocks noChangeArrowheads="1"/>
            </p:cNvSpPr>
            <p:nvPr/>
          </p:nvSpPr>
          <p:spPr bwMode="auto">
            <a:xfrm>
              <a:off x="2160" y="1296"/>
              <a:ext cx="16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800">
                  <a:ea typeface="宋体" pitchFamily="2" charset="-122"/>
                </a:rPr>
                <a:t>Standard desktop &amp;</a:t>
              </a:r>
            </a:p>
            <a:p>
              <a:pPr eaLnBrk="1" hangingPunct="1"/>
              <a:r>
                <a:rPr lang="en-GB" sz="1800">
                  <a:ea typeface="宋体" pitchFamily="2" charset="-122"/>
                </a:rPr>
                <a:t>Workstation Applications</a:t>
              </a:r>
              <a:endParaRPr lang="en-US" altLang="zh-TW" sz="1800">
                <a:ea typeface="PMingLiU" pitchFamily="18" charset="-120"/>
              </a:endParaRPr>
            </a:p>
          </p:txBody>
        </p:sp>
        <p:sp>
          <p:nvSpPr>
            <p:cNvPr id="45062" name="Text Box 7"/>
            <p:cNvSpPr txBox="1">
              <a:spLocks noChangeArrowheads="1"/>
            </p:cNvSpPr>
            <p:nvPr/>
          </p:nvSpPr>
          <p:spPr bwMode="auto">
            <a:xfrm>
              <a:off x="3936" y="1296"/>
              <a:ext cx="127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800">
                  <a:ea typeface="宋体" pitchFamily="2" charset="-122"/>
                </a:rPr>
                <a:t>Heavy duty server</a:t>
              </a:r>
            </a:p>
            <a:p>
              <a:pPr eaLnBrk="1" hangingPunct="1"/>
              <a:r>
                <a:rPr lang="en-GB" sz="1800">
                  <a:ea typeface="宋体" pitchFamily="2" charset="-122"/>
                </a:rPr>
                <a:t>systems</a:t>
              </a:r>
              <a:endParaRPr lang="en-US" altLang="zh-TW" sz="1800">
                <a:ea typeface="PMingLiU" pitchFamily="18" charset="-120"/>
              </a:endParaRPr>
            </a:p>
          </p:txBody>
        </p:sp>
        <p:sp>
          <p:nvSpPr>
            <p:cNvPr id="45063" name="Text Box 8"/>
            <p:cNvSpPr txBox="1">
              <a:spLocks noChangeArrowheads="1"/>
            </p:cNvSpPr>
            <p:nvPr/>
          </p:nvSpPr>
          <p:spPr bwMode="auto">
            <a:xfrm>
              <a:off x="816" y="1296"/>
              <a:ext cx="138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800">
                  <a:ea typeface="宋体" pitchFamily="2" charset="-122"/>
                </a:rPr>
                <a:t>Small &amp; memory </a:t>
              </a:r>
            </a:p>
            <a:p>
              <a:pPr eaLnBrk="1" hangingPunct="1"/>
              <a:r>
                <a:rPr lang="en-GB" sz="1800">
                  <a:ea typeface="宋体" pitchFamily="2" charset="-122"/>
                </a:rPr>
                <a:t>Constrained devices</a:t>
              </a:r>
              <a:endParaRPr lang="en-US" altLang="zh-TW" sz="1800">
                <a:ea typeface="PMingLiU" pitchFamily="18" charset="-120"/>
              </a:endParaRPr>
            </a:p>
          </p:txBody>
        </p:sp>
        <p:sp>
          <p:nvSpPr>
            <p:cNvPr id="45064" name="Text Box 9"/>
            <p:cNvSpPr txBox="1">
              <a:spLocks noChangeArrowheads="1"/>
            </p:cNvSpPr>
            <p:nvPr/>
          </p:nvSpPr>
          <p:spPr bwMode="auto">
            <a:xfrm>
              <a:off x="816" y="3744"/>
              <a:ext cx="177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buFontTx/>
                <a:buAutoNum type="arabicPeriod"/>
              </a:pPr>
              <a:r>
                <a:rPr lang="en-GB" sz="1200" b="1">
                  <a:solidFill>
                    <a:srgbClr val="000099"/>
                  </a:solidFill>
                  <a:ea typeface="宋体" pitchFamily="2" charset="-122"/>
                </a:rPr>
                <a:t>JVM</a:t>
              </a:r>
            </a:p>
            <a:p>
              <a:pPr eaLnBrk="1" hangingPunct="1">
                <a:buFontTx/>
                <a:buAutoNum type="arabicPeriod"/>
              </a:pPr>
              <a:r>
                <a:rPr lang="en-GB" sz="1200" b="1">
                  <a:solidFill>
                    <a:srgbClr val="000099"/>
                  </a:solidFill>
                  <a:ea typeface="宋体" pitchFamily="2" charset="-122"/>
                </a:rPr>
                <a:t>Java programming language</a:t>
              </a:r>
            </a:p>
            <a:p>
              <a:pPr eaLnBrk="1" hangingPunct="1">
                <a:buFontTx/>
                <a:buAutoNum type="arabicPeriod"/>
              </a:pPr>
              <a:r>
                <a:rPr lang="en-GB" sz="1200" b="1">
                  <a:solidFill>
                    <a:srgbClr val="000099"/>
                  </a:solidFill>
                  <a:ea typeface="宋体" pitchFamily="2" charset="-122"/>
                </a:rPr>
                <a:t>Core &amp; optional packages</a:t>
              </a:r>
              <a:endParaRPr lang="en-US" altLang="zh-TW" sz="1200" b="1">
                <a:solidFill>
                  <a:srgbClr val="000099"/>
                </a:solidFill>
                <a:ea typeface="PMingLiU" pitchFamily="18" charset="-120"/>
              </a:endParaRPr>
            </a:p>
          </p:txBody>
        </p:sp>
      </p:grp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609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J2EE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4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The Java 2 platform includes </a:t>
            </a:r>
            <a:r>
              <a:rPr altLang="zh-TW" sz="2600" b="0">
                <a:solidFill>
                  <a:srgbClr val="404040"/>
                </a:solidFill>
                <a:ea typeface="MS PGothic" pitchFamily="34" charset="-128"/>
              </a:rPr>
              <a:t>J2SE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, </a:t>
            </a:r>
            <a:r>
              <a:rPr altLang="zh-TW" sz="2600" b="0">
                <a:solidFill>
                  <a:srgbClr val="404040"/>
                </a:solidFill>
                <a:ea typeface="MS PGothic" pitchFamily="34" charset="-128"/>
              </a:rPr>
              <a:t>J2EE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, and </a:t>
            </a:r>
            <a:r>
              <a:rPr altLang="zh-TW" sz="2600" b="0">
                <a:solidFill>
                  <a:srgbClr val="404040"/>
                </a:solidFill>
                <a:ea typeface="MS PGothic" pitchFamily="34" charset="-128"/>
              </a:rPr>
              <a:t>J2ME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. </a:t>
            </a:r>
            <a:endParaRPr sz="2600">
              <a:solidFill>
                <a:srgbClr val="40404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791575" cy="685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J2EE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19200"/>
            <a:ext cx="8458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z="3000" smtClean="0">
                <a:latin typeface="Calibri" pitchFamily="34" charset="0"/>
                <a:ea typeface="宋体" pitchFamily="2" charset="-122"/>
              </a:rPr>
              <a:t>Defines a standard for building multi-tier enterprise applications.</a:t>
            </a:r>
            <a:endParaRPr lang="en-US" sz="3000" smtClean="0">
              <a:latin typeface="Calibri" pitchFamily="34" charset="0"/>
              <a:ea typeface="宋体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TW" sz="3000" smtClean="0">
                <a:latin typeface="Calibri" pitchFamily="34" charset="0"/>
                <a:ea typeface="PMingLiU" pitchFamily="18" charset="-120"/>
              </a:rPr>
              <a:t>Three-tiered</a:t>
            </a:r>
            <a:r>
              <a:rPr lang="en-US" sz="3000" smtClean="0">
                <a:latin typeface="Calibri" pitchFamily="34" charset="0"/>
                <a:ea typeface="PMingLiU" pitchFamily="18" charset="-120"/>
              </a:rPr>
              <a:t> architecture: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extend the standard two-tiered </a:t>
            </a:r>
            <a:r>
              <a:rPr lang="en-US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client and server model by </a:t>
            </a:r>
            <a:r>
              <a:rPr lang="en-US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placing a multithreaded </a:t>
            </a:r>
            <a:r>
              <a:rPr lang="en-US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application server between </a:t>
            </a:r>
            <a:r>
              <a:rPr lang="en-US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the client application and </a:t>
            </a:r>
            <a:r>
              <a:rPr lang="en-US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back-end storage</a:t>
            </a:r>
            <a:endParaRPr lang="en-US" altLang="zh-CN" sz="2000" smtClean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067175" y="3068638"/>
          <a:ext cx="4800600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Bitmap Image" r:id="rId4" imgW="7380952" imgH="4933333" progId="Paint.Picture">
                  <p:embed/>
                </p:oleObj>
              </mc:Choice>
              <mc:Fallback>
                <p:oleObj name="Bitmap Image" r:id="rId4" imgW="7380952" imgH="49333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68638"/>
                        <a:ext cx="4800600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763000" cy="685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J2EE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>
                <a:ea typeface="宋体" pitchFamily="2" charset="-122"/>
              </a:rPr>
              <a:t>Four main technologies: </a:t>
            </a:r>
            <a:r>
              <a:rPr altLang="zh-HK">
                <a:ea typeface="宋体" pitchFamily="2" charset="-122"/>
              </a:rPr>
              <a:t>                                    	</a:t>
            </a:r>
            <a:r>
              <a:rPr altLang="zh-HK" sz="3000">
                <a:solidFill>
                  <a:srgbClr val="CC0000"/>
                </a:solidFill>
                <a:ea typeface="宋体" pitchFamily="2" charset="-122"/>
              </a:rPr>
              <a:t>Applets,</a:t>
            </a:r>
            <a:r>
              <a:rPr altLang="zh-HK">
                <a:ea typeface="宋体" pitchFamily="2" charset="-122"/>
              </a:rPr>
              <a:t> </a:t>
            </a:r>
            <a:r>
              <a:rPr sz="3000">
                <a:solidFill>
                  <a:srgbClr val="CC0000"/>
                </a:solidFill>
                <a:ea typeface="宋体" pitchFamily="2" charset="-122"/>
              </a:rPr>
              <a:t>Java </a:t>
            </a:r>
            <a:r>
              <a:rPr sz="3000" err="1">
                <a:solidFill>
                  <a:srgbClr val="CC0000"/>
                </a:solidFill>
                <a:ea typeface="宋体" pitchFamily="2" charset="-122"/>
              </a:rPr>
              <a:t>servlets</a:t>
            </a:r>
            <a:r>
              <a:rPr altLang="zh-HK" sz="3000">
                <a:solidFill>
                  <a:srgbClr val="CC0000"/>
                </a:solidFill>
                <a:ea typeface="宋体" pitchFamily="2" charset="-122"/>
              </a:rPr>
              <a:t>/</a:t>
            </a:r>
            <a:r>
              <a:rPr sz="3000">
                <a:solidFill>
                  <a:srgbClr val="CC0000"/>
                </a:solidFill>
                <a:ea typeface="宋体" pitchFamily="2" charset="-122"/>
              </a:rPr>
              <a:t>JSP, EJB, JDBC</a:t>
            </a:r>
            <a:r>
              <a:rPr sz="3000">
                <a:ea typeface="宋体" pitchFamily="2" charset="-122"/>
              </a:rPr>
              <a:t>.</a:t>
            </a:r>
          </a:p>
        </p:txBody>
      </p:sp>
      <p:pic>
        <p:nvPicPr>
          <p:cNvPr id="1172484" name="Picture 4" descr="b"/>
          <p:cNvPicPr>
            <a:picLocks noChangeAspect="1" noChangeArrowheads="1"/>
          </p:cNvPicPr>
          <p:nvPr/>
        </p:nvPicPr>
        <p:blipFill>
          <a:blip r:embed="rId3">
            <a:lum brigh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2484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J2EE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Components</a:t>
            </a:r>
            <a:endParaRPr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Application clients and applets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components that run on the client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Web server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(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Servlets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,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 Java Server Pages (JSP)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)</a:t>
            </a: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262626"/>
                </a:solidFill>
                <a:ea typeface="宋体" pitchFamily="2" charset="-122"/>
              </a:rPr>
              <a:t>Web components that run on the server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</a:rPr>
              <a:t>Java classes extending network server functionality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</a:rPr>
              <a:t>Coordinating the interaction between the user and EJB and produce forms and information for returning results to the user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</a:rPr>
              <a:t>Dynamic generation of contents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宋体" pitchFamily="2" charset="-122"/>
              </a:rPr>
              <a:t>Enterprise Java Bean (EJB)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262626"/>
                </a:solidFill>
                <a:ea typeface="宋体" pitchFamily="2" charset="-122"/>
              </a:rPr>
              <a:t>Business components that run on the server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</a:rPr>
              <a:t>Packaging business logics and apply them to backend EIS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宋体" pitchFamily="2" charset="-122"/>
              </a:rPr>
              <a:t>J2EE Connectors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b="1" smtClean="0">
                <a:solidFill>
                  <a:srgbClr val="262626"/>
                </a:solidFill>
                <a:ea typeface="宋体" pitchFamily="2" charset="-122"/>
              </a:rPr>
              <a:t>Connect and access backend EIS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</a:rPr>
              <a:t>Relational databases, JDBC,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295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J2EE extensions for mobile application development</a:t>
            </a:r>
          </a:p>
        </p:txBody>
      </p:sp>
      <p:pic>
        <p:nvPicPr>
          <p:cNvPr id="53250" name="Picture 3" descr="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16113"/>
            <a:ext cx="6858000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077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Wireless Internet Standards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41438"/>
            <a:ext cx="8604250" cy="498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400">
                <a:solidFill>
                  <a:srgbClr val="CC0000"/>
                </a:solidFill>
                <a:ea typeface="MS PGothic" pitchFamily="34" charset="-128"/>
              </a:rPr>
              <a:t>WAP</a:t>
            </a:r>
            <a:r>
              <a:rPr sz="3400">
                <a:solidFill>
                  <a:srgbClr val="404040"/>
                </a:solidFill>
                <a:ea typeface="MS PGothic" pitchFamily="34" charset="-128"/>
              </a:rPr>
              <a:t>: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Standard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wireless </a:t>
            </a:r>
            <a:r>
              <a:rPr lang="en-US" altLang="zh-CN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nternet application protocol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400">
                <a:solidFill>
                  <a:srgbClr val="CC0000"/>
                </a:solidFill>
                <a:ea typeface="MS PGothic" pitchFamily="34" charset="-128"/>
              </a:rPr>
              <a:t>i-mode</a:t>
            </a:r>
            <a:r>
              <a:rPr altLang="zh-TW" sz="3400">
                <a:solidFill>
                  <a:srgbClr val="404040"/>
                </a:solidFill>
                <a:ea typeface="MS PGothic" pitchFamily="34" charset="-128"/>
              </a:rPr>
              <a:t> from NTT DoCoMo (Japan)</a:t>
            </a:r>
            <a:r>
              <a:rPr sz="3400">
                <a:solidFill>
                  <a:srgbClr val="404040"/>
                </a:solidFill>
                <a:ea typeface="MS PGothic" pitchFamily="34" charset="-128"/>
              </a:rPr>
              <a:t>:</a:t>
            </a:r>
            <a:r>
              <a:rPr altLang="zh-TW" sz="3400">
                <a:solidFill>
                  <a:srgbClr val="404040"/>
                </a:solidFill>
                <a:ea typeface="MS PGothic" pitchFamily="34" charset="-128"/>
              </a:rPr>
              <a:t> </a:t>
            </a:r>
            <a:endParaRPr sz="34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Proprietary product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 based on wireless internet.</a:t>
            </a:r>
            <a:endParaRPr lang="en-US" altLang="zh-CN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O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nly available in Japan</a:t>
            </a:r>
            <a:endParaRPr lang="en-US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Various services available : </a:t>
            </a: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                                                      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News, Weather, Banking, Ticket booking, On-line ordering, Game, Wallpaper, Music</a:t>
            </a:r>
            <a:r>
              <a:rPr lang="en-US" altLang="zh-CN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…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. 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</p:txBody>
      </p:sp>
      <p:pic>
        <p:nvPicPr>
          <p:cNvPr id="55299" name="Picture 4" descr="22112_chart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868863"/>
            <a:ext cx="46482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overview </a:t>
            </a:r>
            <a:endParaRPr sz="4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sz="2800">
                <a:ea typeface="宋体" pitchFamily="2" charset="-122"/>
              </a:rPr>
              <a:t>A standard for the delivery and presentation of Internet content to mobile devices.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sz="2800">
                <a:solidFill>
                  <a:srgbClr val="CC0000"/>
                </a:solidFill>
                <a:ea typeface="宋体" pitchFamily="2" charset="-122"/>
              </a:rPr>
              <a:t>WAP forum</a:t>
            </a:r>
            <a:r>
              <a:rPr sz="2800">
                <a:ea typeface="宋体" pitchFamily="2" charset="-122"/>
              </a:rPr>
              <a:t> was founded in 1997 by Ericsson, Motorola, Nokia and Openwave System.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CN" sz="2200" i="1" smtClean="0">
                <a:solidFill>
                  <a:schemeClr val="tx2"/>
                </a:solidFill>
                <a:ea typeface="宋体" pitchFamily="2" charset="-122"/>
              </a:rPr>
              <a:t>http://www.wapforum.org</a:t>
            </a:r>
            <a:r>
              <a:rPr lang="en-US" altLang="zh-CN" sz="2200" smtClean="0">
                <a:ea typeface="宋体" pitchFamily="2" charset="-122"/>
              </a:rPr>
              <a:t> (now called </a:t>
            </a:r>
            <a:r>
              <a:rPr lang="en-US" altLang="zh-CN" sz="2200" smtClean="0">
                <a:solidFill>
                  <a:srgbClr val="0066CC"/>
                </a:solidFill>
                <a:ea typeface="宋体" pitchFamily="2" charset="-122"/>
              </a:rPr>
              <a:t>Open Mobile Alliance</a:t>
            </a:r>
            <a:r>
              <a:rPr lang="en-US" altLang="zh-CN" sz="2200" smtClean="0">
                <a:ea typeface="宋体" pitchFamily="2" charset="-122"/>
              </a:rPr>
              <a:t>)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CN" sz="2200" smtClean="0">
                <a:ea typeface="宋体" pitchFamily="2" charset="-122"/>
              </a:rPr>
              <a:t>Released the first version of WAP (</a:t>
            </a:r>
            <a:r>
              <a:rPr lang="en-US" altLang="zh-CN" sz="2200" b="1" smtClean="0">
                <a:ea typeface="宋体" pitchFamily="2" charset="-122"/>
              </a:rPr>
              <a:t>WAP 1.0</a:t>
            </a:r>
            <a:r>
              <a:rPr lang="en-US" altLang="zh-CN" sz="2200" smtClean="0">
                <a:ea typeface="宋体" pitchFamily="2" charset="-122"/>
              </a:rPr>
              <a:t>) in 1998.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CN" sz="2200" smtClean="0">
                <a:ea typeface="宋体" pitchFamily="2" charset="-122"/>
              </a:rPr>
              <a:t>Released the second version of WAP (</a:t>
            </a:r>
            <a:r>
              <a:rPr lang="en-US" altLang="zh-CN" sz="2200" b="1" smtClean="0">
                <a:ea typeface="宋体" pitchFamily="2" charset="-122"/>
              </a:rPr>
              <a:t>WAP 2.0</a:t>
            </a:r>
            <a:r>
              <a:rPr lang="en-US" altLang="zh-CN" sz="2200" smtClean="0">
                <a:ea typeface="宋体" pitchFamily="2" charset="-122"/>
              </a:rPr>
              <a:t>) in 2000.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sz="2800">
                <a:ea typeface="宋体" pitchFamily="2" charset="-122"/>
              </a:rPr>
              <a:t>Now more than 300 corporations have joined the forum, making WAP the de facto standard for wireless Internet applications.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CN" sz="2200" smtClean="0">
                <a:ea typeface="宋体" pitchFamily="2" charset="-122"/>
              </a:rPr>
              <a:t>90% of mobile phones will be WAP-enabled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3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obile computing models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8045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buFont typeface="Wingdings" pitchFamily="2" charset="2"/>
              <a:buBlip>
                <a:blip r:embed="rId2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A </a:t>
            </a:r>
            <a:r>
              <a:rPr altLang="zh-TW" sz="2800" i="1">
                <a:solidFill>
                  <a:srgbClr val="0066CC"/>
                </a:solidFill>
                <a:ea typeface="MS PGothic" pitchFamily="34" charset="-128"/>
              </a:rPr>
              <a:t>mobile computing model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specifies a </a:t>
            </a:r>
            <a:r>
              <a:rPr altLang="zh-TW" sz="2800" i="1">
                <a:solidFill>
                  <a:srgbClr val="404040"/>
                </a:solidFill>
                <a:ea typeface="MS PGothic" pitchFamily="34" charset="-128"/>
              </a:rPr>
              <a:t>computing paradigm</a:t>
            </a:r>
            <a:r>
              <a:rPr sz="2800" i="1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for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design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ing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and organiz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ing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mobile applications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.</a:t>
            </a:r>
            <a:endParaRPr altLang="zh-TW" sz="2800">
              <a:solidFill>
                <a:srgbClr val="404040"/>
              </a:solidFill>
              <a:ea typeface="MS PGothic" pitchFamily="34" charset="-128"/>
            </a:endParaRPr>
          </a:p>
          <a:p>
            <a:pPr lvl="1">
              <a:lnSpc>
                <a:spcPct val="9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Divide the mobile </a:t>
            </a: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computing system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into a collection of </a:t>
            </a:r>
            <a:r>
              <a:rPr lang="en-US" altLang="zh-TW" sz="2600" i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components</a:t>
            </a:r>
            <a:endParaRPr lang="en-US" altLang="zh-CN" sz="2600" i="1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S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pecify </a:t>
            </a: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how to use these components and 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their </a:t>
            </a:r>
            <a:r>
              <a:rPr lang="en-US" altLang="zh-TW" sz="2600" i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relationship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</a:t>
            </a: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 to design mobile computing applications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Examples:</a:t>
            </a:r>
          </a:p>
          <a:p>
            <a:pPr lvl="2">
              <a:lnSpc>
                <a:spcPct val="95000"/>
              </a:lnSpc>
            </a:pPr>
            <a:r>
              <a:rPr lang="en-US" altLang="zh-CN" sz="2200" i="1" smtClean="0">
                <a:ea typeface="宋体" pitchFamily="2" charset="-122"/>
                <a:cs typeface="Calibri" pitchFamily="34" charset="0"/>
              </a:rPr>
              <a:t>C</a:t>
            </a:r>
            <a:r>
              <a:rPr lang="en-US" altLang="zh-TW" sz="2200" i="1" smtClean="0">
                <a:ea typeface="PMingLiU" pitchFamily="18" charset="-120"/>
                <a:cs typeface="Calibri" pitchFamily="34" charset="0"/>
              </a:rPr>
              <a:t>lient-</a:t>
            </a:r>
            <a:r>
              <a:rPr lang="en-US" altLang="zh-CN" sz="2200" i="1" smtClean="0">
                <a:ea typeface="宋体" pitchFamily="2" charset="-122"/>
                <a:cs typeface="Calibri" pitchFamily="34" charset="0"/>
              </a:rPr>
              <a:t>S</a:t>
            </a:r>
            <a:r>
              <a:rPr lang="en-US" altLang="zh-TW" sz="2200" i="1" smtClean="0">
                <a:ea typeface="PMingLiU" pitchFamily="18" charset="-120"/>
                <a:cs typeface="Calibri" pitchFamily="34" charset="0"/>
              </a:rPr>
              <a:t>erver model</a:t>
            </a: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: 	</a:t>
            </a:r>
            <a:r>
              <a:rPr lang="en-US" altLang="zh-TW" sz="2200" smtClean="0">
                <a:ea typeface="PMingLiU" pitchFamily="18" charset="-120"/>
                <a:cs typeface="Calibri" pitchFamily="34" charset="0"/>
              </a:rPr>
              <a:t>clients, server</a:t>
            </a: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s</a:t>
            </a:r>
            <a:r>
              <a:rPr lang="en-US" altLang="zh-TW" sz="2200" smtClean="0">
                <a:ea typeface="PMingLiU" pitchFamily="18" charset="-120"/>
                <a:cs typeface="Calibri" pitchFamily="34" charset="0"/>
              </a:rPr>
              <a:t>, </a:t>
            </a: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requests and results;</a:t>
            </a:r>
          </a:p>
          <a:p>
            <a:pPr lvl="2">
              <a:lnSpc>
                <a:spcPct val="95000"/>
              </a:lnSpc>
            </a:pPr>
            <a:r>
              <a:rPr lang="en-US" altLang="zh-CN" sz="2200" i="1" smtClean="0">
                <a:ea typeface="宋体" pitchFamily="2" charset="-122"/>
                <a:cs typeface="Calibri" pitchFamily="34" charset="0"/>
              </a:rPr>
              <a:t>Mobile P2P model</a:t>
            </a: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: 	peers, neighbors, sharing &amp; cooperation;</a:t>
            </a:r>
          </a:p>
          <a:p>
            <a:pPr lvl="2">
              <a:lnSpc>
                <a:spcPct val="95000"/>
              </a:lnSpc>
            </a:pPr>
            <a:r>
              <a:rPr lang="en-US" altLang="zh-CN" sz="2200" i="1" smtClean="0">
                <a:ea typeface="宋体" pitchFamily="2" charset="-122"/>
                <a:cs typeface="Calibri" pitchFamily="34" charset="0"/>
              </a:rPr>
              <a:t>Mobile Agent model</a:t>
            </a: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: 	agents, hosts, communication &amp; 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ea typeface="宋体" pitchFamily="2" charset="-122"/>
                <a:cs typeface="Calibri" pitchFamily="34" charset="0"/>
              </a:rPr>
              <a:t>				coordination;</a:t>
            </a:r>
            <a:endParaRPr lang="en-US" altLang="zh-TW" sz="2200" smtClean="0">
              <a:ea typeface="PMingLiU" pitchFamily="18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- Motivations</a:t>
            </a:r>
            <a:endParaRPr sz="4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HTTP/HTML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: 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not designed for mobile applications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FF0000"/>
                </a:solidFill>
                <a:ea typeface="MS PGothic" pitchFamily="34" charset="-128"/>
              </a:rPr>
              <a:t>HTTP 1.0 characteristics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designed for large bandwidth, low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stateless, client/server, request/response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connection oriented, one connection per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TCP 3-way handshake, DNS lookup overheads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big protocol headers, uncompressed content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primitive caching (often disabled, dynamic objects)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security problems (using SSL/TLS with proxies)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FF0000"/>
                </a:solidFill>
                <a:ea typeface="PMingLiU" pitchFamily="18" charset="-120"/>
              </a:rPr>
              <a:t>HTML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designed for computers with </a:t>
            </a:r>
            <a:r>
              <a:rPr lang="en-US" altLang="zh-TW" sz="19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“</a:t>
            </a: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high</a:t>
            </a:r>
            <a:r>
              <a:rPr lang="en-US" altLang="zh-TW" sz="19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”</a:t>
            </a: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 performance, color high-resolution display, mouse, hard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smtClean="0">
                <a:solidFill>
                  <a:srgbClr val="262626"/>
                </a:solidFill>
                <a:ea typeface="PMingLiU" pitchFamily="18" charset="-120"/>
              </a:rPr>
              <a:t>typically, web pages optimized for design, not for communication; ignore end-system characteristics</a:t>
            </a:r>
            <a:endParaRPr lang="en-US" altLang="zh-CN" sz="1900" smtClean="0">
              <a:solidFill>
                <a:srgbClr val="262626"/>
              </a:solidFill>
              <a:ea typeface="PMingLiU" pitchFamily="18" charset="-120"/>
            </a:endParaRPr>
          </a:p>
        </p:txBody>
      </p:sp>
      <p:sp>
        <p:nvSpPr>
          <p:cNvPr id="1041412" name="Rectangle 4"/>
          <p:cNvSpPr>
            <a:spLocks noChangeArrowheads="1"/>
          </p:cNvSpPr>
          <p:nvPr/>
        </p:nvSpPr>
        <p:spPr bwMode="auto">
          <a:xfrm>
            <a:off x="533400" y="6096000"/>
            <a:ext cx="671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TW" b="1">
                <a:ea typeface="PMingLiU" pitchFamily="18" charset="-120"/>
              </a:rPr>
              <a:t>Need support for mobile, wireless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4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4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41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4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41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- Motivations</a:t>
            </a:r>
            <a:endParaRPr sz="4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MS PGothic" pitchFamily="34" charset="-128"/>
              </a:rPr>
              <a:t>Enhanced browsers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client-aware support for mobility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MS PGothic" pitchFamily="34" charset="-128"/>
              </a:rPr>
              <a:t>Proxies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Client proxy: pre-fetching, caching, off-line use</a:t>
            </a:r>
            <a:endParaRPr lang="en-US" altLang="zh-TW" sz="2200" smtClean="0">
              <a:solidFill>
                <a:srgbClr val="FF000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Network proxy: adaptive content transformation  for connections 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Client and network proxy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PMingLiU" pitchFamily="18" charset="-120"/>
              </a:rPr>
              <a:t>Enhanced servers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server-aware support for mobility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serve the content in multiple ways, depending on client capabilities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FF0000"/>
                </a:solidFill>
                <a:ea typeface="PMingLiU" pitchFamily="18" charset="-120"/>
              </a:rPr>
              <a:t>New protocols/languages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WAP/WML</a:t>
            </a:r>
            <a:endParaRPr lang="en-US" altLang="zh-CN" sz="2200" smtClean="0">
              <a:solidFill>
                <a:srgbClr val="262626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877175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components</a:t>
            </a:r>
            <a:endParaRPr lang="en-US" altLang="zh-CN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3490" name="Picture 3" descr="e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4933"/>
          <a:stretch>
            <a:fillRect/>
          </a:stretch>
        </p:blipFill>
        <p:spPr bwMode="auto">
          <a:xfrm>
            <a:off x="609600" y="1447800"/>
            <a:ext cx="7543800" cy="4235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85750" y="5791200"/>
            <a:ext cx="885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 b="1">
                <a:ea typeface="宋体" pitchFamily="2" charset="-122"/>
              </a:rPr>
              <a:t>WAP defines its own protocol stack, optimized for wireless communications</a:t>
            </a:r>
            <a:endParaRPr lang="en-US" altLang="zh-TW" sz="1800" b="1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893175" cy="5472112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2400">
                <a:ea typeface="宋体" pitchFamily="2" charset="-122"/>
              </a:rPr>
              <a:t>WAP1.x: proprietary </a:t>
            </a:r>
            <a:r>
              <a:rPr sz="2400">
                <a:ea typeface="宋体" pitchFamily="2" charset="-122"/>
              </a:rPr>
              <a:t>protocols</a:t>
            </a:r>
            <a:r>
              <a:rPr sz="2400">
                <a:ea typeface="宋体" pitchFamily="2" charset="-122"/>
              </a:rPr>
              <a:t> </a:t>
            </a:r>
            <a:r>
              <a:rPr sz="2400">
                <a:ea typeface="宋体" pitchFamily="2" charset="-122"/>
              </a:rPr>
              <a:t>in </a:t>
            </a:r>
            <a:r>
              <a:rPr sz="2400">
                <a:ea typeface="宋体" pitchFamily="2" charset="-122"/>
              </a:rPr>
              <a:t>pre-3G wireless </a:t>
            </a:r>
            <a:r>
              <a:rPr sz="2400">
                <a:ea typeface="宋体" pitchFamily="2" charset="-122"/>
              </a:rPr>
              <a:t>networks.</a:t>
            </a:r>
            <a:endParaRPr sz="24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CN" sz="1600" dirty="0" smtClean="0">
                <a:ea typeface="宋体" pitchFamily="2" charset="-122"/>
              </a:rPr>
              <a:t>WAE (Wireless Application Environment) &lt;-&gt; Browser &amp; HTML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CN" sz="1600" dirty="0" smtClean="0">
                <a:ea typeface="宋体" pitchFamily="2" charset="-122"/>
              </a:rPr>
              <a:t>WSP (Wireless Session Protocol) &lt;-&gt; HTTP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CN" sz="1600" dirty="0" smtClean="0">
                <a:ea typeface="宋体" pitchFamily="2" charset="-122"/>
              </a:rPr>
              <a:t>WTP (Wireless Transaction Protocol) &lt;-&gt; TCP/IP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CN" sz="1600" dirty="0" smtClean="0">
                <a:ea typeface="宋体" pitchFamily="2" charset="-122"/>
              </a:rPr>
              <a:t>WTLS (Wireless Transport Layer Security) &lt;-&gt; TLS/SSL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CN" sz="1600" dirty="0" smtClean="0">
                <a:ea typeface="宋体" pitchFamily="2" charset="-122"/>
              </a:rPr>
              <a:t>WDP (Wireless Datagram Protocol) &lt;-&gt; UDP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2400">
                <a:ea typeface="宋体" pitchFamily="2" charset="-122"/>
              </a:rPr>
              <a:t>WAP2.x : 2.5G and 3G, using standard Internet protocols.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WML2 based on XHTML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WP-HTTP (Wireless Profiled HTTP)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TLS (</a:t>
            </a:r>
            <a:r>
              <a:rPr lang="en-US" altLang="zh-CN" sz="1600" dirty="0" smtClean="0">
                <a:ea typeface="宋体" pitchFamily="2" charset="-122"/>
              </a:rPr>
              <a:t>W</a:t>
            </a:r>
            <a:r>
              <a:rPr lang="en-US" altLang="zh-TW" sz="1600" dirty="0" smtClean="0">
                <a:ea typeface="宋体" pitchFamily="2" charset="-122"/>
              </a:rPr>
              <a:t>ireless </a:t>
            </a:r>
            <a:r>
              <a:rPr lang="en-US" altLang="zh-CN" sz="1600" dirty="0" smtClean="0">
                <a:ea typeface="宋体" pitchFamily="2" charset="-122"/>
              </a:rPr>
              <a:t>P</a:t>
            </a:r>
            <a:r>
              <a:rPr lang="en-US" altLang="zh-TW" sz="1600" dirty="0" smtClean="0">
                <a:ea typeface="宋体" pitchFamily="2" charset="-122"/>
              </a:rPr>
              <a:t>rofiled </a:t>
            </a:r>
            <a:r>
              <a:rPr lang="en-US" altLang="zh-CN" sz="1600" dirty="0" smtClean="0">
                <a:ea typeface="宋体" pitchFamily="2" charset="-122"/>
              </a:rPr>
              <a:t>Transport Layer Security</a:t>
            </a:r>
            <a:r>
              <a:rPr lang="en-US" altLang="zh-TW" sz="1600" dirty="0" smtClean="0"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WP-TCP (Wireless Profiled TCP)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2400">
                <a:ea typeface="宋体" pitchFamily="2" charset="-122"/>
              </a:rPr>
              <a:t>Other WAP2.x Services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WAP Push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User Agent Profile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External Functionality Interface (EFI)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Wireless Telephony Application (WTA)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Persistent storage interface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Data synchronization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zh-TW" sz="1600" dirty="0" smtClean="0">
                <a:ea typeface="宋体" pitchFamily="2" charset="-122"/>
              </a:rPr>
              <a:t>Multimedia Messaging Service (MMS)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86800" cy="6477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rotocol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tack</a:t>
            </a:r>
            <a:endParaRPr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4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47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47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7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47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47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47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47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47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47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7988"/>
            <a:ext cx="8763000" cy="44180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>
                <a:ea typeface="宋体" pitchFamily="2" charset="-122"/>
              </a:rPr>
              <a:t>Similar to Internet programming model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CN" dirty="0" smtClean="0">
                <a:ea typeface="宋体" pitchFamily="2" charset="-122"/>
              </a:rPr>
              <a:t>Uses both Pull and Push approaches to obtain the content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>
                <a:ea typeface="宋体" pitchFamily="2" charset="-122"/>
              </a:rPr>
              <a:t>Two models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CN" dirty="0" smtClean="0">
                <a:ea typeface="宋体" pitchFamily="2" charset="-122"/>
              </a:rPr>
              <a:t>Using a WAP gateway (also called WAP proxy)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CN" dirty="0" smtClean="0">
                <a:ea typeface="宋体" pitchFamily="2" charset="-122"/>
              </a:rPr>
              <a:t>Without a WAP gateway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0772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rogramming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Using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a wireless gateway </a:t>
            </a:r>
          </a:p>
        </p:txBody>
      </p:sp>
      <p:pic>
        <p:nvPicPr>
          <p:cNvPr id="69634" name="Picture 3" descr="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" b="3725"/>
          <a:stretch>
            <a:fillRect/>
          </a:stretch>
        </p:blipFill>
        <p:spPr bwMode="auto">
          <a:xfrm>
            <a:off x="1447800" y="4038600"/>
            <a:ext cx="63246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4" descr="EXH10_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12379" r="2596" b="3703"/>
          <a:stretch>
            <a:fillRect/>
          </a:stretch>
        </p:blipFill>
        <p:spPr bwMode="auto">
          <a:xfrm>
            <a:off x="457200" y="1447800"/>
            <a:ext cx="67818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Using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a wireless gateway </a:t>
            </a:r>
          </a:p>
        </p:txBody>
      </p:sp>
      <p:grpSp>
        <p:nvGrpSpPr>
          <p:cNvPr id="71682" name="Group 3"/>
          <p:cNvGrpSpPr>
            <a:grpSpLocks/>
          </p:cNvGrpSpPr>
          <p:nvPr/>
        </p:nvGrpSpPr>
        <p:grpSpPr bwMode="auto">
          <a:xfrm>
            <a:off x="685800" y="1447800"/>
            <a:ext cx="7696200" cy="3276600"/>
            <a:chOff x="721" y="1204"/>
            <a:chExt cx="4942" cy="2227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4369" y="1801"/>
              <a:ext cx="1294" cy="163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ea typeface="Arial Unicode MS" pitchFamily="34" charset="-122"/>
              </a:endParaRPr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4509" y="1797"/>
              <a:ext cx="111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PMingLiU" pitchFamily="18" charset="-120"/>
                </a:rPr>
                <a:t>Web Server</a:t>
              </a:r>
            </a:p>
          </p:txBody>
        </p:sp>
        <p:grpSp>
          <p:nvGrpSpPr>
            <p:cNvPr id="71686" name="Group 6"/>
            <p:cNvGrpSpPr>
              <a:grpSpLocks/>
            </p:cNvGrpSpPr>
            <p:nvPr/>
          </p:nvGrpSpPr>
          <p:grpSpPr bwMode="auto">
            <a:xfrm>
              <a:off x="4581" y="2949"/>
              <a:ext cx="518" cy="422"/>
              <a:chOff x="4581" y="2949"/>
              <a:chExt cx="518" cy="422"/>
            </a:xfrm>
          </p:grpSpPr>
          <p:sp>
            <p:nvSpPr>
              <p:cNvPr id="71905" name="Picture 7"/>
              <p:cNvSpPr>
                <a:spLocks noChangeArrowheads="1"/>
              </p:cNvSpPr>
              <p:nvPr/>
            </p:nvSpPr>
            <p:spPr bwMode="auto">
              <a:xfrm>
                <a:off x="4581" y="2949"/>
                <a:ext cx="518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06" name="Rectangle 8"/>
              <p:cNvSpPr>
                <a:spLocks noChangeArrowheads="1"/>
              </p:cNvSpPr>
              <p:nvPr/>
            </p:nvSpPr>
            <p:spPr bwMode="auto">
              <a:xfrm>
                <a:off x="4581" y="3045"/>
                <a:ext cx="478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 i="1">
                    <a:solidFill>
                      <a:schemeClr val="bg1"/>
                    </a:solidFill>
                    <a:latin typeface="Times New Roman" pitchFamily="18" charset="0"/>
                    <a:ea typeface="PMingLiU" pitchFamily="18" charset="-120"/>
                  </a:rPr>
                  <a:t>Content</a:t>
                </a:r>
              </a:p>
            </p:txBody>
          </p:sp>
        </p:grpSp>
        <p:grpSp>
          <p:nvGrpSpPr>
            <p:cNvPr id="71687" name="Group 9"/>
            <p:cNvGrpSpPr>
              <a:grpSpLocks/>
            </p:cNvGrpSpPr>
            <p:nvPr/>
          </p:nvGrpSpPr>
          <p:grpSpPr bwMode="auto">
            <a:xfrm>
              <a:off x="4513" y="2235"/>
              <a:ext cx="622" cy="587"/>
              <a:chOff x="4513" y="2235"/>
              <a:chExt cx="622" cy="587"/>
            </a:xfrm>
          </p:grpSpPr>
          <p:sp>
            <p:nvSpPr>
              <p:cNvPr id="71903" name="Oval 10"/>
              <p:cNvSpPr>
                <a:spLocks noChangeArrowheads="1"/>
              </p:cNvSpPr>
              <p:nvPr/>
            </p:nvSpPr>
            <p:spPr bwMode="auto">
              <a:xfrm>
                <a:off x="4513" y="2235"/>
                <a:ext cx="622" cy="5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04" name="Rectangle 11"/>
              <p:cNvSpPr>
                <a:spLocks noChangeArrowheads="1"/>
              </p:cNvSpPr>
              <p:nvPr/>
            </p:nvSpPr>
            <p:spPr bwMode="auto">
              <a:xfrm>
                <a:off x="4583" y="2263"/>
                <a:ext cx="481" cy="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altLang="zh-TW" sz="1600">
                    <a:latin typeface="Times New Roman" pitchFamily="18" charset="0"/>
                    <a:ea typeface="PMingLiU" pitchFamily="18" charset="-120"/>
                  </a:rPr>
                  <a:t>CGI</a:t>
                </a:r>
              </a:p>
              <a:p>
                <a:pPr algn="ctr" eaLnBrk="0" hangingPunct="0"/>
                <a:r>
                  <a:rPr lang="en-US" altLang="zh-TW" sz="1600">
                    <a:latin typeface="Times New Roman" pitchFamily="18" charset="0"/>
                    <a:ea typeface="PMingLiU" pitchFamily="18" charset="-120"/>
                  </a:rPr>
                  <a:t>Scripts</a:t>
                </a:r>
              </a:p>
              <a:p>
                <a:pPr algn="ctr" eaLnBrk="0" hangingPunct="0"/>
                <a:r>
                  <a:rPr lang="en-US" altLang="zh-TW" sz="1600">
                    <a:latin typeface="Times New Roman" pitchFamily="18" charset="0"/>
                    <a:ea typeface="PMingLiU" pitchFamily="18" charset="-120"/>
                  </a:rPr>
                  <a:t>etc.</a:t>
                </a:r>
              </a:p>
            </p:txBody>
          </p:sp>
        </p:grpSp>
        <p:sp>
          <p:nvSpPr>
            <p:cNvPr id="71688" name="Rectangle 12"/>
            <p:cNvSpPr>
              <a:spLocks noChangeArrowheads="1"/>
            </p:cNvSpPr>
            <p:nvPr/>
          </p:nvSpPr>
          <p:spPr bwMode="auto">
            <a:xfrm rot="-5400000">
              <a:off x="4831" y="2529"/>
              <a:ext cx="1177" cy="3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algn="ctr" eaLnBrk="0" hangingPunct="0"/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WML Decks</a:t>
              </a:r>
            </a:p>
            <a:p>
              <a:pPr algn="ctr" eaLnBrk="0" hangingPunct="0"/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with WML-Script</a:t>
              </a:r>
            </a:p>
          </p:txBody>
        </p:sp>
        <p:grpSp>
          <p:nvGrpSpPr>
            <p:cNvPr id="71689" name="Group 13"/>
            <p:cNvGrpSpPr>
              <a:grpSpLocks/>
            </p:cNvGrpSpPr>
            <p:nvPr/>
          </p:nvGrpSpPr>
          <p:grpSpPr bwMode="auto">
            <a:xfrm>
              <a:off x="2305" y="1917"/>
              <a:ext cx="1369" cy="1394"/>
              <a:chOff x="2305" y="1917"/>
              <a:chExt cx="1369" cy="1394"/>
            </a:xfrm>
          </p:grpSpPr>
          <p:sp>
            <p:nvSpPr>
              <p:cNvPr id="71897" name="Rectangle 14"/>
              <p:cNvSpPr>
                <a:spLocks noChangeArrowheads="1"/>
              </p:cNvSpPr>
              <p:nvPr/>
            </p:nvSpPr>
            <p:spPr bwMode="auto">
              <a:xfrm>
                <a:off x="2305" y="1924"/>
                <a:ext cx="1294" cy="1393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>
                  <a:ea typeface="Arial Unicode MS" pitchFamily="34" charset="-122"/>
                </a:endParaRPr>
              </a:p>
            </p:txBody>
          </p:sp>
          <p:sp>
            <p:nvSpPr>
              <p:cNvPr id="71898" name="Rectangle 15"/>
              <p:cNvSpPr>
                <a:spLocks noChangeArrowheads="1"/>
              </p:cNvSpPr>
              <p:nvPr/>
            </p:nvSpPr>
            <p:spPr bwMode="auto">
              <a:xfrm>
                <a:off x="2312" y="1917"/>
                <a:ext cx="1362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b="1">
                    <a:latin typeface="Times New Roman" pitchFamily="18" charset="0"/>
                    <a:ea typeface="PMingLiU" pitchFamily="18" charset="-120"/>
                  </a:rPr>
                  <a:t>WAP Gateway</a:t>
                </a:r>
              </a:p>
            </p:txBody>
          </p:sp>
          <p:grpSp>
            <p:nvGrpSpPr>
              <p:cNvPr id="71899" name="Group 16"/>
              <p:cNvGrpSpPr>
                <a:grpSpLocks/>
              </p:cNvGrpSpPr>
              <p:nvPr/>
            </p:nvGrpSpPr>
            <p:grpSpPr bwMode="auto">
              <a:xfrm>
                <a:off x="2365" y="2310"/>
                <a:ext cx="1189" cy="973"/>
                <a:chOff x="2365" y="2310"/>
                <a:chExt cx="1189" cy="973"/>
              </a:xfrm>
            </p:grpSpPr>
            <p:sp>
              <p:nvSpPr>
                <p:cNvPr id="71900" name="Rectangle 17"/>
                <p:cNvSpPr>
                  <a:spLocks noChangeArrowheads="1"/>
                </p:cNvSpPr>
                <p:nvPr/>
              </p:nvSpPr>
              <p:spPr bwMode="auto">
                <a:xfrm>
                  <a:off x="2457" y="2310"/>
                  <a:ext cx="1009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TW" sz="1800">
                      <a:latin typeface="Times New Roman" pitchFamily="18" charset="0"/>
                      <a:ea typeface="PMingLiU" pitchFamily="18" charset="-120"/>
                    </a:rPr>
                    <a:t>WML Encoder</a:t>
                  </a:r>
                </a:p>
              </p:txBody>
            </p:sp>
            <p:sp>
              <p:nvSpPr>
                <p:cNvPr id="71901" name="Rectangle 18"/>
                <p:cNvSpPr>
                  <a:spLocks noChangeArrowheads="1"/>
                </p:cNvSpPr>
                <p:nvPr/>
              </p:nvSpPr>
              <p:spPr bwMode="auto">
                <a:xfrm>
                  <a:off x="2535" y="2582"/>
                  <a:ext cx="834" cy="44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sz="1800">
                      <a:latin typeface="Times New Roman" pitchFamily="18" charset="0"/>
                      <a:ea typeface="PMingLiU" pitchFamily="18" charset="-120"/>
                    </a:rPr>
                    <a:t>WMLScript</a:t>
                  </a:r>
                </a:p>
                <a:p>
                  <a:pPr algn="ctr" eaLnBrk="0" hangingPunct="0"/>
                  <a:r>
                    <a:rPr lang="en-US" altLang="zh-TW" sz="1800">
                      <a:latin typeface="Times New Roman" pitchFamily="18" charset="0"/>
                      <a:ea typeface="PMingLiU" pitchFamily="18" charset="-120"/>
                    </a:rPr>
                    <a:t>Compiler</a:t>
                  </a:r>
                </a:p>
              </p:txBody>
            </p:sp>
            <p:sp>
              <p:nvSpPr>
                <p:cNvPr id="71902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5" y="3027"/>
                  <a:ext cx="1189" cy="2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altLang="zh-TW" sz="1800">
                      <a:latin typeface="Times New Roman" pitchFamily="18" charset="0"/>
                      <a:ea typeface="PMingLiU" pitchFamily="18" charset="-120"/>
                    </a:rPr>
                    <a:t>Protocol Adapters</a:t>
                  </a:r>
                </a:p>
              </p:txBody>
            </p:sp>
          </p:grpSp>
        </p:grpSp>
        <p:grpSp>
          <p:nvGrpSpPr>
            <p:cNvPr id="71690" name="Group 20"/>
            <p:cNvGrpSpPr>
              <a:grpSpLocks/>
            </p:cNvGrpSpPr>
            <p:nvPr/>
          </p:nvGrpSpPr>
          <p:grpSpPr bwMode="auto">
            <a:xfrm>
              <a:off x="912" y="1296"/>
              <a:ext cx="479" cy="456"/>
              <a:chOff x="912" y="1296"/>
              <a:chExt cx="479" cy="456"/>
            </a:xfrm>
          </p:grpSpPr>
          <p:sp>
            <p:nvSpPr>
              <p:cNvPr id="71837" name="Freeform 21"/>
              <p:cNvSpPr>
                <a:spLocks/>
              </p:cNvSpPr>
              <p:nvPr/>
            </p:nvSpPr>
            <p:spPr bwMode="auto">
              <a:xfrm>
                <a:off x="1352" y="1350"/>
                <a:ext cx="39" cy="77"/>
              </a:xfrm>
              <a:custGeom>
                <a:avLst/>
                <a:gdLst>
                  <a:gd name="T0" fmla="*/ 38 w 39"/>
                  <a:gd name="T1" fmla="*/ 41 h 77"/>
                  <a:gd name="T2" fmla="*/ 38 w 39"/>
                  <a:gd name="T3" fmla="*/ 48 h 77"/>
                  <a:gd name="T4" fmla="*/ 37 w 39"/>
                  <a:gd name="T5" fmla="*/ 53 h 77"/>
                  <a:gd name="T6" fmla="*/ 34 w 39"/>
                  <a:gd name="T7" fmla="*/ 59 h 77"/>
                  <a:gd name="T8" fmla="*/ 30 w 39"/>
                  <a:gd name="T9" fmla="*/ 64 h 77"/>
                  <a:gd name="T10" fmla="*/ 25 w 39"/>
                  <a:gd name="T11" fmla="*/ 68 h 77"/>
                  <a:gd name="T12" fmla="*/ 20 w 39"/>
                  <a:gd name="T13" fmla="*/ 72 h 77"/>
                  <a:gd name="T14" fmla="*/ 14 w 39"/>
                  <a:gd name="T15" fmla="*/ 74 h 77"/>
                  <a:gd name="T16" fmla="*/ 7 w 39"/>
                  <a:gd name="T17" fmla="*/ 76 h 77"/>
                  <a:gd name="T18" fmla="*/ 5 w 39"/>
                  <a:gd name="T19" fmla="*/ 76 h 77"/>
                  <a:gd name="T20" fmla="*/ 3 w 39"/>
                  <a:gd name="T21" fmla="*/ 75 h 77"/>
                  <a:gd name="T22" fmla="*/ 2 w 39"/>
                  <a:gd name="T23" fmla="*/ 74 h 77"/>
                  <a:gd name="T24" fmla="*/ 1 w 39"/>
                  <a:gd name="T25" fmla="*/ 73 h 77"/>
                  <a:gd name="T26" fmla="*/ 1 w 39"/>
                  <a:gd name="T27" fmla="*/ 71 h 77"/>
                  <a:gd name="T28" fmla="*/ 1 w 39"/>
                  <a:gd name="T29" fmla="*/ 69 h 77"/>
                  <a:gd name="T30" fmla="*/ 3 w 39"/>
                  <a:gd name="T31" fmla="*/ 67 h 77"/>
                  <a:gd name="T32" fmla="*/ 5 w 39"/>
                  <a:gd name="T33" fmla="*/ 67 h 77"/>
                  <a:gd name="T34" fmla="*/ 11 w 39"/>
                  <a:gd name="T35" fmla="*/ 65 h 77"/>
                  <a:gd name="T36" fmla="*/ 17 w 39"/>
                  <a:gd name="T37" fmla="*/ 62 h 77"/>
                  <a:gd name="T38" fmla="*/ 21 w 39"/>
                  <a:gd name="T39" fmla="*/ 58 h 77"/>
                  <a:gd name="T40" fmla="*/ 25 w 39"/>
                  <a:gd name="T41" fmla="*/ 53 h 77"/>
                  <a:gd name="T42" fmla="*/ 27 w 39"/>
                  <a:gd name="T43" fmla="*/ 48 h 77"/>
                  <a:gd name="T44" fmla="*/ 28 w 39"/>
                  <a:gd name="T45" fmla="*/ 42 h 77"/>
                  <a:gd name="T46" fmla="*/ 28 w 39"/>
                  <a:gd name="T47" fmla="*/ 35 h 77"/>
                  <a:gd name="T48" fmla="*/ 26 w 39"/>
                  <a:gd name="T49" fmla="*/ 29 h 77"/>
                  <a:gd name="T50" fmla="*/ 24 w 39"/>
                  <a:gd name="T51" fmla="*/ 24 h 77"/>
                  <a:gd name="T52" fmla="*/ 19 w 39"/>
                  <a:gd name="T53" fmla="*/ 19 h 77"/>
                  <a:gd name="T54" fmla="*/ 15 w 39"/>
                  <a:gd name="T55" fmla="*/ 15 h 77"/>
                  <a:gd name="T56" fmla="*/ 10 w 39"/>
                  <a:gd name="T57" fmla="*/ 11 h 77"/>
                  <a:gd name="T58" fmla="*/ 5 w 39"/>
                  <a:gd name="T59" fmla="*/ 7 h 77"/>
                  <a:gd name="T60" fmla="*/ 2 w 39"/>
                  <a:gd name="T61" fmla="*/ 4 h 77"/>
                  <a:gd name="T62" fmla="*/ 0 w 39"/>
                  <a:gd name="T63" fmla="*/ 2 h 77"/>
                  <a:gd name="T64" fmla="*/ 0 w 39"/>
                  <a:gd name="T65" fmla="*/ 0 h 77"/>
                  <a:gd name="T66" fmla="*/ 4 w 39"/>
                  <a:gd name="T67" fmla="*/ 2 h 77"/>
                  <a:gd name="T68" fmla="*/ 10 w 39"/>
                  <a:gd name="T69" fmla="*/ 4 h 77"/>
                  <a:gd name="T70" fmla="*/ 16 w 39"/>
                  <a:gd name="T71" fmla="*/ 9 h 77"/>
                  <a:gd name="T72" fmla="*/ 22 w 39"/>
                  <a:gd name="T73" fmla="*/ 14 h 77"/>
                  <a:gd name="T74" fmla="*/ 28 w 39"/>
                  <a:gd name="T75" fmla="*/ 20 h 77"/>
                  <a:gd name="T76" fmla="*/ 32 w 39"/>
                  <a:gd name="T77" fmla="*/ 27 h 77"/>
                  <a:gd name="T78" fmla="*/ 36 w 39"/>
                  <a:gd name="T79" fmla="*/ 34 h 77"/>
                  <a:gd name="T80" fmla="*/ 38 w 39"/>
                  <a:gd name="T81" fmla="*/ 41 h 7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9"/>
                  <a:gd name="T124" fmla="*/ 0 h 77"/>
                  <a:gd name="T125" fmla="*/ 39 w 39"/>
                  <a:gd name="T126" fmla="*/ 77 h 7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9" h="77">
                    <a:moveTo>
                      <a:pt x="38" y="41"/>
                    </a:moveTo>
                    <a:lnTo>
                      <a:pt x="38" y="48"/>
                    </a:lnTo>
                    <a:lnTo>
                      <a:pt x="37" y="53"/>
                    </a:lnTo>
                    <a:lnTo>
                      <a:pt x="34" y="59"/>
                    </a:lnTo>
                    <a:lnTo>
                      <a:pt x="30" y="64"/>
                    </a:lnTo>
                    <a:lnTo>
                      <a:pt x="25" y="68"/>
                    </a:lnTo>
                    <a:lnTo>
                      <a:pt x="20" y="72"/>
                    </a:lnTo>
                    <a:lnTo>
                      <a:pt x="14" y="74"/>
                    </a:lnTo>
                    <a:lnTo>
                      <a:pt x="7" y="76"/>
                    </a:lnTo>
                    <a:lnTo>
                      <a:pt x="5" y="76"/>
                    </a:lnTo>
                    <a:lnTo>
                      <a:pt x="3" y="75"/>
                    </a:lnTo>
                    <a:lnTo>
                      <a:pt x="2" y="74"/>
                    </a:lnTo>
                    <a:lnTo>
                      <a:pt x="1" y="73"/>
                    </a:lnTo>
                    <a:lnTo>
                      <a:pt x="1" y="71"/>
                    </a:lnTo>
                    <a:lnTo>
                      <a:pt x="1" y="69"/>
                    </a:lnTo>
                    <a:lnTo>
                      <a:pt x="3" y="67"/>
                    </a:lnTo>
                    <a:lnTo>
                      <a:pt x="5" y="67"/>
                    </a:lnTo>
                    <a:lnTo>
                      <a:pt x="11" y="65"/>
                    </a:lnTo>
                    <a:lnTo>
                      <a:pt x="17" y="62"/>
                    </a:lnTo>
                    <a:lnTo>
                      <a:pt x="21" y="58"/>
                    </a:lnTo>
                    <a:lnTo>
                      <a:pt x="25" y="53"/>
                    </a:lnTo>
                    <a:lnTo>
                      <a:pt x="27" y="48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6" y="29"/>
                    </a:lnTo>
                    <a:lnTo>
                      <a:pt x="24" y="24"/>
                    </a:lnTo>
                    <a:lnTo>
                      <a:pt x="19" y="19"/>
                    </a:lnTo>
                    <a:lnTo>
                      <a:pt x="15" y="15"/>
                    </a:lnTo>
                    <a:lnTo>
                      <a:pt x="10" y="11"/>
                    </a:lnTo>
                    <a:lnTo>
                      <a:pt x="5" y="7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6" y="9"/>
                    </a:lnTo>
                    <a:lnTo>
                      <a:pt x="22" y="14"/>
                    </a:lnTo>
                    <a:lnTo>
                      <a:pt x="28" y="20"/>
                    </a:lnTo>
                    <a:lnTo>
                      <a:pt x="32" y="27"/>
                    </a:lnTo>
                    <a:lnTo>
                      <a:pt x="36" y="34"/>
                    </a:lnTo>
                    <a:lnTo>
                      <a:pt x="38" y="4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8" name="Freeform 22"/>
              <p:cNvSpPr>
                <a:spLocks/>
              </p:cNvSpPr>
              <p:nvPr/>
            </p:nvSpPr>
            <p:spPr bwMode="auto">
              <a:xfrm>
                <a:off x="957" y="1451"/>
                <a:ext cx="212" cy="293"/>
              </a:xfrm>
              <a:custGeom>
                <a:avLst/>
                <a:gdLst>
                  <a:gd name="T0" fmla="*/ 131 w 212"/>
                  <a:gd name="T1" fmla="*/ 0 h 293"/>
                  <a:gd name="T2" fmla="*/ 141 w 212"/>
                  <a:gd name="T3" fmla="*/ 0 h 293"/>
                  <a:gd name="T4" fmla="*/ 152 w 212"/>
                  <a:gd name="T5" fmla="*/ 1 h 293"/>
                  <a:gd name="T6" fmla="*/ 166 w 212"/>
                  <a:gd name="T7" fmla="*/ 3 h 293"/>
                  <a:gd name="T8" fmla="*/ 180 w 212"/>
                  <a:gd name="T9" fmla="*/ 6 h 293"/>
                  <a:gd name="T10" fmla="*/ 193 w 212"/>
                  <a:gd name="T11" fmla="*/ 12 h 293"/>
                  <a:gd name="T12" fmla="*/ 203 w 212"/>
                  <a:gd name="T13" fmla="*/ 19 h 293"/>
                  <a:gd name="T14" fmla="*/ 209 w 212"/>
                  <a:gd name="T15" fmla="*/ 28 h 293"/>
                  <a:gd name="T16" fmla="*/ 211 w 212"/>
                  <a:gd name="T17" fmla="*/ 35 h 293"/>
                  <a:gd name="T18" fmla="*/ 210 w 212"/>
                  <a:gd name="T19" fmla="*/ 39 h 293"/>
                  <a:gd name="T20" fmla="*/ 207 w 212"/>
                  <a:gd name="T21" fmla="*/ 51 h 293"/>
                  <a:gd name="T22" fmla="*/ 200 w 212"/>
                  <a:gd name="T23" fmla="*/ 75 h 293"/>
                  <a:gd name="T24" fmla="*/ 191 w 212"/>
                  <a:gd name="T25" fmla="*/ 105 h 293"/>
                  <a:gd name="T26" fmla="*/ 178 w 212"/>
                  <a:gd name="T27" fmla="*/ 139 h 293"/>
                  <a:gd name="T28" fmla="*/ 164 w 212"/>
                  <a:gd name="T29" fmla="*/ 175 h 293"/>
                  <a:gd name="T30" fmla="*/ 148 w 212"/>
                  <a:gd name="T31" fmla="*/ 211 h 293"/>
                  <a:gd name="T32" fmla="*/ 132 w 212"/>
                  <a:gd name="T33" fmla="*/ 243 h 293"/>
                  <a:gd name="T34" fmla="*/ 117 w 212"/>
                  <a:gd name="T35" fmla="*/ 270 h 293"/>
                  <a:gd name="T36" fmla="*/ 107 w 212"/>
                  <a:gd name="T37" fmla="*/ 284 h 293"/>
                  <a:gd name="T38" fmla="*/ 102 w 212"/>
                  <a:gd name="T39" fmla="*/ 290 h 293"/>
                  <a:gd name="T40" fmla="*/ 94 w 212"/>
                  <a:gd name="T41" fmla="*/ 290 h 293"/>
                  <a:gd name="T42" fmla="*/ 80 w 212"/>
                  <a:gd name="T43" fmla="*/ 285 h 293"/>
                  <a:gd name="T44" fmla="*/ 65 w 212"/>
                  <a:gd name="T45" fmla="*/ 279 h 293"/>
                  <a:gd name="T46" fmla="*/ 48 w 212"/>
                  <a:gd name="T47" fmla="*/ 272 h 293"/>
                  <a:gd name="T48" fmla="*/ 32 w 212"/>
                  <a:gd name="T49" fmla="*/ 266 h 293"/>
                  <a:gd name="T50" fmla="*/ 18 w 212"/>
                  <a:gd name="T51" fmla="*/ 259 h 293"/>
                  <a:gd name="T52" fmla="*/ 7 w 212"/>
                  <a:gd name="T53" fmla="*/ 253 h 293"/>
                  <a:gd name="T54" fmla="*/ 1 w 212"/>
                  <a:gd name="T55" fmla="*/ 248 h 293"/>
                  <a:gd name="T56" fmla="*/ 9 w 212"/>
                  <a:gd name="T57" fmla="*/ 235 h 293"/>
                  <a:gd name="T58" fmla="*/ 27 w 212"/>
                  <a:gd name="T59" fmla="*/ 209 h 293"/>
                  <a:gd name="T60" fmla="*/ 47 w 212"/>
                  <a:gd name="T61" fmla="*/ 178 h 293"/>
                  <a:gd name="T62" fmla="*/ 67 w 212"/>
                  <a:gd name="T63" fmla="*/ 144 h 293"/>
                  <a:gd name="T64" fmla="*/ 86 w 212"/>
                  <a:gd name="T65" fmla="*/ 108 h 293"/>
                  <a:gd name="T66" fmla="*/ 103 w 212"/>
                  <a:gd name="T67" fmla="*/ 74 h 293"/>
                  <a:gd name="T68" fmla="*/ 117 w 212"/>
                  <a:gd name="T69" fmla="*/ 41 h 293"/>
                  <a:gd name="T70" fmla="*/ 126 w 212"/>
                  <a:gd name="T71" fmla="*/ 13 h 2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12"/>
                  <a:gd name="T109" fmla="*/ 0 h 293"/>
                  <a:gd name="T110" fmla="*/ 212 w 212"/>
                  <a:gd name="T111" fmla="*/ 293 h 29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12" h="293">
                    <a:moveTo>
                      <a:pt x="128" y="0"/>
                    </a:moveTo>
                    <a:lnTo>
                      <a:pt x="131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46" y="0"/>
                    </a:lnTo>
                    <a:lnTo>
                      <a:pt x="152" y="1"/>
                    </a:lnTo>
                    <a:lnTo>
                      <a:pt x="159" y="2"/>
                    </a:lnTo>
                    <a:lnTo>
                      <a:pt x="166" y="3"/>
                    </a:lnTo>
                    <a:lnTo>
                      <a:pt x="173" y="5"/>
                    </a:lnTo>
                    <a:lnTo>
                      <a:pt x="180" y="6"/>
                    </a:lnTo>
                    <a:lnTo>
                      <a:pt x="187" y="9"/>
                    </a:lnTo>
                    <a:lnTo>
                      <a:pt x="193" y="12"/>
                    </a:lnTo>
                    <a:lnTo>
                      <a:pt x="198" y="15"/>
                    </a:lnTo>
                    <a:lnTo>
                      <a:pt x="203" y="19"/>
                    </a:lnTo>
                    <a:lnTo>
                      <a:pt x="207" y="23"/>
                    </a:lnTo>
                    <a:lnTo>
                      <a:pt x="209" y="28"/>
                    </a:lnTo>
                    <a:lnTo>
                      <a:pt x="211" y="34"/>
                    </a:lnTo>
                    <a:lnTo>
                      <a:pt x="211" y="35"/>
                    </a:lnTo>
                    <a:lnTo>
                      <a:pt x="211" y="37"/>
                    </a:lnTo>
                    <a:lnTo>
                      <a:pt x="210" y="39"/>
                    </a:lnTo>
                    <a:lnTo>
                      <a:pt x="210" y="42"/>
                    </a:lnTo>
                    <a:lnTo>
                      <a:pt x="207" y="51"/>
                    </a:lnTo>
                    <a:lnTo>
                      <a:pt x="204" y="62"/>
                    </a:lnTo>
                    <a:lnTo>
                      <a:pt x="200" y="75"/>
                    </a:lnTo>
                    <a:lnTo>
                      <a:pt x="196" y="89"/>
                    </a:lnTo>
                    <a:lnTo>
                      <a:pt x="191" y="105"/>
                    </a:lnTo>
                    <a:lnTo>
                      <a:pt x="184" y="122"/>
                    </a:lnTo>
                    <a:lnTo>
                      <a:pt x="178" y="139"/>
                    </a:lnTo>
                    <a:lnTo>
                      <a:pt x="171" y="157"/>
                    </a:lnTo>
                    <a:lnTo>
                      <a:pt x="164" y="175"/>
                    </a:lnTo>
                    <a:lnTo>
                      <a:pt x="156" y="193"/>
                    </a:lnTo>
                    <a:lnTo>
                      <a:pt x="148" y="211"/>
                    </a:lnTo>
                    <a:lnTo>
                      <a:pt x="140" y="227"/>
                    </a:lnTo>
                    <a:lnTo>
                      <a:pt x="132" y="243"/>
                    </a:lnTo>
                    <a:lnTo>
                      <a:pt x="125" y="258"/>
                    </a:lnTo>
                    <a:lnTo>
                      <a:pt x="117" y="270"/>
                    </a:lnTo>
                    <a:lnTo>
                      <a:pt x="109" y="282"/>
                    </a:lnTo>
                    <a:lnTo>
                      <a:pt x="107" y="284"/>
                    </a:lnTo>
                    <a:lnTo>
                      <a:pt x="104" y="287"/>
                    </a:lnTo>
                    <a:lnTo>
                      <a:pt x="102" y="290"/>
                    </a:lnTo>
                    <a:lnTo>
                      <a:pt x="100" y="292"/>
                    </a:lnTo>
                    <a:lnTo>
                      <a:pt x="94" y="290"/>
                    </a:lnTo>
                    <a:lnTo>
                      <a:pt x="88" y="287"/>
                    </a:lnTo>
                    <a:lnTo>
                      <a:pt x="80" y="285"/>
                    </a:lnTo>
                    <a:lnTo>
                      <a:pt x="73" y="282"/>
                    </a:lnTo>
                    <a:lnTo>
                      <a:pt x="65" y="279"/>
                    </a:lnTo>
                    <a:lnTo>
                      <a:pt x="56" y="276"/>
                    </a:lnTo>
                    <a:lnTo>
                      <a:pt x="48" y="272"/>
                    </a:lnTo>
                    <a:lnTo>
                      <a:pt x="40" y="269"/>
                    </a:lnTo>
                    <a:lnTo>
                      <a:pt x="32" y="266"/>
                    </a:lnTo>
                    <a:lnTo>
                      <a:pt x="24" y="262"/>
                    </a:lnTo>
                    <a:lnTo>
                      <a:pt x="18" y="259"/>
                    </a:lnTo>
                    <a:lnTo>
                      <a:pt x="12" y="256"/>
                    </a:lnTo>
                    <a:lnTo>
                      <a:pt x="7" y="253"/>
                    </a:lnTo>
                    <a:lnTo>
                      <a:pt x="3" y="251"/>
                    </a:lnTo>
                    <a:lnTo>
                      <a:pt x="1" y="248"/>
                    </a:lnTo>
                    <a:lnTo>
                      <a:pt x="0" y="246"/>
                    </a:lnTo>
                    <a:lnTo>
                      <a:pt x="9" y="235"/>
                    </a:lnTo>
                    <a:lnTo>
                      <a:pt x="18" y="223"/>
                    </a:lnTo>
                    <a:lnTo>
                      <a:pt x="27" y="209"/>
                    </a:lnTo>
                    <a:lnTo>
                      <a:pt x="37" y="193"/>
                    </a:lnTo>
                    <a:lnTo>
                      <a:pt x="47" y="178"/>
                    </a:lnTo>
                    <a:lnTo>
                      <a:pt x="57" y="161"/>
                    </a:lnTo>
                    <a:lnTo>
                      <a:pt x="67" y="144"/>
                    </a:lnTo>
                    <a:lnTo>
                      <a:pt x="77" y="126"/>
                    </a:lnTo>
                    <a:lnTo>
                      <a:pt x="86" y="108"/>
                    </a:lnTo>
                    <a:lnTo>
                      <a:pt x="95" y="91"/>
                    </a:lnTo>
                    <a:lnTo>
                      <a:pt x="103" y="74"/>
                    </a:lnTo>
                    <a:lnTo>
                      <a:pt x="110" y="57"/>
                    </a:lnTo>
                    <a:lnTo>
                      <a:pt x="117" y="41"/>
                    </a:lnTo>
                    <a:lnTo>
                      <a:pt x="122" y="26"/>
                    </a:lnTo>
                    <a:lnTo>
                      <a:pt x="126" y="13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F4F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9" name="Freeform 23"/>
              <p:cNvSpPr>
                <a:spLocks/>
              </p:cNvSpPr>
              <p:nvPr/>
            </p:nvSpPr>
            <p:spPr bwMode="auto">
              <a:xfrm>
                <a:off x="1056" y="1483"/>
                <a:ext cx="136" cy="269"/>
              </a:xfrm>
              <a:custGeom>
                <a:avLst/>
                <a:gdLst>
                  <a:gd name="T0" fmla="*/ 120 w 136"/>
                  <a:gd name="T1" fmla="*/ 0 h 269"/>
                  <a:gd name="T2" fmla="*/ 120 w 136"/>
                  <a:gd name="T3" fmla="*/ 1 h 269"/>
                  <a:gd name="T4" fmla="*/ 120 w 136"/>
                  <a:gd name="T5" fmla="*/ 3 h 269"/>
                  <a:gd name="T6" fmla="*/ 121 w 136"/>
                  <a:gd name="T7" fmla="*/ 6 h 269"/>
                  <a:gd name="T8" fmla="*/ 122 w 136"/>
                  <a:gd name="T9" fmla="*/ 10 h 269"/>
                  <a:gd name="T10" fmla="*/ 125 w 136"/>
                  <a:gd name="T11" fmla="*/ 16 h 269"/>
                  <a:gd name="T12" fmla="*/ 129 w 136"/>
                  <a:gd name="T13" fmla="*/ 23 h 269"/>
                  <a:gd name="T14" fmla="*/ 133 w 136"/>
                  <a:gd name="T15" fmla="*/ 33 h 269"/>
                  <a:gd name="T16" fmla="*/ 135 w 136"/>
                  <a:gd name="T17" fmla="*/ 40 h 269"/>
                  <a:gd name="T18" fmla="*/ 135 w 136"/>
                  <a:gd name="T19" fmla="*/ 51 h 269"/>
                  <a:gd name="T20" fmla="*/ 134 w 136"/>
                  <a:gd name="T21" fmla="*/ 63 h 269"/>
                  <a:gd name="T22" fmla="*/ 131 w 136"/>
                  <a:gd name="T23" fmla="*/ 77 h 269"/>
                  <a:gd name="T24" fmla="*/ 127 w 136"/>
                  <a:gd name="T25" fmla="*/ 93 h 269"/>
                  <a:gd name="T26" fmla="*/ 122 w 136"/>
                  <a:gd name="T27" fmla="*/ 110 h 269"/>
                  <a:gd name="T28" fmla="*/ 116 w 136"/>
                  <a:gd name="T29" fmla="*/ 128 h 269"/>
                  <a:gd name="T30" fmla="*/ 110 w 136"/>
                  <a:gd name="T31" fmla="*/ 146 h 269"/>
                  <a:gd name="T32" fmla="*/ 104 w 136"/>
                  <a:gd name="T33" fmla="*/ 163 h 269"/>
                  <a:gd name="T34" fmla="*/ 97 w 136"/>
                  <a:gd name="T35" fmla="*/ 180 h 269"/>
                  <a:gd name="T36" fmla="*/ 91 w 136"/>
                  <a:gd name="T37" fmla="*/ 195 h 269"/>
                  <a:gd name="T38" fmla="*/ 85 w 136"/>
                  <a:gd name="T39" fmla="*/ 210 h 269"/>
                  <a:gd name="T40" fmla="*/ 79 w 136"/>
                  <a:gd name="T41" fmla="*/ 222 h 269"/>
                  <a:gd name="T42" fmla="*/ 75 w 136"/>
                  <a:gd name="T43" fmla="*/ 231 h 269"/>
                  <a:gd name="T44" fmla="*/ 71 w 136"/>
                  <a:gd name="T45" fmla="*/ 238 h 269"/>
                  <a:gd name="T46" fmla="*/ 69 w 136"/>
                  <a:gd name="T47" fmla="*/ 241 h 269"/>
                  <a:gd name="T48" fmla="*/ 64 w 136"/>
                  <a:gd name="T49" fmla="*/ 244 h 269"/>
                  <a:gd name="T50" fmla="*/ 59 w 136"/>
                  <a:gd name="T51" fmla="*/ 247 h 269"/>
                  <a:gd name="T52" fmla="*/ 53 w 136"/>
                  <a:gd name="T53" fmla="*/ 250 h 269"/>
                  <a:gd name="T54" fmla="*/ 45 w 136"/>
                  <a:gd name="T55" fmla="*/ 253 h 269"/>
                  <a:gd name="T56" fmla="*/ 37 w 136"/>
                  <a:gd name="T57" fmla="*/ 256 h 269"/>
                  <a:gd name="T58" fmla="*/ 27 w 136"/>
                  <a:gd name="T59" fmla="*/ 260 h 269"/>
                  <a:gd name="T60" fmla="*/ 14 w 136"/>
                  <a:gd name="T61" fmla="*/ 264 h 269"/>
                  <a:gd name="T62" fmla="*/ 0 w 136"/>
                  <a:gd name="T63" fmla="*/ 268 h 269"/>
                  <a:gd name="T64" fmla="*/ 9 w 136"/>
                  <a:gd name="T65" fmla="*/ 255 h 269"/>
                  <a:gd name="T66" fmla="*/ 19 w 136"/>
                  <a:gd name="T67" fmla="*/ 241 h 269"/>
                  <a:gd name="T68" fmla="*/ 28 w 136"/>
                  <a:gd name="T69" fmla="*/ 225 h 269"/>
                  <a:gd name="T70" fmla="*/ 37 w 136"/>
                  <a:gd name="T71" fmla="*/ 207 h 269"/>
                  <a:gd name="T72" fmla="*/ 46 w 136"/>
                  <a:gd name="T73" fmla="*/ 189 h 269"/>
                  <a:gd name="T74" fmla="*/ 56 w 136"/>
                  <a:gd name="T75" fmla="*/ 169 h 269"/>
                  <a:gd name="T76" fmla="*/ 65 w 136"/>
                  <a:gd name="T77" fmla="*/ 149 h 269"/>
                  <a:gd name="T78" fmla="*/ 74 w 136"/>
                  <a:gd name="T79" fmla="*/ 129 h 269"/>
                  <a:gd name="T80" fmla="*/ 82 w 136"/>
                  <a:gd name="T81" fmla="*/ 109 h 269"/>
                  <a:gd name="T82" fmla="*/ 89 w 136"/>
                  <a:gd name="T83" fmla="*/ 89 h 269"/>
                  <a:gd name="T84" fmla="*/ 97 w 136"/>
                  <a:gd name="T85" fmla="*/ 71 h 269"/>
                  <a:gd name="T86" fmla="*/ 103 w 136"/>
                  <a:gd name="T87" fmla="*/ 53 h 269"/>
                  <a:gd name="T88" fmla="*/ 108 w 136"/>
                  <a:gd name="T89" fmla="*/ 37 h 269"/>
                  <a:gd name="T90" fmla="*/ 113 w 136"/>
                  <a:gd name="T91" fmla="*/ 22 h 269"/>
                  <a:gd name="T92" fmla="*/ 117 w 136"/>
                  <a:gd name="T93" fmla="*/ 10 h 269"/>
                  <a:gd name="T94" fmla="*/ 120 w 136"/>
                  <a:gd name="T95" fmla="*/ 0 h 26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36"/>
                  <a:gd name="T145" fmla="*/ 0 h 269"/>
                  <a:gd name="T146" fmla="*/ 136 w 136"/>
                  <a:gd name="T147" fmla="*/ 269 h 26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36" h="269">
                    <a:moveTo>
                      <a:pt x="120" y="0"/>
                    </a:moveTo>
                    <a:lnTo>
                      <a:pt x="120" y="1"/>
                    </a:lnTo>
                    <a:lnTo>
                      <a:pt x="120" y="3"/>
                    </a:lnTo>
                    <a:lnTo>
                      <a:pt x="121" y="6"/>
                    </a:lnTo>
                    <a:lnTo>
                      <a:pt x="122" y="10"/>
                    </a:lnTo>
                    <a:lnTo>
                      <a:pt x="125" y="16"/>
                    </a:lnTo>
                    <a:lnTo>
                      <a:pt x="129" y="23"/>
                    </a:lnTo>
                    <a:lnTo>
                      <a:pt x="133" y="33"/>
                    </a:lnTo>
                    <a:lnTo>
                      <a:pt x="135" y="40"/>
                    </a:lnTo>
                    <a:lnTo>
                      <a:pt x="135" y="51"/>
                    </a:lnTo>
                    <a:lnTo>
                      <a:pt x="134" y="63"/>
                    </a:lnTo>
                    <a:lnTo>
                      <a:pt x="131" y="77"/>
                    </a:lnTo>
                    <a:lnTo>
                      <a:pt x="127" y="93"/>
                    </a:lnTo>
                    <a:lnTo>
                      <a:pt x="122" y="110"/>
                    </a:lnTo>
                    <a:lnTo>
                      <a:pt x="116" y="128"/>
                    </a:lnTo>
                    <a:lnTo>
                      <a:pt x="110" y="146"/>
                    </a:lnTo>
                    <a:lnTo>
                      <a:pt x="104" y="163"/>
                    </a:lnTo>
                    <a:lnTo>
                      <a:pt x="97" y="180"/>
                    </a:lnTo>
                    <a:lnTo>
                      <a:pt x="91" y="195"/>
                    </a:lnTo>
                    <a:lnTo>
                      <a:pt x="85" y="210"/>
                    </a:lnTo>
                    <a:lnTo>
                      <a:pt x="79" y="222"/>
                    </a:lnTo>
                    <a:lnTo>
                      <a:pt x="75" y="231"/>
                    </a:lnTo>
                    <a:lnTo>
                      <a:pt x="71" y="238"/>
                    </a:lnTo>
                    <a:lnTo>
                      <a:pt x="69" y="241"/>
                    </a:lnTo>
                    <a:lnTo>
                      <a:pt x="64" y="244"/>
                    </a:lnTo>
                    <a:lnTo>
                      <a:pt x="59" y="247"/>
                    </a:lnTo>
                    <a:lnTo>
                      <a:pt x="53" y="250"/>
                    </a:lnTo>
                    <a:lnTo>
                      <a:pt x="45" y="253"/>
                    </a:lnTo>
                    <a:lnTo>
                      <a:pt x="37" y="256"/>
                    </a:lnTo>
                    <a:lnTo>
                      <a:pt x="27" y="260"/>
                    </a:lnTo>
                    <a:lnTo>
                      <a:pt x="14" y="264"/>
                    </a:lnTo>
                    <a:lnTo>
                      <a:pt x="0" y="268"/>
                    </a:lnTo>
                    <a:lnTo>
                      <a:pt x="9" y="255"/>
                    </a:lnTo>
                    <a:lnTo>
                      <a:pt x="19" y="241"/>
                    </a:lnTo>
                    <a:lnTo>
                      <a:pt x="28" y="225"/>
                    </a:lnTo>
                    <a:lnTo>
                      <a:pt x="37" y="207"/>
                    </a:lnTo>
                    <a:lnTo>
                      <a:pt x="46" y="189"/>
                    </a:lnTo>
                    <a:lnTo>
                      <a:pt x="56" y="169"/>
                    </a:lnTo>
                    <a:lnTo>
                      <a:pt x="65" y="149"/>
                    </a:lnTo>
                    <a:lnTo>
                      <a:pt x="74" y="129"/>
                    </a:lnTo>
                    <a:lnTo>
                      <a:pt x="82" y="109"/>
                    </a:lnTo>
                    <a:lnTo>
                      <a:pt x="89" y="89"/>
                    </a:lnTo>
                    <a:lnTo>
                      <a:pt x="97" y="71"/>
                    </a:lnTo>
                    <a:lnTo>
                      <a:pt x="103" y="53"/>
                    </a:lnTo>
                    <a:lnTo>
                      <a:pt x="108" y="37"/>
                    </a:lnTo>
                    <a:lnTo>
                      <a:pt x="113" y="22"/>
                    </a:lnTo>
                    <a:lnTo>
                      <a:pt x="117" y="10"/>
                    </a:lnTo>
                    <a:lnTo>
                      <a:pt x="120" y="0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0" name="Freeform 24"/>
              <p:cNvSpPr>
                <a:spLocks/>
              </p:cNvSpPr>
              <p:nvPr/>
            </p:nvSpPr>
            <p:spPr bwMode="auto">
              <a:xfrm>
                <a:off x="1000" y="1637"/>
                <a:ext cx="67" cy="65"/>
              </a:xfrm>
              <a:custGeom>
                <a:avLst/>
                <a:gdLst>
                  <a:gd name="T0" fmla="*/ 57 w 67"/>
                  <a:gd name="T1" fmla="*/ 7 h 65"/>
                  <a:gd name="T2" fmla="*/ 61 w 67"/>
                  <a:gd name="T3" fmla="*/ 11 h 65"/>
                  <a:gd name="T4" fmla="*/ 63 w 67"/>
                  <a:gd name="T5" fmla="*/ 15 h 65"/>
                  <a:gd name="T6" fmla="*/ 65 w 67"/>
                  <a:gd name="T7" fmla="*/ 20 h 65"/>
                  <a:gd name="T8" fmla="*/ 66 w 67"/>
                  <a:gd name="T9" fmla="*/ 25 h 65"/>
                  <a:gd name="T10" fmla="*/ 66 w 67"/>
                  <a:gd name="T11" fmla="*/ 30 h 65"/>
                  <a:gd name="T12" fmla="*/ 65 w 67"/>
                  <a:gd name="T13" fmla="*/ 34 h 65"/>
                  <a:gd name="T14" fmla="*/ 63 w 67"/>
                  <a:gd name="T15" fmla="*/ 39 h 65"/>
                  <a:gd name="T16" fmla="*/ 59 w 67"/>
                  <a:gd name="T17" fmla="*/ 43 h 65"/>
                  <a:gd name="T18" fmla="*/ 55 w 67"/>
                  <a:gd name="T19" fmla="*/ 47 h 65"/>
                  <a:gd name="T20" fmla="*/ 51 w 67"/>
                  <a:gd name="T21" fmla="*/ 52 h 65"/>
                  <a:gd name="T22" fmla="*/ 46 w 67"/>
                  <a:gd name="T23" fmla="*/ 56 h 65"/>
                  <a:gd name="T24" fmla="*/ 40 w 67"/>
                  <a:gd name="T25" fmla="*/ 59 h 65"/>
                  <a:gd name="T26" fmla="*/ 36 w 67"/>
                  <a:gd name="T27" fmla="*/ 62 h 65"/>
                  <a:gd name="T28" fmla="*/ 31 w 67"/>
                  <a:gd name="T29" fmla="*/ 64 h 65"/>
                  <a:gd name="T30" fmla="*/ 26 w 67"/>
                  <a:gd name="T31" fmla="*/ 64 h 65"/>
                  <a:gd name="T32" fmla="*/ 22 w 67"/>
                  <a:gd name="T33" fmla="*/ 63 h 65"/>
                  <a:gd name="T34" fmla="*/ 18 w 67"/>
                  <a:gd name="T35" fmla="*/ 60 h 65"/>
                  <a:gd name="T36" fmla="*/ 14 w 67"/>
                  <a:gd name="T37" fmla="*/ 58 h 65"/>
                  <a:gd name="T38" fmla="*/ 10 w 67"/>
                  <a:gd name="T39" fmla="*/ 56 h 65"/>
                  <a:gd name="T40" fmla="*/ 7 w 67"/>
                  <a:gd name="T41" fmla="*/ 54 h 65"/>
                  <a:gd name="T42" fmla="*/ 4 w 67"/>
                  <a:gd name="T43" fmla="*/ 52 h 65"/>
                  <a:gd name="T44" fmla="*/ 2 w 67"/>
                  <a:gd name="T45" fmla="*/ 49 h 65"/>
                  <a:gd name="T46" fmla="*/ 0 w 67"/>
                  <a:gd name="T47" fmla="*/ 45 h 65"/>
                  <a:gd name="T48" fmla="*/ 0 w 67"/>
                  <a:gd name="T49" fmla="*/ 41 h 65"/>
                  <a:gd name="T50" fmla="*/ 1 w 67"/>
                  <a:gd name="T51" fmla="*/ 36 h 65"/>
                  <a:gd name="T52" fmla="*/ 2 w 67"/>
                  <a:gd name="T53" fmla="*/ 31 h 65"/>
                  <a:gd name="T54" fmla="*/ 5 w 67"/>
                  <a:gd name="T55" fmla="*/ 25 h 65"/>
                  <a:gd name="T56" fmla="*/ 9 w 67"/>
                  <a:gd name="T57" fmla="*/ 18 h 65"/>
                  <a:gd name="T58" fmla="*/ 12 w 67"/>
                  <a:gd name="T59" fmla="*/ 13 h 65"/>
                  <a:gd name="T60" fmla="*/ 17 w 67"/>
                  <a:gd name="T61" fmla="*/ 8 h 65"/>
                  <a:gd name="T62" fmla="*/ 22 w 67"/>
                  <a:gd name="T63" fmla="*/ 4 h 65"/>
                  <a:gd name="T64" fmla="*/ 27 w 67"/>
                  <a:gd name="T65" fmla="*/ 2 h 65"/>
                  <a:gd name="T66" fmla="*/ 31 w 67"/>
                  <a:gd name="T67" fmla="*/ 1 h 65"/>
                  <a:gd name="T68" fmla="*/ 36 w 67"/>
                  <a:gd name="T69" fmla="*/ 0 h 65"/>
                  <a:gd name="T70" fmla="*/ 41 w 67"/>
                  <a:gd name="T71" fmla="*/ 0 h 65"/>
                  <a:gd name="T72" fmla="*/ 45 w 67"/>
                  <a:gd name="T73" fmla="*/ 1 h 65"/>
                  <a:gd name="T74" fmla="*/ 49 w 67"/>
                  <a:gd name="T75" fmla="*/ 2 h 65"/>
                  <a:gd name="T76" fmla="*/ 52 w 67"/>
                  <a:gd name="T77" fmla="*/ 3 h 65"/>
                  <a:gd name="T78" fmla="*/ 55 w 67"/>
                  <a:gd name="T79" fmla="*/ 5 h 65"/>
                  <a:gd name="T80" fmla="*/ 57 w 67"/>
                  <a:gd name="T81" fmla="*/ 7 h 6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7"/>
                  <a:gd name="T124" fmla="*/ 0 h 65"/>
                  <a:gd name="T125" fmla="*/ 67 w 67"/>
                  <a:gd name="T126" fmla="*/ 65 h 6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7" h="65">
                    <a:moveTo>
                      <a:pt x="57" y="7"/>
                    </a:moveTo>
                    <a:lnTo>
                      <a:pt x="61" y="11"/>
                    </a:lnTo>
                    <a:lnTo>
                      <a:pt x="63" y="15"/>
                    </a:lnTo>
                    <a:lnTo>
                      <a:pt x="65" y="20"/>
                    </a:lnTo>
                    <a:lnTo>
                      <a:pt x="66" y="25"/>
                    </a:lnTo>
                    <a:lnTo>
                      <a:pt x="66" y="30"/>
                    </a:lnTo>
                    <a:lnTo>
                      <a:pt x="65" y="34"/>
                    </a:lnTo>
                    <a:lnTo>
                      <a:pt x="63" y="39"/>
                    </a:lnTo>
                    <a:lnTo>
                      <a:pt x="59" y="43"/>
                    </a:lnTo>
                    <a:lnTo>
                      <a:pt x="55" y="47"/>
                    </a:lnTo>
                    <a:lnTo>
                      <a:pt x="51" y="52"/>
                    </a:lnTo>
                    <a:lnTo>
                      <a:pt x="46" y="56"/>
                    </a:lnTo>
                    <a:lnTo>
                      <a:pt x="40" y="59"/>
                    </a:lnTo>
                    <a:lnTo>
                      <a:pt x="36" y="62"/>
                    </a:lnTo>
                    <a:lnTo>
                      <a:pt x="31" y="64"/>
                    </a:lnTo>
                    <a:lnTo>
                      <a:pt x="26" y="64"/>
                    </a:lnTo>
                    <a:lnTo>
                      <a:pt x="22" y="63"/>
                    </a:lnTo>
                    <a:lnTo>
                      <a:pt x="18" y="60"/>
                    </a:lnTo>
                    <a:lnTo>
                      <a:pt x="14" y="58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4" y="52"/>
                    </a:lnTo>
                    <a:lnTo>
                      <a:pt x="2" y="49"/>
                    </a:lnTo>
                    <a:lnTo>
                      <a:pt x="0" y="45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1"/>
                    </a:lnTo>
                    <a:lnTo>
                      <a:pt x="5" y="25"/>
                    </a:lnTo>
                    <a:lnTo>
                      <a:pt x="9" y="18"/>
                    </a:lnTo>
                    <a:lnTo>
                      <a:pt x="12" y="13"/>
                    </a:lnTo>
                    <a:lnTo>
                      <a:pt x="17" y="8"/>
                    </a:lnTo>
                    <a:lnTo>
                      <a:pt x="22" y="4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5" y="1"/>
                    </a:lnTo>
                    <a:lnTo>
                      <a:pt x="49" y="2"/>
                    </a:lnTo>
                    <a:lnTo>
                      <a:pt x="52" y="3"/>
                    </a:lnTo>
                    <a:lnTo>
                      <a:pt x="55" y="5"/>
                    </a:lnTo>
                    <a:lnTo>
                      <a:pt x="57" y="7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1" name="Freeform 25"/>
              <p:cNvSpPr>
                <a:spLocks/>
              </p:cNvSpPr>
              <p:nvPr/>
            </p:nvSpPr>
            <p:spPr bwMode="auto">
              <a:xfrm>
                <a:off x="986" y="1634"/>
                <a:ext cx="76" cy="71"/>
              </a:xfrm>
              <a:custGeom>
                <a:avLst/>
                <a:gdLst>
                  <a:gd name="T0" fmla="*/ 59 w 76"/>
                  <a:gd name="T1" fmla="*/ 2 h 71"/>
                  <a:gd name="T2" fmla="*/ 66 w 76"/>
                  <a:gd name="T3" fmla="*/ 7 h 71"/>
                  <a:gd name="T4" fmla="*/ 71 w 76"/>
                  <a:gd name="T5" fmla="*/ 13 h 71"/>
                  <a:gd name="T6" fmla="*/ 74 w 76"/>
                  <a:gd name="T7" fmla="*/ 21 h 71"/>
                  <a:gd name="T8" fmla="*/ 75 w 76"/>
                  <a:gd name="T9" fmla="*/ 29 h 71"/>
                  <a:gd name="T10" fmla="*/ 73 w 76"/>
                  <a:gd name="T11" fmla="*/ 37 h 71"/>
                  <a:gd name="T12" fmla="*/ 70 w 76"/>
                  <a:gd name="T13" fmla="*/ 45 h 71"/>
                  <a:gd name="T14" fmla="*/ 65 w 76"/>
                  <a:gd name="T15" fmla="*/ 53 h 71"/>
                  <a:gd name="T16" fmla="*/ 58 w 76"/>
                  <a:gd name="T17" fmla="*/ 60 h 71"/>
                  <a:gd name="T18" fmla="*/ 48 w 76"/>
                  <a:gd name="T19" fmla="*/ 66 h 71"/>
                  <a:gd name="T20" fmla="*/ 37 w 76"/>
                  <a:gd name="T21" fmla="*/ 70 h 71"/>
                  <a:gd name="T22" fmla="*/ 25 w 76"/>
                  <a:gd name="T23" fmla="*/ 68 h 71"/>
                  <a:gd name="T24" fmla="*/ 16 w 76"/>
                  <a:gd name="T25" fmla="*/ 62 h 71"/>
                  <a:gd name="T26" fmla="*/ 9 w 76"/>
                  <a:gd name="T27" fmla="*/ 56 h 71"/>
                  <a:gd name="T28" fmla="*/ 4 w 76"/>
                  <a:gd name="T29" fmla="*/ 49 h 71"/>
                  <a:gd name="T30" fmla="*/ 1 w 76"/>
                  <a:gd name="T31" fmla="*/ 41 h 71"/>
                  <a:gd name="T32" fmla="*/ 0 w 76"/>
                  <a:gd name="T33" fmla="*/ 35 h 71"/>
                  <a:gd name="T34" fmla="*/ 2 w 76"/>
                  <a:gd name="T35" fmla="*/ 31 h 71"/>
                  <a:gd name="T36" fmla="*/ 5 w 76"/>
                  <a:gd name="T37" fmla="*/ 30 h 71"/>
                  <a:gd name="T38" fmla="*/ 9 w 76"/>
                  <a:gd name="T39" fmla="*/ 32 h 71"/>
                  <a:gd name="T40" fmla="*/ 10 w 76"/>
                  <a:gd name="T41" fmla="*/ 34 h 71"/>
                  <a:gd name="T42" fmla="*/ 12 w 76"/>
                  <a:gd name="T43" fmla="*/ 39 h 71"/>
                  <a:gd name="T44" fmla="*/ 16 w 76"/>
                  <a:gd name="T45" fmla="*/ 46 h 71"/>
                  <a:gd name="T46" fmla="*/ 22 w 76"/>
                  <a:gd name="T47" fmla="*/ 52 h 71"/>
                  <a:gd name="T48" fmla="*/ 33 w 76"/>
                  <a:gd name="T49" fmla="*/ 55 h 71"/>
                  <a:gd name="T50" fmla="*/ 48 w 76"/>
                  <a:gd name="T51" fmla="*/ 51 h 71"/>
                  <a:gd name="T52" fmla="*/ 59 w 76"/>
                  <a:gd name="T53" fmla="*/ 42 h 71"/>
                  <a:gd name="T54" fmla="*/ 64 w 76"/>
                  <a:gd name="T55" fmla="*/ 29 h 71"/>
                  <a:gd name="T56" fmla="*/ 63 w 76"/>
                  <a:gd name="T57" fmla="*/ 19 h 71"/>
                  <a:gd name="T58" fmla="*/ 59 w 76"/>
                  <a:gd name="T59" fmla="*/ 13 h 71"/>
                  <a:gd name="T60" fmla="*/ 53 w 76"/>
                  <a:gd name="T61" fmla="*/ 8 h 71"/>
                  <a:gd name="T62" fmla="*/ 47 w 76"/>
                  <a:gd name="T63" fmla="*/ 4 h 71"/>
                  <a:gd name="T64" fmla="*/ 46 w 76"/>
                  <a:gd name="T65" fmla="*/ 1 h 71"/>
                  <a:gd name="T66" fmla="*/ 51 w 76"/>
                  <a:gd name="T67" fmla="*/ 0 h 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6"/>
                  <a:gd name="T103" fmla="*/ 0 h 71"/>
                  <a:gd name="T104" fmla="*/ 76 w 76"/>
                  <a:gd name="T105" fmla="*/ 71 h 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6" h="71">
                    <a:moveTo>
                      <a:pt x="55" y="1"/>
                    </a:moveTo>
                    <a:lnTo>
                      <a:pt x="59" y="2"/>
                    </a:lnTo>
                    <a:lnTo>
                      <a:pt x="62" y="4"/>
                    </a:lnTo>
                    <a:lnTo>
                      <a:pt x="66" y="7"/>
                    </a:lnTo>
                    <a:lnTo>
                      <a:pt x="69" y="10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4" y="21"/>
                    </a:lnTo>
                    <a:lnTo>
                      <a:pt x="75" y="25"/>
                    </a:lnTo>
                    <a:lnTo>
                      <a:pt x="75" y="29"/>
                    </a:lnTo>
                    <a:lnTo>
                      <a:pt x="74" y="33"/>
                    </a:lnTo>
                    <a:lnTo>
                      <a:pt x="73" y="37"/>
                    </a:lnTo>
                    <a:lnTo>
                      <a:pt x="72" y="42"/>
                    </a:lnTo>
                    <a:lnTo>
                      <a:pt x="70" y="45"/>
                    </a:lnTo>
                    <a:lnTo>
                      <a:pt x="68" y="49"/>
                    </a:lnTo>
                    <a:lnTo>
                      <a:pt x="65" y="53"/>
                    </a:lnTo>
                    <a:lnTo>
                      <a:pt x="62" y="56"/>
                    </a:lnTo>
                    <a:lnTo>
                      <a:pt x="58" y="60"/>
                    </a:lnTo>
                    <a:lnTo>
                      <a:pt x="53" y="63"/>
                    </a:lnTo>
                    <a:lnTo>
                      <a:pt x="48" y="66"/>
                    </a:lnTo>
                    <a:lnTo>
                      <a:pt x="42" y="69"/>
                    </a:lnTo>
                    <a:lnTo>
                      <a:pt x="37" y="70"/>
                    </a:lnTo>
                    <a:lnTo>
                      <a:pt x="31" y="70"/>
                    </a:lnTo>
                    <a:lnTo>
                      <a:pt x="25" y="68"/>
                    </a:lnTo>
                    <a:lnTo>
                      <a:pt x="20" y="65"/>
                    </a:lnTo>
                    <a:lnTo>
                      <a:pt x="16" y="62"/>
                    </a:lnTo>
                    <a:lnTo>
                      <a:pt x="13" y="59"/>
                    </a:lnTo>
                    <a:lnTo>
                      <a:pt x="9" y="56"/>
                    </a:lnTo>
                    <a:lnTo>
                      <a:pt x="7" y="52"/>
                    </a:lnTo>
                    <a:lnTo>
                      <a:pt x="4" y="49"/>
                    </a:lnTo>
                    <a:lnTo>
                      <a:pt x="2" y="45"/>
                    </a:lnTo>
                    <a:lnTo>
                      <a:pt x="1" y="41"/>
                    </a:lnTo>
                    <a:lnTo>
                      <a:pt x="0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4" y="30"/>
                    </a:lnTo>
                    <a:lnTo>
                      <a:pt x="5" y="30"/>
                    </a:lnTo>
                    <a:lnTo>
                      <a:pt x="7" y="30"/>
                    </a:lnTo>
                    <a:lnTo>
                      <a:pt x="9" y="32"/>
                    </a:lnTo>
                    <a:lnTo>
                      <a:pt x="10" y="33"/>
                    </a:lnTo>
                    <a:lnTo>
                      <a:pt x="10" y="34"/>
                    </a:lnTo>
                    <a:lnTo>
                      <a:pt x="11" y="36"/>
                    </a:lnTo>
                    <a:lnTo>
                      <a:pt x="12" y="39"/>
                    </a:lnTo>
                    <a:lnTo>
                      <a:pt x="13" y="42"/>
                    </a:lnTo>
                    <a:lnTo>
                      <a:pt x="16" y="46"/>
                    </a:lnTo>
                    <a:lnTo>
                      <a:pt x="18" y="50"/>
                    </a:lnTo>
                    <a:lnTo>
                      <a:pt x="22" y="52"/>
                    </a:lnTo>
                    <a:lnTo>
                      <a:pt x="26" y="54"/>
                    </a:lnTo>
                    <a:lnTo>
                      <a:pt x="33" y="55"/>
                    </a:lnTo>
                    <a:lnTo>
                      <a:pt x="41" y="54"/>
                    </a:lnTo>
                    <a:lnTo>
                      <a:pt x="48" y="51"/>
                    </a:lnTo>
                    <a:lnTo>
                      <a:pt x="54" y="47"/>
                    </a:lnTo>
                    <a:lnTo>
                      <a:pt x="59" y="42"/>
                    </a:lnTo>
                    <a:lnTo>
                      <a:pt x="63" y="36"/>
                    </a:lnTo>
                    <a:lnTo>
                      <a:pt x="64" y="29"/>
                    </a:lnTo>
                    <a:lnTo>
                      <a:pt x="64" y="22"/>
                    </a:lnTo>
                    <a:lnTo>
                      <a:pt x="63" y="19"/>
                    </a:lnTo>
                    <a:lnTo>
                      <a:pt x="61" y="16"/>
                    </a:lnTo>
                    <a:lnTo>
                      <a:pt x="59" y="13"/>
                    </a:lnTo>
                    <a:lnTo>
                      <a:pt x="56" y="10"/>
                    </a:lnTo>
                    <a:lnTo>
                      <a:pt x="53" y="8"/>
                    </a:lnTo>
                    <a:lnTo>
                      <a:pt x="50" y="6"/>
                    </a:lnTo>
                    <a:lnTo>
                      <a:pt x="47" y="4"/>
                    </a:lnTo>
                    <a:lnTo>
                      <a:pt x="45" y="3"/>
                    </a:lnTo>
                    <a:lnTo>
                      <a:pt x="46" y="1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2" name="Freeform 26"/>
              <p:cNvSpPr>
                <a:spLocks/>
              </p:cNvSpPr>
              <p:nvPr/>
            </p:nvSpPr>
            <p:spPr bwMode="auto">
              <a:xfrm>
                <a:off x="1094" y="1553"/>
                <a:ext cx="21" cy="20"/>
              </a:xfrm>
              <a:custGeom>
                <a:avLst/>
                <a:gdLst>
                  <a:gd name="T0" fmla="*/ 18 w 21"/>
                  <a:gd name="T1" fmla="*/ 16 h 20"/>
                  <a:gd name="T2" fmla="*/ 16 w 21"/>
                  <a:gd name="T3" fmla="*/ 18 h 20"/>
                  <a:gd name="T4" fmla="*/ 13 w 21"/>
                  <a:gd name="T5" fmla="*/ 19 h 20"/>
                  <a:gd name="T6" fmla="*/ 11 w 21"/>
                  <a:gd name="T7" fmla="*/ 19 h 20"/>
                  <a:gd name="T8" fmla="*/ 10 w 21"/>
                  <a:gd name="T9" fmla="*/ 19 h 20"/>
                  <a:gd name="T10" fmla="*/ 9 w 21"/>
                  <a:gd name="T11" fmla="*/ 18 h 20"/>
                  <a:gd name="T12" fmla="*/ 7 w 21"/>
                  <a:gd name="T13" fmla="*/ 18 h 20"/>
                  <a:gd name="T14" fmla="*/ 5 w 21"/>
                  <a:gd name="T15" fmla="*/ 17 h 20"/>
                  <a:gd name="T16" fmla="*/ 2 w 21"/>
                  <a:gd name="T17" fmla="*/ 15 h 20"/>
                  <a:gd name="T18" fmla="*/ 1 w 21"/>
                  <a:gd name="T19" fmla="*/ 14 h 20"/>
                  <a:gd name="T20" fmla="*/ 0 w 21"/>
                  <a:gd name="T21" fmla="*/ 13 h 20"/>
                  <a:gd name="T22" fmla="*/ 0 w 21"/>
                  <a:gd name="T23" fmla="*/ 12 h 20"/>
                  <a:gd name="T24" fmla="*/ 1 w 21"/>
                  <a:gd name="T25" fmla="*/ 11 h 20"/>
                  <a:gd name="T26" fmla="*/ 1 w 21"/>
                  <a:gd name="T27" fmla="*/ 10 h 20"/>
                  <a:gd name="T28" fmla="*/ 3 w 21"/>
                  <a:gd name="T29" fmla="*/ 10 h 20"/>
                  <a:gd name="T30" fmla="*/ 4 w 21"/>
                  <a:gd name="T31" fmla="*/ 9 h 20"/>
                  <a:gd name="T32" fmla="*/ 5 w 21"/>
                  <a:gd name="T33" fmla="*/ 10 h 20"/>
                  <a:gd name="T34" fmla="*/ 6 w 21"/>
                  <a:gd name="T35" fmla="*/ 11 h 20"/>
                  <a:gd name="T36" fmla="*/ 9 w 21"/>
                  <a:gd name="T37" fmla="*/ 12 h 20"/>
                  <a:gd name="T38" fmla="*/ 11 w 21"/>
                  <a:gd name="T39" fmla="*/ 13 h 20"/>
                  <a:gd name="T40" fmla="*/ 12 w 21"/>
                  <a:gd name="T41" fmla="*/ 13 h 20"/>
                  <a:gd name="T42" fmla="*/ 13 w 21"/>
                  <a:gd name="T43" fmla="*/ 11 h 20"/>
                  <a:gd name="T44" fmla="*/ 14 w 21"/>
                  <a:gd name="T45" fmla="*/ 6 h 20"/>
                  <a:gd name="T46" fmla="*/ 17 w 21"/>
                  <a:gd name="T47" fmla="*/ 2 h 20"/>
                  <a:gd name="T48" fmla="*/ 19 w 21"/>
                  <a:gd name="T49" fmla="*/ 0 h 20"/>
                  <a:gd name="T50" fmla="*/ 20 w 21"/>
                  <a:gd name="T51" fmla="*/ 4 h 20"/>
                  <a:gd name="T52" fmla="*/ 19 w 21"/>
                  <a:gd name="T53" fmla="*/ 10 h 20"/>
                  <a:gd name="T54" fmla="*/ 18 w 21"/>
                  <a:gd name="T55" fmla="*/ 15 h 20"/>
                  <a:gd name="T56" fmla="*/ 18 w 21"/>
                  <a:gd name="T57" fmla="*/ 16 h 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"/>
                  <a:gd name="T88" fmla="*/ 0 h 20"/>
                  <a:gd name="T89" fmla="*/ 21 w 21"/>
                  <a:gd name="T90" fmla="*/ 20 h 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" h="20">
                    <a:moveTo>
                      <a:pt x="18" y="16"/>
                    </a:moveTo>
                    <a:lnTo>
                      <a:pt x="16" y="18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4" y="9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9" y="12"/>
                    </a:lnTo>
                    <a:lnTo>
                      <a:pt x="11" y="13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4" y="6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4"/>
                    </a:lnTo>
                    <a:lnTo>
                      <a:pt x="19" y="10"/>
                    </a:lnTo>
                    <a:lnTo>
                      <a:pt x="18" y="15"/>
                    </a:lnTo>
                    <a:lnTo>
                      <a:pt x="18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3" name="Freeform 27"/>
              <p:cNvSpPr>
                <a:spLocks/>
              </p:cNvSpPr>
              <p:nvPr/>
            </p:nvSpPr>
            <p:spPr bwMode="auto">
              <a:xfrm>
                <a:off x="1076" y="1549"/>
                <a:ext cx="20" cy="16"/>
              </a:xfrm>
              <a:custGeom>
                <a:avLst/>
                <a:gdLst>
                  <a:gd name="T0" fmla="*/ 15 w 20"/>
                  <a:gd name="T1" fmla="*/ 14 h 16"/>
                  <a:gd name="T2" fmla="*/ 13 w 20"/>
                  <a:gd name="T3" fmla="*/ 15 h 16"/>
                  <a:gd name="T4" fmla="*/ 12 w 20"/>
                  <a:gd name="T5" fmla="*/ 15 h 16"/>
                  <a:gd name="T6" fmla="*/ 10 w 20"/>
                  <a:gd name="T7" fmla="*/ 15 h 16"/>
                  <a:gd name="T8" fmla="*/ 7 w 20"/>
                  <a:gd name="T9" fmla="*/ 14 h 16"/>
                  <a:gd name="T10" fmla="*/ 4 w 20"/>
                  <a:gd name="T11" fmla="*/ 14 h 16"/>
                  <a:gd name="T12" fmla="*/ 2 w 20"/>
                  <a:gd name="T13" fmla="*/ 13 h 16"/>
                  <a:gd name="T14" fmla="*/ 1 w 20"/>
                  <a:gd name="T15" fmla="*/ 12 h 16"/>
                  <a:gd name="T16" fmla="*/ 0 w 20"/>
                  <a:gd name="T17" fmla="*/ 11 h 16"/>
                  <a:gd name="T18" fmla="*/ 0 w 20"/>
                  <a:gd name="T19" fmla="*/ 10 h 16"/>
                  <a:gd name="T20" fmla="*/ 4 w 20"/>
                  <a:gd name="T21" fmla="*/ 8 h 16"/>
                  <a:gd name="T22" fmla="*/ 8 w 20"/>
                  <a:gd name="T23" fmla="*/ 8 h 16"/>
                  <a:gd name="T24" fmla="*/ 10 w 20"/>
                  <a:gd name="T25" fmla="*/ 10 h 16"/>
                  <a:gd name="T26" fmla="*/ 11 w 20"/>
                  <a:gd name="T27" fmla="*/ 10 h 16"/>
                  <a:gd name="T28" fmla="*/ 13 w 20"/>
                  <a:gd name="T29" fmla="*/ 8 h 16"/>
                  <a:gd name="T30" fmla="*/ 15 w 20"/>
                  <a:gd name="T31" fmla="*/ 4 h 16"/>
                  <a:gd name="T32" fmla="*/ 16 w 20"/>
                  <a:gd name="T33" fmla="*/ 1 h 16"/>
                  <a:gd name="T34" fmla="*/ 18 w 20"/>
                  <a:gd name="T35" fmla="*/ 0 h 16"/>
                  <a:gd name="T36" fmla="*/ 19 w 20"/>
                  <a:gd name="T37" fmla="*/ 5 h 16"/>
                  <a:gd name="T38" fmla="*/ 18 w 20"/>
                  <a:gd name="T39" fmla="*/ 9 h 16"/>
                  <a:gd name="T40" fmla="*/ 16 w 20"/>
                  <a:gd name="T41" fmla="*/ 12 h 16"/>
                  <a:gd name="T42" fmla="*/ 15 w 20"/>
                  <a:gd name="T43" fmla="*/ 14 h 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"/>
                  <a:gd name="T67" fmla="*/ 0 h 16"/>
                  <a:gd name="T68" fmla="*/ 20 w 20"/>
                  <a:gd name="T69" fmla="*/ 16 h 1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" h="16">
                    <a:moveTo>
                      <a:pt x="15" y="14"/>
                    </a:moveTo>
                    <a:lnTo>
                      <a:pt x="13" y="15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1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6" y="1"/>
                    </a:lnTo>
                    <a:lnTo>
                      <a:pt x="18" y="0"/>
                    </a:lnTo>
                    <a:lnTo>
                      <a:pt x="19" y="5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5" y="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4" name="Freeform 28"/>
              <p:cNvSpPr>
                <a:spLocks/>
              </p:cNvSpPr>
              <p:nvPr/>
            </p:nvSpPr>
            <p:spPr bwMode="auto">
              <a:xfrm>
                <a:off x="1062" y="1542"/>
                <a:ext cx="18" cy="16"/>
              </a:xfrm>
              <a:custGeom>
                <a:avLst/>
                <a:gdLst>
                  <a:gd name="T0" fmla="*/ 16 w 18"/>
                  <a:gd name="T1" fmla="*/ 11 h 16"/>
                  <a:gd name="T2" fmla="*/ 15 w 18"/>
                  <a:gd name="T3" fmla="*/ 14 h 16"/>
                  <a:gd name="T4" fmla="*/ 12 w 18"/>
                  <a:gd name="T5" fmla="*/ 15 h 16"/>
                  <a:gd name="T6" fmla="*/ 9 w 18"/>
                  <a:gd name="T7" fmla="*/ 15 h 16"/>
                  <a:gd name="T8" fmla="*/ 8 w 18"/>
                  <a:gd name="T9" fmla="*/ 15 h 16"/>
                  <a:gd name="T10" fmla="*/ 6 w 18"/>
                  <a:gd name="T11" fmla="*/ 14 h 16"/>
                  <a:gd name="T12" fmla="*/ 3 w 18"/>
                  <a:gd name="T13" fmla="*/ 13 h 16"/>
                  <a:gd name="T14" fmla="*/ 1 w 18"/>
                  <a:gd name="T15" fmla="*/ 11 h 16"/>
                  <a:gd name="T16" fmla="*/ 0 w 18"/>
                  <a:gd name="T17" fmla="*/ 10 h 16"/>
                  <a:gd name="T18" fmla="*/ 0 w 18"/>
                  <a:gd name="T19" fmla="*/ 9 h 16"/>
                  <a:gd name="T20" fmla="*/ 1 w 18"/>
                  <a:gd name="T21" fmla="*/ 9 h 16"/>
                  <a:gd name="T22" fmla="*/ 2 w 18"/>
                  <a:gd name="T23" fmla="*/ 8 h 16"/>
                  <a:gd name="T24" fmla="*/ 4 w 18"/>
                  <a:gd name="T25" fmla="*/ 8 h 16"/>
                  <a:gd name="T26" fmla="*/ 10 w 18"/>
                  <a:gd name="T27" fmla="*/ 9 h 16"/>
                  <a:gd name="T28" fmla="*/ 11 w 18"/>
                  <a:gd name="T29" fmla="*/ 7 h 16"/>
                  <a:gd name="T30" fmla="*/ 12 w 18"/>
                  <a:gd name="T31" fmla="*/ 4 h 16"/>
                  <a:gd name="T32" fmla="*/ 15 w 18"/>
                  <a:gd name="T33" fmla="*/ 1 h 16"/>
                  <a:gd name="T34" fmla="*/ 17 w 18"/>
                  <a:gd name="T35" fmla="*/ 0 h 16"/>
                  <a:gd name="T36" fmla="*/ 17 w 18"/>
                  <a:gd name="T37" fmla="*/ 4 h 16"/>
                  <a:gd name="T38" fmla="*/ 17 w 18"/>
                  <a:gd name="T39" fmla="*/ 7 h 16"/>
                  <a:gd name="T40" fmla="*/ 16 w 18"/>
                  <a:gd name="T41" fmla="*/ 10 h 16"/>
                  <a:gd name="T42" fmla="*/ 16 w 18"/>
                  <a:gd name="T43" fmla="*/ 11 h 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"/>
                  <a:gd name="T67" fmla="*/ 0 h 16"/>
                  <a:gd name="T68" fmla="*/ 18 w 18"/>
                  <a:gd name="T69" fmla="*/ 16 h 1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" h="16">
                    <a:moveTo>
                      <a:pt x="16" y="11"/>
                    </a:moveTo>
                    <a:lnTo>
                      <a:pt x="15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8" y="15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10" y="9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7" y="7"/>
                    </a:lnTo>
                    <a:lnTo>
                      <a:pt x="16" y="10"/>
                    </a:lnTo>
                    <a:lnTo>
                      <a:pt x="16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5" name="Freeform 29"/>
              <p:cNvSpPr>
                <a:spLocks/>
              </p:cNvSpPr>
              <p:nvPr/>
            </p:nvSpPr>
            <p:spPr bwMode="auto">
              <a:xfrm>
                <a:off x="1083" y="1583"/>
                <a:ext cx="20" cy="13"/>
              </a:xfrm>
              <a:custGeom>
                <a:avLst/>
                <a:gdLst>
                  <a:gd name="T0" fmla="*/ 17 w 20"/>
                  <a:gd name="T1" fmla="*/ 12 h 13"/>
                  <a:gd name="T2" fmla="*/ 16 w 20"/>
                  <a:gd name="T3" fmla="*/ 12 h 13"/>
                  <a:gd name="T4" fmla="*/ 15 w 20"/>
                  <a:gd name="T5" fmla="*/ 12 h 13"/>
                  <a:gd name="T6" fmla="*/ 13 w 20"/>
                  <a:gd name="T7" fmla="*/ 12 h 13"/>
                  <a:gd name="T8" fmla="*/ 11 w 20"/>
                  <a:gd name="T9" fmla="*/ 12 h 13"/>
                  <a:gd name="T10" fmla="*/ 8 w 20"/>
                  <a:gd name="T11" fmla="*/ 11 h 13"/>
                  <a:gd name="T12" fmla="*/ 6 w 20"/>
                  <a:gd name="T13" fmla="*/ 11 h 13"/>
                  <a:gd name="T14" fmla="*/ 4 w 20"/>
                  <a:gd name="T15" fmla="*/ 9 h 13"/>
                  <a:gd name="T16" fmla="*/ 2 w 20"/>
                  <a:gd name="T17" fmla="*/ 9 h 13"/>
                  <a:gd name="T18" fmla="*/ 1 w 20"/>
                  <a:gd name="T19" fmla="*/ 8 h 13"/>
                  <a:gd name="T20" fmla="*/ 0 w 20"/>
                  <a:gd name="T21" fmla="*/ 6 h 13"/>
                  <a:gd name="T22" fmla="*/ 1 w 20"/>
                  <a:gd name="T23" fmla="*/ 5 h 13"/>
                  <a:gd name="T24" fmla="*/ 2 w 20"/>
                  <a:gd name="T25" fmla="*/ 4 h 13"/>
                  <a:gd name="T26" fmla="*/ 4 w 20"/>
                  <a:gd name="T27" fmla="*/ 4 h 13"/>
                  <a:gd name="T28" fmla="*/ 6 w 20"/>
                  <a:gd name="T29" fmla="*/ 4 h 13"/>
                  <a:gd name="T30" fmla="*/ 8 w 20"/>
                  <a:gd name="T31" fmla="*/ 5 h 13"/>
                  <a:gd name="T32" fmla="*/ 10 w 20"/>
                  <a:gd name="T33" fmla="*/ 5 h 13"/>
                  <a:gd name="T34" fmla="*/ 12 w 20"/>
                  <a:gd name="T35" fmla="*/ 6 h 13"/>
                  <a:gd name="T36" fmla="*/ 13 w 20"/>
                  <a:gd name="T37" fmla="*/ 6 h 13"/>
                  <a:gd name="T38" fmla="*/ 14 w 20"/>
                  <a:gd name="T39" fmla="*/ 5 h 13"/>
                  <a:gd name="T40" fmla="*/ 15 w 20"/>
                  <a:gd name="T41" fmla="*/ 4 h 13"/>
                  <a:gd name="T42" fmla="*/ 16 w 20"/>
                  <a:gd name="T43" fmla="*/ 2 h 13"/>
                  <a:gd name="T44" fmla="*/ 16 w 20"/>
                  <a:gd name="T45" fmla="*/ 1 h 13"/>
                  <a:gd name="T46" fmla="*/ 17 w 20"/>
                  <a:gd name="T47" fmla="*/ 0 h 13"/>
                  <a:gd name="T48" fmla="*/ 18 w 20"/>
                  <a:gd name="T49" fmla="*/ 0 h 13"/>
                  <a:gd name="T50" fmla="*/ 19 w 20"/>
                  <a:gd name="T51" fmla="*/ 1 h 13"/>
                  <a:gd name="T52" fmla="*/ 19 w 20"/>
                  <a:gd name="T53" fmla="*/ 3 h 13"/>
                  <a:gd name="T54" fmla="*/ 18 w 20"/>
                  <a:gd name="T55" fmla="*/ 6 h 13"/>
                  <a:gd name="T56" fmla="*/ 17 w 20"/>
                  <a:gd name="T57" fmla="*/ 10 h 13"/>
                  <a:gd name="T58" fmla="*/ 17 w 20"/>
                  <a:gd name="T59" fmla="*/ 12 h 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0"/>
                  <a:gd name="T91" fmla="*/ 0 h 13"/>
                  <a:gd name="T92" fmla="*/ 20 w 20"/>
                  <a:gd name="T93" fmla="*/ 13 h 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0" h="13">
                    <a:moveTo>
                      <a:pt x="17" y="12"/>
                    </a:moveTo>
                    <a:lnTo>
                      <a:pt x="16" y="12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5"/>
                    </a:lnTo>
                    <a:lnTo>
                      <a:pt x="15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19" y="3"/>
                    </a:lnTo>
                    <a:lnTo>
                      <a:pt x="18" y="6"/>
                    </a:lnTo>
                    <a:lnTo>
                      <a:pt x="17" y="10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6" name="Freeform 30"/>
              <p:cNvSpPr>
                <a:spLocks/>
              </p:cNvSpPr>
              <p:nvPr/>
            </p:nvSpPr>
            <p:spPr bwMode="auto">
              <a:xfrm>
                <a:off x="1063" y="1574"/>
                <a:ext cx="17" cy="16"/>
              </a:xfrm>
              <a:custGeom>
                <a:avLst/>
                <a:gdLst>
                  <a:gd name="T0" fmla="*/ 12 w 17"/>
                  <a:gd name="T1" fmla="*/ 13 h 16"/>
                  <a:gd name="T2" fmla="*/ 10 w 17"/>
                  <a:gd name="T3" fmla="*/ 14 h 16"/>
                  <a:gd name="T4" fmla="*/ 7 w 17"/>
                  <a:gd name="T5" fmla="*/ 15 h 16"/>
                  <a:gd name="T6" fmla="*/ 4 w 17"/>
                  <a:gd name="T7" fmla="*/ 14 h 16"/>
                  <a:gd name="T8" fmla="*/ 1 w 17"/>
                  <a:gd name="T9" fmla="*/ 13 h 16"/>
                  <a:gd name="T10" fmla="*/ 0 w 17"/>
                  <a:gd name="T11" fmla="*/ 13 h 16"/>
                  <a:gd name="T12" fmla="*/ 0 w 17"/>
                  <a:gd name="T13" fmla="*/ 12 h 16"/>
                  <a:gd name="T14" fmla="*/ 0 w 17"/>
                  <a:gd name="T15" fmla="*/ 11 h 16"/>
                  <a:gd name="T16" fmla="*/ 0 w 17"/>
                  <a:gd name="T17" fmla="*/ 10 h 16"/>
                  <a:gd name="T18" fmla="*/ 0 w 17"/>
                  <a:gd name="T19" fmla="*/ 9 h 16"/>
                  <a:gd name="T20" fmla="*/ 1 w 17"/>
                  <a:gd name="T21" fmla="*/ 9 h 16"/>
                  <a:gd name="T22" fmla="*/ 3 w 17"/>
                  <a:gd name="T23" fmla="*/ 8 h 16"/>
                  <a:gd name="T24" fmla="*/ 4 w 17"/>
                  <a:gd name="T25" fmla="*/ 8 h 16"/>
                  <a:gd name="T26" fmla="*/ 6 w 17"/>
                  <a:gd name="T27" fmla="*/ 9 h 16"/>
                  <a:gd name="T28" fmla="*/ 8 w 17"/>
                  <a:gd name="T29" fmla="*/ 9 h 16"/>
                  <a:gd name="T30" fmla="*/ 10 w 17"/>
                  <a:gd name="T31" fmla="*/ 9 h 16"/>
                  <a:gd name="T32" fmla="*/ 11 w 17"/>
                  <a:gd name="T33" fmla="*/ 9 h 16"/>
                  <a:gd name="T34" fmla="*/ 11 w 17"/>
                  <a:gd name="T35" fmla="*/ 7 h 16"/>
                  <a:gd name="T36" fmla="*/ 11 w 17"/>
                  <a:gd name="T37" fmla="*/ 4 h 16"/>
                  <a:gd name="T38" fmla="*/ 12 w 17"/>
                  <a:gd name="T39" fmla="*/ 1 h 16"/>
                  <a:gd name="T40" fmla="*/ 14 w 17"/>
                  <a:gd name="T41" fmla="*/ 0 h 16"/>
                  <a:gd name="T42" fmla="*/ 16 w 17"/>
                  <a:gd name="T43" fmla="*/ 3 h 16"/>
                  <a:gd name="T44" fmla="*/ 16 w 17"/>
                  <a:gd name="T45" fmla="*/ 7 h 16"/>
                  <a:gd name="T46" fmla="*/ 15 w 17"/>
                  <a:gd name="T47" fmla="*/ 10 h 16"/>
                  <a:gd name="T48" fmla="*/ 12 w 17"/>
                  <a:gd name="T49" fmla="*/ 13 h 1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"/>
                  <a:gd name="T76" fmla="*/ 0 h 16"/>
                  <a:gd name="T77" fmla="*/ 17 w 17"/>
                  <a:gd name="T78" fmla="*/ 16 h 1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" h="16">
                    <a:moveTo>
                      <a:pt x="12" y="13"/>
                    </a:moveTo>
                    <a:lnTo>
                      <a:pt x="10" y="14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1" y="4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3"/>
                    </a:lnTo>
                    <a:lnTo>
                      <a:pt x="16" y="7"/>
                    </a:lnTo>
                    <a:lnTo>
                      <a:pt x="15" y="10"/>
                    </a:lnTo>
                    <a:lnTo>
                      <a:pt x="12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7" name="Freeform 31"/>
              <p:cNvSpPr>
                <a:spLocks/>
              </p:cNvSpPr>
              <p:nvPr/>
            </p:nvSpPr>
            <p:spPr bwMode="auto">
              <a:xfrm>
                <a:off x="1046" y="1568"/>
                <a:ext cx="17" cy="15"/>
              </a:xfrm>
              <a:custGeom>
                <a:avLst/>
                <a:gdLst>
                  <a:gd name="T0" fmla="*/ 11 w 17"/>
                  <a:gd name="T1" fmla="*/ 13 h 15"/>
                  <a:gd name="T2" fmla="*/ 8 w 17"/>
                  <a:gd name="T3" fmla="*/ 14 h 15"/>
                  <a:gd name="T4" fmla="*/ 4 w 17"/>
                  <a:gd name="T5" fmla="*/ 13 h 15"/>
                  <a:gd name="T6" fmla="*/ 2 w 17"/>
                  <a:gd name="T7" fmla="*/ 12 h 15"/>
                  <a:gd name="T8" fmla="*/ 0 w 17"/>
                  <a:gd name="T9" fmla="*/ 9 h 15"/>
                  <a:gd name="T10" fmla="*/ 1 w 17"/>
                  <a:gd name="T11" fmla="*/ 8 h 15"/>
                  <a:gd name="T12" fmla="*/ 1 w 17"/>
                  <a:gd name="T13" fmla="*/ 7 h 15"/>
                  <a:gd name="T14" fmla="*/ 3 w 17"/>
                  <a:gd name="T15" fmla="*/ 7 h 15"/>
                  <a:gd name="T16" fmla="*/ 4 w 17"/>
                  <a:gd name="T17" fmla="*/ 7 h 15"/>
                  <a:gd name="T18" fmla="*/ 5 w 17"/>
                  <a:gd name="T19" fmla="*/ 8 h 15"/>
                  <a:gd name="T20" fmla="*/ 6 w 17"/>
                  <a:gd name="T21" fmla="*/ 9 h 15"/>
                  <a:gd name="T22" fmla="*/ 7 w 17"/>
                  <a:gd name="T23" fmla="*/ 9 h 15"/>
                  <a:gd name="T24" fmla="*/ 8 w 17"/>
                  <a:gd name="T25" fmla="*/ 10 h 15"/>
                  <a:gd name="T26" fmla="*/ 8 w 17"/>
                  <a:gd name="T27" fmla="*/ 8 h 15"/>
                  <a:gd name="T28" fmla="*/ 10 w 17"/>
                  <a:gd name="T29" fmla="*/ 4 h 15"/>
                  <a:gd name="T30" fmla="*/ 13 w 17"/>
                  <a:gd name="T31" fmla="*/ 1 h 15"/>
                  <a:gd name="T32" fmla="*/ 16 w 17"/>
                  <a:gd name="T33" fmla="*/ 0 h 15"/>
                  <a:gd name="T34" fmla="*/ 15 w 17"/>
                  <a:gd name="T35" fmla="*/ 4 h 15"/>
                  <a:gd name="T36" fmla="*/ 14 w 17"/>
                  <a:gd name="T37" fmla="*/ 9 h 15"/>
                  <a:gd name="T38" fmla="*/ 12 w 17"/>
                  <a:gd name="T39" fmla="*/ 12 h 15"/>
                  <a:gd name="T40" fmla="*/ 11 w 17"/>
                  <a:gd name="T41" fmla="*/ 13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"/>
                  <a:gd name="T64" fmla="*/ 0 h 15"/>
                  <a:gd name="T65" fmla="*/ 17 w 17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" h="15">
                    <a:moveTo>
                      <a:pt x="11" y="13"/>
                    </a:moveTo>
                    <a:lnTo>
                      <a:pt x="8" y="14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6" y="9"/>
                    </a:lnTo>
                    <a:lnTo>
                      <a:pt x="7" y="9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3" y="1"/>
                    </a:lnTo>
                    <a:lnTo>
                      <a:pt x="16" y="0"/>
                    </a:lnTo>
                    <a:lnTo>
                      <a:pt x="15" y="4"/>
                    </a:lnTo>
                    <a:lnTo>
                      <a:pt x="14" y="9"/>
                    </a:lnTo>
                    <a:lnTo>
                      <a:pt x="12" y="12"/>
                    </a:lnTo>
                    <a:lnTo>
                      <a:pt x="1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8" name="Freeform 32"/>
              <p:cNvSpPr>
                <a:spLocks/>
              </p:cNvSpPr>
              <p:nvPr/>
            </p:nvSpPr>
            <p:spPr bwMode="auto">
              <a:xfrm>
                <a:off x="1070" y="1608"/>
                <a:ext cx="23" cy="20"/>
              </a:xfrm>
              <a:custGeom>
                <a:avLst/>
                <a:gdLst>
                  <a:gd name="T0" fmla="*/ 13 w 23"/>
                  <a:gd name="T1" fmla="*/ 19 h 20"/>
                  <a:gd name="T2" fmla="*/ 12 w 23"/>
                  <a:gd name="T3" fmla="*/ 19 h 20"/>
                  <a:gd name="T4" fmla="*/ 10 w 23"/>
                  <a:gd name="T5" fmla="*/ 19 h 20"/>
                  <a:gd name="T6" fmla="*/ 8 w 23"/>
                  <a:gd name="T7" fmla="*/ 19 h 20"/>
                  <a:gd name="T8" fmla="*/ 6 w 23"/>
                  <a:gd name="T9" fmla="*/ 19 h 20"/>
                  <a:gd name="T10" fmla="*/ 5 w 23"/>
                  <a:gd name="T11" fmla="*/ 18 h 20"/>
                  <a:gd name="T12" fmla="*/ 4 w 23"/>
                  <a:gd name="T13" fmla="*/ 17 h 20"/>
                  <a:gd name="T14" fmla="*/ 3 w 23"/>
                  <a:gd name="T15" fmla="*/ 16 h 20"/>
                  <a:gd name="T16" fmla="*/ 1 w 23"/>
                  <a:gd name="T17" fmla="*/ 15 h 20"/>
                  <a:gd name="T18" fmla="*/ 0 w 23"/>
                  <a:gd name="T19" fmla="*/ 14 h 20"/>
                  <a:gd name="T20" fmla="*/ 0 w 23"/>
                  <a:gd name="T21" fmla="*/ 13 h 20"/>
                  <a:gd name="T22" fmla="*/ 0 w 23"/>
                  <a:gd name="T23" fmla="*/ 12 h 20"/>
                  <a:gd name="T24" fmla="*/ 1 w 23"/>
                  <a:gd name="T25" fmla="*/ 11 h 20"/>
                  <a:gd name="T26" fmla="*/ 3 w 23"/>
                  <a:gd name="T27" fmla="*/ 10 h 20"/>
                  <a:gd name="T28" fmla="*/ 5 w 23"/>
                  <a:gd name="T29" fmla="*/ 9 h 20"/>
                  <a:gd name="T30" fmla="*/ 7 w 23"/>
                  <a:gd name="T31" fmla="*/ 10 h 20"/>
                  <a:gd name="T32" fmla="*/ 9 w 23"/>
                  <a:gd name="T33" fmla="*/ 10 h 20"/>
                  <a:gd name="T34" fmla="*/ 11 w 23"/>
                  <a:gd name="T35" fmla="*/ 11 h 20"/>
                  <a:gd name="T36" fmla="*/ 12 w 23"/>
                  <a:gd name="T37" fmla="*/ 12 h 20"/>
                  <a:gd name="T38" fmla="*/ 13 w 23"/>
                  <a:gd name="T39" fmla="*/ 13 h 20"/>
                  <a:gd name="T40" fmla="*/ 14 w 23"/>
                  <a:gd name="T41" fmla="*/ 13 h 20"/>
                  <a:gd name="T42" fmla="*/ 14 w 23"/>
                  <a:gd name="T43" fmla="*/ 11 h 20"/>
                  <a:gd name="T44" fmla="*/ 16 w 23"/>
                  <a:gd name="T45" fmla="*/ 6 h 20"/>
                  <a:gd name="T46" fmla="*/ 18 w 23"/>
                  <a:gd name="T47" fmla="*/ 1 h 20"/>
                  <a:gd name="T48" fmla="*/ 21 w 23"/>
                  <a:gd name="T49" fmla="*/ 0 h 20"/>
                  <a:gd name="T50" fmla="*/ 22 w 23"/>
                  <a:gd name="T51" fmla="*/ 4 h 20"/>
                  <a:gd name="T52" fmla="*/ 22 w 23"/>
                  <a:gd name="T53" fmla="*/ 8 h 20"/>
                  <a:gd name="T54" fmla="*/ 21 w 23"/>
                  <a:gd name="T55" fmla="*/ 11 h 20"/>
                  <a:gd name="T56" fmla="*/ 19 w 23"/>
                  <a:gd name="T57" fmla="*/ 14 h 20"/>
                  <a:gd name="T58" fmla="*/ 17 w 23"/>
                  <a:gd name="T59" fmla="*/ 16 h 20"/>
                  <a:gd name="T60" fmla="*/ 15 w 23"/>
                  <a:gd name="T61" fmla="*/ 18 h 20"/>
                  <a:gd name="T62" fmla="*/ 14 w 23"/>
                  <a:gd name="T63" fmla="*/ 18 h 20"/>
                  <a:gd name="T64" fmla="*/ 13 w 23"/>
                  <a:gd name="T65" fmla="*/ 19 h 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"/>
                  <a:gd name="T100" fmla="*/ 0 h 20"/>
                  <a:gd name="T101" fmla="*/ 23 w 23"/>
                  <a:gd name="T102" fmla="*/ 20 h 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" h="20">
                    <a:moveTo>
                      <a:pt x="13" y="19"/>
                    </a:moveTo>
                    <a:lnTo>
                      <a:pt x="12" y="19"/>
                    </a:lnTo>
                    <a:lnTo>
                      <a:pt x="10" y="19"/>
                    </a:lnTo>
                    <a:lnTo>
                      <a:pt x="8" y="19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7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1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1" y="11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4" y="13"/>
                    </a:lnTo>
                    <a:lnTo>
                      <a:pt x="14" y="11"/>
                    </a:lnTo>
                    <a:lnTo>
                      <a:pt x="16" y="6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2" y="4"/>
                    </a:lnTo>
                    <a:lnTo>
                      <a:pt x="22" y="8"/>
                    </a:lnTo>
                    <a:lnTo>
                      <a:pt x="21" y="11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18"/>
                    </a:lnTo>
                    <a:lnTo>
                      <a:pt x="14" y="18"/>
                    </a:lnTo>
                    <a:lnTo>
                      <a:pt x="13" y="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9" name="Freeform 33"/>
              <p:cNvSpPr>
                <a:spLocks/>
              </p:cNvSpPr>
              <p:nvPr/>
            </p:nvSpPr>
            <p:spPr bwMode="auto">
              <a:xfrm>
                <a:off x="1048" y="1600"/>
                <a:ext cx="21" cy="18"/>
              </a:xfrm>
              <a:custGeom>
                <a:avLst/>
                <a:gdLst>
                  <a:gd name="T0" fmla="*/ 17 w 21"/>
                  <a:gd name="T1" fmla="*/ 14 h 18"/>
                  <a:gd name="T2" fmla="*/ 16 w 21"/>
                  <a:gd name="T3" fmla="*/ 14 h 18"/>
                  <a:gd name="T4" fmla="*/ 15 w 21"/>
                  <a:gd name="T5" fmla="*/ 15 h 18"/>
                  <a:gd name="T6" fmla="*/ 13 w 21"/>
                  <a:gd name="T7" fmla="*/ 16 h 18"/>
                  <a:gd name="T8" fmla="*/ 11 w 21"/>
                  <a:gd name="T9" fmla="*/ 17 h 18"/>
                  <a:gd name="T10" fmla="*/ 9 w 21"/>
                  <a:gd name="T11" fmla="*/ 17 h 18"/>
                  <a:gd name="T12" fmla="*/ 7 w 21"/>
                  <a:gd name="T13" fmla="*/ 17 h 18"/>
                  <a:gd name="T14" fmla="*/ 5 w 21"/>
                  <a:gd name="T15" fmla="*/ 17 h 18"/>
                  <a:gd name="T16" fmla="*/ 3 w 21"/>
                  <a:gd name="T17" fmla="*/ 16 h 18"/>
                  <a:gd name="T18" fmla="*/ 1 w 21"/>
                  <a:gd name="T19" fmla="*/ 15 h 18"/>
                  <a:gd name="T20" fmla="*/ 0 w 21"/>
                  <a:gd name="T21" fmla="*/ 14 h 18"/>
                  <a:gd name="T22" fmla="*/ 0 w 21"/>
                  <a:gd name="T23" fmla="*/ 12 h 18"/>
                  <a:gd name="T24" fmla="*/ 1 w 21"/>
                  <a:gd name="T25" fmla="*/ 10 h 18"/>
                  <a:gd name="T26" fmla="*/ 2 w 21"/>
                  <a:gd name="T27" fmla="*/ 9 h 18"/>
                  <a:gd name="T28" fmla="*/ 4 w 21"/>
                  <a:gd name="T29" fmla="*/ 8 h 18"/>
                  <a:gd name="T30" fmla="*/ 7 w 21"/>
                  <a:gd name="T31" fmla="*/ 8 h 18"/>
                  <a:gd name="T32" fmla="*/ 9 w 21"/>
                  <a:gd name="T33" fmla="*/ 9 h 18"/>
                  <a:gd name="T34" fmla="*/ 11 w 21"/>
                  <a:gd name="T35" fmla="*/ 9 h 18"/>
                  <a:gd name="T36" fmla="*/ 13 w 21"/>
                  <a:gd name="T37" fmla="*/ 10 h 18"/>
                  <a:gd name="T38" fmla="*/ 13 w 21"/>
                  <a:gd name="T39" fmla="*/ 8 h 18"/>
                  <a:gd name="T40" fmla="*/ 15 w 21"/>
                  <a:gd name="T41" fmla="*/ 4 h 18"/>
                  <a:gd name="T42" fmla="*/ 17 w 21"/>
                  <a:gd name="T43" fmla="*/ 1 h 18"/>
                  <a:gd name="T44" fmla="*/ 20 w 21"/>
                  <a:gd name="T45" fmla="*/ 0 h 18"/>
                  <a:gd name="T46" fmla="*/ 20 w 21"/>
                  <a:gd name="T47" fmla="*/ 6 h 18"/>
                  <a:gd name="T48" fmla="*/ 19 w 21"/>
                  <a:gd name="T49" fmla="*/ 10 h 18"/>
                  <a:gd name="T50" fmla="*/ 18 w 21"/>
                  <a:gd name="T51" fmla="*/ 13 h 18"/>
                  <a:gd name="T52" fmla="*/ 17 w 21"/>
                  <a:gd name="T53" fmla="*/ 14 h 1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1"/>
                  <a:gd name="T82" fmla="*/ 0 h 18"/>
                  <a:gd name="T83" fmla="*/ 21 w 21"/>
                  <a:gd name="T84" fmla="*/ 18 h 1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1" h="18">
                    <a:moveTo>
                      <a:pt x="17" y="14"/>
                    </a:moveTo>
                    <a:lnTo>
                      <a:pt x="16" y="14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1" y="17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4" y="8"/>
                    </a:lnTo>
                    <a:lnTo>
                      <a:pt x="7" y="8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6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7" y="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0" name="Freeform 34"/>
              <p:cNvSpPr>
                <a:spLocks/>
              </p:cNvSpPr>
              <p:nvPr/>
            </p:nvSpPr>
            <p:spPr bwMode="auto">
              <a:xfrm>
                <a:off x="1024" y="1597"/>
                <a:ext cx="21" cy="17"/>
              </a:xfrm>
              <a:custGeom>
                <a:avLst/>
                <a:gdLst>
                  <a:gd name="T0" fmla="*/ 19 w 21"/>
                  <a:gd name="T1" fmla="*/ 11 h 17"/>
                  <a:gd name="T2" fmla="*/ 19 w 21"/>
                  <a:gd name="T3" fmla="*/ 12 h 17"/>
                  <a:gd name="T4" fmla="*/ 17 w 21"/>
                  <a:gd name="T5" fmla="*/ 13 h 17"/>
                  <a:gd name="T6" fmla="*/ 16 w 21"/>
                  <a:gd name="T7" fmla="*/ 14 h 17"/>
                  <a:gd name="T8" fmla="*/ 16 w 21"/>
                  <a:gd name="T9" fmla="*/ 15 h 17"/>
                  <a:gd name="T10" fmla="*/ 14 w 21"/>
                  <a:gd name="T11" fmla="*/ 15 h 17"/>
                  <a:gd name="T12" fmla="*/ 11 w 21"/>
                  <a:gd name="T13" fmla="*/ 16 h 17"/>
                  <a:gd name="T14" fmla="*/ 9 w 21"/>
                  <a:gd name="T15" fmla="*/ 16 h 17"/>
                  <a:gd name="T16" fmla="*/ 5 w 21"/>
                  <a:gd name="T17" fmla="*/ 16 h 17"/>
                  <a:gd name="T18" fmla="*/ 3 w 21"/>
                  <a:gd name="T19" fmla="*/ 15 h 17"/>
                  <a:gd name="T20" fmla="*/ 1 w 21"/>
                  <a:gd name="T21" fmla="*/ 14 h 17"/>
                  <a:gd name="T22" fmla="*/ 0 w 21"/>
                  <a:gd name="T23" fmla="*/ 12 h 17"/>
                  <a:gd name="T24" fmla="*/ 0 w 21"/>
                  <a:gd name="T25" fmla="*/ 10 h 17"/>
                  <a:gd name="T26" fmla="*/ 2 w 21"/>
                  <a:gd name="T27" fmla="*/ 9 h 17"/>
                  <a:gd name="T28" fmla="*/ 4 w 21"/>
                  <a:gd name="T29" fmla="*/ 8 h 17"/>
                  <a:gd name="T30" fmla="*/ 6 w 21"/>
                  <a:gd name="T31" fmla="*/ 7 h 17"/>
                  <a:gd name="T32" fmla="*/ 8 w 21"/>
                  <a:gd name="T33" fmla="*/ 8 h 17"/>
                  <a:gd name="T34" fmla="*/ 10 w 21"/>
                  <a:gd name="T35" fmla="*/ 8 h 17"/>
                  <a:gd name="T36" fmla="*/ 12 w 21"/>
                  <a:gd name="T37" fmla="*/ 8 h 17"/>
                  <a:gd name="T38" fmla="*/ 13 w 21"/>
                  <a:gd name="T39" fmla="*/ 9 h 17"/>
                  <a:gd name="T40" fmla="*/ 14 w 21"/>
                  <a:gd name="T41" fmla="*/ 8 h 17"/>
                  <a:gd name="T42" fmla="*/ 15 w 21"/>
                  <a:gd name="T43" fmla="*/ 4 h 17"/>
                  <a:gd name="T44" fmla="*/ 17 w 21"/>
                  <a:gd name="T45" fmla="*/ 1 h 17"/>
                  <a:gd name="T46" fmla="*/ 20 w 21"/>
                  <a:gd name="T47" fmla="*/ 0 h 17"/>
                  <a:gd name="T48" fmla="*/ 20 w 21"/>
                  <a:gd name="T49" fmla="*/ 4 h 17"/>
                  <a:gd name="T50" fmla="*/ 20 w 21"/>
                  <a:gd name="T51" fmla="*/ 7 h 17"/>
                  <a:gd name="T52" fmla="*/ 19 w 21"/>
                  <a:gd name="T53" fmla="*/ 10 h 17"/>
                  <a:gd name="T54" fmla="*/ 19 w 21"/>
                  <a:gd name="T55" fmla="*/ 11 h 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17"/>
                  <a:gd name="T86" fmla="*/ 21 w 21"/>
                  <a:gd name="T87" fmla="*/ 17 h 1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17">
                    <a:moveTo>
                      <a:pt x="19" y="11"/>
                    </a:moveTo>
                    <a:lnTo>
                      <a:pt x="19" y="12"/>
                    </a:lnTo>
                    <a:lnTo>
                      <a:pt x="17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4" y="8"/>
                    </a:lnTo>
                    <a:lnTo>
                      <a:pt x="6" y="7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3" y="9"/>
                    </a:lnTo>
                    <a:lnTo>
                      <a:pt x="14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4"/>
                    </a:lnTo>
                    <a:lnTo>
                      <a:pt x="20" y="7"/>
                    </a:lnTo>
                    <a:lnTo>
                      <a:pt x="19" y="10"/>
                    </a:lnTo>
                    <a:lnTo>
                      <a:pt x="19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1" name="Freeform 35"/>
              <p:cNvSpPr>
                <a:spLocks/>
              </p:cNvSpPr>
              <p:nvPr/>
            </p:nvSpPr>
            <p:spPr bwMode="auto">
              <a:xfrm>
                <a:off x="1225" y="1320"/>
                <a:ext cx="68" cy="75"/>
              </a:xfrm>
              <a:custGeom>
                <a:avLst/>
                <a:gdLst>
                  <a:gd name="T0" fmla="*/ 43 w 68"/>
                  <a:gd name="T1" fmla="*/ 9 h 75"/>
                  <a:gd name="T2" fmla="*/ 48 w 68"/>
                  <a:gd name="T3" fmla="*/ 12 h 75"/>
                  <a:gd name="T4" fmla="*/ 53 w 68"/>
                  <a:gd name="T5" fmla="*/ 16 h 75"/>
                  <a:gd name="T6" fmla="*/ 57 w 68"/>
                  <a:gd name="T7" fmla="*/ 20 h 75"/>
                  <a:gd name="T8" fmla="*/ 60 w 68"/>
                  <a:gd name="T9" fmla="*/ 25 h 75"/>
                  <a:gd name="T10" fmla="*/ 63 w 68"/>
                  <a:gd name="T11" fmla="*/ 29 h 75"/>
                  <a:gd name="T12" fmla="*/ 65 w 68"/>
                  <a:gd name="T13" fmla="*/ 34 h 75"/>
                  <a:gd name="T14" fmla="*/ 66 w 68"/>
                  <a:gd name="T15" fmla="*/ 40 h 75"/>
                  <a:gd name="T16" fmla="*/ 67 w 68"/>
                  <a:gd name="T17" fmla="*/ 45 h 75"/>
                  <a:gd name="T18" fmla="*/ 66 w 68"/>
                  <a:gd name="T19" fmla="*/ 53 h 75"/>
                  <a:gd name="T20" fmla="*/ 63 w 68"/>
                  <a:gd name="T21" fmla="*/ 59 h 75"/>
                  <a:gd name="T22" fmla="*/ 58 w 68"/>
                  <a:gd name="T23" fmla="*/ 65 h 75"/>
                  <a:gd name="T24" fmla="*/ 52 w 68"/>
                  <a:gd name="T25" fmla="*/ 69 h 75"/>
                  <a:gd name="T26" fmla="*/ 45 w 68"/>
                  <a:gd name="T27" fmla="*/ 72 h 75"/>
                  <a:gd name="T28" fmla="*/ 37 w 68"/>
                  <a:gd name="T29" fmla="*/ 74 h 75"/>
                  <a:gd name="T30" fmla="*/ 29 w 68"/>
                  <a:gd name="T31" fmla="*/ 74 h 75"/>
                  <a:gd name="T32" fmla="*/ 22 w 68"/>
                  <a:gd name="T33" fmla="*/ 73 h 75"/>
                  <a:gd name="T34" fmla="*/ 20 w 68"/>
                  <a:gd name="T35" fmla="*/ 73 h 75"/>
                  <a:gd name="T36" fmla="*/ 19 w 68"/>
                  <a:gd name="T37" fmla="*/ 72 h 75"/>
                  <a:gd name="T38" fmla="*/ 18 w 68"/>
                  <a:gd name="T39" fmla="*/ 71 h 75"/>
                  <a:gd name="T40" fmla="*/ 17 w 68"/>
                  <a:gd name="T41" fmla="*/ 70 h 75"/>
                  <a:gd name="T42" fmla="*/ 18 w 68"/>
                  <a:gd name="T43" fmla="*/ 68 h 75"/>
                  <a:gd name="T44" fmla="*/ 20 w 68"/>
                  <a:gd name="T45" fmla="*/ 66 h 75"/>
                  <a:gd name="T46" fmla="*/ 22 w 68"/>
                  <a:gd name="T47" fmla="*/ 65 h 75"/>
                  <a:gd name="T48" fmla="*/ 24 w 68"/>
                  <a:gd name="T49" fmla="*/ 64 h 75"/>
                  <a:gd name="T50" fmla="*/ 27 w 68"/>
                  <a:gd name="T51" fmla="*/ 63 h 75"/>
                  <a:gd name="T52" fmla="*/ 31 w 68"/>
                  <a:gd name="T53" fmla="*/ 62 h 75"/>
                  <a:gd name="T54" fmla="*/ 35 w 68"/>
                  <a:gd name="T55" fmla="*/ 61 h 75"/>
                  <a:gd name="T56" fmla="*/ 39 w 68"/>
                  <a:gd name="T57" fmla="*/ 61 h 75"/>
                  <a:gd name="T58" fmla="*/ 42 w 68"/>
                  <a:gd name="T59" fmla="*/ 60 h 75"/>
                  <a:gd name="T60" fmla="*/ 46 w 68"/>
                  <a:gd name="T61" fmla="*/ 58 h 75"/>
                  <a:gd name="T62" fmla="*/ 49 w 68"/>
                  <a:gd name="T63" fmla="*/ 56 h 75"/>
                  <a:gd name="T64" fmla="*/ 52 w 68"/>
                  <a:gd name="T65" fmla="*/ 53 h 75"/>
                  <a:gd name="T66" fmla="*/ 53 w 68"/>
                  <a:gd name="T67" fmla="*/ 41 h 75"/>
                  <a:gd name="T68" fmla="*/ 50 w 68"/>
                  <a:gd name="T69" fmla="*/ 31 h 75"/>
                  <a:gd name="T70" fmla="*/ 44 w 68"/>
                  <a:gd name="T71" fmla="*/ 23 h 75"/>
                  <a:gd name="T72" fmla="*/ 35 w 68"/>
                  <a:gd name="T73" fmla="*/ 16 h 75"/>
                  <a:gd name="T74" fmla="*/ 26 w 68"/>
                  <a:gd name="T75" fmla="*/ 11 h 75"/>
                  <a:gd name="T76" fmla="*/ 16 w 68"/>
                  <a:gd name="T77" fmla="*/ 7 h 75"/>
                  <a:gd name="T78" fmla="*/ 7 w 68"/>
                  <a:gd name="T79" fmla="*/ 4 h 75"/>
                  <a:gd name="T80" fmla="*/ 0 w 68"/>
                  <a:gd name="T81" fmla="*/ 1 h 75"/>
                  <a:gd name="T82" fmla="*/ 4 w 68"/>
                  <a:gd name="T83" fmla="*/ 0 h 75"/>
                  <a:gd name="T84" fmla="*/ 9 w 68"/>
                  <a:gd name="T85" fmla="*/ 0 h 75"/>
                  <a:gd name="T86" fmla="*/ 14 w 68"/>
                  <a:gd name="T87" fmla="*/ 1 h 75"/>
                  <a:gd name="T88" fmla="*/ 20 w 68"/>
                  <a:gd name="T89" fmla="*/ 1 h 75"/>
                  <a:gd name="T90" fmla="*/ 26 w 68"/>
                  <a:gd name="T91" fmla="*/ 3 h 75"/>
                  <a:gd name="T92" fmla="*/ 32 w 68"/>
                  <a:gd name="T93" fmla="*/ 5 h 75"/>
                  <a:gd name="T94" fmla="*/ 38 w 68"/>
                  <a:gd name="T95" fmla="*/ 7 h 75"/>
                  <a:gd name="T96" fmla="*/ 43 w 68"/>
                  <a:gd name="T97" fmla="*/ 9 h 7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"/>
                  <a:gd name="T148" fmla="*/ 0 h 75"/>
                  <a:gd name="T149" fmla="*/ 68 w 68"/>
                  <a:gd name="T150" fmla="*/ 75 h 7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" h="75">
                    <a:moveTo>
                      <a:pt x="43" y="9"/>
                    </a:moveTo>
                    <a:lnTo>
                      <a:pt x="48" y="12"/>
                    </a:lnTo>
                    <a:lnTo>
                      <a:pt x="53" y="16"/>
                    </a:lnTo>
                    <a:lnTo>
                      <a:pt x="57" y="20"/>
                    </a:lnTo>
                    <a:lnTo>
                      <a:pt x="60" y="25"/>
                    </a:lnTo>
                    <a:lnTo>
                      <a:pt x="63" y="29"/>
                    </a:lnTo>
                    <a:lnTo>
                      <a:pt x="65" y="34"/>
                    </a:lnTo>
                    <a:lnTo>
                      <a:pt x="66" y="40"/>
                    </a:lnTo>
                    <a:lnTo>
                      <a:pt x="67" y="45"/>
                    </a:lnTo>
                    <a:lnTo>
                      <a:pt x="66" y="53"/>
                    </a:lnTo>
                    <a:lnTo>
                      <a:pt x="63" y="59"/>
                    </a:lnTo>
                    <a:lnTo>
                      <a:pt x="58" y="65"/>
                    </a:lnTo>
                    <a:lnTo>
                      <a:pt x="52" y="69"/>
                    </a:lnTo>
                    <a:lnTo>
                      <a:pt x="45" y="72"/>
                    </a:lnTo>
                    <a:lnTo>
                      <a:pt x="37" y="74"/>
                    </a:lnTo>
                    <a:lnTo>
                      <a:pt x="29" y="74"/>
                    </a:lnTo>
                    <a:lnTo>
                      <a:pt x="22" y="73"/>
                    </a:lnTo>
                    <a:lnTo>
                      <a:pt x="20" y="73"/>
                    </a:lnTo>
                    <a:lnTo>
                      <a:pt x="19" y="72"/>
                    </a:lnTo>
                    <a:lnTo>
                      <a:pt x="18" y="71"/>
                    </a:lnTo>
                    <a:lnTo>
                      <a:pt x="17" y="70"/>
                    </a:lnTo>
                    <a:lnTo>
                      <a:pt x="18" y="68"/>
                    </a:lnTo>
                    <a:lnTo>
                      <a:pt x="20" y="66"/>
                    </a:lnTo>
                    <a:lnTo>
                      <a:pt x="22" y="65"/>
                    </a:lnTo>
                    <a:lnTo>
                      <a:pt x="24" y="64"/>
                    </a:lnTo>
                    <a:lnTo>
                      <a:pt x="27" y="63"/>
                    </a:lnTo>
                    <a:lnTo>
                      <a:pt x="31" y="62"/>
                    </a:lnTo>
                    <a:lnTo>
                      <a:pt x="35" y="61"/>
                    </a:lnTo>
                    <a:lnTo>
                      <a:pt x="39" y="61"/>
                    </a:lnTo>
                    <a:lnTo>
                      <a:pt x="42" y="60"/>
                    </a:lnTo>
                    <a:lnTo>
                      <a:pt x="46" y="58"/>
                    </a:lnTo>
                    <a:lnTo>
                      <a:pt x="49" y="56"/>
                    </a:lnTo>
                    <a:lnTo>
                      <a:pt x="52" y="53"/>
                    </a:lnTo>
                    <a:lnTo>
                      <a:pt x="53" y="41"/>
                    </a:lnTo>
                    <a:lnTo>
                      <a:pt x="50" y="31"/>
                    </a:lnTo>
                    <a:lnTo>
                      <a:pt x="44" y="23"/>
                    </a:lnTo>
                    <a:lnTo>
                      <a:pt x="35" y="16"/>
                    </a:lnTo>
                    <a:lnTo>
                      <a:pt x="26" y="11"/>
                    </a:lnTo>
                    <a:lnTo>
                      <a:pt x="16" y="7"/>
                    </a:lnTo>
                    <a:lnTo>
                      <a:pt x="7" y="4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4" y="1"/>
                    </a:lnTo>
                    <a:lnTo>
                      <a:pt x="20" y="1"/>
                    </a:lnTo>
                    <a:lnTo>
                      <a:pt x="26" y="3"/>
                    </a:lnTo>
                    <a:lnTo>
                      <a:pt x="32" y="5"/>
                    </a:lnTo>
                    <a:lnTo>
                      <a:pt x="38" y="7"/>
                    </a:lnTo>
                    <a:lnTo>
                      <a:pt x="43" y="9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2" name="Freeform 36"/>
              <p:cNvSpPr>
                <a:spLocks/>
              </p:cNvSpPr>
              <p:nvPr/>
            </p:nvSpPr>
            <p:spPr bwMode="auto">
              <a:xfrm>
                <a:off x="1135" y="1319"/>
                <a:ext cx="43" cy="59"/>
              </a:xfrm>
              <a:custGeom>
                <a:avLst/>
                <a:gdLst>
                  <a:gd name="T0" fmla="*/ 7 w 43"/>
                  <a:gd name="T1" fmla="*/ 19 h 59"/>
                  <a:gd name="T2" fmla="*/ 5 w 43"/>
                  <a:gd name="T3" fmla="*/ 25 h 59"/>
                  <a:gd name="T4" fmla="*/ 5 w 43"/>
                  <a:gd name="T5" fmla="*/ 30 h 59"/>
                  <a:gd name="T6" fmla="*/ 8 w 43"/>
                  <a:gd name="T7" fmla="*/ 35 h 59"/>
                  <a:gd name="T8" fmla="*/ 12 w 43"/>
                  <a:gd name="T9" fmla="*/ 39 h 59"/>
                  <a:gd name="T10" fmla="*/ 17 w 43"/>
                  <a:gd name="T11" fmla="*/ 42 h 59"/>
                  <a:gd name="T12" fmla="*/ 22 w 43"/>
                  <a:gd name="T13" fmla="*/ 46 h 59"/>
                  <a:gd name="T14" fmla="*/ 27 w 43"/>
                  <a:gd name="T15" fmla="*/ 49 h 59"/>
                  <a:gd name="T16" fmla="*/ 32 w 43"/>
                  <a:gd name="T17" fmla="*/ 53 h 59"/>
                  <a:gd name="T18" fmla="*/ 33 w 43"/>
                  <a:gd name="T19" fmla="*/ 54 h 59"/>
                  <a:gd name="T20" fmla="*/ 33 w 43"/>
                  <a:gd name="T21" fmla="*/ 55 h 59"/>
                  <a:gd name="T22" fmla="*/ 33 w 43"/>
                  <a:gd name="T23" fmla="*/ 56 h 59"/>
                  <a:gd name="T24" fmla="*/ 33 w 43"/>
                  <a:gd name="T25" fmla="*/ 57 h 59"/>
                  <a:gd name="T26" fmla="*/ 31 w 43"/>
                  <a:gd name="T27" fmla="*/ 57 h 59"/>
                  <a:gd name="T28" fmla="*/ 31 w 43"/>
                  <a:gd name="T29" fmla="*/ 58 h 59"/>
                  <a:gd name="T30" fmla="*/ 30 w 43"/>
                  <a:gd name="T31" fmla="*/ 58 h 59"/>
                  <a:gd name="T32" fmla="*/ 29 w 43"/>
                  <a:gd name="T33" fmla="*/ 57 h 59"/>
                  <a:gd name="T34" fmla="*/ 22 w 43"/>
                  <a:gd name="T35" fmla="*/ 54 h 59"/>
                  <a:gd name="T36" fmla="*/ 17 w 43"/>
                  <a:gd name="T37" fmla="*/ 50 h 59"/>
                  <a:gd name="T38" fmla="*/ 11 w 43"/>
                  <a:gd name="T39" fmla="*/ 46 h 59"/>
                  <a:gd name="T40" fmla="*/ 6 w 43"/>
                  <a:gd name="T41" fmla="*/ 42 h 59"/>
                  <a:gd name="T42" fmla="*/ 3 w 43"/>
                  <a:gd name="T43" fmla="*/ 36 h 59"/>
                  <a:gd name="T44" fmla="*/ 0 w 43"/>
                  <a:gd name="T45" fmla="*/ 31 h 59"/>
                  <a:gd name="T46" fmla="*/ 0 w 43"/>
                  <a:gd name="T47" fmla="*/ 24 h 59"/>
                  <a:gd name="T48" fmla="*/ 1 w 43"/>
                  <a:gd name="T49" fmla="*/ 18 h 59"/>
                  <a:gd name="T50" fmla="*/ 5 w 43"/>
                  <a:gd name="T51" fmla="*/ 13 h 59"/>
                  <a:gd name="T52" fmla="*/ 10 w 43"/>
                  <a:gd name="T53" fmla="*/ 8 h 59"/>
                  <a:gd name="T54" fmla="*/ 16 w 43"/>
                  <a:gd name="T55" fmla="*/ 5 h 59"/>
                  <a:gd name="T56" fmla="*/ 23 w 43"/>
                  <a:gd name="T57" fmla="*/ 2 h 59"/>
                  <a:gd name="T58" fmla="*/ 30 w 43"/>
                  <a:gd name="T59" fmla="*/ 1 h 59"/>
                  <a:gd name="T60" fmla="*/ 36 w 43"/>
                  <a:gd name="T61" fmla="*/ 0 h 59"/>
                  <a:gd name="T62" fmla="*/ 40 w 43"/>
                  <a:gd name="T63" fmla="*/ 0 h 59"/>
                  <a:gd name="T64" fmla="*/ 42 w 43"/>
                  <a:gd name="T65" fmla="*/ 1 h 59"/>
                  <a:gd name="T66" fmla="*/ 37 w 43"/>
                  <a:gd name="T67" fmla="*/ 3 h 59"/>
                  <a:gd name="T68" fmla="*/ 32 w 43"/>
                  <a:gd name="T69" fmla="*/ 4 h 59"/>
                  <a:gd name="T70" fmla="*/ 27 w 43"/>
                  <a:gd name="T71" fmla="*/ 6 h 59"/>
                  <a:gd name="T72" fmla="*/ 22 w 43"/>
                  <a:gd name="T73" fmla="*/ 7 h 59"/>
                  <a:gd name="T74" fmla="*/ 17 w 43"/>
                  <a:gd name="T75" fmla="*/ 9 h 59"/>
                  <a:gd name="T76" fmla="*/ 13 w 43"/>
                  <a:gd name="T77" fmla="*/ 12 h 59"/>
                  <a:gd name="T78" fmla="*/ 9 w 43"/>
                  <a:gd name="T79" fmla="*/ 15 h 59"/>
                  <a:gd name="T80" fmla="*/ 7 w 43"/>
                  <a:gd name="T81" fmla="*/ 19 h 5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3"/>
                  <a:gd name="T124" fmla="*/ 0 h 59"/>
                  <a:gd name="T125" fmla="*/ 43 w 43"/>
                  <a:gd name="T126" fmla="*/ 59 h 5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3" h="59">
                    <a:moveTo>
                      <a:pt x="7" y="19"/>
                    </a:moveTo>
                    <a:lnTo>
                      <a:pt x="5" y="25"/>
                    </a:lnTo>
                    <a:lnTo>
                      <a:pt x="5" y="30"/>
                    </a:lnTo>
                    <a:lnTo>
                      <a:pt x="8" y="35"/>
                    </a:lnTo>
                    <a:lnTo>
                      <a:pt x="12" y="39"/>
                    </a:lnTo>
                    <a:lnTo>
                      <a:pt x="17" y="42"/>
                    </a:lnTo>
                    <a:lnTo>
                      <a:pt x="22" y="46"/>
                    </a:lnTo>
                    <a:lnTo>
                      <a:pt x="27" y="49"/>
                    </a:lnTo>
                    <a:lnTo>
                      <a:pt x="32" y="53"/>
                    </a:lnTo>
                    <a:lnTo>
                      <a:pt x="33" y="54"/>
                    </a:lnTo>
                    <a:lnTo>
                      <a:pt x="33" y="55"/>
                    </a:lnTo>
                    <a:lnTo>
                      <a:pt x="33" y="56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1" y="58"/>
                    </a:lnTo>
                    <a:lnTo>
                      <a:pt x="30" y="58"/>
                    </a:lnTo>
                    <a:lnTo>
                      <a:pt x="29" y="57"/>
                    </a:lnTo>
                    <a:lnTo>
                      <a:pt x="22" y="54"/>
                    </a:lnTo>
                    <a:lnTo>
                      <a:pt x="17" y="50"/>
                    </a:lnTo>
                    <a:lnTo>
                      <a:pt x="11" y="46"/>
                    </a:lnTo>
                    <a:lnTo>
                      <a:pt x="6" y="42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1" y="18"/>
                    </a:lnTo>
                    <a:lnTo>
                      <a:pt x="5" y="13"/>
                    </a:lnTo>
                    <a:lnTo>
                      <a:pt x="10" y="8"/>
                    </a:lnTo>
                    <a:lnTo>
                      <a:pt x="16" y="5"/>
                    </a:lnTo>
                    <a:lnTo>
                      <a:pt x="23" y="2"/>
                    </a:lnTo>
                    <a:lnTo>
                      <a:pt x="30" y="1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37" y="3"/>
                    </a:lnTo>
                    <a:lnTo>
                      <a:pt x="32" y="4"/>
                    </a:lnTo>
                    <a:lnTo>
                      <a:pt x="27" y="6"/>
                    </a:lnTo>
                    <a:lnTo>
                      <a:pt x="22" y="7"/>
                    </a:lnTo>
                    <a:lnTo>
                      <a:pt x="17" y="9"/>
                    </a:lnTo>
                    <a:lnTo>
                      <a:pt x="13" y="12"/>
                    </a:lnTo>
                    <a:lnTo>
                      <a:pt x="9" y="15"/>
                    </a:lnTo>
                    <a:lnTo>
                      <a:pt x="7" y="19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3" name="Freeform 37"/>
              <p:cNvSpPr>
                <a:spLocks/>
              </p:cNvSpPr>
              <p:nvPr/>
            </p:nvSpPr>
            <p:spPr bwMode="auto">
              <a:xfrm>
                <a:off x="1226" y="1305"/>
                <a:ext cx="109" cy="122"/>
              </a:xfrm>
              <a:custGeom>
                <a:avLst/>
                <a:gdLst>
                  <a:gd name="T0" fmla="*/ 74 w 109"/>
                  <a:gd name="T1" fmla="*/ 22 h 122"/>
                  <a:gd name="T2" fmla="*/ 90 w 109"/>
                  <a:gd name="T3" fmla="*/ 37 h 122"/>
                  <a:gd name="T4" fmla="*/ 102 w 109"/>
                  <a:gd name="T5" fmla="*/ 53 h 122"/>
                  <a:gd name="T6" fmla="*/ 108 w 109"/>
                  <a:gd name="T7" fmla="*/ 72 h 122"/>
                  <a:gd name="T8" fmla="*/ 107 w 109"/>
                  <a:gd name="T9" fmla="*/ 85 h 122"/>
                  <a:gd name="T10" fmla="*/ 105 w 109"/>
                  <a:gd name="T11" fmla="*/ 90 h 122"/>
                  <a:gd name="T12" fmla="*/ 101 w 109"/>
                  <a:gd name="T13" fmla="*/ 95 h 122"/>
                  <a:gd name="T14" fmla="*/ 97 w 109"/>
                  <a:gd name="T15" fmla="*/ 99 h 122"/>
                  <a:gd name="T16" fmla="*/ 89 w 109"/>
                  <a:gd name="T17" fmla="*/ 104 h 122"/>
                  <a:gd name="T18" fmla="*/ 79 w 109"/>
                  <a:gd name="T19" fmla="*/ 109 h 122"/>
                  <a:gd name="T20" fmla="*/ 68 w 109"/>
                  <a:gd name="T21" fmla="*/ 112 h 122"/>
                  <a:gd name="T22" fmla="*/ 57 w 109"/>
                  <a:gd name="T23" fmla="*/ 115 h 122"/>
                  <a:gd name="T24" fmla="*/ 46 w 109"/>
                  <a:gd name="T25" fmla="*/ 117 h 122"/>
                  <a:gd name="T26" fmla="*/ 34 w 109"/>
                  <a:gd name="T27" fmla="*/ 119 h 122"/>
                  <a:gd name="T28" fmla="*/ 23 w 109"/>
                  <a:gd name="T29" fmla="*/ 120 h 122"/>
                  <a:gd name="T30" fmla="*/ 11 w 109"/>
                  <a:gd name="T31" fmla="*/ 121 h 122"/>
                  <a:gd name="T32" fmla="*/ 3 w 109"/>
                  <a:gd name="T33" fmla="*/ 121 h 122"/>
                  <a:gd name="T34" fmla="*/ 1 w 109"/>
                  <a:gd name="T35" fmla="*/ 119 h 122"/>
                  <a:gd name="T36" fmla="*/ 0 w 109"/>
                  <a:gd name="T37" fmla="*/ 116 h 122"/>
                  <a:gd name="T38" fmla="*/ 2 w 109"/>
                  <a:gd name="T39" fmla="*/ 113 h 122"/>
                  <a:gd name="T40" fmla="*/ 9 w 109"/>
                  <a:gd name="T41" fmla="*/ 111 h 122"/>
                  <a:gd name="T42" fmla="*/ 20 w 109"/>
                  <a:gd name="T43" fmla="*/ 109 h 122"/>
                  <a:gd name="T44" fmla="*/ 30 w 109"/>
                  <a:gd name="T45" fmla="*/ 108 h 122"/>
                  <a:gd name="T46" fmla="*/ 41 w 109"/>
                  <a:gd name="T47" fmla="*/ 106 h 122"/>
                  <a:gd name="T48" fmla="*/ 51 w 109"/>
                  <a:gd name="T49" fmla="*/ 104 h 122"/>
                  <a:gd name="T50" fmla="*/ 61 w 109"/>
                  <a:gd name="T51" fmla="*/ 102 h 122"/>
                  <a:gd name="T52" fmla="*/ 71 w 109"/>
                  <a:gd name="T53" fmla="*/ 99 h 122"/>
                  <a:gd name="T54" fmla="*/ 81 w 109"/>
                  <a:gd name="T55" fmla="*/ 95 h 122"/>
                  <a:gd name="T56" fmla="*/ 90 w 109"/>
                  <a:gd name="T57" fmla="*/ 90 h 122"/>
                  <a:gd name="T58" fmla="*/ 95 w 109"/>
                  <a:gd name="T59" fmla="*/ 83 h 122"/>
                  <a:gd name="T60" fmla="*/ 97 w 109"/>
                  <a:gd name="T61" fmla="*/ 74 h 122"/>
                  <a:gd name="T62" fmla="*/ 95 w 109"/>
                  <a:gd name="T63" fmla="*/ 64 h 122"/>
                  <a:gd name="T64" fmla="*/ 91 w 109"/>
                  <a:gd name="T65" fmla="*/ 54 h 122"/>
                  <a:gd name="T66" fmla="*/ 84 w 109"/>
                  <a:gd name="T67" fmla="*/ 44 h 122"/>
                  <a:gd name="T68" fmla="*/ 76 w 109"/>
                  <a:gd name="T69" fmla="*/ 35 h 122"/>
                  <a:gd name="T70" fmla="*/ 67 w 109"/>
                  <a:gd name="T71" fmla="*/ 26 h 122"/>
                  <a:gd name="T72" fmla="*/ 56 w 109"/>
                  <a:gd name="T73" fmla="*/ 18 h 122"/>
                  <a:gd name="T74" fmla="*/ 42 w 109"/>
                  <a:gd name="T75" fmla="*/ 12 h 122"/>
                  <a:gd name="T76" fmla="*/ 28 w 109"/>
                  <a:gd name="T77" fmla="*/ 7 h 122"/>
                  <a:gd name="T78" fmla="*/ 19 w 109"/>
                  <a:gd name="T79" fmla="*/ 2 h 122"/>
                  <a:gd name="T80" fmla="*/ 22 w 109"/>
                  <a:gd name="T81" fmla="*/ 0 h 122"/>
                  <a:gd name="T82" fmla="*/ 34 w 109"/>
                  <a:gd name="T83" fmla="*/ 1 h 122"/>
                  <a:gd name="T84" fmla="*/ 48 w 109"/>
                  <a:gd name="T85" fmla="*/ 6 h 122"/>
                  <a:gd name="T86" fmla="*/ 60 w 109"/>
                  <a:gd name="T87" fmla="*/ 12 h 12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9"/>
                  <a:gd name="T133" fmla="*/ 0 h 122"/>
                  <a:gd name="T134" fmla="*/ 109 w 109"/>
                  <a:gd name="T135" fmla="*/ 122 h 12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9" h="122">
                    <a:moveTo>
                      <a:pt x="66" y="16"/>
                    </a:moveTo>
                    <a:lnTo>
                      <a:pt x="74" y="22"/>
                    </a:lnTo>
                    <a:lnTo>
                      <a:pt x="82" y="29"/>
                    </a:lnTo>
                    <a:lnTo>
                      <a:pt x="90" y="37"/>
                    </a:lnTo>
                    <a:lnTo>
                      <a:pt x="97" y="45"/>
                    </a:lnTo>
                    <a:lnTo>
                      <a:pt x="102" y="53"/>
                    </a:lnTo>
                    <a:lnTo>
                      <a:pt x="106" y="62"/>
                    </a:lnTo>
                    <a:lnTo>
                      <a:pt x="108" y="72"/>
                    </a:lnTo>
                    <a:lnTo>
                      <a:pt x="108" y="83"/>
                    </a:lnTo>
                    <a:lnTo>
                      <a:pt x="107" y="85"/>
                    </a:lnTo>
                    <a:lnTo>
                      <a:pt x="106" y="88"/>
                    </a:lnTo>
                    <a:lnTo>
                      <a:pt x="105" y="90"/>
                    </a:lnTo>
                    <a:lnTo>
                      <a:pt x="103" y="93"/>
                    </a:lnTo>
                    <a:lnTo>
                      <a:pt x="101" y="95"/>
                    </a:lnTo>
                    <a:lnTo>
                      <a:pt x="99" y="97"/>
                    </a:lnTo>
                    <a:lnTo>
                      <a:pt x="97" y="99"/>
                    </a:lnTo>
                    <a:lnTo>
                      <a:pt x="94" y="101"/>
                    </a:lnTo>
                    <a:lnTo>
                      <a:pt x="89" y="104"/>
                    </a:lnTo>
                    <a:lnTo>
                      <a:pt x="84" y="106"/>
                    </a:lnTo>
                    <a:lnTo>
                      <a:pt x="79" y="109"/>
                    </a:lnTo>
                    <a:lnTo>
                      <a:pt x="73" y="110"/>
                    </a:lnTo>
                    <a:lnTo>
                      <a:pt x="68" y="112"/>
                    </a:lnTo>
                    <a:lnTo>
                      <a:pt x="62" y="114"/>
                    </a:lnTo>
                    <a:lnTo>
                      <a:pt x="57" y="115"/>
                    </a:lnTo>
                    <a:lnTo>
                      <a:pt x="52" y="116"/>
                    </a:lnTo>
                    <a:lnTo>
                      <a:pt x="46" y="117"/>
                    </a:lnTo>
                    <a:lnTo>
                      <a:pt x="40" y="118"/>
                    </a:lnTo>
                    <a:lnTo>
                      <a:pt x="34" y="119"/>
                    </a:lnTo>
                    <a:lnTo>
                      <a:pt x="28" y="120"/>
                    </a:lnTo>
                    <a:lnTo>
                      <a:pt x="23" y="120"/>
                    </a:lnTo>
                    <a:lnTo>
                      <a:pt x="17" y="120"/>
                    </a:lnTo>
                    <a:lnTo>
                      <a:pt x="11" y="121"/>
                    </a:lnTo>
                    <a:lnTo>
                      <a:pt x="5" y="121"/>
                    </a:lnTo>
                    <a:lnTo>
                      <a:pt x="3" y="121"/>
                    </a:lnTo>
                    <a:lnTo>
                      <a:pt x="2" y="120"/>
                    </a:lnTo>
                    <a:lnTo>
                      <a:pt x="1" y="119"/>
                    </a:lnTo>
                    <a:lnTo>
                      <a:pt x="0" y="117"/>
                    </a:lnTo>
                    <a:lnTo>
                      <a:pt x="0" y="116"/>
                    </a:lnTo>
                    <a:lnTo>
                      <a:pt x="1" y="114"/>
                    </a:lnTo>
                    <a:lnTo>
                      <a:pt x="2" y="113"/>
                    </a:lnTo>
                    <a:lnTo>
                      <a:pt x="4" y="112"/>
                    </a:lnTo>
                    <a:lnTo>
                      <a:pt x="9" y="111"/>
                    </a:lnTo>
                    <a:lnTo>
                      <a:pt x="15" y="110"/>
                    </a:lnTo>
                    <a:lnTo>
                      <a:pt x="20" y="109"/>
                    </a:lnTo>
                    <a:lnTo>
                      <a:pt x="25" y="109"/>
                    </a:lnTo>
                    <a:lnTo>
                      <a:pt x="30" y="108"/>
                    </a:lnTo>
                    <a:lnTo>
                      <a:pt x="35" y="107"/>
                    </a:lnTo>
                    <a:lnTo>
                      <a:pt x="41" y="106"/>
                    </a:lnTo>
                    <a:lnTo>
                      <a:pt x="46" y="105"/>
                    </a:lnTo>
                    <a:lnTo>
                      <a:pt x="51" y="104"/>
                    </a:lnTo>
                    <a:lnTo>
                      <a:pt x="56" y="103"/>
                    </a:lnTo>
                    <a:lnTo>
                      <a:pt x="61" y="102"/>
                    </a:lnTo>
                    <a:lnTo>
                      <a:pt x="66" y="101"/>
                    </a:lnTo>
                    <a:lnTo>
                      <a:pt x="71" y="99"/>
                    </a:lnTo>
                    <a:lnTo>
                      <a:pt x="76" y="97"/>
                    </a:lnTo>
                    <a:lnTo>
                      <a:pt x="81" y="95"/>
                    </a:lnTo>
                    <a:lnTo>
                      <a:pt x="86" y="93"/>
                    </a:lnTo>
                    <a:lnTo>
                      <a:pt x="90" y="90"/>
                    </a:lnTo>
                    <a:lnTo>
                      <a:pt x="93" y="87"/>
                    </a:lnTo>
                    <a:lnTo>
                      <a:pt x="95" y="83"/>
                    </a:lnTo>
                    <a:lnTo>
                      <a:pt x="96" y="79"/>
                    </a:lnTo>
                    <a:lnTo>
                      <a:pt x="97" y="74"/>
                    </a:lnTo>
                    <a:lnTo>
                      <a:pt x="96" y="69"/>
                    </a:lnTo>
                    <a:lnTo>
                      <a:pt x="95" y="64"/>
                    </a:lnTo>
                    <a:lnTo>
                      <a:pt x="93" y="60"/>
                    </a:lnTo>
                    <a:lnTo>
                      <a:pt x="91" y="54"/>
                    </a:lnTo>
                    <a:lnTo>
                      <a:pt x="88" y="49"/>
                    </a:lnTo>
                    <a:lnTo>
                      <a:pt x="84" y="44"/>
                    </a:lnTo>
                    <a:lnTo>
                      <a:pt x="80" y="40"/>
                    </a:lnTo>
                    <a:lnTo>
                      <a:pt x="76" y="35"/>
                    </a:lnTo>
                    <a:lnTo>
                      <a:pt x="72" y="31"/>
                    </a:lnTo>
                    <a:lnTo>
                      <a:pt x="67" y="26"/>
                    </a:lnTo>
                    <a:lnTo>
                      <a:pt x="62" y="22"/>
                    </a:lnTo>
                    <a:lnTo>
                      <a:pt x="56" y="18"/>
                    </a:lnTo>
                    <a:lnTo>
                      <a:pt x="50" y="15"/>
                    </a:lnTo>
                    <a:lnTo>
                      <a:pt x="42" y="12"/>
                    </a:lnTo>
                    <a:lnTo>
                      <a:pt x="35" y="9"/>
                    </a:lnTo>
                    <a:lnTo>
                      <a:pt x="28" y="7"/>
                    </a:lnTo>
                    <a:lnTo>
                      <a:pt x="23" y="4"/>
                    </a:lnTo>
                    <a:lnTo>
                      <a:pt x="19" y="2"/>
                    </a:lnTo>
                    <a:lnTo>
                      <a:pt x="18" y="1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41" y="3"/>
                    </a:lnTo>
                    <a:lnTo>
                      <a:pt x="48" y="6"/>
                    </a:lnTo>
                    <a:lnTo>
                      <a:pt x="54" y="9"/>
                    </a:lnTo>
                    <a:lnTo>
                      <a:pt x="60" y="12"/>
                    </a:lnTo>
                    <a:lnTo>
                      <a:pt x="66" y="1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4" name="Freeform 38"/>
              <p:cNvSpPr>
                <a:spLocks/>
              </p:cNvSpPr>
              <p:nvPr/>
            </p:nvSpPr>
            <p:spPr bwMode="auto">
              <a:xfrm>
                <a:off x="1086" y="1301"/>
                <a:ext cx="96" cy="82"/>
              </a:xfrm>
              <a:custGeom>
                <a:avLst/>
                <a:gdLst>
                  <a:gd name="T0" fmla="*/ 16 w 96"/>
                  <a:gd name="T1" fmla="*/ 25 h 82"/>
                  <a:gd name="T2" fmla="*/ 12 w 96"/>
                  <a:gd name="T3" fmla="*/ 29 h 82"/>
                  <a:gd name="T4" fmla="*/ 9 w 96"/>
                  <a:gd name="T5" fmla="*/ 34 h 82"/>
                  <a:gd name="T6" fmla="*/ 8 w 96"/>
                  <a:gd name="T7" fmla="*/ 40 h 82"/>
                  <a:gd name="T8" fmla="*/ 8 w 96"/>
                  <a:gd name="T9" fmla="*/ 46 h 82"/>
                  <a:gd name="T10" fmla="*/ 8 w 96"/>
                  <a:gd name="T11" fmla="*/ 51 h 82"/>
                  <a:gd name="T12" fmla="*/ 10 w 96"/>
                  <a:gd name="T13" fmla="*/ 55 h 82"/>
                  <a:gd name="T14" fmla="*/ 13 w 96"/>
                  <a:gd name="T15" fmla="*/ 59 h 82"/>
                  <a:gd name="T16" fmla="*/ 16 w 96"/>
                  <a:gd name="T17" fmla="*/ 62 h 82"/>
                  <a:gd name="T18" fmla="*/ 19 w 96"/>
                  <a:gd name="T19" fmla="*/ 66 h 82"/>
                  <a:gd name="T20" fmla="*/ 23 w 96"/>
                  <a:gd name="T21" fmla="*/ 69 h 82"/>
                  <a:gd name="T22" fmla="*/ 26 w 96"/>
                  <a:gd name="T23" fmla="*/ 72 h 82"/>
                  <a:gd name="T24" fmla="*/ 30 w 96"/>
                  <a:gd name="T25" fmla="*/ 75 h 82"/>
                  <a:gd name="T26" fmla="*/ 31 w 96"/>
                  <a:gd name="T27" fmla="*/ 77 h 82"/>
                  <a:gd name="T28" fmla="*/ 31 w 96"/>
                  <a:gd name="T29" fmla="*/ 78 h 82"/>
                  <a:gd name="T30" fmla="*/ 31 w 96"/>
                  <a:gd name="T31" fmla="*/ 79 h 82"/>
                  <a:gd name="T32" fmla="*/ 30 w 96"/>
                  <a:gd name="T33" fmla="*/ 80 h 82"/>
                  <a:gd name="T34" fmla="*/ 29 w 96"/>
                  <a:gd name="T35" fmla="*/ 81 h 82"/>
                  <a:gd name="T36" fmla="*/ 27 w 96"/>
                  <a:gd name="T37" fmla="*/ 81 h 82"/>
                  <a:gd name="T38" fmla="*/ 26 w 96"/>
                  <a:gd name="T39" fmla="*/ 81 h 82"/>
                  <a:gd name="T40" fmla="*/ 25 w 96"/>
                  <a:gd name="T41" fmla="*/ 80 h 82"/>
                  <a:gd name="T42" fmla="*/ 17 w 96"/>
                  <a:gd name="T43" fmla="*/ 75 h 82"/>
                  <a:gd name="T44" fmla="*/ 10 w 96"/>
                  <a:gd name="T45" fmla="*/ 69 h 82"/>
                  <a:gd name="T46" fmla="*/ 5 w 96"/>
                  <a:gd name="T47" fmla="*/ 62 h 82"/>
                  <a:gd name="T48" fmla="*/ 1 w 96"/>
                  <a:gd name="T49" fmla="*/ 54 h 82"/>
                  <a:gd name="T50" fmla="*/ 0 w 96"/>
                  <a:gd name="T51" fmla="*/ 46 h 82"/>
                  <a:gd name="T52" fmla="*/ 1 w 96"/>
                  <a:gd name="T53" fmla="*/ 37 h 82"/>
                  <a:gd name="T54" fmla="*/ 4 w 96"/>
                  <a:gd name="T55" fmla="*/ 29 h 82"/>
                  <a:gd name="T56" fmla="*/ 10 w 96"/>
                  <a:gd name="T57" fmla="*/ 22 h 82"/>
                  <a:gd name="T58" fmla="*/ 15 w 96"/>
                  <a:gd name="T59" fmla="*/ 18 h 82"/>
                  <a:gd name="T60" fmla="*/ 20 w 96"/>
                  <a:gd name="T61" fmla="*/ 16 h 82"/>
                  <a:gd name="T62" fmla="*/ 26 w 96"/>
                  <a:gd name="T63" fmla="*/ 13 h 82"/>
                  <a:gd name="T64" fmla="*/ 33 w 96"/>
                  <a:gd name="T65" fmla="*/ 10 h 82"/>
                  <a:gd name="T66" fmla="*/ 40 w 96"/>
                  <a:gd name="T67" fmla="*/ 7 h 82"/>
                  <a:gd name="T68" fmla="*/ 46 w 96"/>
                  <a:gd name="T69" fmla="*/ 6 h 82"/>
                  <a:gd name="T70" fmla="*/ 53 w 96"/>
                  <a:gd name="T71" fmla="*/ 4 h 82"/>
                  <a:gd name="T72" fmla="*/ 60 w 96"/>
                  <a:gd name="T73" fmla="*/ 3 h 82"/>
                  <a:gd name="T74" fmla="*/ 67 w 96"/>
                  <a:gd name="T75" fmla="*/ 2 h 82"/>
                  <a:gd name="T76" fmla="*/ 73 w 96"/>
                  <a:gd name="T77" fmla="*/ 1 h 82"/>
                  <a:gd name="T78" fmla="*/ 79 w 96"/>
                  <a:gd name="T79" fmla="*/ 0 h 82"/>
                  <a:gd name="T80" fmla="*/ 83 w 96"/>
                  <a:gd name="T81" fmla="*/ 0 h 82"/>
                  <a:gd name="T82" fmla="*/ 88 w 96"/>
                  <a:gd name="T83" fmla="*/ 0 h 82"/>
                  <a:gd name="T84" fmla="*/ 91 w 96"/>
                  <a:gd name="T85" fmla="*/ 0 h 82"/>
                  <a:gd name="T86" fmla="*/ 94 w 96"/>
                  <a:gd name="T87" fmla="*/ 1 h 82"/>
                  <a:gd name="T88" fmla="*/ 95 w 96"/>
                  <a:gd name="T89" fmla="*/ 2 h 82"/>
                  <a:gd name="T90" fmla="*/ 91 w 96"/>
                  <a:gd name="T91" fmla="*/ 2 h 82"/>
                  <a:gd name="T92" fmla="*/ 87 w 96"/>
                  <a:gd name="T93" fmla="*/ 3 h 82"/>
                  <a:gd name="T94" fmla="*/ 82 w 96"/>
                  <a:gd name="T95" fmla="*/ 3 h 82"/>
                  <a:gd name="T96" fmla="*/ 77 w 96"/>
                  <a:gd name="T97" fmla="*/ 4 h 82"/>
                  <a:gd name="T98" fmla="*/ 73 w 96"/>
                  <a:gd name="T99" fmla="*/ 5 h 82"/>
                  <a:gd name="T100" fmla="*/ 67 w 96"/>
                  <a:gd name="T101" fmla="*/ 6 h 82"/>
                  <a:gd name="T102" fmla="*/ 62 w 96"/>
                  <a:gd name="T103" fmla="*/ 7 h 82"/>
                  <a:gd name="T104" fmla="*/ 57 w 96"/>
                  <a:gd name="T105" fmla="*/ 8 h 82"/>
                  <a:gd name="T106" fmla="*/ 51 w 96"/>
                  <a:gd name="T107" fmla="*/ 10 h 82"/>
                  <a:gd name="T108" fmla="*/ 46 w 96"/>
                  <a:gd name="T109" fmla="*/ 11 h 82"/>
                  <a:gd name="T110" fmla="*/ 40 w 96"/>
                  <a:gd name="T111" fmla="*/ 13 h 82"/>
                  <a:gd name="T112" fmla="*/ 35 w 96"/>
                  <a:gd name="T113" fmla="*/ 14 h 82"/>
                  <a:gd name="T114" fmla="*/ 30 w 96"/>
                  <a:gd name="T115" fmla="*/ 17 h 82"/>
                  <a:gd name="T116" fmla="*/ 25 w 96"/>
                  <a:gd name="T117" fmla="*/ 19 h 82"/>
                  <a:gd name="T118" fmla="*/ 20 w 96"/>
                  <a:gd name="T119" fmla="*/ 22 h 82"/>
                  <a:gd name="T120" fmla="*/ 16 w 96"/>
                  <a:gd name="T121" fmla="*/ 25 h 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6"/>
                  <a:gd name="T184" fmla="*/ 0 h 82"/>
                  <a:gd name="T185" fmla="*/ 96 w 96"/>
                  <a:gd name="T186" fmla="*/ 82 h 8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6" h="82">
                    <a:moveTo>
                      <a:pt x="16" y="25"/>
                    </a:moveTo>
                    <a:lnTo>
                      <a:pt x="12" y="29"/>
                    </a:lnTo>
                    <a:lnTo>
                      <a:pt x="9" y="34"/>
                    </a:lnTo>
                    <a:lnTo>
                      <a:pt x="8" y="40"/>
                    </a:lnTo>
                    <a:lnTo>
                      <a:pt x="8" y="46"/>
                    </a:lnTo>
                    <a:lnTo>
                      <a:pt x="8" y="51"/>
                    </a:lnTo>
                    <a:lnTo>
                      <a:pt x="10" y="55"/>
                    </a:lnTo>
                    <a:lnTo>
                      <a:pt x="13" y="59"/>
                    </a:lnTo>
                    <a:lnTo>
                      <a:pt x="16" y="62"/>
                    </a:lnTo>
                    <a:lnTo>
                      <a:pt x="19" y="66"/>
                    </a:lnTo>
                    <a:lnTo>
                      <a:pt x="23" y="69"/>
                    </a:lnTo>
                    <a:lnTo>
                      <a:pt x="26" y="72"/>
                    </a:lnTo>
                    <a:lnTo>
                      <a:pt x="30" y="75"/>
                    </a:lnTo>
                    <a:lnTo>
                      <a:pt x="31" y="77"/>
                    </a:lnTo>
                    <a:lnTo>
                      <a:pt x="31" y="78"/>
                    </a:lnTo>
                    <a:lnTo>
                      <a:pt x="31" y="79"/>
                    </a:lnTo>
                    <a:lnTo>
                      <a:pt x="30" y="80"/>
                    </a:lnTo>
                    <a:lnTo>
                      <a:pt x="29" y="81"/>
                    </a:lnTo>
                    <a:lnTo>
                      <a:pt x="27" y="81"/>
                    </a:lnTo>
                    <a:lnTo>
                      <a:pt x="26" y="81"/>
                    </a:lnTo>
                    <a:lnTo>
                      <a:pt x="25" y="80"/>
                    </a:lnTo>
                    <a:lnTo>
                      <a:pt x="17" y="75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1" y="54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9"/>
                    </a:lnTo>
                    <a:lnTo>
                      <a:pt x="10" y="22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3"/>
                    </a:lnTo>
                    <a:lnTo>
                      <a:pt x="33" y="10"/>
                    </a:lnTo>
                    <a:lnTo>
                      <a:pt x="40" y="7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60" y="3"/>
                    </a:lnTo>
                    <a:lnTo>
                      <a:pt x="67" y="2"/>
                    </a:lnTo>
                    <a:lnTo>
                      <a:pt x="73" y="1"/>
                    </a:lnTo>
                    <a:lnTo>
                      <a:pt x="79" y="0"/>
                    </a:lnTo>
                    <a:lnTo>
                      <a:pt x="83" y="0"/>
                    </a:lnTo>
                    <a:lnTo>
                      <a:pt x="88" y="0"/>
                    </a:lnTo>
                    <a:lnTo>
                      <a:pt x="91" y="0"/>
                    </a:lnTo>
                    <a:lnTo>
                      <a:pt x="94" y="1"/>
                    </a:lnTo>
                    <a:lnTo>
                      <a:pt x="95" y="2"/>
                    </a:lnTo>
                    <a:lnTo>
                      <a:pt x="91" y="2"/>
                    </a:lnTo>
                    <a:lnTo>
                      <a:pt x="87" y="3"/>
                    </a:lnTo>
                    <a:lnTo>
                      <a:pt x="82" y="3"/>
                    </a:lnTo>
                    <a:lnTo>
                      <a:pt x="77" y="4"/>
                    </a:lnTo>
                    <a:lnTo>
                      <a:pt x="73" y="5"/>
                    </a:lnTo>
                    <a:lnTo>
                      <a:pt x="67" y="6"/>
                    </a:lnTo>
                    <a:lnTo>
                      <a:pt x="62" y="7"/>
                    </a:lnTo>
                    <a:lnTo>
                      <a:pt x="57" y="8"/>
                    </a:lnTo>
                    <a:lnTo>
                      <a:pt x="51" y="10"/>
                    </a:lnTo>
                    <a:lnTo>
                      <a:pt x="46" y="11"/>
                    </a:lnTo>
                    <a:lnTo>
                      <a:pt x="40" y="13"/>
                    </a:lnTo>
                    <a:lnTo>
                      <a:pt x="35" y="14"/>
                    </a:lnTo>
                    <a:lnTo>
                      <a:pt x="30" y="17"/>
                    </a:lnTo>
                    <a:lnTo>
                      <a:pt x="25" y="19"/>
                    </a:lnTo>
                    <a:lnTo>
                      <a:pt x="20" y="22"/>
                    </a:lnTo>
                    <a:lnTo>
                      <a:pt x="16" y="2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5" name="Freeform 39"/>
              <p:cNvSpPr>
                <a:spLocks/>
              </p:cNvSpPr>
              <p:nvPr/>
            </p:nvSpPr>
            <p:spPr bwMode="auto">
              <a:xfrm>
                <a:off x="1336" y="1338"/>
                <a:ext cx="40" cy="78"/>
              </a:xfrm>
              <a:custGeom>
                <a:avLst/>
                <a:gdLst>
                  <a:gd name="T0" fmla="*/ 39 w 40"/>
                  <a:gd name="T1" fmla="*/ 42 h 78"/>
                  <a:gd name="T2" fmla="*/ 39 w 40"/>
                  <a:gd name="T3" fmla="*/ 48 h 78"/>
                  <a:gd name="T4" fmla="*/ 37 w 40"/>
                  <a:gd name="T5" fmla="*/ 54 h 78"/>
                  <a:gd name="T6" fmla="*/ 34 w 40"/>
                  <a:gd name="T7" fmla="*/ 60 h 78"/>
                  <a:gd name="T8" fmla="*/ 31 w 40"/>
                  <a:gd name="T9" fmla="*/ 65 h 78"/>
                  <a:gd name="T10" fmla="*/ 26 w 40"/>
                  <a:gd name="T11" fmla="*/ 69 h 78"/>
                  <a:gd name="T12" fmla="*/ 20 w 40"/>
                  <a:gd name="T13" fmla="*/ 72 h 78"/>
                  <a:gd name="T14" fmla="*/ 14 w 40"/>
                  <a:gd name="T15" fmla="*/ 75 h 78"/>
                  <a:gd name="T16" fmla="*/ 8 w 40"/>
                  <a:gd name="T17" fmla="*/ 76 h 78"/>
                  <a:gd name="T18" fmla="*/ 6 w 40"/>
                  <a:gd name="T19" fmla="*/ 77 h 78"/>
                  <a:gd name="T20" fmla="*/ 4 w 40"/>
                  <a:gd name="T21" fmla="*/ 76 h 78"/>
                  <a:gd name="T22" fmla="*/ 2 w 40"/>
                  <a:gd name="T23" fmla="*/ 75 h 78"/>
                  <a:gd name="T24" fmla="*/ 1 w 40"/>
                  <a:gd name="T25" fmla="*/ 73 h 78"/>
                  <a:gd name="T26" fmla="*/ 1 w 40"/>
                  <a:gd name="T27" fmla="*/ 72 h 78"/>
                  <a:gd name="T28" fmla="*/ 2 w 40"/>
                  <a:gd name="T29" fmla="*/ 70 h 78"/>
                  <a:gd name="T30" fmla="*/ 3 w 40"/>
                  <a:gd name="T31" fmla="*/ 68 h 78"/>
                  <a:gd name="T32" fmla="*/ 5 w 40"/>
                  <a:gd name="T33" fmla="*/ 68 h 78"/>
                  <a:gd name="T34" fmla="*/ 11 w 40"/>
                  <a:gd name="T35" fmla="*/ 65 h 78"/>
                  <a:gd name="T36" fmla="*/ 17 w 40"/>
                  <a:gd name="T37" fmla="*/ 62 h 78"/>
                  <a:gd name="T38" fmla="*/ 22 w 40"/>
                  <a:gd name="T39" fmla="*/ 58 h 78"/>
                  <a:gd name="T40" fmla="*/ 25 w 40"/>
                  <a:gd name="T41" fmla="*/ 54 h 78"/>
                  <a:gd name="T42" fmla="*/ 28 w 40"/>
                  <a:gd name="T43" fmla="*/ 48 h 78"/>
                  <a:gd name="T44" fmla="*/ 29 w 40"/>
                  <a:gd name="T45" fmla="*/ 42 h 78"/>
                  <a:gd name="T46" fmla="*/ 29 w 40"/>
                  <a:gd name="T47" fmla="*/ 36 h 78"/>
                  <a:gd name="T48" fmla="*/ 27 w 40"/>
                  <a:gd name="T49" fmla="*/ 29 h 78"/>
                  <a:gd name="T50" fmla="*/ 25 w 40"/>
                  <a:gd name="T51" fmla="*/ 24 h 78"/>
                  <a:gd name="T52" fmla="*/ 21 w 40"/>
                  <a:gd name="T53" fmla="*/ 20 h 78"/>
                  <a:gd name="T54" fmla="*/ 18 w 40"/>
                  <a:gd name="T55" fmla="*/ 16 h 78"/>
                  <a:gd name="T56" fmla="*/ 14 w 40"/>
                  <a:gd name="T57" fmla="*/ 12 h 78"/>
                  <a:gd name="T58" fmla="*/ 10 w 40"/>
                  <a:gd name="T59" fmla="*/ 9 h 78"/>
                  <a:gd name="T60" fmla="*/ 6 w 40"/>
                  <a:gd name="T61" fmla="*/ 6 h 78"/>
                  <a:gd name="T62" fmla="*/ 3 w 40"/>
                  <a:gd name="T63" fmla="*/ 3 h 78"/>
                  <a:gd name="T64" fmla="*/ 0 w 40"/>
                  <a:gd name="T65" fmla="*/ 0 h 78"/>
                  <a:gd name="T66" fmla="*/ 3 w 40"/>
                  <a:gd name="T67" fmla="*/ 0 h 78"/>
                  <a:gd name="T68" fmla="*/ 7 w 40"/>
                  <a:gd name="T69" fmla="*/ 2 h 78"/>
                  <a:gd name="T70" fmla="*/ 13 w 40"/>
                  <a:gd name="T71" fmla="*/ 6 h 78"/>
                  <a:gd name="T72" fmla="*/ 20 w 40"/>
                  <a:gd name="T73" fmla="*/ 11 h 78"/>
                  <a:gd name="T74" fmla="*/ 26 w 40"/>
                  <a:gd name="T75" fmla="*/ 18 h 78"/>
                  <a:gd name="T76" fmla="*/ 32 w 40"/>
                  <a:gd name="T77" fmla="*/ 26 h 78"/>
                  <a:gd name="T78" fmla="*/ 36 w 40"/>
                  <a:gd name="T79" fmla="*/ 34 h 78"/>
                  <a:gd name="T80" fmla="*/ 39 w 40"/>
                  <a:gd name="T81" fmla="*/ 42 h 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0"/>
                  <a:gd name="T124" fmla="*/ 0 h 78"/>
                  <a:gd name="T125" fmla="*/ 40 w 40"/>
                  <a:gd name="T126" fmla="*/ 78 h 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0" h="78">
                    <a:moveTo>
                      <a:pt x="39" y="42"/>
                    </a:moveTo>
                    <a:lnTo>
                      <a:pt x="39" y="48"/>
                    </a:lnTo>
                    <a:lnTo>
                      <a:pt x="37" y="54"/>
                    </a:lnTo>
                    <a:lnTo>
                      <a:pt x="34" y="60"/>
                    </a:lnTo>
                    <a:lnTo>
                      <a:pt x="31" y="65"/>
                    </a:lnTo>
                    <a:lnTo>
                      <a:pt x="26" y="69"/>
                    </a:lnTo>
                    <a:lnTo>
                      <a:pt x="20" y="72"/>
                    </a:lnTo>
                    <a:lnTo>
                      <a:pt x="14" y="75"/>
                    </a:lnTo>
                    <a:lnTo>
                      <a:pt x="8" y="76"/>
                    </a:lnTo>
                    <a:lnTo>
                      <a:pt x="6" y="77"/>
                    </a:lnTo>
                    <a:lnTo>
                      <a:pt x="4" y="76"/>
                    </a:lnTo>
                    <a:lnTo>
                      <a:pt x="2" y="75"/>
                    </a:lnTo>
                    <a:lnTo>
                      <a:pt x="1" y="73"/>
                    </a:lnTo>
                    <a:lnTo>
                      <a:pt x="1" y="72"/>
                    </a:lnTo>
                    <a:lnTo>
                      <a:pt x="2" y="70"/>
                    </a:lnTo>
                    <a:lnTo>
                      <a:pt x="3" y="68"/>
                    </a:lnTo>
                    <a:lnTo>
                      <a:pt x="5" y="68"/>
                    </a:lnTo>
                    <a:lnTo>
                      <a:pt x="11" y="65"/>
                    </a:lnTo>
                    <a:lnTo>
                      <a:pt x="17" y="62"/>
                    </a:lnTo>
                    <a:lnTo>
                      <a:pt x="22" y="58"/>
                    </a:lnTo>
                    <a:lnTo>
                      <a:pt x="25" y="54"/>
                    </a:lnTo>
                    <a:lnTo>
                      <a:pt x="28" y="48"/>
                    </a:lnTo>
                    <a:lnTo>
                      <a:pt x="29" y="42"/>
                    </a:lnTo>
                    <a:lnTo>
                      <a:pt x="29" y="36"/>
                    </a:lnTo>
                    <a:lnTo>
                      <a:pt x="27" y="29"/>
                    </a:lnTo>
                    <a:lnTo>
                      <a:pt x="25" y="24"/>
                    </a:lnTo>
                    <a:lnTo>
                      <a:pt x="21" y="20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11"/>
                    </a:lnTo>
                    <a:lnTo>
                      <a:pt x="26" y="18"/>
                    </a:lnTo>
                    <a:lnTo>
                      <a:pt x="32" y="26"/>
                    </a:lnTo>
                    <a:lnTo>
                      <a:pt x="36" y="34"/>
                    </a:lnTo>
                    <a:lnTo>
                      <a:pt x="39" y="42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6" name="Freeform 40"/>
              <p:cNvSpPr>
                <a:spLocks/>
              </p:cNvSpPr>
              <p:nvPr/>
            </p:nvSpPr>
            <p:spPr bwMode="auto">
              <a:xfrm>
                <a:off x="1020" y="1296"/>
                <a:ext cx="84" cy="100"/>
              </a:xfrm>
              <a:custGeom>
                <a:avLst/>
                <a:gdLst>
                  <a:gd name="T0" fmla="*/ 13 w 84"/>
                  <a:gd name="T1" fmla="*/ 40 h 100"/>
                  <a:gd name="T2" fmla="*/ 9 w 84"/>
                  <a:gd name="T3" fmla="*/ 46 h 100"/>
                  <a:gd name="T4" fmla="*/ 7 w 84"/>
                  <a:gd name="T5" fmla="*/ 52 h 100"/>
                  <a:gd name="T6" fmla="*/ 8 w 84"/>
                  <a:gd name="T7" fmla="*/ 60 h 100"/>
                  <a:gd name="T8" fmla="*/ 13 w 84"/>
                  <a:gd name="T9" fmla="*/ 67 h 100"/>
                  <a:gd name="T10" fmla="*/ 19 w 84"/>
                  <a:gd name="T11" fmla="*/ 73 h 100"/>
                  <a:gd name="T12" fmla="*/ 27 w 84"/>
                  <a:gd name="T13" fmla="*/ 79 h 100"/>
                  <a:gd name="T14" fmla="*/ 35 w 84"/>
                  <a:gd name="T15" fmla="*/ 85 h 100"/>
                  <a:gd name="T16" fmla="*/ 40 w 84"/>
                  <a:gd name="T17" fmla="*/ 89 h 100"/>
                  <a:gd name="T18" fmla="*/ 41 w 84"/>
                  <a:gd name="T19" fmla="*/ 92 h 100"/>
                  <a:gd name="T20" fmla="*/ 42 w 84"/>
                  <a:gd name="T21" fmla="*/ 95 h 100"/>
                  <a:gd name="T22" fmla="*/ 42 w 84"/>
                  <a:gd name="T23" fmla="*/ 98 h 100"/>
                  <a:gd name="T24" fmla="*/ 39 w 84"/>
                  <a:gd name="T25" fmla="*/ 99 h 100"/>
                  <a:gd name="T26" fmla="*/ 36 w 84"/>
                  <a:gd name="T27" fmla="*/ 99 h 100"/>
                  <a:gd name="T28" fmla="*/ 31 w 84"/>
                  <a:gd name="T29" fmla="*/ 94 h 100"/>
                  <a:gd name="T30" fmla="*/ 22 w 84"/>
                  <a:gd name="T31" fmla="*/ 86 h 100"/>
                  <a:gd name="T32" fmla="*/ 13 w 84"/>
                  <a:gd name="T33" fmla="*/ 79 h 100"/>
                  <a:gd name="T34" fmla="*/ 5 w 84"/>
                  <a:gd name="T35" fmla="*/ 70 h 100"/>
                  <a:gd name="T36" fmla="*/ 0 w 84"/>
                  <a:gd name="T37" fmla="*/ 60 h 100"/>
                  <a:gd name="T38" fmla="*/ 1 w 84"/>
                  <a:gd name="T39" fmla="*/ 49 h 100"/>
                  <a:gd name="T40" fmla="*/ 6 w 84"/>
                  <a:gd name="T41" fmla="*/ 38 h 100"/>
                  <a:gd name="T42" fmla="*/ 15 w 84"/>
                  <a:gd name="T43" fmla="*/ 30 h 100"/>
                  <a:gd name="T44" fmla="*/ 23 w 84"/>
                  <a:gd name="T45" fmla="*/ 24 h 100"/>
                  <a:gd name="T46" fmla="*/ 32 w 84"/>
                  <a:gd name="T47" fmla="*/ 19 h 100"/>
                  <a:gd name="T48" fmla="*/ 40 w 84"/>
                  <a:gd name="T49" fmla="*/ 14 h 100"/>
                  <a:gd name="T50" fmla="*/ 50 w 84"/>
                  <a:gd name="T51" fmla="*/ 9 h 100"/>
                  <a:gd name="T52" fmla="*/ 58 w 84"/>
                  <a:gd name="T53" fmla="*/ 5 h 100"/>
                  <a:gd name="T54" fmla="*/ 67 w 84"/>
                  <a:gd name="T55" fmla="*/ 2 h 100"/>
                  <a:gd name="T56" fmla="*/ 75 w 84"/>
                  <a:gd name="T57" fmla="*/ 0 h 100"/>
                  <a:gd name="T58" fmla="*/ 80 w 84"/>
                  <a:gd name="T59" fmla="*/ 0 h 100"/>
                  <a:gd name="T60" fmla="*/ 80 w 84"/>
                  <a:gd name="T61" fmla="*/ 2 h 100"/>
                  <a:gd name="T62" fmla="*/ 73 w 84"/>
                  <a:gd name="T63" fmla="*/ 4 h 100"/>
                  <a:gd name="T64" fmla="*/ 66 w 84"/>
                  <a:gd name="T65" fmla="*/ 8 h 100"/>
                  <a:gd name="T66" fmla="*/ 56 w 84"/>
                  <a:gd name="T67" fmla="*/ 12 h 100"/>
                  <a:gd name="T68" fmla="*/ 47 w 84"/>
                  <a:gd name="T69" fmla="*/ 16 h 100"/>
                  <a:gd name="T70" fmla="*/ 38 w 84"/>
                  <a:gd name="T71" fmla="*/ 22 h 100"/>
                  <a:gd name="T72" fmla="*/ 28 w 84"/>
                  <a:gd name="T73" fmla="*/ 28 h 100"/>
                  <a:gd name="T74" fmla="*/ 20 w 84"/>
                  <a:gd name="T75" fmla="*/ 34 h 10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4"/>
                  <a:gd name="T115" fmla="*/ 0 h 100"/>
                  <a:gd name="T116" fmla="*/ 84 w 84"/>
                  <a:gd name="T117" fmla="*/ 100 h 10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4" h="100">
                    <a:moveTo>
                      <a:pt x="16" y="37"/>
                    </a:moveTo>
                    <a:lnTo>
                      <a:pt x="13" y="40"/>
                    </a:lnTo>
                    <a:lnTo>
                      <a:pt x="11" y="43"/>
                    </a:lnTo>
                    <a:lnTo>
                      <a:pt x="9" y="46"/>
                    </a:lnTo>
                    <a:lnTo>
                      <a:pt x="8" y="49"/>
                    </a:lnTo>
                    <a:lnTo>
                      <a:pt x="7" y="52"/>
                    </a:lnTo>
                    <a:lnTo>
                      <a:pt x="7" y="56"/>
                    </a:lnTo>
                    <a:lnTo>
                      <a:pt x="8" y="60"/>
                    </a:lnTo>
                    <a:lnTo>
                      <a:pt x="10" y="63"/>
                    </a:lnTo>
                    <a:lnTo>
                      <a:pt x="13" y="67"/>
                    </a:lnTo>
                    <a:lnTo>
                      <a:pt x="16" y="70"/>
                    </a:lnTo>
                    <a:lnTo>
                      <a:pt x="19" y="73"/>
                    </a:lnTo>
                    <a:lnTo>
                      <a:pt x="23" y="76"/>
                    </a:lnTo>
                    <a:lnTo>
                      <a:pt x="27" y="79"/>
                    </a:lnTo>
                    <a:lnTo>
                      <a:pt x="31" y="82"/>
                    </a:lnTo>
                    <a:lnTo>
                      <a:pt x="35" y="85"/>
                    </a:lnTo>
                    <a:lnTo>
                      <a:pt x="38" y="88"/>
                    </a:lnTo>
                    <a:lnTo>
                      <a:pt x="40" y="89"/>
                    </a:lnTo>
                    <a:lnTo>
                      <a:pt x="40" y="90"/>
                    </a:lnTo>
                    <a:lnTo>
                      <a:pt x="41" y="92"/>
                    </a:lnTo>
                    <a:lnTo>
                      <a:pt x="42" y="93"/>
                    </a:lnTo>
                    <a:lnTo>
                      <a:pt x="42" y="95"/>
                    </a:lnTo>
                    <a:lnTo>
                      <a:pt x="42" y="96"/>
                    </a:lnTo>
                    <a:lnTo>
                      <a:pt x="42" y="98"/>
                    </a:lnTo>
                    <a:lnTo>
                      <a:pt x="41" y="99"/>
                    </a:lnTo>
                    <a:lnTo>
                      <a:pt x="39" y="99"/>
                    </a:lnTo>
                    <a:lnTo>
                      <a:pt x="38" y="99"/>
                    </a:lnTo>
                    <a:lnTo>
                      <a:pt x="36" y="99"/>
                    </a:lnTo>
                    <a:lnTo>
                      <a:pt x="35" y="98"/>
                    </a:lnTo>
                    <a:lnTo>
                      <a:pt x="31" y="94"/>
                    </a:lnTo>
                    <a:lnTo>
                      <a:pt x="27" y="90"/>
                    </a:lnTo>
                    <a:lnTo>
                      <a:pt x="22" y="86"/>
                    </a:lnTo>
                    <a:lnTo>
                      <a:pt x="17" y="82"/>
                    </a:lnTo>
                    <a:lnTo>
                      <a:pt x="13" y="79"/>
                    </a:lnTo>
                    <a:lnTo>
                      <a:pt x="9" y="75"/>
                    </a:lnTo>
                    <a:lnTo>
                      <a:pt x="5" y="70"/>
                    </a:lnTo>
                    <a:lnTo>
                      <a:pt x="2" y="65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1" y="49"/>
                    </a:lnTo>
                    <a:lnTo>
                      <a:pt x="3" y="44"/>
                    </a:lnTo>
                    <a:lnTo>
                      <a:pt x="6" y="38"/>
                    </a:lnTo>
                    <a:lnTo>
                      <a:pt x="10" y="34"/>
                    </a:lnTo>
                    <a:lnTo>
                      <a:pt x="15" y="30"/>
                    </a:lnTo>
                    <a:lnTo>
                      <a:pt x="20" y="26"/>
                    </a:lnTo>
                    <a:lnTo>
                      <a:pt x="23" y="24"/>
                    </a:lnTo>
                    <a:lnTo>
                      <a:pt x="27" y="22"/>
                    </a:lnTo>
                    <a:lnTo>
                      <a:pt x="32" y="19"/>
                    </a:lnTo>
                    <a:lnTo>
                      <a:pt x="36" y="16"/>
                    </a:lnTo>
                    <a:lnTo>
                      <a:pt x="40" y="14"/>
                    </a:lnTo>
                    <a:lnTo>
                      <a:pt x="45" y="11"/>
                    </a:lnTo>
                    <a:lnTo>
                      <a:pt x="50" y="9"/>
                    </a:lnTo>
                    <a:lnTo>
                      <a:pt x="54" y="7"/>
                    </a:lnTo>
                    <a:lnTo>
                      <a:pt x="58" y="5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1" y="1"/>
                    </a:lnTo>
                    <a:lnTo>
                      <a:pt x="75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3" y="1"/>
                    </a:lnTo>
                    <a:lnTo>
                      <a:pt x="80" y="2"/>
                    </a:lnTo>
                    <a:lnTo>
                      <a:pt x="77" y="3"/>
                    </a:lnTo>
                    <a:lnTo>
                      <a:pt x="73" y="4"/>
                    </a:lnTo>
                    <a:lnTo>
                      <a:pt x="70" y="6"/>
                    </a:lnTo>
                    <a:lnTo>
                      <a:pt x="66" y="8"/>
                    </a:lnTo>
                    <a:lnTo>
                      <a:pt x="61" y="9"/>
                    </a:lnTo>
                    <a:lnTo>
                      <a:pt x="56" y="12"/>
                    </a:lnTo>
                    <a:lnTo>
                      <a:pt x="52" y="14"/>
                    </a:lnTo>
                    <a:lnTo>
                      <a:pt x="47" y="16"/>
                    </a:lnTo>
                    <a:lnTo>
                      <a:pt x="42" y="19"/>
                    </a:lnTo>
                    <a:lnTo>
                      <a:pt x="38" y="22"/>
                    </a:lnTo>
                    <a:lnTo>
                      <a:pt x="33" y="25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0" y="34"/>
                    </a:lnTo>
                    <a:lnTo>
                      <a:pt x="16" y="37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7" name="Freeform 41"/>
              <p:cNvSpPr>
                <a:spLocks/>
              </p:cNvSpPr>
              <p:nvPr/>
            </p:nvSpPr>
            <p:spPr bwMode="auto">
              <a:xfrm>
                <a:off x="1054" y="1440"/>
                <a:ext cx="121" cy="96"/>
              </a:xfrm>
              <a:custGeom>
                <a:avLst/>
                <a:gdLst>
                  <a:gd name="T0" fmla="*/ 22 w 121"/>
                  <a:gd name="T1" fmla="*/ 21 h 96"/>
                  <a:gd name="T2" fmla="*/ 16 w 121"/>
                  <a:gd name="T3" fmla="*/ 40 h 96"/>
                  <a:gd name="T4" fmla="*/ 10 w 121"/>
                  <a:gd name="T5" fmla="*/ 59 h 96"/>
                  <a:gd name="T6" fmla="*/ 4 w 121"/>
                  <a:gd name="T7" fmla="*/ 77 h 96"/>
                  <a:gd name="T8" fmla="*/ 0 w 121"/>
                  <a:gd name="T9" fmla="*/ 89 h 96"/>
                  <a:gd name="T10" fmla="*/ 1 w 121"/>
                  <a:gd name="T11" fmla="*/ 93 h 96"/>
                  <a:gd name="T12" fmla="*/ 4 w 121"/>
                  <a:gd name="T13" fmla="*/ 95 h 96"/>
                  <a:gd name="T14" fmla="*/ 7 w 121"/>
                  <a:gd name="T15" fmla="*/ 94 h 96"/>
                  <a:gd name="T16" fmla="*/ 13 w 121"/>
                  <a:gd name="T17" fmla="*/ 82 h 96"/>
                  <a:gd name="T18" fmla="*/ 20 w 121"/>
                  <a:gd name="T19" fmla="*/ 56 h 96"/>
                  <a:gd name="T20" fmla="*/ 26 w 121"/>
                  <a:gd name="T21" fmla="*/ 31 h 96"/>
                  <a:gd name="T22" fmla="*/ 29 w 121"/>
                  <a:gd name="T23" fmla="*/ 14 h 96"/>
                  <a:gd name="T24" fmla="*/ 36 w 121"/>
                  <a:gd name="T25" fmla="*/ 11 h 96"/>
                  <a:gd name="T26" fmla="*/ 49 w 121"/>
                  <a:gd name="T27" fmla="*/ 13 h 96"/>
                  <a:gd name="T28" fmla="*/ 63 w 121"/>
                  <a:gd name="T29" fmla="*/ 17 h 96"/>
                  <a:gd name="T30" fmla="*/ 76 w 121"/>
                  <a:gd name="T31" fmla="*/ 21 h 96"/>
                  <a:gd name="T32" fmla="*/ 89 w 121"/>
                  <a:gd name="T33" fmla="*/ 27 h 96"/>
                  <a:gd name="T34" fmla="*/ 100 w 121"/>
                  <a:gd name="T35" fmla="*/ 34 h 96"/>
                  <a:gd name="T36" fmla="*/ 110 w 121"/>
                  <a:gd name="T37" fmla="*/ 40 h 96"/>
                  <a:gd name="T38" fmla="*/ 117 w 121"/>
                  <a:gd name="T39" fmla="*/ 46 h 96"/>
                  <a:gd name="T40" fmla="*/ 120 w 121"/>
                  <a:gd name="T41" fmla="*/ 44 h 96"/>
                  <a:gd name="T42" fmla="*/ 114 w 121"/>
                  <a:gd name="T43" fmla="*/ 33 h 96"/>
                  <a:gd name="T44" fmla="*/ 104 w 121"/>
                  <a:gd name="T45" fmla="*/ 23 h 96"/>
                  <a:gd name="T46" fmla="*/ 93 w 121"/>
                  <a:gd name="T47" fmla="*/ 14 h 96"/>
                  <a:gd name="T48" fmla="*/ 79 w 121"/>
                  <a:gd name="T49" fmla="*/ 8 h 96"/>
                  <a:gd name="T50" fmla="*/ 58 w 121"/>
                  <a:gd name="T51" fmla="*/ 3 h 96"/>
                  <a:gd name="T52" fmla="*/ 38 w 121"/>
                  <a:gd name="T53" fmla="*/ 1 h 96"/>
                  <a:gd name="T54" fmla="*/ 25 w 121"/>
                  <a:gd name="T55" fmla="*/ 0 h 96"/>
                  <a:gd name="T56" fmla="*/ 21 w 121"/>
                  <a:gd name="T57" fmla="*/ 1 h 96"/>
                  <a:gd name="T58" fmla="*/ 18 w 121"/>
                  <a:gd name="T59" fmla="*/ 4 h 96"/>
                  <a:gd name="T60" fmla="*/ 18 w 121"/>
                  <a:gd name="T61" fmla="*/ 9 h 96"/>
                  <a:gd name="T62" fmla="*/ 21 w 121"/>
                  <a:gd name="T63" fmla="*/ 11 h 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21"/>
                  <a:gd name="T97" fmla="*/ 0 h 96"/>
                  <a:gd name="T98" fmla="*/ 121 w 121"/>
                  <a:gd name="T99" fmla="*/ 96 h 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21" h="96">
                    <a:moveTo>
                      <a:pt x="24" y="12"/>
                    </a:moveTo>
                    <a:lnTo>
                      <a:pt x="22" y="21"/>
                    </a:lnTo>
                    <a:lnTo>
                      <a:pt x="19" y="31"/>
                    </a:lnTo>
                    <a:lnTo>
                      <a:pt x="16" y="40"/>
                    </a:lnTo>
                    <a:lnTo>
                      <a:pt x="13" y="50"/>
                    </a:lnTo>
                    <a:lnTo>
                      <a:pt x="10" y="59"/>
                    </a:lnTo>
                    <a:lnTo>
                      <a:pt x="7" y="68"/>
                    </a:lnTo>
                    <a:lnTo>
                      <a:pt x="4" y="77"/>
                    </a:lnTo>
                    <a:lnTo>
                      <a:pt x="1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" y="93"/>
                    </a:lnTo>
                    <a:lnTo>
                      <a:pt x="2" y="94"/>
                    </a:lnTo>
                    <a:lnTo>
                      <a:pt x="4" y="95"/>
                    </a:lnTo>
                    <a:lnTo>
                      <a:pt x="5" y="95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13" y="82"/>
                    </a:lnTo>
                    <a:lnTo>
                      <a:pt x="16" y="69"/>
                    </a:lnTo>
                    <a:lnTo>
                      <a:pt x="20" y="56"/>
                    </a:lnTo>
                    <a:lnTo>
                      <a:pt x="23" y="43"/>
                    </a:lnTo>
                    <a:lnTo>
                      <a:pt x="26" y="31"/>
                    </a:lnTo>
                    <a:lnTo>
                      <a:pt x="28" y="21"/>
                    </a:lnTo>
                    <a:lnTo>
                      <a:pt x="29" y="14"/>
                    </a:lnTo>
                    <a:lnTo>
                      <a:pt x="30" y="11"/>
                    </a:lnTo>
                    <a:lnTo>
                      <a:pt x="36" y="11"/>
                    </a:lnTo>
                    <a:lnTo>
                      <a:pt x="43" y="12"/>
                    </a:lnTo>
                    <a:lnTo>
                      <a:pt x="49" y="13"/>
                    </a:lnTo>
                    <a:lnTo>
                      <a:pt x="56" y="14"/>
                    </a:lnTo>
                    <a:lnTo>
                      <a:pt x="63" y="17"/>
                    </a:lnTo>
                    <a:lnTo>
                      <a:pt x="70" y="19"/>
                    </a:lnTo>
                    <a:lnTo>
                      <a:pt x="76" y="21"/>
                    </a:lnTo>
                    <a:lnTo>
                      <a:pt x="83" y="24"/>
                    </a:lnTo>
                    <a:lnTo>
                      <a:pt x="89" y="27"/>
                    </a:lnTo>
                    <a:lnTo>
                      <a:pt x="95" y="31"/>
                    </a:lnTo>
                    <a:lnTo>
                      <a:pt x="100" y="34"/>
                    </a:lnTo>
                    <a:lnTo>
                      <a:pt x="105" y="37"/>
                    </a:lnTo>
                    <a:lnTo>
                      <a:pt x="110" y="40"/>
                    </a:lnTo>
                    <a:lnTo>
                      <a:pt x="114" y="43"/>
                    </a:lnTo>
                    <a:lnTo>
                      <a:pt x="117" y="46"/>
                    </a:lnTo>
                    <a:lnTo>
                      <a:pt x="120" y="48"/>
                    </a:lnTo>
                    <a:lnTo>
                      <a:pt x="120" y="44"/>
                    </a:lnTo>
                    <a:lnTo>
                      <a:pt x="118" y="38"/>
                    </a:lnTo>
                    <a:lnTo>
                      <a:pt x="114" y="33"/>
                    </a:lnTo>
                    <a:lnTo>
                      <a:pt x="110" y="28"/>
                    </a:lnTo>
                    <a:lnTo>
                      <a:pt x="104" y="23"/>
                    </a:lnTo>
                    <a:lnTo>
                      <a:pt x="98" y="18"/>
                    </a:lnTo>
                    <a:lnTo>
                      <a:pt x="93" y="14"/>
                    </a:lnTo>
                    <a:lnTo>
                      <a:pt x="87" y="11"/>
                    </a:lnTo>
                    <a:lnTo>
                      <a:pt x="79" y="8"/>
                    </a:lnTo>
                    <a:lnTo>
                      <a:pt x="69" y="5"/>
                    </a:lnTo>
                    <a:lnTo>
                      <a:pt x="58" y="3"/>
                    </a:lnTo>
                    <a:lnTo>
                      <a:pt x="48" y="2"/>
                    </a:lnTo>
                    <a:lnTo>
                      <a:pt x="38" y="1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9" y="2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18" y="9"/>
                    </a:lnTo>
                    <a:lnTo>
                      <a:pt x="19" y="10"/>
                    </a:lnTo>
                    <a:lnTo>
                      <a:pt x="21" y="11"/>
                    </a:lnTo>
                    <a:lnTo>
                      <a:pt x="24" y="12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8" name="Freeform 42"/>
              <p:cNvSpPr>
                <a:spLocks/>
              </p:cNvSpPr>
              <p:nvPr/>
            </p:nvSpPr>
            <p:spPr bwMode="auto">
              <a:xfrm>
                <a:off x="1054" y="1485"/>
                <a:ext cx="121" cy="267"/>
              </a:xfrm>
              <a:custGeom>
                <a:avLst/>
                <a:gdLst>
                  <a:gd name="T0" fmla="*/ 97 w 121"/>
                  <a:gd name="T1" fmla="*/ 80 h 267"/>
                  <a:gd name="T2" fmla="*/ 96 w 121"/>
                  <a:gd name="T3" fmla="*/ 88 h 267"/>
                  <a:gd name="T4" fmla="*/ 91 w 121"/>
                  <a:gd name="T5" fmla="*/ 104 h 267"/>
                  <a:gd name="T6" fmla="*/ 81 w 121"/>
                  <a:gd name="T7" fmla="*/ 126 h 267"/>
                  <a:gd name="T8" fmla="*/ 72 w 121"/>
                  <a:gd name="T9" fmla="*/ 148 h 267"/>
                  <a:gd name="T10" fmla="*/ 63 w 121"/>
                  <a:gd name="T11" fmla="*/ 169 h 267"/>
                  <a:gd name="T12" fmla="*/ 52 w 121"/>
                  <a:gd name="T13" fmla="*/ 190 h 267"/>
                  <a:gd name="T14" fmla="*/ 42 w 121"/>
                  <a:gd name="T15" fmla="*/ 211 h 267"/>
                  <a:gd name="T16" fmla="*/ 31 w 121"/>
                  <a:gd name="T17" fmla="*/ 232 h 267"/>
                  <a:gd name="T18" fmla="*/ 20 w 121"/>
                  <a:gd name="T19" fmla="*/ 254 h 267"/>
                  <a:gd name="T20" fmla="*/ 13 w 121"/>
                  <a:gd name="T21" fmla="*/ 265 h 267"/>
                  <a:gd name="T22" fmla="*/ 10 w 121"/>
                  <a:gd name="T23" fmla="*/ 266 h 267"/>
                  <a:gd name="T24" fmla="*/ 5 w 121"/>
                  <a:gd name="T25" fmla="*/ 266 h 267"/>
                  <a:gd name="T26" fmla="*/ 2 w 121"/>
                  <a:gd name="T27" fmla="*/ 265 h 267"/>
                  <a:gd name="T28" fmla="*/ 0 w 121"/>
                  <a:gd name="T29" fmla="*/ 263 h 267"/>
                  <a:gd name="T30" fmla="*/ 1 w 121"/>
                  <a:gd name="T31" fmla="*/ 260 h 267"/>
                  <a:gd name="T32" fmla="*/ 7 w 121"/>
                  <a:gd name="T33" fmla="*/ 250 h 267"/>
                  <a:gd name="T34" fmla="*/ 16 w 121"/>
                  <a:gd name="T35" fmla="*/ 234 h 267"/>
                  <a:gd name="T36" fmla="*/ 25 w 121"/>
                  <a:gd name="T37" fmla="*/ 217 h 267"/>
                  <a:gd name="T38" fmla="*/ 34 w 121"/>
                  <a:gd name="T39" fmla="*/ 201 h 267"/>
                  <a:gd name="T40" fmla="*/ 47 w 121"/>
                  <a:gd name="T41" fmla="*/ 177 h 267"/>
                  <a:gd name="T42" fmla="*/ 61 w 121"/>
                  <a:gd name="T43" fmla="*/ 147 h 267"/>
                  <a:gd name="T44" fmla="*/ 74 w 121"/>
                  <a:gd name="T45" fmla="*/ 118 h 267"/>
                  <a:gd name="T46" fmla="*/ 85 w 121"/>
                  <a:gd name="T47" fmla="*/ 87 h 267"/>
                  <a:gd name="T48" fmla="*/ 95 w 121"/>
                  <a:gd name="T49" fmla="*/ 61 h 267"/>
                  <a:gd name="T50" fmla="*/ 103 w 121"/>
                  <a:gd name="T51" fmla="*/ 39 h 267"/>
                  <a:gd name="T52" fmla="*/ 110 w 121"/>
                  <a:gd name="T53" fmla="*/ 17 h 267"/>
                  <a:gd name="T54" fmla="*/ 116 w 121"/>
                  <a:gd name="T55" fmla="*/ 3 h 267"/>
                  <a:gd name="T56" fmla="*/ 119 w 121"/>
                  <a:gd name="T57" fmla="*/ 0 h 267"/>
                  <a:gd name="T58" fmla="*/ 120 w 121"/>
                  <a:gd name="T59" fmla="*/ 3 h 267"/>
                  <a:gd name="T60" fmla="*/ 118 w 121"/>
                  <a:gd name="T61" fmla="*/ 13 h 267"/>
                  <a:gd name="T62" fmla="*/ 115 w 121"/>
                  <a:gd name="T63" fmla="*/ 32 h 267"/>
                  <a:gd name="T64" fmla="*/ 111 w 121"/>
                  <a:gd name="T65" fmla="*/ 50 h 267"/>
                  <a:gd name="T66" fmla="*/ 105 w 121"/>
                  <a:gd name="T67" fmla="*/ 67 h 2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1"/>
                  <a:gd name="T103" fmla="*/ 0 h 267"/>
                  <a:gd name="T104" fmla="*/ 121 w 121"/>
                  <a:gd name="T105" fmla="*/ 267 h 2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1" h="267">
                    <a:moveTo>
                      <a:pt x="100" y="75"/>
                    </a:moveTo>
                    <a:lnTo>
                      <a:pt x="97" y="80"/>
                    </a:lnTo>
                    <a:lnTo>
                      <a:pt x="97" y="84"/>
                    </a:lnTo>
                    <a:lnTo>
                      <a:pt x="96" y="88"/>
                    </a:lnTo>
                    <a:lnTo>
                      <a:pt x="95" y="93"/>
                    </a:lnTo>
                    <a:lnTo>
                      <a:pt x="91" y="104"/>
                    </a:lnTo>
                    <a:lnTo>
                      <a:pt x="86" y="115"/>
                    </a:lnTo>
                    <a:lnTo>
                      <a:pt x="81" y="126"/>
                    </a:lnTo>
                    <a:lnTo>
                      <a:pt x="77" y="137"/>
                    </a:lnTo>
                    <a:lnTo>
                      <a:pt x="72" y="148"/>
                    </a:lnTo>
                    <a:lnTo>
                      <a:pt x="67" y="158"/>
                    </a:lnTo>
                    <a:lnTo>
                      <a:pt x="63" y="169"/>
                    </a:lnTo>
                    <a:lnTo>
                      <a:pt x="57" y="180"/>
                    </a:lnTo>
                    <a:lnTo>
                      <a:pt x="52" y="190"/>
                    </a:lnTo>
                    <a:lnTo>
                      <a:pt x="47" y="201"/>
                    </a:lnTo>
                    <a:lnTo>
                      <a:pt x="42" y="211"/>
                    </a:lnTo>
                    <a:lnTo>
                      <a:pt x="36" y="222"/>
                    </a:lnTo>
                    <a:lnTo>
                      <a:pt x="31" y="232"/>
                    </a:lnTo>
                    <a:lnTo>
                      <a:pt x="25" y="243"/>
                    </a:lnTo>
                    <a:lnTo>
                      <a:pt x="20" y="254"/>
                    </a:lnTo>
                    <a:lnTo>
                      <a:pt x="14" y="264"/>
                    </a:lnTo>
                    <a:lnTo>
                      <a:pt x="13" y="265"/>
                    </a:lnTo>
                    <a:lnTo>
                      <a:pt x="12" y="266"/>
                    </a:lnTo>
                    <a:lnTo>
                      <a:pt x="10" y="266"/>
                    </a:lnTo>
                    <a:lnTo>
                      <a:pt x="7" y="266"/>
                    </a:lnTo>
                    <a:lnTo>
                      <a:pt x="5" y="266"/>
                    </a:lnTo>
                    <a:lnTo>
                      <a:pt x="3" y="266"/>
                    </a:lnTo>
                    <a:lnTo>
                      <a:pt x="2" y="265"/>
                    </a:lnTo>
                    <a:lnTo>
                      <a:pt x="1" y="264"/>
                    </a:lnTo>
                    <a:lnTo>
                      <a:pt x="0" y="263"/>
                    </a:lnTo>
                    <a:lnTo>
                      <a:pt x="0" y="261"/>
                    </a:lnTo>
                    <a:lnTo>
                      <a:pt x="1" y="260"/>
                    </a:lnTo>
                    <a:lnTo>
                      <a:pt x="2" y="258"/>
                    </a:lnTo>
                    <a:lnTo>
                      <a:pt x="7" y="250"/>
                    </a:lnTo>
                    <a:lnTo>
                      <a:pt x="11" y="242"/>
                    </a:lnTo>
                    <a:lnTo>
                      <a:pt x="16" y="234"/>
                    </a:lnTo>
                    <a:lnTo>
                      <a:pt x="21" y="225"/>
                    </a:lnTo>
                    <a:lnTo>
                      <a:pt x="25" y="217"/>
                    </a:lnTo>
                    <a:lnTo>
                      <a:pt x="29" y="209"/>
                    </a:lnTo>
                    <a:lnTo>
                      <a:pt x="34" y="201"/>
                    </a:lnTo>
                    <a:lnTo>
                      <a:pt x="39" y="192"/>
                    </a:lnTo>
                    <a:lnTo>
                      <a:pt x="47" y="177"/>
                    </a:lnTo>
                    <a:lnTo>
                      <a:pt x="54" y="162"/>
                    </a:lnTo>
                    <a:lnTo>
                      <a:pt x="61" y="147"/>
                    </a:lnTo>
                    <a:lnTo>
                      <a:pt x="67" y="132"/>
                    </a:lnTo>
                    <a:lnTo>
                      <a:pt x="74" y="118"/>
                    </a:lnTo>
                    <a:lnTo>
                      <a:pt x="79" y="102"/>
                    </a:lnTo>
                    <a:lnTo>
                      <a:pt x="85" y="87"/>
                    </a:lnTo>
                    <a:lnTo>
                      <a:pt x="91" y="70"/>
                    </a:lnTo>
                    <a:lnTo>
                      <a:pt x="95" y="61"/>
                    </a:lnTo>
                    <a:lnTo>
                      <a:pt x="99" y="50"/>
                    </a:lnTo>
                    <a:lnTo>
                      <a:pt x="103" y="39"/>
                    </a:lnTo>
                    <a:lnTo>
                      <a:pt x="107" y="28"/>
                    </a:lnTo>
                    <a:lnTo>
                      <a:pt x="110" y="17"/>
                    </a:lnTo>
                    <a:lnTo>
                      <a:pt x="113" y="9"/>
                    </a:lnTo>
                    <a:lnTo>
                      <a:pt x="116" y="3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19" y="1"/>
                    </a:lnTo>
                    <a:lnTo>
                      <a:pt x="120" y="3"/>
                    </a:lnTo>
                    <a:lnTo>
                      <a:pt x="120" y="4"/>
                    </a:lnTo>
                    <a:lnTo>
                      <a:pt x="118" y="13"/>
                    </a:lnTo>
                    <a:lnTo>
                      <a:pt x="117" y="23"/>
                    </a:lnTo>
                    <a:lnTo>
                      <a:pt x="115" y="32"/>
                    </a:lnTo>
                    <a:lnTo>
                      <a:pt x="113" y="41"/>
                    </a:lnTo>
                    <a:lnTo>
                      <a:pt x="111" y="50"/>
                    </a:lnTo>
                    <a:lnTo>
                      <a:pt x="108" y="59"/>
                    </a:lnTo>
                    <a:lnTo>
                      <a:pt x="105" y="67"/>
                    </a:lnTo>
                    <a:lnTo>
                      <a:pt x="100" y="75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9" name="Freeform 43"/>
              <p:cNvSpPr>
                <a:spLocks/>
              </p:cNvSpPr>
              <p:nvPr/>
            </p:nvSpPr>
            <p:spPr bwMode="auto">
              <a:xfrm>
                <a:off x="955" y="1696"/>
                <a:ext cx="104" cy="52"/>
              </a:xfrm>
              <a:custGeom>
                <a:avLst/>
                <a:gdLst>
                  <a:gd name="T0" fmla="*/ 102 w 104"/>
                  <a:gd name="T1" fmla="*/ 47 h 52"/>
                  <a:gd name="T2" fmla="*/ 103 w 104"/>
                  <a:gd name="T3" fmla="*/ 48 h 52"/>
                  <a:gd name="T4" fmla="*/ 103 w 104"/>
                  <a:gd name="T5" fmla="*/ 49 h 52"/>
                  <a:gd name="T6" fmla="*/ 102 w 104"/>
                  <a:gd name="T7" fmla="*/ 50 h 52"/>
                  <a:gd name="T8" fmla="*/ 101 w 104"/>
                  <a:gd name="T9" fmla="*/ 51 h 52"/>
                  <a:gd name="T10" fmla="*/ 95 w 104"/>
                  <a:gd name="T11" fmla="*/ 48 h 52"/>
                  <a:gd name="T12" fmla="*/ 89 w 104"/>
                  <a:gd name="T13" fmla="*/ 45 h 52"/>
                  <a:gd name="T14" fmla="*/ 83 w 104"/>
                  <a:gd name="T15" fmla="*/ 43 h 52"/>
                  <a:gd name="T16" fmla="*/ 76 w 104"/>
                  <a:gd name="T17" fmla="*/ 40 h 52"/>
                  <a:gd name="T18" fmla="*/ 70 w 104"/>
                  <a:gd name="T19" fmla="*/ 38 h 52"/>
                  <a:gd name="T20" fmla="*/ 63 w 104"/>
                  <a:gd name="T21" fmla="*/ 35 h 52"/>
                  <a:gd name="T22" fmla="*/ 57 w 104"/>
                  <a:gd name="T23" fmla="*/ 33 h 52"/>
                  <a:gd name="T24" fmla="*/ 51 w 104"/>
                  <a:gd name="T25" fmla="*/ 31 h 52"/>
                  <a:gd name="T26" fmla="*/ 44 w 104"/>
                  <a:gd name="T27" fmla="*/ 28 h 52"/>
                  <a:gd name="T28" fmla="*/ 38 w 104"/>
                  <a:gd name="T29" fmla="*/ 25 h 52"/>
                  <a:gd name="T30" fmla="*/ 32 w 104"/>
                  <a:gd name="T31" fmla="*/ 23 h 52"/>
                  <a:gd name="T32" fmla="*/ 26 w 104"/>
                  <a:gd name="T33" fmla="*/ 20 h 52"/>
                  <a:gd name="T34" fmla="*/ 19 w 104"/>
                  <a:gd name="T35" fmla="*/ 17 h 52"/>
                  <a:gd name="T36" fmla="*/ 13 w 104"/>
                  <a:gd name="T37" fmla="*/ 14 h 52"/>
                  <a:gd name="T38" fmla="*/ 8 w 104"/>
                  <a:gd name="T39" fmla="*/ 11 h 52"/>
                  <a:gd name="T40" fmla="*/ 2 w 104"/>
                  <a:gd name="T41" fmla="*/ 7 h 52"/>
                  <a:gd name="T42" fmla="*/ 0 w 104"/>
                  <a:gd name="T43" fmla="*/ 6 h 52"/>
                  <a:gd name="T44" fmla="*/ 0 w 104"/>
                  <a:gd name="T45" fmla="*/ 4 h 52"/>
                  <a:gd name="T46" fmla="*/ 0 w 104"/>
                  <a:gd name="T47" fmla="*/ 3 h 52"/>
                  <a:gd name="T48" fmla="*/ 1 w 104"/>
                  <a:gd name="T49" fmla="*/ 2 h 52"/>
                  <a:gd name="T50" fmla="*/ 2 w 104"/>
                  <a:gd name="T51" fmla="*/ 1 h 52"/>
                  <a:gd name="T52" fmla="*/ 4 w 104"/>
                  <a:gd name="T53" fmla="*/ 0 h 52"/>
                  <a:gd name="T54" fmla="*/ 5 w 104"/>
                  <a:gd name="T55" fmla="*/ 0 h 52"/>
                  <a:gd name="T56" fmla="*/ 6 w 104"/>
                  <a:gd name="T57" fmla="*/ 1 h 52"/>
                  <a:gd name="T58" fmla="*/ 13 w 104"/>
                  <a:gd name="T59" fmla="*/ 4 h 52"/>
                  <a:gd name="T60" fmla="*/ 20 w 104"/>
                  <a:gd name="T61" fmla="*/ 7 h 52"/>
                  <a:gd name="T62" fmla="*/ 27 w 104"/>
                  <a:gd name="T63" fmla="*/ 11 h 52"/>
                  <a:gd name="T64" fmla="*/ 35 w 104"/>
                  <a:gd name="T65" fmla="*/ 14 h 52"/>
                  <a:gd name="T66" fmla="*/ 43 w 104"/>
                  <a:gd name="T67" fmla="*/ 18 h 52"/>
                  <a:gd name="T68" fmla="*/ 51 w 104"/>
                  <a:gd name="T69" fmla="*/ 22 h 52"/>
                  <a:gd name="T70" fmla="*/ 59 w 104"/>
                  <a:gd name="T71" fmla="*/ 25 h 52"/>
                  <a:gd name="T72" fmla="*/ 67 w 104"/>
                  <a:gd name="T73" fmla="*/ 29 h 52"/>
                  <a:gd name="T74" fmla="*/ 74 w 104"/>
                  <a:gd name="T75" fmla="*/ 32 h 52"/>
                  <a:gd name="T76" fmla="*/ 81 w 104"/>
                  <a:gd name="T77" fmla="*/ 35 h 52"/>
                  <a:gd name="T78" fmla="*/ 87 w 104"/>
                  <a:gd name="T79" fmla="*/ 38 h 52"/>
                  <a:gd name="T80" fmla="*/ 92 w 104"/>
                  <a:gd name="T81" fmla="*/ 41 h 52"/>
                  <a:gd name="T82" fmla="*/ 96 w 104"/>
                  <a:gd name="T83" fmla="*/ 43 h 52"/>
                  <a:gd name="T84" fmla="*/ 100 w 104"/>
                  <a:gd name="T85" fmla="*/ 45 h 52"/>
                  <a:gd name="T86" fmla="*/ 102 w 104"/>
                  <a:gd name="T87" fmla="*/ 46 h 52"/>
                  <a:gd name="T88" fmla="*/ 102 w 104"/>
                  <a:gd name="T89" fmla="*/ 47 h 5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04"/>
                  <a:gd name="T136" fmla="*/ 0 h 52"/>
                  <a:gd name="T137" fmla="*/ 104 w 104"/>
                  <a:gd name="T138" fmla="*/ 52 h 5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04" h="52">
                    <a:moveTo>
                      <a:pt x="102" y="47"/>
                    </a:moveTo>
                    <a:lnTo>
                      <a:pt x="103" y="48"/>
                    </a:lnTo>
                    <a:lnTo>
                      <a:pt x="103" y="49"/>
                    </a:lnTo>
                    <a:lnTo>
                      <a:pt x="102" y="50"/>
                    </a:lnTo>
                    <a:lnTo>
                      <a:pt x="101" y="51"/>
                    </a:lnTo>
                    <a:lnTo>
                      <a:pt x="95" y="48"/>
                    </a:lnTo>
                    <a:lnTo>
                      <a:pt x="89" y="45"/>
                    </a:lnTo>
                    <a:lnTo>
                      <a:pt x="83" y="43"/>
                    </a:lnTo>
                    <a:lnTo>
                      <a:pt x="76" y="40"/>
                    </a:lnTo>
                    <a:lnTo>
                      <a:pt x="70" y="38"/>
                    </a:lnTo>
                    <a:lnTo>
                      <a:pt x="63" y="35"/>
                    </a:lnTo>
                    <a:lnTo>
                      <a:pt x="57" y="33"/>
                    </a:lnTo>
                    <a:lnTo>
                      <a:pt x="51" y="31"/>
                    </a:lnTo>
                    <a:lnTo>
                      <a:pt x="44" y="28"/>
                    </a:lnTo>
                    <a:lnTo>
                      <a:pt x="38" y="25"/>
                    </a:lnTo>
                    <a:lnTo>
                      <a:pt x="32" y="23"/>
                    </a:lnTo>
                    <a:lnTo>
                      <a:pt x="26" y="20"/>
                    </a:lnTo>
                    <a:lnTo>
                      <a:pt x="19" y="17"/>
                    </a:lnTo>
                    <a:lnTo>
                      <a:pt x="13" y="14"/>
                    </a:lnTo>
                    <a:lnTo>
                      <a:pt x="8" y="11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1"/>
                    </a:lnTo>
                    <a:lnTo>
                      <a:pt x="13" y="4"/>
                    </a:lnTo>
                    <a:lnTo>
                      <a:pt x="20" y="7"/>
                    </a:lnTo>
                    <a:lnTo>
                      <a:pt x="27" y="11"/>
                    </a:lnTo>
                    <a:lnTo>
                      <a:pt x="35" y="14"/>
                    </a:lnTo>
                    <a:lnTo>
                      <a:pt x="43" y="18"/>
                    </a:lnTo>
                    <a:lnTo>
                      <a:pt x="51" y="22"/>
                    </a:lnTo>
                    <a:lnTo>
                      <a:pt x="59" y="25"/>
                    </a:lnTo>
                    <a:lnTo>
                      <a:pt x="67" y="29"/>
                    </a:lnTo>
                    <a:lnTo>
                      <a:pt x="74" y="32"/>
                    </a:lnTo>
                    <a:lnTo>
                      <a:pt x="81" y="35"/>
                    </a:lnTo>
                    <a:lnTo>
                      <a:pt x="87" y="38"/>
                    </a:lnTo>
                    <a:lnTo>
                      <a:pt x="92" y="41"/>
                    </a:lnTo>
                    <a:lnTo>
                      <a:pt x="96" y="43"/>
                    </a:lnTo>
                    <a:lnTo>
                      <a:pt x="100" y="45"/>
                    </a:lnTo>
                    <a:lnTo>
                      <a:pt x="102" y="46"/>
                    </a:lnTo>
                    <a:lnTo>
                      <a:pt x="102" y="4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0" name="Freeform 44"/>
              <p:cNvSpPr>
                <a:spLocks/>
              </p:cNvSpPr>
              <p:nvPr/>
            </p:nvSpPr>
            <p:spPr bwMode="auto">
              <a:xfrm>
                <a:off x="1166" y="1412"/>
                <a:ext cx="29" cy="61"/>
              </a:xfrm>
              <a:custGeom>
                <a:avLst/>
                <a:gdLst>
                  <a:gd name="T0" fmla="*/ 17 w 29"/>
                  <a:gd name="T1" fmla="*/ 4 h 61"/>
                  <a:gd name="T2" fmla="*/ 18 w 29"/>
                  <a:gd name="T3" fmla="*/ 3 h 61"/>
                  <a:gd name="T4" fmla="*/ 19 w 29"/>
                  <a:gd name="T5" fmla="*/ 1 h 61"/>
                  <a:gd name="T6" fmla="*/ 21 w 29"/>
                  <a:gd name="T7" fmla="*/ 0 h 61"/>
                  <a:gd name="T8" fmla="*/ 23 w 29"/>
                  <a:gd name="T9" fmla="*/ 0 h 61"/>
                  <a:gd name="T10" fmla="*/ 25 w 29"/>
                  <a:gd name="T11" fmla="*/ 1 h 61"/>
                  <a:gd name="T12" fmla="*/ 27 w 29"/>
                  <a:gd name="T13" fmla="*/ 2 h 61"/>
                  <a:gd name="T14" fmla="*/ 28 w 29"/>
                  <a:gd name="T15" fmla="*/ 4 h 61"/>
                  <a:gd name="T16" fmla="*/ 28 w 29"/>
                  <a:gd name="T17" fmla="*/ 5 h 61"/>
                  <a:gd name="T18" fmla="*/ 26 w 29"/>
                  <a:gd name="T19" fmla="*/ 14 h 61"/>
                  <a:gd name="T20" fmla="*/ 23 w 29"/>
                  <a:gd name="T21" fmla="*/ 23 h 61"/>
                  <a:gd name="T22" fmla="*/ 19 w 29"/>
                  <a:gd name="T23" fmla="*/ 32 h 61"/>
                  <a:gd name="T24" fmla="*/ 14 w 29"/>
                  <a:gd name="T25" fmla="*/ 41 h 61"/>
                  <a:gd name="T26" fmla="*/ 9 w 29"/>
                  <a:gd name="T27" fmla="*/ 49 h 61"/>
                  <a:gd name="T28" fmla="*/ 5 w 29"/>
                  <a:gd name="T29" fmla="*/ 55 h 61"/>
                  <a:gd name="T30" fmla="*/ 2 w 29"/>
                  <a:gd name="T31" fmla="*/ 59 h 61"/>
                  <a:gd name="T32" fmla="*/ 0 w 29"/>
                  <a:gd name="T33" fmla="*/ 60 h 61"/>
                  <a:gd name="T34" fmla="*/ 1 w 29"/>
                  <a:gd name="T35" fmla="*/ 56 h 61"/>
                  <a:gd name="T36" fmla="*/ 3 w 29"/>
                  <a:gd name="T37" fmla="*/ 51 h 61"/>
                  <a:gd name="T38" fmla="*/ 5 w 29"/>
                  <a:gd name="T39" fmla="*/ 44 h 61"/>
                  <a:gd name="T40" fmla="*/ 8 w 29"/>
                  <a:gd name="T41" fmla="*/ 36 h 61"/>
                  <a:gd name="T42" fmla="*/ 10 w 29"/>
                  <a:gd name="T43" fmla="*/ 28 h 61"/>
                  <a:gd name="T44" fmla="*/ 13 w 29"/>
                  <a:gd name="T45" fmla="*/ 20 h 61"/>
                  <a:gd name="T46" fmla="*/ 16 w 29"/>
                  <a:gd name="T47" fmla="*/ 12 h 61"/>
                  <a:gd name="T48" fmla="*/ 17 w 29"/>
                  <a:gd name="T49" fmla="*/ 4 h 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"/>
                  <a:gd name="T76" fmla="*/ 0 h 61"/>
                  <a:gd name="T77" fmla="*/ 29 w 29"/>
                  <a:gd name="T78" fmla="*/ 61 h 6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" h="61">
                    <a:moveTo>
                      <a:pt x="17" y="4"/>
                    </a:moveTo>
                    <a:lnTo>
                      <a:pt x="18" y="3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7" y="2"/>
                    </a:lnTo>
                    <a:lnTo>
                      <a:pt x="28" y="4"/>
                    </a:lnTo>
                    <a:lnTo>
                      <a:pt x="28" y="5"/>
                    </a:lnTo>
                    <a:lnTo>
                      <a:pt x="26" y="14"/>
                    </a:lnTo>
                    <a:lnTo>
                      <a:pt x="23" y="23"/>
                    </a:lnTo>
                    <a:lnTo>
                      <a:pt x="19" y="32"/>
                    </a:lnTo>
                    <a:lnTo>
                      <a:pt x="14" y="41"/>
                    </a:lnTo>
                    <a:lnTo>
                      <a:pt x="9" y="49"/>
                    </a:lnTo>
                    <a:lnTo>
                      <a:pt x="5" y="55"/>
                    </a:lnTo>
                    <a:lnTo>
                      <a:pt x="2" y="59"/>
                    </a:lnTo>
                    <a:lnTo>
                      <a:pt x="0" y="60"/>
                    </a:lnTo>
                    <a:lnTo>
                      <a:pt x="1" y="56"/>
                    </a:lnTo>
                    <a:lnTo>
                      <a:pt x="3" y="51"/>
                    </a:lnTo>
                    <a:lnTo>
                      <a:pt x="5" y="44"/>
                    </a:lnTo>
                    <a:lnTo>
                      <a:pt x="8" y="36"/>
                    </a:lnTo>
                    <a:lnTo>
                      <a:pt x="10" y="28"/>
                    </a:lnTo>
                    <a:lnTo>
                      <a:pt x="13" y="20"/>
                    </a:lnTo>
                    <a:lnTo>
                      <a:pt x="16" y="12"/>
                    </a:lnTo>
                    <a:lnTo>
                      <a:pt x="17" y="4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1" name="Freeform 45"/>
              <p:cNvSpPr>
                <a:spLocks/>
              </p:cNvSpPr>
              <p:nvPr/>
            </p:nvSpPr>
            <p:spPr bwMode="auto">
              <a:xfrm>
                <a:off x="1192" y="1380"/>
                <a:ext cx="16" cy="31"/>
              </a:xfrm>
              <a:custGeom>
                <a:avLst/>
                <a:gdLst>
                  <a:gd name="T0" fmla="*/ 7 w 16"/>
                  <a:gd name="T1" fmla="*/ 3 h 31"/>
                  <a:gd name="T2" fmla="*/ 8 w 16"/>
                  <a:gd name="T3" fmla="*/ 2 h 31"/>
                  <a:gd name="T4" fmla="*/ 9 w 16"/>
                  <a:gd name="T5" fmla="*/ 1 h 31"/>
                  <a:gd name="T6" fmla="*/ 10 w 16"/>
                  <a:gd name="T7" fmla="*/ 0 h 31"/>
                  <a:gd name="T8" fmla="*/ 12 w 16"/>
                  <a:gd name="T9" fmla="*/ 0 h 31"/>
                  <a:gd name="T10" fmla="*/ 13 w 16"/>
                  <a:gd name="T11" fmla="*/ 0 h 31"/>
                  <a:gd name="T12" fmla="*/ 14 w 16"/>
                  <a:gd name="T13" fmla="*/ 1 h 31"/>
                  <a:gd name="T14" fmla="*/ 15 w 16"/>
                  <a:gd name="T15" fmla="*/ 2 h 31"/>
                  <a:gd name="T16" fmla="*/ 15 w 16"/>
                  <a:gd name="T17" fmla="*/ 4 h 31"/>
                  <a:gd name="T18" fmla="*/ 15 w 16"/>
                  <a:gd name="T19" fmla="*/ 8 h 31"/>
                  <a:gd name="T20" fmla="*/ 14 w 16"/>
                  <a:gd name="T21" fmla="*/ 12 h 31"/>
                  <a:gd name="T22" fmla="*/ 12 w 16"/>
                  <a:gd name="T23" fmla="*/ 16 h 31"/>
                  <a:gd name="T24" fmla="*/ 10 w 16"/>
                  <a:gd name="T25" fmla="*/ 21 h 31"/>
                  <a:gd name="T26" fmla="*/ 8 w 16"/>
                  <a:gd name="T27" fmla="*/ 25 h 31"/>
                  <a:gd name="T28" fmla="*/ 5 w 16"/>
                  <a:gd name="T29" fmla="*/ 28 h 31"/>
                  <a:gd name="T30" fmla="*/ 3 w 16"/>
                  <a:gd name="T31" fmla="*/ 30 h 31"/>
                  <a:gd name="T32" fmla="*/ 1 w 16"/>
                  <a:gd name="T33" fmla="*/ 30 h 31"/>
                  <a:gd name="T34" fmla="*/ 0 w 16"/>
                  <a:gd name="T35" fmla="*/ 24 h 31"/>
                  <a:gd name="T36" fmla="*/ 2 w 16"/>
                  <a:gd name="T37" fmla="*/ 17 h 31"/>
                  <a:gd name="T38" fmla="*/ 5 w 16"/>
                  <a:gd name="T39" fmla="*/ 10 h 31"/>
                  <a:gd name="T40" fmla="*/ 7 w 16"/>
                  <a:gd name="T41" fmla="*/ 3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"/>
                  <a:gd name="T64" fmla="*/ 0 h 31"/>
                  <a:gd name="T65" fmla="*/ 16 w 16"/>
                  <a:gd name="T66" fmla="*/ 31 h 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" h="31">
                    <a:moveTo>
                      <a:pt x="7" y="3"/>
                    </a:moveTo>
                    <a:lnTo>
                      <a:pt x="8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5" y="8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5" y="28"/>
                    </a:lnTo>
                    <a:lnTo>
                      <a:pt x="3" y="30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2" y="17"/>
                    </a:lnTo>
                    <a:lnTo>
                      <a:pt x="5" y="10"/>
                    </a:lnTo>
                    <a:lnTo>
                      <a:pt x="7" y="3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2" name="Freeform 46"/>
              <p:cNvSpPr>
                <a:spLocks/>
              </p:cNvSpPr>
              <p:nvPr/>
            </p:nvSpPr>
            <p:spPr bwMode="auto">
              <a:xfrm>
                <a:off x="1206" y="1358"/>
                <a:ext cx="13" cy="18"/>
              </a:xfrm>
              <a:custGeom>
                <a:avLst/>
                <a:gdLst>
                  <a:gd name="T0" fmla="*/ 6 w 13"/>
                  <a:gd name="T1" fmla="*/ 2 h 18"/>
                  <a:gd name="T2" fmla="*/ 6 w 13"/>
                  <a:gd name="T3" fmla="*/ 1 h 18"/>
                  <a:gd name="T4" fmla="*/ 7 w 13"/>
                  <a:gd name="T5" fmla="*/ 0 h 18"/>
                  <a:gd name="T6" fmla="*/ 8 w 13"/>
                  <a:gd name="T7" fmla="*/ 0 h 18"/>
                  <a:gd name="T8" fmla="*/ 10 w 13"/>
                  <a:gd name="T9" fmla="*/ 0 h 18"/>
                  <a:gd name="T10" fmla="*/ 11 w 13"/>
                  <a:gd name="T11" fmla="*/ 0 h 18"/>
                  <a:gd name="T12" fmla="*/ 12 w 13"/>
                  <a:gd name="T13" fmla="*/ 1 h 18"/>
                  <a:gd name="T14" fmla="*/ 12 w 13"/>
                  <a:gd name="T15" fmla="*/ 2 h 18"/>
                  <a:gd name="T16" fmla="*/ 12 w 13"/>
                  <a:gd name="T17" fmla="*/ 3 h 18"/>
                  <a:gd name="T18" fmla="*/ 12 w 13"/>
                  <a:gd name="T19" fmla="*/ 5 h 18"/>
                  <a:gd name="T20" fmla="*/ 11 w 13"/>
                  <a:gd name="T21" fmla="*/ 8 h 18"/>
                  <a:gd name="T22" fmla="*/ 9 w 13"/>
                  <a:gd name="T23" fmla="*/ 10 h 18"/>
                  <a:gd name="T24" fmla="*/ 8 w 13"/>
                  <a:gd name="T25" fmla="*/ 12 h 18"/>
                  <a:gd name="T26" fmla="*/ 6 w 13"/>
                  <a:gd name="T27" fmla="*/ 15 h 18"/>
                  <a:gd name="T28" fmla="*/ 4 w 13"/>
                  <a:gd name="T29" fmla="*/ 16 h 18"/>
                  <a:gd name="T30" fmla="*/ 2 w 13"/>
                  <a:gd name="T31" fmla="*/ 17 h 18"/>
                  <a:gd name="T32" fmla="*/ 0 w 13"/>
                  <a:gd name="T33" fmla="*/ 17 h 18"/>
                  <a:gd name="T34" fmla="*/ 0 w 13"/>
                  <a:gd name="T35" fmla="*/ 13 h 18"/>
                  <a:gd name="T36" fmla="*/ 2 w 13"/>
                  <a:gd name="T37" fmla="*/ 9 h 18"/>
                  <a:gd name="T38" fmla="*/ 4 w 13"/>
                  <a:gd name="T39" fmla="*/ 5 h 18"/>
                  <a:gd name="T40" fmla="*/ 6 w 13"/>
                  <a:gd name="T41" fmla="*/ 2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"/>
                  <a:gd name="T64" fmla="*/ 0 h 18"/>
                  <a:gd name="T65" fmla="*/ 13 w 13"/>
                  <a:gd name="T66" fmla="*/ 18 h 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" h="18">
                    <a:moveTo>
                      <a:pt x="6" y="2"/>
                    </a:moveTo>
                    <a:lnTo>
                      <a:pt x="6" y="1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1" y="8"/>
                    </a:lnTo>
                    <a:lnTo>
                      <a:pt x="9" y="10"/>
                    </a:lnTo>
                    <a:lnTo>
                      <a:pt x="8" y="12"/>
                    </a:lnTo>
                    <a:lnTo>
                      <a:pt x="6" y="15"/>
                    </a:lnTo>
                    <a:lnTo>
                      <a:pt x="4" y="16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4" y="5"/>
                    </a:lnTo>
                    <a:lnTo>
                      <a:pt x="6" y="2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3" name="Freeform 47"/>
              <p:cNvSpPr>
                <a:spLocks/>
              </p:cNvSpPr>
              <p:nvPr/>
            </p:nvSpPr>
            <p:spPr bwMode="auto">
              <a:xfrm>
                <a:off x="1212" y="1344"/>
                <a:ext cx="18" cy="12"/>
              </a:xfrm>
              <a:custGeom>
                <a:avLst/>
                <a:gdLst>
                  <a:gd name="T0" fmla="*/ 3 w 18"/>
                  <a:gd name="T1" fmla="*/ 8 h 12"/>
                  <a:gd name="T2" fmla="*/ 2 w 18"/>
                  <a:gd name="T3" fmla="*/ 7 h 12"/>
                  <a:gd name="T4" fmla="*/ 0 w 18"/>
                  <a:gd name="T5" fmla="*/ 6 h 12"/>
                  <a:gd name="T6" fmla="*/ 0 w 18"/>
                  <a:gd name="T7" fmla="*/ 5 h 12"/>
                  <a:gd name="T8" fmla="*/ 0 w 18"/>
                  <a:gd name="T9" fmla="*/ 4 h 12"/>
                  <a:gd name="T10" fmla="*/ 1 w 18"/>
                  <a:gd name="T11" fmla="*/ 2 h 12"/>
                  <a:gd name="T12" fmla="*/ 2 w 18"/>
                  <a:gd name="T13" fmla="*/ 1 h 12"/>
                  <a:gd name="T14" fmla="*/ 3 w 18"/>
                  <a:gd name="T15" fmla="*/ 0 h 12"/>
                  <a:gd name="T16" fmla="*/ 5 w 18"/>
                  <a:gd name="T17" fmla="*/ 0 h 12"/>
                  <a:gd name="T18" fmla="*/ 6 w 18"/>
                  <a:gd name="T19" fmla="*/ 0 h 12"/>
                  <a:gd name="T20" fmla="*/ 8 w 18"/>
                  <a:gd name="T21" fmla="*/ 0 h 12"/>
                  <a:gd name="T22" fmla="*/ 10 w 18"/>
                  <a:gd name="T23" fmla="*/ 1 h 12"/>
                  <a:gd name="T24" fmla="*/ 13 w 18"/>
                  <a:gd name="T25" fmla="*/ 3 h 12"/>
                  <a:gd name="T26" fmla="*/ 15 w 18"/>
                  <a:gd name="T27" fmla="*/ 5 h 12"/>
                  <a:gd name="T28" fmla="*/ 16 w 18"/>
                  <a:gd name="T29" fmla="*/ 7 h 12"/>
                  <a:gd name="T30" fmla="*/ 17 w 18"/>
                  <a:gd name="T31" fmla="*/ 9 h 12"/>
                  <a:gd name="T32" fmla="*/ 17 w 18"/>
                  <a:gd name="T33" fmla="*/ 10 h 12"/>
                  <a:gd name="T34" fmla="*/ 16 w 18"/>
                  <a:gd name="T35" fmla="*/ 10 h 12"/>
                  <a:gd name="T36" fmla="*/ 14 w 18"/>
                  <a:gd name="T37" fmla="*/ 11 h 12"/>
                  <a:gd name="T38" fmla="*/ 13 w 18"/>
                  <a:gd name="T39" fmla="*/ 11 h 12"/>
                  <a:gd name="T40" fmla="*/ 11 w 18"/>
                  <a:gd name="T41" fmla="*/ 11 h 12"/>
                  <a:gd name="T42" fmla="*/ 9 w 18"/>
                  <a:gd name="T43" fmla="*/ 10 h 12"/>
                  <a:gd name="T44" fmla="*/ 7 w 18"/>
                  <a:gd name="T45" fmla="*/ 10 h 12"/>
                  <a:gd name="T46" fmla="*/ 5 w 18"/>
                  <a:gd name="T47" fmla="*/ 9 h 12"/>
                  <a:gd name="T48" fmla="*/ 3 w 18"/>
                  <a:gd name="T49" fmla="*/ 8 h 1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8"/>
                  <a:gd name="T76" fmla="*/ 0 h 12"/>
                  <a:gd name="T77" fmla="*/ 18 w 18"/>
                  <a:gd name="T78" fmla="*/ 12 h 1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8" h="12">
                    <a:moveTo>
                      <a:pt x="3" y="8"/>
                    </a:move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9"/>
                    </a:lnTo>
                    <a:lnTo>
                      <a:pt x="17" y="10"/>
                    </a:lnTo>
                    <a:lnTo>
                      <a:pt x="16" y="10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9" y="10"/>
                    </a:lnTo>
                    <a:lnTo>
                      <a:pt x="7" y="10"/>
                    </a:lnTo>
                    <a:lnTo>
                      <a:pt x="5" y="9"/>
                    </a:lnTo>
                    <a:lnTo>
                      <a:pt x="3" y="8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4" name="Freeform 48"/>
              <p:cNvSpPr>
                <a:spLocks/>
              </p:cNvSpPr>
              <p:nvPr/>
            </p:nvSpPr>
            <p:spPr bwMode="auto">
              <a:xfrm>
                <a:off x="995" y="1637"/>
                <a:ext cx="76" cy="70"/>
              </a:xfrm>
              <a:custGeom>
                <a:avLst/>
                <a:gdLst>
                  <a:gd name="T0" fmla="*/ 59 w 76"/>
                  <a:gd name="T1" fmla="*/ 3 h 70"/>
                  <a:gd name="T2" fmla="*/ 66 w 76"/>
                  <a:gd name="T3" fmla="*/ 7 h 70"/>
                  <a:gd name="T4" fmla="*/ 71 w 76"/>
                  <a:gd name="T5" fmla="*/ 13 h 70"/>
                  <a:gd name="T6" fmla="*/ 74 w 76"/>
                  <a:gd name="T7" fmla="*/ 21 h 70"/>
                  <a:gd name="T8" fmla="*/ 75 w 76"/>
                  <a:gd name="T9" fmla="*/ 29 h 70"/>
                  <a:gd name="T10" fmla="*/ 74 w 76"/>
                  <a:gd name="T11" fmla="*/ 37 h 70"/>
                  <a:gd name="T12" fmla="*/ 70 w 76"/>
                  <a:gd name="T13" fmla="*/ 45 h 70"/>
                  <a:gd name="T14" fmla="*/ 65 w 76"/>
                  <a:gd name="T15" fmla="*/ 52 h 70"/>
                  <a:gd name="T16" fmla="*/ 58 w 76"/>
                  <a:gd name="T17" fmla="*/ 59 h 70"/>
                  <a:gd name="T18" fmla="*/ 48 w 76"/>
                  <a:gd name="T19" fmla="*/ 66 h 70"/>
                  <a:gd name="T20" fmla="*/ 37 w 76"/>
                  <a:gd name="T21" fmla="*/ 69 h 70"/>
                  <a:gd name="T22" fmla="*/ 25 w 76"/>
                  <a:gd name="T23" fmla="*/ 68 h 70"/>
                  <a:gd name="T24" fmla="*/ 16 w 76"/>
                  <a:gd name="T25" fmla="*/ 62 h 70"/>
                  <a:gd name="T26" fmla="*/ 10 w 76"/>
                  <a:gd name="T27" fmla="*/ 55 h 70"/>
                  <a:gd name="T28" fmla="*/ 5 w 76"/>
                  <a:gd name="T29" fmla="*/ 48 h 70"/>
                  <a:gd name="T30" fmla="*/ 1 w 76"/>
                  <a:gd name="T31" fmla="*/ 41 h 70"/>
                  <a:gd name="T32" fmla="*/ 0 w 76"/>
                  <a:gd name="T33" fmla="*/ 34 h 70"/>
                  <a:gd name="T34" fmla="*/ 1 w 76"/>
                  <a:gd name="T35" fmla="*/ 31 h 70"/>
                  <a:gd name="T36" fmla="*/ 6 w 76"/>
                  <a:gd name="T37" fmla="*/ 30 h 70"/>
                  <a:gd name="T38" fmla="*/ 9 w 76"/>
                  <a:gd name="T39" fmla="*/ 31 h 70"/>
                  <a:gd name="T40" fmla="*/ 10 w 76"/>
                  <a:gd name="T41" fmla="*/ 34 h 70"/>
                  <a:gd name="T42" fmla="*/ 12 w 76"/>
                  <a:gd name="T43" fmla="*/ 39 h 70"/>
                  <a:gd name="T44" fmla="*/ 16 w 76"/>
                  <a:gd name="T45" fmla="*/ 46 h 70"/>
                  <a:gd name="T46" fmla="*/ 22 w 76"/>
                  <a:gd name="T47" fmla="*/ 52 h 70"/>
                  <a:gd name="T48" fmla="*/ 34 w 76"/>
                  <a:gd name="T49" fmla="*/ 54 h 70"/>
                  <a:gd name="T50" fmla="*/ 48 w 76"/>
                  <a:gd name="T51" fmla="*/ 50 h 70"/>
                  <a:gd name="T52" fmla="*/ 59 w 76"/>
                  <a:gd name="T53" fmla="*/ 42 h 70"/>
                  <a:gd name="T54" fmla="*/ 65 w 76"/>
                  <a:gd name="T55" fmla="*/ 29 h 70"/>
                  <a:gd name="T56" fmla="*/ 63 w 76"/>
                  <a:gd name="T57" fmla="*/ 19 h 70"/>
                  <a:gd name="T58" fmla="*/ 59 w 76"/>
                  <a:gd name="T59" fmla="*/ 13 h 70"/>
                  <a:gd name="T60" fmla="*/ 54 w 76"/>
                  <a:gd name="T61" fmla="*/ 8 h 70"/>
                  <a:gd name="T62" fmla="*/ 48 w 76"/>
                  <a:gd name="T63" fmla="*/ 5 h 70"/>
                  <a:gd name="T64" fmla="*/ 46 w 76"/>
                  <a:gd name="T65" fmla="*/ 1 h 70"/>
                  <a:gd name="T66" fmla="*/ 52 w 76"/>
                  <a:gd name="T67" fmla="*/ 0 h 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6"/>
                  <a:gd name="T103" fmla="*/ 0 h 70"/>
                  <a:gd name="T104" fmla="*/ 76 w 76"/>
                  <a:gd name="T105" fmla="*/ 70 h 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6" h="70">
                    <a:moveTo>
                      <a:pt x="55" y="1"/>
                    </a:moveTo>
                    <a:lnTo>
                      <a:pt x="59" y="3"/>
                    </a:lnTo>
                    <a:lnTo>
                      <a:pt x="63" y="5"/>
                    </a:lnTo>
                    <a:lnTo>
                      <a:pt x="66" y="7"/>
                    </a:lnTo>
                    <a:lnTo>
                      <a:pt x="69" y="10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4" y="21"/>
                    </a:lnTo>
                    <a:lnTo>
                      <a:pt x="75" y="25"/>
                    </a:lnTo>
                    <a:lnTo>
                      <a:pt x="75" y="29"/>
                    </a:lnTo>
                    <a:lnTo>
                      <a:pt x="75" y="33"/>
                    </a:lnTo>
                    <a:lnTo>
                      <a:pt x="74" y="37"/>
                    </a:lnTo>
                    <a:lnTo>
                      <a:pt x="72" y="41"/>
                    </a:lnTo>
                    <a:lnTo>
                      <a:pt x="70" y="45"/>
                    </a:lnTo>
                    <a:lnTo>
                      <a:pt x="68" y="49"/>
                    </a:lnTo>
                    <a:lnTo>
                      <a:pt x="65" y="52"/>
                    </a:lnTo>
                    <a:lnTo>
                      <a:pt x="62" y="56"/>
                    </a:lnTo>
                    <a:lnTo>
                      <a:pt x="58" y="59"/>
                    </a:lnTo>
                    <a:lnTo>
                      <a:pt x="53" y="63"/>
                    </a:lnTo>
                    <a:lnTo>
                      <a:pt x="48" y="66"/>
                    </a:lnTo>
                    <a:lnTo>
                      <a:pt x="42" y="68"/>
                    </a:lnTo>
                    <a:lnTo>
                      <a:pt x="37" y="69"/>
                    </a:lnTo>
                    <a:lnTo>
                      <a:pt x="31" y="69"/>
                    </a:lnTo>
                    <a:lnTo>
                      <a:pt x="25" y="68"/>
                    </a:lnTo>
                    <a:lnTo>
                      <a:pt x="20" y="64"/>
                    </a:lnTo>
                    <a:lnTo>
                      <a:pt x="16" y="62"/>
                    </a:lnTo>
                    <a:lnTo>
                      <a:pt x="13" y="59"/>
                    </a:lnTo>
                    <a:lnTo>
                      <a:pt x="10" y="55"/>
                    </a:lnTo>
                    <a:lnTo>
                      <a:pt x="7" y="52"/>
                    </a:lnTo>
                    <a:lnTo>
                      <a:pt x="5" y="48"/>
                    </a:lnTo>
                    <a:lnTo>
                      <a:pt x="3" y="45"/>
                    </a:lnTo>
                    <a:lnTo>
                      <a:pt x="1" y="41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3" y="30"/>
                    </a:lnTo>
                    <a:lnTo>
                      <a:pt x="6" y="30"/>
                    </a:lnTo>
                    <a:lnTo>
                      <a:pt x="8" y="30"/>
                    </a:lnTo>
                    <a:lnTo>
                      <a:pt x="9" y="31"/>
                    </a:lnTo>
                    <a:lnTo>
                      <a:pt x="10" y="33"/>
                    </a:lnTo>
                    <a:lnTo>
                      <a:pt x="10" y="34"/>
                    </a:lnTo>
                    <a:lnTo>
                      <a:pt x="11" y="36"/>
                    </a:lnTo>
                    <a:lnTo>
                      <a:pt x="12" y="39"/>
                    </a:lnTo>
                    <a:lnTo>
                      <a:pt x="14" y="42"/>
                    </a:lnTo>
                    <a:lnTo>
                      <a:pt x="16" y="46"/>
                    </a:lnTo>
                    <a:lnTo>
                      <a:pt x="19" y="49"/>
                    </a:lnTo>
                    <a:lnTo>
                      <a:pt x="22" y="52"/>
                    </a:lnTo>
                    <a:lnTo>
                      <a:pt x="26" y="54"/>
                    </a:lnTo>
                    <a:lnTo>
                      <a:pt x="34" y="54"/>
                    </a:lnTo>
                    <a:lnTo>
                      <a:pt x="41" y="53"/>
                    </a:lnTo>
                    <a:lnTo>
                      <a:pt x="48" y="50"/>
                    </a:lnTo>
                    <a:lnTo>
                      <a:pt x="54" y="46"/>
                    </a:lnTo>
                    <a:lnTo>
                      <a:pt x="59" y="42"/>
                    </a:lnTo>
                    <a:lnTo>
                      <a:pt x="63" y="36"/>
                    </a:lnTo>
                    <a:lnTo>
                      <a:pt x="65" y="29"/>
                    </a:lnTo>
                    <a:lnTo>
                      <a:pt x="65" y="22"/>
                    </a:lnTo>
                    <a:lnTo>
                      <a:pt x="63" y="19"/>
                    </a:lnTo>
                    <a:lnTo>
                      <a:pt x="62" y="16"/>
                    </a:lnTo>
                    <a:lnTo>
                      <a:pt x="59" y="13"/>
                    </a:lnTo>
                    <a:lnTo>
                      <a:pt x="57" y="10"/>
                    </a:lnTo>
                    <a:lnTo>
                      <a:pt x="54" y="8"/>
                    </a:lnTo>
                    <a:lnTo>
                      <a:pt x="51" y="6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6" y="1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5" name="Freeform 49"/>
              <p:cNvSpPr>
                <a:spLocks/>
              </p:cNvSpPr>
              <p:nvPr/>
            </p:nvSpPr>
            <p:spPr bwMode="auto">
              <a:xfrm>
                <a:off x="1042" y="1657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3 h 4"/>
                  <a:gd name="T6" fmla="*/ 2 w 5"/>
                  <a:gd name="T7" fmla="*/ 3 h 4"/>
                  <a:gd name="T8" fmla="*/ 1 w 5"/>
                  <a:gd name="T9" fmla="*/ 3 h 4"/>
                  <a:gd name="T10" fmla="*/ 0 w 5"/>
                  <a:gd name="T11" fmla="*/ 3 h 4"/>
                  <a:gd name="T12" fmla="*/ 0 w 5"/>
                  <a:gd name="T13" fmla="*/ 2 h 4"/>
                  <a:gd name="T14" fmla="*/ 0 w 5"/>
                  <a:gd name="T15" fmla="*/ 1 h 4"/>
                  <a:gd name="T16" fmla="*/ 0 w 5"/>
                  <a:gd name="T17" fmla="*/ 0 h 4"/>
                  <a:gd name="T18" fmla="*/ 1 w 5"/>
                  <a:gd name="T19" fmla="*/ 0 h 4"/>
                  <a:gd name="T20" fmla="*/ 2 w 5"/>
                  <a:gd name="T21" fmla="*/ 0 h 4"/>
                  <a:gd name="T22" fmla="*/ 3 w 5"/>
                  <a:gd name="T23" fmla="*/ 0 h 4"/>
                  <a:gd name="T24" fmla="*/ 4 w 5"/>
                  <a:gd name="T25" fmla="*/ 1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"/>
                  <a:gd name="T40" fmla="*/ 0 h 4"/>
                  <a:gd name="T41" fmla="*/ 5 w 5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6" name="Freeform 50"/>
              <p:cNvSpPr>
                <a:spLocks/>
              </p:cNvSpPr>
              <p:nvPr/>
            </p:nvSpPr>
            <p:spPr bwMode="auto">
              <a:xfrm>
                <a:off x="1028" y="1649"/>
                <a:ext cx="6" cy="6"/>
              </a:xfrm>
              <a:custGeom>
                <a:avLst/>
                <a:gdLst>
                  <a:gd name="T0" fmla="*/ 5 w 6"/>
                  <a:gd name="T1" fmla="*/ 2 h 6"/>
                  <a:gd name="T2" fmla="*/ 5 w 6"/>
                  <a:gd name="T3" fmla="*/ 4 h 6"/>
                  <a:gd name="T4" fmla="*/ 4 w 6"/>
                  <a:gd name="T5" fmla="*/ 4 h 6"/>
                  <a:gd name="T6" fmla="*/ 3 w 6"/>
                  <a:gd name="T7" fmla="*/ 5 h 6"/>
                  <a:gd name="T8" fmla="*/ 1 w 6"/>
                  <a:gd name="T9" fmla="*/ 5 h 6"/>
                  <a:gd name="T10" fmla="*/ 1 w 6"/>
                  <a:gd name="T11" fmla="*/ 4 h 6"/>
                  <a:gd name="T12" fmla="*/ 0 w 6"/>
                  <a:gd name="T13" fmla="*/ 4 h 6"/>
                  <a:gd name="T14" fmla="*/ 0 w 6"/>
                  <a:gd name="T15" fmla="*/ 2 h 6"/>
                  <a:gd name="T16" fmla="*/ 0 w 6"/>
                  <a:gd name="T17" fmla="*/ 1 h 6"/>
                  <a:gd name="T18" fmla="*/ 1 w 6"/>
                  <a:gd name="T19" fmla="*/ 1 h 6"/>
                  <a:gd name="T20" fmla="*/ 1 w 6"/>
                  <a:gd name="T21" fmla="*/ 0 h 6"/>
                  <a:gd name="T22" fmla="*/ 3 w 6"/>
                  <a:gd name="T23" fmla="*/ 0 h 6"/>
                  <a:gd name="T24" fmla="*/ 4 w 6"/>
                  <a:gd name="T25" fmla="*/ 1 h 6"/>
                  <a:gd name="T26" fmla="*/ 5 w 6"/>
                  <a:gd name="T27" fmla="*/ 1 h 6"/>
                  <a:gd name="T28" fmla="*/ 5 w 6"/>
                  <a:gd name="T29" fmla="*/ 2 h 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"/>
                  <a:gd name="T46" fmla="*/ 0 h 6"/>
                  <a:gd name="T47" fmla="*/ 6 w 6"/>
                  <a:gd name="T48" fmla="*/ 6 h 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" h="6">
                    <a:moveTo>
                      <a:pt x="5" y="2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7" name="Freeform 51"/>
              <p:cNvSpPr>
                <a:spLocks/>
              </p:cNvSpPr>
              <p:nvPr/>
            </p:nvSpPr>
            <p:spPr bwMode="auto">
              <a:xfrm>
                <a:off x="1014" y="1644"/>
                <a:ext cx="3" cy="3"/>
              </a:xfrm>
              <a:custGeom>
                <a:avLst/>
                <a:gdLst>
                  <a:gd name="T0" fmla="*/ 2 w 3"/>
                  <a:gd name="T1" fmla="*/ 1 h 3"/>
                  <a:gd name="T2" fmla="*/ 2 w 3"/>
                  <a:gd name="T3" fmla="*/ 2 h 3"/>
                  <a:gd name="T4" fmla="*/ 1 w 3"/>
                  <a:gd name="T5" fmla="*/ 2 h 3"/>
                  <a:gd name="T6" fmla="*/ 0 w 3"/>
                  <a:gd name="T7" fmla="*/ 2 h 3"/>
                  <a:gd name="T8" fmla="*/ 0 w 3"/>
                  <a:gd name="T9" fmla="*/ 1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"/>
                  <a:gd name="T28" fmla="*/ 0 h 3"/>
                  <a:gd name="T29" fmla="*/ 3 w 3"/>
                  <a:gd name="T30" fmla="*/ 3 h 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" h="3">
                    <a:moveTo>
                      <a:pt x="2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8" name="Freeform 52"/>
              <p:cNvSpPr>
                <a:spLocks/>
              </p:cNvSpPr>
              <p:nvPr/>
            </p:nvSpPr>
            <p:spPr bwMode="auto">
              <a:xfrm>
                <a:off x="1021" y="1661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1 w 3"/>
                  <a:gd name="T3" fmla="*/ 3 h 4"/>
                  <a:gd name="T4" fmla="*/ 0 w 3"/>
                  <a:gd name="T5" fmla="*/ 3 h 4"/>
                  <a:gd name="T6" fmla="*/ 0 w 3"/>
                  <a:gd name="T7" fmla="*/ 2 h 4"/>
                  <a:gd name="T8" fmla="*/ 0 w 3"/>
                  <a:gd name="T9" fmla="*/ 1 h 4"/>
                  <a:gd name="T10" fmla="*/ 0 w 3"/>
                  <a:gd name="T11" fmla="*/ 0 h 4"/>
                  <a:gd name="T12" fmla="*/ 1 w 3"/>
                  <a:gd name="T13" fmla="*/ 0 h 4"/>
                  <a:gd name="T14" fmla="*/ 1 w 3"/>
                  <a:gd name="T15" fmla="*/ 1 h 4"/>
                  <a:gd name="T16" fmla="*/ 2 w 3"/>
                  <a:gd name="T17" fmla="*/ 1 h 4"/>
                  <a:gd name="T18" fmla="*/ 2 w 3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4"/>
                  <a:gd name="T32" fmla="*/ 3 w 3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4">
                    <a:moveTo>
                      <a:pt x="2" y="2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9" name="Freeform 53"/>
              <p:cNvSpPr>
                <a:spLocks/>
              </p:cNvSpPr>
              <p:nvPr/>
            </p:nvSpPr>
            <p:spPr bwMode="auto">
              <a:xfrm>
                <a:off x="1034" y="1668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1 w 3"/>
                  <a:gd name="T3" fmla="*/ 3 h 4"/>
                  <a:gd name="T4" fmla="*/ 0 w 3"/>
                  <a:gd name="T5" fmla="*/ 3 h 4"/>
                  <a:gd name="T6" fmla="*/ 0 w 3"/>
                  <a:gd name="T7" fmla="*/ 2 h 4"/>
                  <a:gd name="T8" fmla="*/ 0 w 3"/>
                  <a:gd name="T9" fmla="*/ 1 h 4"/>
                  <a:gd name="T10" fmla="*/ 0 w 3"/>
                  <a:gd name="T11" fmla="*/ 0 h 4"/>
                  <a:gd name="T12" fmla="*/ 1 w 3"/>
                  <a:gd name="T13" fmla="*/ 0 h 4"/>
                  <a:gd name="T14" fmla="*/ 1 w 3"/>
                  <a:gd name="T15" fmla="*/ 1 h 4"/>
                  <a:gd name="T16" fmla="*/ 2 w 3"/>
                  <a:gd name="T17" fmla="*/ 1 h 4"/>
                  <a:gd name="T18" fmla="*/ 2 w 3"/>
                  <a:gd name="T19" fmla="*/ 2 h 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"/>
                  <a:gd name="T31" fmla="*/ 0 h 4"/>
                  <a:gd name="T32" fmla="*/ 3 w 3"/>
                  <a:gd name="T33" fmla="*/ 4 h 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" h="4">
                    <a:moveTo>
                      <a:pt x="2" y="2"/>
                    </a:move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0" name="Freeform 54"/>
              <p:cNvSpPr>
                <a:spLocks/>
              </p:cNvSpPr>
              <p:nvPr/>
            </p:nvSpPr>
            <p:spPr bwMode="auto">
              <a:xfrm>
                <a:off x="1006" y="1655"/>
                <a:ext cx="6" cy="6"/>
              </a:xfrm>
              <a:custGeom>
                <a:avLst/>
                <a:gdLst>
                  <a:gd name="T0" fmla="*/ 5 w 6"/>
                  <a:gd name="T1" fmla="*/ 2 h 6"/>
                  <a:gd name="T2" fmla="*/ 5 w 6"/>
                  <a:gd name="T3" fmla="*/ 4 h 6"/>
                  <a:gd name="T4" fmla="*/ 4 w 6"/>
                  <a:gd name="T5" fmla="*/ 4 h 6"/>
                  <a:gd name="T6" fmla="*/ 3 w 6"/>
                  <a:gd name="T7" fmla="*/ 5 h 6"/>
                  <a:gd name="T8" fmla="*/ 2 w 6"/>
                  <a:gd name="T9" fmla="*/ 5 h 6"/>
                  <a:gd name="T10" fmla="*/ 1 w 6"/>
                  <a:gd name="T11" fmla="*/ 5 h 6"/>
                  <a:gd name="T12" fmla="*/ 1 w 6"/>
                  <a:gd name="T13" fmla="*/ 4 h 6"/>
                  <a:gd name="T14" fmla="*/ 0 w 6"/>
                  <a:gd name="T15" fmla="*/ 4 h 6"/>
                  <a:gd name="T16" fmla="*/ 0 w 6"/>
                  <a:gd name="T17" fmla="*/ 2 h 6"/>
                  <a:gd name="T18" fmla="*/ 0 w 6"/>
                  <a:gd name="T19" fmla="*/ 1 h 6"/>
                  <a:gd name="T20" fmla="*/ 1 w 6"/>
                  <a:gd name="T21" fmla="*/ 1 h 6"/>
                  <a:gd name="T22" fmla="*/ 1 w 6"/>
                  <a:gd name="T23" fmla="*/ 0 h 6"/>
                  <a:gd name="T24" fmla="*/ 2 w 6"/>
                  <a:gd name="T25" fmla="*/ 0 h 6"/>
                  <a:gd name="T26" fmla="*/ 3 w 6"/>
                  <a:gd name="T27" fmla="*/ 0 h 6"/>
                  <a:gd name="T28" fmla="*/ 4 w 6"/>
                  <a:gd name="T29" fmla="*/ 1 h 6"/>
                  <a:gd name="T30" fmla="*/ 5 w 6"/>
                  <a:gd name="T31" fmla="*/ 1 h 6"/>
                  <a:gd name="T32" fmla="*/ 5 w 6"/>
                  <a:gd name="T33" fmla="*/ 2 h 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"/>
                  <a:gd name="T52" fmla="*/ 0 h 6"/>
                  <a:gd name="T53" fmla="*/ 6 w 6"/>
                  <a:gd name="T54" fmla="*/ 6 h 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" h="6">
                    <a:moveTo>
                      <a:pt x="5" y="2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1" name="Freeform 55"/>
              <p:cNvSpPr>
                <a:spLocks/>
              </p:cNvSpPr>
              <p:nvPr/>
            </p:nvSpPr>
            <p:spPr bwMode="auto">
              <a:xfrm>
                <a:off x="1123" y="1497"/>
                <a:ext cx="4" cy="4"/>
              </a:xfrm>
              <a:custGeom>
                <a:avLst/>
                <a:gdLst>
                  <a:gd name="T0" fmla="*/ 3 w 4"/>
                  <a:gd name="T1" fmla="*/ 2 h 4"/>
                  <a:gd name="T2" fmla="*/ 3 w 4"/>
                  <a:gd name="T3" fmla="*/ 3 h 4"/>
                  <a:gd name="T4" fmla="*/ 2 w 4"/>
                  <a:gd name="T5" fmla="*/ 3 h 4"/>
                  <a:gd name="T6" fmla="*/ 1 w 4"/>
                  <a:gd name="T7" fmla="*/ 3 h 4"/>
                  <a:gd name="T8" fmla="*/ 0 w 4"/>
                  <a:gd name="T9" fmla="*/ 3 h 4"/>
                  <a:gd name="T10" fmla="*/ 0 w 4"/>
                  <a:gd name="T11" fmla="*/ 2 h 4"/>
                  <a:gd name="T12" fmla="*/ 0 w 4"/>
                  <a:gd name="T13" fmla="*/ 1 h 4"/>
                  <a:gd name="T14" fmla="*/ 0 w 4"/>
                  <a:gd name="T15" fmla="*/ 0 h 4"/>
                  <a:gd name="T16" fmla="*/ 1 w 4"/>
                  <a:gd name="T17" fmla="*/ 0 h 4"/>
                  <a:gd name="T18" fmla="*/ 2 w 4"/>
                  <a:gd name="T19" fmla="*/ 0 h 4"/>
                  <a:gd name="T20" fmla="*/ 3 w 4"/>
                  <a:gd name="T21" fmla="*/ 0 h 4"/>
                  <a:gd name="T22" fmla="*/ 3 w 4"/>
                  <a:gd name="T23" fmla="*/ 1 h 4"/>
                  <a:gd name="T24" fmla="*/ 3 w 4"/>
                  <a:gd name="T25" fmla="*/ 2 h 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"/>
                  <a:gd name="T40" fmla="*/ 0 h 4"/>
                  <a:gd name="T41" fmla="*/ 4 w 4"/>
                  <a:gd name="T42" fmla="*/ 4 h 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" h="4">
                    <a:moveTo>
                      <a:pt x="3" y="2"/>
                    </a:move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2" name="Freeform 56"/>
              <p:cNvSpPr>
                <a:spLocks/>
              </p:cNvSpPr>
              <p:nvPr/>
            </p:nvSpPr>
            <p:spPr bwMode="auto">
              <a:xfrm>
                <a:off x="1108" y="1494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3 h 4"/>
                  <a:gd name="T6" fmla="*/ 2 w 5"/>
                  <a:gd name="T7" fmla="*/ 3 h 4"/>
                  <a:gd name="T8" fmla="*/ 1 w 5"/>
                  <a:gd name="T9" fmla="*/ 3 h 4"/>
                  <a:gd name="T10" fmla="*/ 0 w 5"/>
                  <a:gd name="T11" fmla="*/ 2 h 4"/>
                  <a:gd name="T12" fmla="*/ 0 w 5"/>
                  <a:gd name="T13" fmla="*/ 1 h 4"/>
                  <a:gd name="T14" fmla="*/ 1 w 5"/>
                  <a:gd name="T15" fmla="*/ 0 h 4"/>
                  <a:gd name="T16" fmla="*/ 2 w 5"/>
                  <a:gd name="T17" fmla="*/ 0 h 4"/>
                  <a:gd name="T18" fmla="*/ 3 w 5"/>
                  <a:gd name="T19" fmla="*/ 0 h 4"/>
                  <a:gd name="T20" fmla="*/ 4 w 5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"/>
                  <a:gd name="T34" fmla="*/ 0 h 4"/>
                  <a:gd name="T35" fmla="*/ 5 w 5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3" name="Freeform 57"/>
              <p:cNvSpPr>
                <a:spLocks/>
              </p:cNvSpPr>
              <p:nvPr/>
            </p:nvSpPr>
            <p:spPr bwMode="auto">
              <a:xfrm>
                <a:off x="1096" y="1490"/>
                <a:ext cx="4" cy="3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2 h 3"/>
                  <a:gd name="T6" fmla="*/ 1 w 4"/>
                  <a:gd name="T7" fmla="*/ 2 h 3"/>
                  <a:gd name="T8" fmla="*/ 1 w 4"/>
                  <a:gd name="T9" fmla="*/ 1 h 3"/>
                  <a:gd name="T10" fmla="*/ 0 w 4"/>
                  <a:gd name="T11" fmla="*/ 1 h 3"/>
                  <a:gd name="T12" fmla="*/ 0 w 4"/>
                  <a:gd name="T13" fmla="*/ 0 h 3"/>
                  <a:gd name="T14" fmla="*/ 1 w 4"/>
                  <a:gd name="T15" fmla="*/ 0 h 3"/>
                  <a:gd name="T16" fmla="*/ 2 w 4"/>
                  <a:gd name="T17" fmla="*/ 0 h 3"/>
                  <a:gd name="T18" fmla="*/ 3 w 4"/>
                  <a:gd name="T19" fmla="*/ 0 h 3"/>
                  <a:gd name="T20" fmla="*/ 3 w 4"/>
                  <a:gd name="T21" fmla="*/ 1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"/>
                  <a:gd name="T34" fmla="*/ 0 h 3"/>
                  <a:gd name="T35" fmla="*/ 4 w 4"/>
                  <a:gd name="T36" fmla="*/ 3 h 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" h="3">
                    <a:moveTo>
                      <a:pt x="3" y="1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4" name="Freeform 58"/>
              <p:cNvSpPr>
                <a:spLocks/>
              </p:cNvSpPr>
              <p:nvPr/>
            </p:nvSpPr>
            <p:spPr bwMode="auto">
              <a:xfrm>
                <a:off x="1119" y="1511"/>
                <a:ext cx="3" cy="3"/>
              </a:xfrm>
              <a:custGeom>
                <a:avLst/>
                <a:gdLst>
                  <a:gd name="T0" fmla="*/ 2 w 3"/>
                  <a:gd name="T1" fmla="*/ 1 h 3"/>
                  <a:gd name="T2" fmla="*/ 2 w 3"/>
                  <a:gd name="T3" fmla="*/ 2 h 3"/>
                  <a:gd name="T4" fmla="*/ 1 w 3"/>
                  <a:gd name="T5" fmla="*/ 2 h 3"/>
                  <a:gd name="T6" fmla="*/ 0 w 3"/>
                  <a:gd name="T7" fmla="*/ 2 h 3"/>
                  <a:gd name="T8" fmla="*/ 0 w 3"/>
                  <a:gd name="T9" fmla="*/ 1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1 h 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"/>
                  <a:gd name="T25" fmla="*/ 0 h 3"/>
                  <a:gd name="T26" fmla="*/ 3 w 3"/>
                  <a:gd name="T27" fmla="*/ 3 h 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" h="3">
                    <a:moveTo>
                      <a:pt x="2" y="1"/>
                    </a:moveTo>
                    <a:lnTo>
                      <a:pt x="2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5" name="Freeform 59"/>
              <p:cNvSpPr>
                <a:spLocks/>
              </p:cNvSpPr>
              <p:nvPr/>
            </p:nvSpPr>
            <p:spPr bwMode="auto">
              <a:xfrm>
                <a:off x="1090" y="1498"/>
                <a:ext cx="6" cy="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3 h 5"/>
                  <a:gd name="T4" fmla="*/ 4 w 6"/>
                  <a:gd name="T5" fmla="*/ 3 h 5"/>
                  <a:gd name="T6" fmla="*/ 4 w 6"/>
                  <a:gd name="T7" fmla="*/ 4 h 5"/>
                  <a:gd name="T8" fmla="*/ 2 w 6"/>
                  <a:gd name="T9" fmla="*/ 4 h 5"/>
                  <a:gd name="T10" fmla="*/ 1 w 6"/>
                  <a:gd name="T11" fmla="*/ 4 h 5"/>
                  <a:gd name="T12" fmla="*/ 0 w 6"/>
                  <a:gd name="T13" fmla="*/ 3 h 5"/>
                  <a:gd name="T14" fmla="*/ 0 w 6"/>
                  <a:gd name="T15" fmla="*/ 2 h 5"/>
                  <a:gd name="T16" fmla="*/ 0 w 6"/>
                  <a:gd name="T17" fmla="*/ 1 h 5"/>
                  <a:gd name="T18" fmla="*/ 1 w 6"/>
                  <a:gd name="T19" fmla="*/ 0 h 5"/>
                  <a:gd name="T20" fmla="*/ 2 w 6"/>
                  <a:gd name="T21" fmla="*/ 0 h 5"/>
                  <a:gd name="T22" fmla="*/ 4 w 6"/>
                  <a:gd name="T23" fmla="*/ 0 h 5"/>
                  <a:gd name="T24" fmla="*/ 4 w 6"/>
                  <a:gd name="T25" fmla="*/ 1 h 5"/>
                  <a:gd name="T26" fmla="*/ 5 w 6"/>
                  <a:gd name="T27" fmla="*/ 1 h 5"/>
                  <a:gd name="T28" fmla="*/ 5 w 6"/>
                  <a:gd name="T29" fmla="*/ 2 h 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"/>
                  <a:gd name="T46" fmla="*/ 0 h 5"/>
                  <a:gd name="T47" fmla="*/ 6 w 6"/>
                  <a:gd name="T48" fmla="*/ 5 h 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" h="5">
                    <a:moveTo>
                      <a:pt x="5" y="2"/>
                    </a:moveTo>
                    <a:lnTo>
                      <a:pt x="5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5" y="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6" name="Freeform 60"/>
              <p:cNvSpPr>
                <a:spLocks/>
              </p:cNvSpPr>
              <p:nvPr/>
            </p:nvSpPr>
            <p:spPr bwMode="auto">
              <a:xfrm>
                <a:off x="1105" y="1504"/>
                <a:ext cx="5" cy="4"/>
              </a:xfrm>
              <a:custGeom>
                <a:avLst/>
                <a:gdLst>
                  <a:gd name="T0" fmla="*/ 4 w 5"/>
                  <a:gd name="T1" fmla="*/ 1 h 4"/>
                  <a:gd name="T2" fmla="*/ 4 w 5"/>
                  <a:gd name="T3" fmla="*/ 2 h 4"/>
                  <a:gd name="T4" fmla="*/ 3 w 5"/>
                  <a:gd name="T5" fmla="*/ 2 h 4"/>
                  <a:gd name="T6" fmla="*/ 2 w 5"/>
                  <a:gd name="T7" fmla="*/ 3 h 4"/>
                  <a:gd name="T8" fmla="*/ 1 w 5"/>
                  <a:gd name="T9" fmla="*/ 2 h 4"/>
                  <a:gd name="T10" fmla="*/ 0 w 5"/>
                  <a:gd name="T11" fmla="*/ 2 h 4"/>
                  <a:gd name="T12" fmla="*/ 0 w 5"/>
                  <a:gd name="T13" fmla="*/ 1 h 4"/>
                  <a:gd name="T14" fmla="*/ 1 w 5"/>
                  <a:gd name="T15" fmla="*/ 0 h 4"/>
                  <a:gd name="T16" fmla="*/ 2 w 5"/>
                  <a:gd name="T17" fmla="*/ 0 h 4"/>
                  <a:gd name="T18" fmla="*/ 3 w 5"/>
                  <a:gd name="T19" fmla="*/ 0 h 4"/>
                  <a:gd name="T20" fmla="*/ 4 w 5"/>
                  <a:gd name="T21" fmla="*/ 1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"/>
                  <a:gd name="T34" fmla="*/ 0 h 4"/>
                  <a:gd name="T35" fmla="*/ 5 w 5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" h="4">
                    <a:moveTo>
                      <a:pt x="4" y="1"/>
                    </a:moveTo>
                    <a:lnTo>
                      <a:pt x="4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7" name="Freeform 61"/>
              <p:cNvSpPr>
                <a:spLocks/>
              </p:cNvSpPr>
              <p:nvPr/>
            </p:nvSpPr>
            <p:spPr bwMode="auto">
              <a:xfrm>
                <a:off x="1097" y="1559"/>
                <a:ext cx="21" cy="20"/>
              </a:xfrm>
              <a:custGeom>
                <a:avLst/>
                <a:gdLst>
                  <a:gd name="T0" fmla="*/ 18 w 21"/>
                  <a:gd name="T1" fmla="*/ 16 h 20"/>
                  <a:gd name="T2" fmla="*/ 16 w 21"/>
                  <a:gd name="T3" fmla="*/ 18 h 20"/>
                  <a:gd name="T4" fmla="*/ 13 w 21"/>
                  <a:gd name="T5" fmla="*/ 19 h 20"/>
                  <a:gd name="T6" fmla="*/ 11 w 21"/>
                  <a:gd name="T7" fmla="*/ 19 h 20"/>
                  <a:gd name="T8" fmla="*/ 10 w 21"/>
                  <a:gd name="T9" fmla="*/ 19 h 20"/>
                  <a:gd name="T10" fmla="*/ 8 w 21"/>
                  <a:gd name="T11" fmla="*/ 18 h 20"/>
                  <a:gd name="T12" fmla="*/ 7 w 21"/>
                  <a:gd name="T13" fmla="*/ 17 h 20"/>
                  <a:gd name="T14" fmla="*/ 4 w 21"/>
                  <a:gd name="T15" fmla="*/ 16 h 20"/>
                  <a:gd name="T16" fmla="*/ 3 w 21"/>
                  <a:gd name="T17" fmla="*/ 15 h 20"/>
                  <a:gd name="T18" fmla="*/ 1 w 21"/>
                  <a:gd name="T19" fmla="*/ 14 h 20"/>
                  <a:gd name="T20" fmla="*/ 0 w 21"/>
                  <a:gd name="T21" fmla="*/ 13 h 20"/>
                  <a:gd name="T22" fmla="*/ 1 w 21"/>
                  <a:gd name="T23" fmla="*/ 11 h 20"/>
                  <a:gd name="T24" fmla="*/ 4 w 21"/>
                  <a:gd name="T25" fmla="*/ 9 h 20"/>
                  <a:gd name="T26" fmla="*/ 8 w 21"/>
                  <a:gd name="T27" fmla="*/ 10 h 20"/>
                  <a:gd name="T28" fmla="*/ 10 w 21"/>
                  <a:gd name="T29" fmla="*/ 12 h 20"/>
                  <a:gd name="T30" fmla="*/ 12 w 21"/>
                  <a:gd name="T31" fmla="*/ 13 h 20"/>
                  <a:gd name="T32" fmla="*/ 12 w 21"/>
                  <a:gd name="T33" fmla="*/ 11 h 20"/>
                  <a:gd name="T34" fmla="*/ 14 w 21"/>
                  <a:gd name="T35" fmla="*/ 6 h 20"/>
                  <a:gd name="T36" fmla="*/ 16 w 21"/>
                  <a:gd name="T37" fmla="*/ 2 h 20"/>
                  <a:gd name="T38" fmla="*/ 20 w 21"/>
                  <a:gd name="T39" fmla="*/ 0 h 20"/>
                  <a:gd name="T40" fmla="*/ 20 w 21"/>
                  <a:gd name="T41" fmla="*/ 5 h 20"/>
                  <a:gd name="T42" fmla="*/ 19 w 21"/>
                  <a:gd name="T43" fmla="*/ 10 h 20"/>
                  <a:gd name="T44" fmla="*/ 18 w 21"/>
                  <a:gd name="T45" fmla="*/ 15 h 20"/>
                  <a:gd name="T46" fmla="*/ 18 w 21"/>
                  <a:gd name="T47" fmla="*/ 16 h 2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1"/>
                  <a:gd name="T73" fmla="*/ 0 h 20"/>
                  <a:gd name="T74" fmla="*/ 21 w 21"/>
                  <a:gd name="T75" fmla="*/ 20 h 2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1" h="20">
                    <a:moveTo>
                      <a:pt x="18" y="16"/>
                    </a:moveTo>
                    <a:lnTo>
                      <a:pt x="16" y="18"/>
                    </a:lnTo>
                    <a:lnTo>
                      <a:pt x="13" y="19"/>
                    </a:lnTo>
                    <a:lnTo>
                      <a:pt x="11" y="19"/>
                    </a:lnTo>
                    <a:lnTo>
                      <a:pt x="10" y="19"/>
                    </a:lnTo>
                    <a:lnTo>
                      <a:pt x="8" y="18"/>
                    </a:lnTo>
                    <a:lnTo>
                      <a:pt x="7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8" y="10"/>
                    </a:lnTo>
                    <a:lnTo>
                      <a:pt x="10" y="12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4" y="6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9" y="10"/>
                    </a:lnTo>
                    <a:lnTo>
                      <a:pt x="18" y="15"/>
                    </a:lnTo>
                    <a:lnTo>
                      <a:pt x="18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8" name="Freeform 62"/>
              <p:cNvSpPr>
                <a:spLocks/>
              </p:cNvSpPr>
              <p:nvPr/>
            </p:nvSpPr>
            <p:spPr bwMode="auto">
              <a:xfrm>
                <a:off x="1079" y="1554"/>
                <a:ext cx="19" cy="17"/>
              </a:xfrm>
              <a:custGeom>
                <a:avLst/>
                <a:gdLst>
                  <a:gd name="T0" fmla="*/ 12 w 19"/>
                  <a:gd name="T1" fmla="*/ 16 h 17"/>
                  <a:gd name="T2" fmla="*/ 10 w 19"/>
                  <a:gd name="T3" fmla="*/ 16 h 17"/>
                  <a:gd name="T4" fmla="*/ 8 w 19"/>
                  <a:gd name="T5" fmla="*/ 16 h 17"/>
                  <a:gd name="T6" fmla="*/ 6 w 19"/>
                  <a:gd name="T7" fmla="*/ 15 h 17"/>
                  <a:gd name="T8" fmla="*/ 3 w 19"/>
                  <a:gd name="T9" fmla="*/ 15 h 17"/>
                  <a:gd name="T10" fmla="*/ 1 w 19"/>
                  <a:gd name="T11" fmla="*/ 14 h 17"/>
                  <a:gd name="T12" fmla="*/ 0 w 19"/>
                  <a:gd name="T13" fmla="*/ 13 h 17"/>
                  <a:gd name="T14" fmla="*/ 0 w 19"/>
                  <a:gd name="T15" fmla="*/ 12 h 17"/>
                  <a:gd name="T16" fmla="*/ 1 w 19"/>
                  <a:gd name="T17" fmla="*/ 10 h 17"/>
                  <a:gd name="T18" fmla="*/ 4 w 19"/>
                  <a:gd name="T19" fmla="*/ 9 h 17"/>
                  <a:gd name="T20" fmla="*/ 7 w 19"/>
                  <a:gd name="T21" fmla="*/ 9 h 17"/>
                  <a:gd name="T22" fmla="*/ 10 w 19"/>
                  <a:gd name="T23" fmla="*/ 10 h 17"/>
                  <a:gd name="T24" fmla="*/ 11 w 19"/>
                  <a:gd name="T25" fmla="*/ 11 h 17"/>
                  <a:gd name="T26" fmla="*/ 13 w 19"/>
                  <a:gd name="T27" fmla="*/ 8 h 17"/>
                  <a:gd name="T28" fmla="*/ 13 w 19"/>
                  <a:gd name="T29" fmla="*/ 3 h 17"/>
                  <a:gd name="T30" fmla="*/ 14 w 19"/>
                  <a:gd name="T31" fmla="*/ 0 h 17"/>
                  <a:gd name="T32" fmla="*/ 18 w 19"/>
                  <a:gd name="T33" fmla="*/ 0 h 17"/>
                  <a:gd name="T34" fmla="*/ 18 w 19"/>
                  <a:gd name="T35" fmla="*/ 7 h 17"/>
                  <a:gd name="T36" fmla="*/ 16 w 19"/>
                  <a:gd name="T37" fmla="*/ 12 h 17"/>
                  <a:gd name="T38" fmla="*/ 13 w 19"/>
                  <a:gd name="T39" fmla="*/ 15 h 17"/>
                  <a:gd name="T40" fmla="*/ 12 w 19"/>
                  <a:gd name="T41" fmla="*/ 16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17"/>
                  <a:gd name="T65" fmla="*/ 19 w 19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17">
                    <a:moveTo>
                      <a:pt x="12" y="16"/>
                    </a:moveTo>
                    <a:lnTo>
                      <a:pt x="10" y="16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10" y="10"/>
                    </a:lnTo>
                    <a:lnTo>
                      <a:pt x="11" y="11"/>
                    </a:lnTo>
                    <a:lnTo>
                      <a:pt x="13" y="8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6" y="12"/>
                    </a:lnTo>
                    <a:lnTo>
                      <a:pt x="13" y="15"/>
                    </a:lnTo>
                    <a:lnTo>
                      <a:pt x="12" y="1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9" name="Freeform 63"/>
              <p:cNvSpPr>
                <a:spLocks/>
              </p:cNvSpPr>
              <p:nvPr/>
            </p:nvSpPr>
            <p:spPr bwMode="auto">
              <a:xfrm>
                <a:off x="1064" y="1547"/>
                <a:ext cx="19" cy="17"/>
              </a:xfrm>
              <a:custGeom>
                <a:avLst/>
                <a:gdLst>
                  <a:gd name="T0" fmla="*/ 17 w 19"/>
                  <a:gd name="T1" fmla="*/ 12 h 17"/>
                  <a:gd name="T2" fmla="*/ 14 w 19"/>
                  <a:gd name="T3" fmla="*/ 14 h 17"/>
                  <a:gd name="T4" fmla="*/ 12 w 19"/>
                  <a:gd name="T5" fmla="*/ 15 h 17"/>
                  <a:gd name="T6" fmla="*/ 10 w 19"/>
                  <a:gd name="T7" fmla="*/ 16 h 17"/>
                  <a:gd name="T8" fmla="*/ 8 w 19"/>
                  <a:gd name="T9" fmla="*/ 16 h 17"/>
                  <a:gd name="T10" fmla="*/ 6 w 19"/>
                  <a:gd name="T11" fmla="*/ 15 h 17"/>
                  <a:gd name="T12" fmla="*/ 5 w 19"/>
                  <a:gd name="T13" fmla="*/ 15 h 17"/>
                  <a:gd name="T14" fmla="*/ 3 w 19"/>
                  <a:gd name="T15" fmla="*/ 14 h 17"/>
                  <a:gd name="T16" fmla="*/ 2 w 19"/>
                  <a:gd name="T17" fmla="*/ 14 h 17"/>
                  <a:gd name="T18" fmla="*/ 1 w 19"/>
                  <a:gd name="T19" fmla="*/ 13 h 17"/>
                  <a:gd name="T20" fmla="*/ 0 w 19"/>
                  <a:gd name="T21" fmla="*/ 13 h 17"/>
                  <a:gd name="T22" fmla="*/ 0 w 19"/>
                  <a:gd name="T23" fmla="*/ 11 h 17"/>
                  <a:gd name="T24" fmla="*/ 4 w 19"/>
                  <a:gd name="T25" fmla="*/ 8 h 17"/>
                  <a:gd name="T26" fmla="*/ 7 w 19"/>
                  <a:gd name="T27" fmla="*/ 8 h 17"/>
                  <a:gd name="T28" fmla="*/ 9 w 19"/>
                  <a:gd name="T29" fmla="*/ 9 h 17"/>
                  <a:gd name="T30" fmla="*/ 11 w 19"/>
                  <a:gd name="T31" fmla="*/ 10 h 17"/>
                  <a:gd name="T32" fmla="*/ 11 w 19"/>
                  <a:gd name="T33" fmla="*/ 8 h 17"/>
                  <a:gd name="T34" fmla="*/ 13 w 19"/>
                  <a:gd name="T35" fmla="*/ 4 h 17"/>
                  <a:gd name="T36" fmla="*/ 15 w 19"/>
                  <a:gd name="T37" fmla="*/ 1 h 17"/>
                  <a:gd name="T38" fmla="*/ 18 w 19"/>
                  <a:gd name="T39" fmla="*/ 0 h 17"/>
                  <a:gd name="T40" fmla="*/ 18 w 19"/>
                  <a:gd name="T41" fmla="*/ 4 h 17"/>
                  <a:gd name="T42" fmla="*/ 18 w 19"/>
                  <a:gd name="T43" fmla="*/ 8 h 17"/>
                  <a:gd name="T44" fmla="*/ 17 w 19"/>
                  <a:gd name="T45" fmla="*/ 11 h 17"/>
                  <a:gd name="T46" fmla="*/ 17 w 19"/>
                  <a:gd name="T47" fmla="*/ 12 h 1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9"/>
                  <a:gd name="T73" fmla="*/ 0 h 17"/>
                  <a:gd name="T74" fmla="*/ 19 w 19"/>
                  <a:gd name="T75" fmla="*/ 17 h 1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9" h="17">
                    <a:moveTo>
                      <a:pt x="17" y="12"/>
                    </a:moveTo>
                    <a:lnTo>
                      <a:pt x="14" y="14"/>
                    </a:lnTo>
                    <a:lnTo>
                      <a:pt x="12" y="15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5" y="15"/>
                    </a:lnTo>
                    <a:lnTo>
                      <a:pt x="3" y="14"/>
                    </a:lnTo>
                    <a:lnTo>
                      <a:pt x="2" y="14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7" y="8"/>
                    </a:lnTo>
                    <a:lnTo>
                      <a:pt x="9" y="9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3" y="4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7" y="11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0" name="Freeform 64"/>
              <p:cNvSpPr>
                <a:spLocks/>
              </p:cNvSpPr>
              <p:nvPr/>
            </p:nvSpPr>
            <p:spPr bwMode="auto">
              <a:xfrm>
                <a:off x="1086" y="1589"/>
                <a:ext cx="21" cy="14"/>
              </a:xfrm>
              <a:custGeom>
                <a:avLst/>
                <a:gdLst>
                  <a:gd name="T0" fmla="*/ 17 w 21"/>
                  <a:gd name="T1" fmla="*/ 12 h 14"/>
                  <a:gd name="T2" fmla="*/ 15 w 21"/>
                  <a:gd name="T3" fmla="*/ 12 h 14"/>
                  <a:gd name="T4" fmla="*/ 12 w 21"/>
                  <a:gd name="T5" fmla="*/ 13 h 14"/>
                  <a:gd name="T6" fmla="*/ 8 w 21"/>
                  <a:gd name="T7" fmla="*/ 13 h 14"/>
                  <a:gd name="T8" fmla="*/ 5 w 21"/>
                  <a:gd name="T9" fmla="*/ 12 h 14"/>
                  <a:gd name="T10" fmla="*/ 2 w 21"/>
                  <a:gd name="T11" fmla="*/ 11 h 14"/>
                  <a:gd name="T12" fmla="*/ 0 w 21"/>
                  <a:gd name="T13" fmla="*/ 10 h 14"/>
                  <a:gd name="T14" fmla="*/ 0 w 21"/>
                  <a:gd name="T15" fmla="*/ 8 h 14"/>
                  <a:gd name="T16" fmla="*/ 1 w 21"/>
                  <a:gd name="T17" fmla="*/ 5 h 14"/>
                  <a:gd name="T18" fmla="*/ 2 w 21"/>
                  <a:gd name="T19" fmla="*/ 4 h 14"/>
                  <a:gd name="T20" fmla="*/ 4 w 21"/>
                  <a:gd name="T21" fmla="*/ 4 h 14"/>
                  <a:gd name="T22" fmla="*/ 6 w 21"/>
                  <a:gd name="T23" fmla="*/ 4 h 14"/>
                  <a:gd name="T24" fmla="*/ 8 w 21"/>
                  <a:gd name="T25" fmla="*/ 5 h 14"/>
                  <a:gd name="T26" fmla="*/ 10 w 21"/>
                  <a:gd name="T27" fmla="*/ 5 h 14"/>
                  <a:gd name="T28" fmla="*/ 12 w 21"/>
                  <a:gd name="T29" fmla="*/ 6 h 14"/>
                  <a:gd name="T30" fmla="*/ 13 w 21"/>
                  <a:gd name="T31" fmla="*/ 6 h 14"/>
                  <a:gd name="T32" fmla="*/ 14 w 21"/>
                  <a:gd name="T33" fmla="*/ 7 h 14"/>
                  <a:gd name="T34" fmla="*/ 14 w 21"/>
                  <a:gd name="T35" fmla="*/ 6 h 14"/>
                  <a:gd name="T36" fmla="*/ 15 w 21"/>
                  <a:gd name="T37" fmla="*/ 3 h 14"/>
                  <a:gd name="T38" fmla="*/ 16 w 21"/>
                  <a:gd name="T39" fmla="*/ 1 h 14"/>
                  <a:gd name="T40" fmla="*/ 16 w 21"/>
                  <a:gd name="T41" fmla="*/ 0 h 14"/>
                  <a:gd name="T42" fmla="*/ 17 w 21"/>
                  <a:gd name="T43" fmla="*/ 0 h 14"/>
                  <a:gd name="T44" fmla="*/ 18 w 21"/>
                  <a:gd name="T45" fmla="*/ 0 h 14"/>
                  <a:gd name="T46" fmla="*/ 19 w 21"/>
                  <a:gd name="T47" fmla="*/ 0 h 14"/>
                  <a:gd name="T48" fmla="*/ 20 w 21"/>
                  <a:gd name="T49" fmla="*/ 1 h 14"/>
                  <a:gd name="T50" fmla="*/ 20 w 21"/>
                  <a:gd name="T51" fmla="*/ 3 h 14"/>
                  <a:gd name="T52" fmla="*/ 19 w 21"/>
                  <a:gd name="T53" fmla="*/ 7 h 14"/>
                  <a:gd name="T54" fmla="*/ 18 w 21"/>
                  <a:gd name="T55" fmla="*/ 10 h 14"/>
                  <a:gd name="T56" fmla="*/ 17 w 21"/>
                  <a:gd name="T57" fmla="*/ 12 h 1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1"/>
                  <a:gd name="T88" fmla="*/ 0 h 14"/>
                  <a:gd name="T89" fmla="*/ 21 w 21"/>
                  <a:gd name="T90" fmla="*/ 14 h 1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1" h="14">
                    <a:moveTo>
                      <a:pt x="17" y="12"/>
                    </a:moveTo>
                    <a:lnTo>
                      <a:pt x="15" y="12"/>
                    </a:lnTo>
                    <a:lnTo>
                      <a:pt x="12" y="13"/>
                    </a:lnTo>
                    <a:lnTo>
                      <a:pt x="8" y="13"/>
                    </a:lnTo>
                    <a:lnTo>
                      <a:pt x="5" y="12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4" y="6"/>
                    </a:lnTo>
                    <a:lnTo>
                      <a:pt x="15" y="3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19" y="7"/>
                    </a:lnTo>
                    <a:lnTo>
                      <a:pt x="18" y="10"/>
                    </a:lnTo>
                    <a:lnTo>
                      <a:pt x="17" y="1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1" name="Freeform 65"/>
              <p:cNvSpPr>
                <a:spLocks/>
              </p:cNvSpPr>
              <p:nvPr/>
            </p:nvSpPr>
            <p:spPr bwMode="auto">
              <a:xfrm>
                <a:off x="1066" y="1580"/>
                <a:ext cx="18" cy="15"/>
              </a:xfrm>
              <a:custGeom>
                <a:avLst/>
                <a:gdLst>
                  <a:gd name="T0" fmla="*/ 13 w 18"/>
                  <a:gd name="T1" fmla="*/ 13 h 15"/>
                  <a:gd name="T2" fmla="*/ 11 w 18"/>
                  <a:gd name="T3" fmla="*/ 13 h 15"/>
                  <a:gd name="T4" fmla="*/ 8 w 18"/>
                  <a:gd name="T5" fmla="*/ 14 h 15"/>
                  <a:gd name="T6" fmla="*/ 4 w 18"/>
                  <a:gd name="T7" fmla="*/ 14 h 15"/>
                  <a:gd name="T8" fmla="*/ 1 w 18"/>
                  <a:gd name="T9" fmla="*/ 12 h 15"/>
                  <a:gd name="T10" fmla="*/ 0 w 18"/>
                  <a:gd name="T11" fmla="*/ 11 h 15"/>
                  <a:gd name="T12" fmla="*/ 0 w 18"/>
                  <a:gd name="T13" fmla="*/ 10 h 15"/>
                  <a:gd name="T14" fmla="*/ 1 w 18"/>
                  <a:gd name="T15" fmla="*/ 9 h 15"/>
                  <a:gd name="T16" fmla="*/ 1 w 18"/>
                  <a:gd name="T17" fmla="*/ 8 h 15"/>
                  <a:gd name="T18" fmla="*/ 3 w 18"/>
                  <a:gd name="T19" fmla="*/ 8 h 15"/>
                  <a:gd name="T20" fmla="*/ 4 w 18"/>
                  <a:gd name="T21" fmla="*/ 8 h 15"/>
                  <a:gd name="T22" fmla="*/ 7 w 18"/>
                  <a:gd name="T23" fmla="*/ 9 h 15"/>
                  <a:gd name="T24" fmla="*/ 9 w 18"/>
                  <a:gd name="T25" fmla="*/ 9 h 15"/>
                  <a:gd name="T26" fmla="*/ 10 w 18"/>
                  <a:gd name="T27" fmla="*/ 9 h 15"/>
                  <a:gd name="T28" fmla="*/ 11 w 18"/>
                  <a:gd name="T29" fmla="*/ 9 h 15"/>
                  <a:gd name="T30" fmla="*/ 11 w 18"/>
                  <a:gd name="T31" fmla="*/ 7 h 15"/>
                  <a:gd name="T32" fmla="*/ 11 w 18"/>
                  <a:gd name="T33" fmla="*/ 4 h 15"/>
                  <a:gd name="T34" fmla="*/ 12 w 18"/>
                  <a:gd name="T35" fmla="*/ 1 h 15"/>
                  <a:gd name="T36" fmla="*/ 15 w 18"/>
                  <a:gd name="T37" fmla="*/ 0 h 15"/>
                  <a:gd name="T38" fmla="*/ 17 w 18"/>
                  <a:gd name="T39" fmla="*/ 5 h 15"/>
                  <a:gd name="T40" fmla="*/ 17 w 18"/>
                  <a:gd name="T41" fmla="*/ 8 h 15"/>
                  <a:gd name="T42" fmla="*/ 15 w 18"/>
                  <a:gd name="T43" fmla="*/ 11 h 15"/>
                  <a:gd name="T44" fmla="*/ 13 w 18"/>
                  <a:gd name="T45" fmla="*/ 13 h 1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8"/>
                  <a:gd name="T70" fmla="*/ 0 h 15"/>
                  <a:gd name="T71" fmla="*/ 18 w 18"/>
                  <a:gd name="T72" fmla="*/ 15 h 1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8" h="15">
                    <a:moveTo>
                      <a:pt x="13" y="13"/>
                    </a:moveTo>
                    <a:lnTo>
                      <a:pt x="11" y="13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1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5" y="11"/>
                    </a:lnTo>
                    <a:lnTo>
                      <a:pt x="13" y="1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2" name="Freeform 66"/>
              <p:cNvSpPr>
                <a:spLocks/>
              </p:cNvSpPr>
              <p:nvPr/>
            </p:nvSpPr>
            <p:spPr bwMode="auto">
              <a:xfrm>
                <a:off x="1049" y="1574"/>
                <a:ext cx="18" cy="16"/>
              </a:xfrm>
              <a:custGeom>
                <a:avLst/>
                <a:gdLst>
                  <a:gd name="T0" fmla="*/ 11 w 18"/>
                  <a:gd name="T1" fmla="*/ 14 h 16"/>
                  <a:gd name="T2" fmla="*/ 9 w 18"/>
                  <a:gd name="T3" fmla="*/ 15 h 16"/>
                  <a:gd name="T4" fmla="*/ 6 w 18"/>
                  <a:gd name="T5" fmla="*/ 14 h 16"/>
                  <a:gd name="T6" fmla="*/ 4 w 18"/>
                  <a:gd name="T7" fmla="*/ 14 h 16"/>
                  <a:gd name="T8" fmla="*/ 1 w 18"/>
                  <a:gd name="T9" fmla="*/ 13 h 16"/>
                  <a:gd name="T10" fmla="*/ 0 w 18"/>
                  <a:gd name="T11" fmla="*/ 12 h 16"/>
                  <a:gd name="T12" fmla="*/ 0 w 18"/>
                  <a:gd name="T13" fmla="*/ 11 h 16"/>
                  <a:gd name="T14" fmla="*/ 0 w 18"/>
                  <a:gd name="T15" fmla="*/ 10 h 16"/>
                  <a:gd name="T16" fmla="*/ 0 w 18"/>
                  <a:gd name="T17" fmla="*/ 9 h 16"/>
                  <a:gd name="T18" fmla="*/ 3 w 18"/>
                  <a:gd name="T19" fmla="*/ 7 h 16"/>
                  <a:gd name="T20" fmla="*/ 5 w 18"/>
                  <a:gd name="T21" fmla="*/ 8 h 16"/>
                  <a:gd name="T22" fmla="*/ 7 w 18"/>
                  <a:gd name="T23" fmla="*/ 9 h 16"/>
                  <a:gd name="T24" fmla="*/ 8 w 18"/>
                  <a:gd name="T25" fmla="*/ 10 h 16"/>
                  <a:gd name="T26" fmla="*/ 9 w 18"/>
                  <a:gd name="T27" fmla="*/ 9 h 16"/>
                  <a:gd name="T28" fmla="*/ 11 w 18"/>
                  <a:gd name="T29" fmla="*/ 5 h 16"/>
                  <a:gd name="T30" fmla="*/ 13 w 18"/>
                  <a:gd name="T31" fmla="*/ 1 h 16"/>
                  <a:gd name="T32" fmla="*/ 16 w 18"/>
                  <a:gd name="T33" fmla="*/ 0 h 16"/>
                  <a:gd name="T34" fmla="*/ 17 w 18"/>
                  <a:gd name="T35" fmla="*/ 5 h 16"/>
                  <a:gd name="T36" fmla="*/ 15 w 18"/>
                  <a:gd name="T37" fmla="*/ 10 h 16"/>
                  <a:gd name="T38" fmla="*/ 12 w 18"/>
                  <a:gd name="T39" fmla="*/ 13 h 16"/>
                  <a:gd name="T40" fmla="*/ 11 w 18"/>
                  <a:gd name="T41" fmla="*/ 14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"/>
                  <a:gd name="T64" fmla="*/ 0 h 16"/>
                  <a:gd name="T65" fmla="*/ 18 w 18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" h="16">
                    <a:moveTo>
                      <a:pt x="11" y="14"/>
                    </a:moveTo>
                    <a:lnTo>
                      <a:pt x="9" y="15"/>
                    </a:lnTo>
                    <a:lnTo>
                      <a:pt x="6" y="14"/>
                    </a:lnTo>
                    <a:lnTo>
                      <a:pt x="4" y="14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7" y="9"/>
                    </a:lnTo>
                    <a:lnTo>
                      <a:pt x="8" y="10"/>
                    </a:lnTo>
                    <a:lnTo>
                      <a:pt x="9" y="9"/>
                    </a:lnTo>
                    <a:lnTo>
                      <a:pt x="11" y="5"/>
                    </a:lnTo>
                    <a:lnTo>
                      <a:pt x="13" y="1"/>
                    </a:lnTo>
                    <a:lnTo>
                      <a:pt x="16" y="0"/>
                    </a:lnTo>
                    <a:lnTo>
                      <a:pt x="17" y="5"/>
                    </a:lnTo>
                    <a:lnTo>
                      <a:pt x="15" y="10"/>
                    </a:lnTo>
                    <a:lnTo>
                      <a:pt x="12" y="13"/>
                    </a:lnTo>
                    <a:lnTo>
                      <a:pt x="11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3" name="Freeform 67"/>
              <p:cNvSpPr>
                <a:spLocks/>
              </p:cNvSpPr>
              <p:nvPr/>
            </p:nvSpPr>
            <p:spPr bwMode="auto">
              <a:xfrm>
                <a:off x="1073" y="1613"/>
                <a:ext cx="22" cy="22"/>
              </a:xfrm>
              <a:custGeom>
                <a:avLst/>
                <a:gdLst>
                  <a:gd name="T0" fmla="*/ 17 w 22"/>
                  <a:gd name="T1" fmla="*/ 18 h 22"/>
                  <a:gd name="T2" fmla="*/ 16 w 22"/>
                  <a:gd name="T3" fmla="*/ 18 h 22"/>
                  <a:gd name="T4" fmla="*/ 15 w 22"/>
                  <a:gd name="T5" fmla="*/ 19 h 22"/>
                  <a:gd name="T6" fmla="*/ 13 w 22"/>
                  <a:gd name="T7" fmla="*/ 20 h 22"/>
                  <a:gd name="T8" fmla="*/ 11 w 22"/>
                  <a:gd name="T9" fmla="*/ 21 h 22"/>
                  <a:gd name="T10" fmla="*/ 9 w 22"/>
                  <a:gd name="T11" fmla="*/ 21 h 22"/>
                  <a:gd name="T12" fmla="*/ 6 w 22"/>
                  <a:gd name="T13" fmla="*/ 20 h 22"/>
                  <a:gd name="T14" fmla="*/ 3 w 22"/>
                  <a:gd name="T15" fmla="*/ 18 h 22"/>
                  <a:gd name="T16" fmla="*/ 1 w 22"/>
                  <a:gd name="T17" fmla="*/ 15 h 22"/>
                  <a:gd name="T18" fmla="*/ 1 w 22"/>
                  <a:gd name="T19" fmla="*/ 14 h 22"/>
                  <a:gd name="T20" fmla="*/ 0 w 22"/>
                  <a:gd name="T21" fmla="*/ 13 h 22"/>
                  <a:gd name="T22" fmla="*/ 0 w 22"/>
                  <a:gd name="T23" fmla="*/ 12 h 22"/>
                  <a:gd name="T24" fmla="*/ 0 w 22"/>
                  <a:gd name="T25" fmla="*/ 11 h 22"/>
                  <a:gd name="T26" fmla="*/ 2 w 22"/>
                  <a:gd name="T27" fmla="*/ 10 h 22"/>
                  <a:gd name="T28" fmla="*/ 5 w 22"/>
                  <a:gd name="T29" fmla="*/ 10 h 22"/>
                  <a:gd name="T30" fmla="*/ 7 w 22"/>
                  <a:gd name="T31" fmla="*/ 10 h 22"/>
                  <a:gd name="T32" fmla="*/ 9 w 22"/>
                  <a:gd name="T33" fmla="*/ 10 h 22"/>
                  <a:gd name="T34" fmla="*/ 11 w 22"/>
                  <a:gd name="T35" fmla="*/ 12 h 22"/>
                  <a:gd name="T36" fmla="*/ 12 w 22"/>
                  <a:gd name="T37" fmla="*/ 12 h 22"/>
                  <a:gd name="T38" fmla="*/ 13 w 22"/>
                  <a:gd name="T39" fmla="*/ 13 h 22"/>
                  <a:gd name="T40" fmla="*/ 13 w 22"/>
                  <a:gd name="T41" fmla="*/ 14 h 22"/>
                  <a:gd name="T42" fmla="*/ 14 w 22"/>
                  <a:gd name="T43" fmla="*/ 11 h 22"/>
                  <a:gd name="T44" fmla="*/ 15 w 22"/>
                  <a:gd name="T45" fmla="*/ 6 h 22"/>
                  <a:gd name="T46" fmla="*/ 18 w 22"/>
                  <a:gd name="T47" fmla="*/ 2 h 22"/>
                  <a:gd name="T48" fmla="*/ 21 w 22"/>
                  <a:gd name="T49" fmla="*/ 0 h 22"/>
                  <a:gd name="T50" fmla="*/ 21 w 22"/>
                  <a:gd name="T51" fmla="*/ 6 h 22"/>
                  <a:gd name="T52" fmla="*/ 20 w 22"/>
                  <a:gd name="T53" fmla="*/ 12 h 22"/>
                  <a:gd name="T54" fmla="*/ 18 w 22"/>
                  <a:gd name="T55" fmla="*/ 16 h 22"/>
                  <a:gd name="T56" fmla="*/ 17 w 22"/>
                  <a:gd name="T57" fmla="*/ 18 h 2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"/>
                  <a:gd name="T88" fmla="*/ 0 h 22"/>
                  <a:gd name="T89" fmla="*/ 22 w 22"/>
                  <a:gd name="T90" fmla="*/ 22 h 2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" h="22">
                    <a:moveTo>
                      <a:pt x="17" y="18"/>
                    </a:moveTo>
                    <a:lnTo>
                      <a:pt x="16" y="18"/>
                    </a:lnTo>
                    <a:lnTo>
                      <a:pt x="15" y="19"/>
                    </a:lnTo>
                    <a:lnTo>
                      <a:pt x="13" y="20"/>
                    </a:lnTo>
                    <a:lnTo>
                      <a:pt x="11" y="21"/>
                    </a:lnTo>
                    <a:lnTo>
                      <a:pt x="9" y="21"/>
                    </a:lnTo>
                    <a:lnTo>
                      <a:pt x="6" y="20"/>
                    </a:lnTo>
                    <a:lnTo>
                      <a:pt x="3" y="18"/>
                    </a:lnTo>
                    <a:lnTo>
                      <a:pt x="1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1" y="12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3" y="14"/>
                    </a:lnTo>
                    <a:lnTo>
                      <a:pt x="14" y="11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0" y="12"/>
                    </a:lnTo>
                    <a:lnTo>
                      <a:pt x="18" y="16"/>
                    </a:lnTo>
                    <a:lnTo>
                      <a:pt x="17" y="1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4" name="Freeform 68"/>
              <p:cNvSpPr>
                <a:spLocks/>
              </p:cNvSpPr>
              <p:nvPr/>
            </p:nvSpPr>
            <p:spPr bwMode="auto">
              <a:xfrm>
                <a:off x="1050" y="1606"/>
                <a:ext cx="22" cy="18"/>
              </a:xfrm>
              <a:custGeom>
                <a:avLst/>
                <a:gdLst>
                  <a:gd name="T0" fmla="*/ 18 w 22"/>
                  <a:gd name="T1" fmla="*/ 14 h 18"/>
                  <a:gd name="T2" fmla="*/ 17 w 22"/>
                  <a:gd name="T3" fmla="*/ 14 h 18"/>
                  <a:gd name="T4" fmla="*/ 16 w 22"/>
                  <a:gd name="T5" fmla="*/ 15 h 18"/>
                  <a:gd name="T6" fmla="*/ 14 w 22"/>
                  <a:gd name="T7" fmla="*/ 16 h 18"/>
                  <a:gd name="T8" fmla="*/ 12 w 22"/>
                  <a:gd name="T9" fmla="*/ 16 h 18"/>
                  <a:gd name="T10" fmla="*/ 10 w 22"/>
                  <a:gd name="T11" fmla="*/ 17 h 18"/>
                  <a:gd name="T12" fmla="*/ 8 w 22"/>
                  <a:gd name="T13" fmla="*/ 17 h 18"/>
                  <a:gd name="T14" fmla="*/ 5 w 22"/>
                  <a:gd name="T15" fmla="*/ 17 h 18"/>
                  <a:gd name="T16" fmla="*/ 3 w 22"/>
                  <a:gd name="T17" fmla="*/ 16 h 18"/>
                  <a:gd name="T18" fmla="*/ 2 w 22"/>
                  <a:gd name="T19" fmla="*/ 16 h 18"/>
                  <a:gd name="T20" fmla="*/ 1 w 22"/>
                  <a:gd name="T21" fmla="*/ 15 h 18"/>
                  <a:gd name="T22" fmla="*/ 0 w 22"/>
                  <a:gd name="T23" fmla="*/ 13 h 18"/>
                  <a:gd name="T24" fmla="*/ 0 w 22"/>
                  <a:gd name="T25" fmla="*/ 12 h 18"/>
                  <a:gd name="T26" fmla="*/ 2 w 22"/>
                  <a:gd name="T27" fmla="*/ 10 h 18"/>
                  <a:gd name="T28" fmla="*/ 4 w 22"/>
                  <a:gd name="T29" fmla="*/ 9 h 18"/>
                  <a:gd name="T30" fmla="*/ 6 w 22"/>
                  <a:gd name="T31" fmla="*/ 9 h 18"/>
                  <a:gd name="T32" fmla="*/ 8 w 22"/>
                  <a:gd name="T33" fmla="*/ 9 h 18"/>
                  <a:gd name="T34" fmla="*/ 10 w 22"/>
                  <a:gd name="T35" fmla="*/ 9 h 18"/>
                  <a:gd name="T36" fmla="*/ 12 w 22"/>
                  <a:gd name="T37" fmla="*/ 10 h 18"/>
                  <a:gd name="T38" fmla="*/ 13 w 22"/>
                  <a:gd name="T39" fmla="*/ 10 h 18"/>
                  <a:gd name="T40" fmla="*/ 14 w 22"/>
                  <a:gd name="T41" fmla="*/ 10 h 18"/>
                  <a:gd name="T42" fmla="*/ 14 w 22"/>
                  <a:gd name="T43" fmla="*/ 8 h 18"/>
                  <a:gd name="T44" fmla="*/ 15 w 22"/>
                  <a:gd name="T45" fmla="*/ 4 h 18"/>
                  <a:gd name="T46" fmla="*/ 17 w 22"/>
                  <a:gd name="T47" fmla="*/ 1 h 18"/>
                  <a:gd name="T48" fmla="*/ 20 w 22"/>
                  <a:gd name="T49" fmla="*/ 0 h 18"/>
                  <a:gd name="T50" fmla="*/ 21 w 22"/>
                  <a:gd name="T51" fmla="*/ 5 h 18"/>
                  <a:gd name="T52" fmla="*/ 20 w 22"/>
                  <a:gd name="T53" fmla="*/ 10 h 18"/>
                  <a:gd name="T54" fmla="*/ 18 w 22"/>
                  <a:gd name="T55" fmla="*/ 13 h 18"/>
                  <a:gd name="T56" fmla="*/ 18 w 22"/>
                  <a:gd name="T57" fmla="*/ 14 h 1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"/>
                  <a:gd name="T88" fmla="*/ 0 h 18"/>
                  <a:gd name="T89" fmla="*/ 22 w 22"/>
                  <a:gd name="T90" fmla="*/ 18 h 1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" h="18">
                    <a:moveTo>
                      <a:pt x="18" y="14"/>
                    </a:moveTo>
                    <a:lnTo>
                      <a:pt x="17" y="14"/>
                    </a:lnTo>
                    <a:lnTo>
                      <a:pt x="16" y="15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0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1" y="5"/>
                    </a:lnTo>
                    <a:lnTo>
                      <a:pt x="20" y="10"/>
                    </a:lnTo>
                    <a:lnTo>
                      <a:pt x="18" y="13"/>
                    </a:lnTo>
                    <a:lnTo>
                      <a:pt x="18" y="1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5" name="Freeform 69"/>
              <p:cNvSpPr>
                <a:spLocks/>
              </p:cNvSpPr>
              <p:nvPr/>
            </p:nvSpPr>
            <p:spPr bwMode="auto">
              <a:xfrm>
                <a:off x="1027" y="1603"/>
                <a:ext cx="21" cy="17"/>
              </a:xfrm>
              <a:custGeom>
                <a:avLst/>
                <a:gdLst>
                  <a:gd name="T0" fmla="*/ 18 w 21"/>
                  <a:gd name="T1" fmla="*/ 15 h 17"/>
                  <a:gd name="T2" fmla="*/ 16 w 21"/>
                  <a:gd name="T3" fmla="*/ 16 h 17"/>
                  <a:gd name="T4" fmla="*/ 13 w 21"/>
                  <a:gd name="T5" fmla="*/ 16 h 17"/>
                  <a:gd name="T6" fmla="*/ 10 w 21"/>
                  <a:gd name="T7" fmla="*/ 16 h 17"/>
                  <a:gd name="T8" fmla="*/ 6 w 21"/>
                  <a:gd name="T9" fmla="*/ 16 h 17"/>
                  <a:gd name="T10" fmla="*/ 3 w 21"/>
                  <a:gd name="T11" fmla="*/ 15 h 17"/>
                  <a:gd name="T12" fmla="*/ 1 w 21"/>
                  <a:gd name="T13" fmla="*/ 14 h 17"/>
                  <a:gd name="T14" fmla="*/ 0 w 21"/>
                  <a:gd name="T15" fmla="*/ 13 h 17"/>
                  <a:gd name="T16" fmla="*/ 0 w 21"/>
                  <a:gd name="T17" fmla="*/ 11 h 17"/>
                  <a:gd name="T18" fmla="*/ 2 w 21"/>
                  <a:gd name="T19" fmla="*/ 9 h 17"/>
                  <a:gd name="T20" fmla="*/ 4 w 21"/>
                  <a:gd name="T21" fmla="*/ 9 h 17"/>
                  <a:gd name="T22" fmla="*/ 6 w 21"/>
                  <a:gd name="T23" fmla="*/ 8 h 17"/>
                  <a:gd name="T24" fmla="*/ 8 w 21"/>
                  <a:gd name="T25" fmla="*/ 8 h 17"/>
                  <a:gd name="T26" fmla="*/ 10 w 21"/>
                  <a:gd name="T27" fmla="*/ 9 h 17"/>
                  <a:gd name="T28" fmla="*/ 11 w 21"/>
                  <a:gd name="T29" fmla="*/ 9 h 17"/>
                  <a:gd name="T30" fmla="*/ 13 w 21"/>
                  <a:gd name="T31" fmla="*/ 10 h 17"/>
                  <a:gd name="T32" fmla="*/ 13 w 21"/>
                  <a:gd name="T33" fmla="*/ 8 h 17"/>
                  <a:gd name="T34" fmla="*/ 15 w 21"/>
                  <a:gd name="T35" fmla="*/ 4 h 17"/>
                  <a:gd name="T36" fmla="*/ 17 w 21"/>
                  <a:gd name="T37" fmla="*/ 1 h 17"/>
                  <a:gd name="T38" fmla="*/ 20 w 21"/>
                  <a:gd name="T39" fmla="*/ 0 h 17"/>
                  <a:gd name="T40" fmla="*/ 20 w 21"/>
                  <a:gd name="T41" fmla="*/ 5 h 17"/>
                  <a:gd name="T42" fmla="*/ 19 w 21"/>
                  <a:gd name="T43" fmla="*/ 9 h 17"/>
                  <a:gd name="T44" fmla="*/ 18 w 21"/>
                  <a:gd name="T45" fmla="*/ 13 h 17"/>
                  <a:gd name="T46" fmla="*/ 18 w 21"/>
                  <a:gd name="T47" fmla="*/ 15 h 1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1"/>
                  <a:gd name="T73" fmla="*/ 0 h 17"/>
                  <a:gd name="T74" fmla="*/ 21 w 21"/>
                  <a:gd name="T75" fmla="*/ 17 h 1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1" h="17">
                    <a:moveTo>
                      <a:pt x="18" y="15"/>
                    </a:moveTo>
                    <a:lnTo>
                      <a:pt x="16" y="16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5" y="4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19" y="9"/>
                    </a:lnTo>
                    <a:lnTo>
                      <a:pt x="18" y="13"/>
                    </a:lnTo>
                    <a:lnTo>
                      <a:pt x="18" y="1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6" name="Freeform 70"/>
              <p:cNvSpPr>
                <a:spLocks/>
              </p:cNvSpPr>
              <p:nvPr/>
            </p:nvSpPr>
            <p:spPr bwMode="auto">
              <a:xfrm>
                <a:off x="1087" y="1510"/>
                <a:ext cx="99" cy="217"/>
              </a:xfrm>
              <a:custGeom>
                <a:avLst/>
                <a:gdLst>
                  <a:gd name="T0" fmla="*/ 95 w 99"/>
                  <a:gd name="T1" fmla="*/ 39 h 217"/>
                  <a:gd name="T2" fmla="*/ 94 w 99"/>
                  <a:gd name="T3" fmla="*/ 62 h 217"/>
                  <a:gd name="T4" fmla="*/ 86 w 99"/>
                  <a:gd name="T5" fmla="*/ 89 h 217"/>
                  <a:gd name="T6" fmla="*/ 76 w 99"/>
                  <a:gd name="T7" fmla="*/ 119 h 217"/>
                  <a:gd name="T8" fmla="*/ 65 w 99"/>
                  <a:gd name="T9" fmla="*/ 149 h 217"/>
                  <a:gd name="T10" fmla="*/ 54 w 99"/>
                  <a:gd name="T11" fmla="*/ 179 h 217"/>
                  <a:gd name="T12" fmla="*/ 46 w 99"/>
                  <a:gd name="T13" fmla="*/ 199 h 217"/>
                  <a:gd name="T14" fmla="*/ 37 w 99"/>
                  <a:gd name="T15" fmla="*/ 207 h 217"/>
                  <a:gd name="T16" fmla="*/ 26 w 99"/>
                  <a:gd name="T17" fmla="*/ 213 h 217"/>
                  <a:gd name="T18" fmla="*/ 13 w 99"/>
                  <a:gd name="T19" fmla="*/ 216 h 217"/>
                  <a:gd name="T20" fmla="*/ 5 w 99"/>
                  <a:gd name="T21" fmla="*/ 216 h 217"/>
                  <a:gd name="T22" fmla="*/ 1 w 99"/>
                  <a:gd name="T23" fmla="*/ 213 h 217"/>
                  <a:gd name="T24" fmla="*/ 0 w 99"/>
                  <a:gd name="T25" fmla="*/ 209 h 217"/>
                  <a:gd name="T26" fmla="*/ 3 w 99"/>
                  <a:gd name="T27" fmla="*/ 206 h 217"/>
                  <a:gd name="T28" fmla="*/ 10 w 99"/>
                  <a:gd name="T29" fmla="*/ 204 h 217"/>
                  <a:gd name="T30" fmla="*/ 19 w 99"/>
                  <a:gd name="T31" fmla="*/ 202 h 217"/>
                  <a:gd name="T32" fmla="*/ 27 w 99"/>
                  <a:gd name="T33" fmla="*/ 199 h 217"/>
                  <a:gd name="T34" fmla="*/ 34 w 99"/>
                  <a:gd name="T35" fmla="*/ 194 h 217"/>
                  <a:gd name="T36" fmla="*/ 40 w 99"/>
                  <a:gd name="T37" fmla="*/ 181 h 217"/>
                  <a:gd name="T38" fmla="*/ 46 w 99"/>
                  <a:gd name="T39" fmla="*/ 165 h 217"/>
                  <a:gd name="T40" fmla="*/ 52 w 99"/>
                  <a:gd name="T41" fmla="*/ 148 h 217"/>
                  <a:gd name="T42" fmla="*/ 57 w 99"/>
                  <a:gd name="T43" fmla="*/ 131 h 217"/>
                  <a:gd name="T44" fmla="*/ 64 w 99"/>
                  <a:gd name="T45" fmla="*/ 111 h 217"/>
                  <a:gd name="T46" fmla="*/ 73 w 99"/>
                  <a:gd name="T47" fmla="*/ 89 h 217"/>
                  <a:gd name="T48" fmla="*/ 81 w 99"/>
                  <a:gd name="T49" fmla="*/ 67 h 217"/>
                  <a:gd name="T50" fmla="*/ 85 w 99"/>
                  <a:gd name="T51" fmla="*/ 45 h 217"/>
                  <a:gd name="T52" fmla="*/ 86 w 99"/>
                  <a:gd name="T53" fmla="*/ 28 h 217"/>
                  <a:gd name="T54" fmla="*/ 89 w 99"/>
                  <a:gd name="T55" fmla="*/ 17 h 217"/>
                  <a:gd name="T56" fmla="*/ 93 w 99"/>
                  <a:gd name="T57" fmla="*/ 7 h 217"/>
                  <a:gd name="T58" fmla="*/ 97 w 99"/>
                  <a:gd name="T59" fmla="*/ 0 h 217"/>
                  <a:gd name="T60" fmla="*/ 97 w 99"/>
                  <a:gd name="T61" fmla="*/ 4 h 217"/>
                  <a:gd name="T62" fmla="*/ 95 w 99"/>
                  <a:gd name="T63" fmla="*/ 19 h 21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99"/>
                  <a:gd name="T97" fmla="*/ 0 h 217"/>
                  <a:gd name="T98" fmla="*/ 99 w 99"/>
                  <a:gd name="T99" fmla="*/ 217 h 21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99" h="217">
                    <a:moveTo>
                      <a:pt x="94" y="27"/>
                    </a:moveTo>
                    <a:lnTo>
                      <a:pt x="95" y="39"/>
                    </a:lnTo>
                    <a:lnTo>
                      <a:pt x="95" y="50"/>
                    </a:lnTo>
                    <a:lnTo>
                      <a:pt x="94" y="62"/>
                    </a:lnTo>
                    <a:lnTo>
                      <a:pt x="91" y="73"/>
                    </a:lnTo>
                    <a:lnTo>
                      <a:pt x="86" y="89"/>
                    </a:lnTo>
                    <a:lnTo>
                      <a:pt x="81" y="104"/>
                    </a:lnTo>
                    <a:lnTo>
                      <a:pt x="76" y="119"/>
                    </a:lnTo>
                    <a:lnTo>
                      <a:pt x="70" y="134"/>
                    </a:lnTo>
                    <a:lnTo>
                      <a:pt x="65" y="149"/>
                    </a:lnTo>
                    <a:lnTo>
                      <a:pt x="60" y="164"/>
                    </a:lnTo>
                    <a:lnTo>
                      <a:pt x="54" y="179"/>
                    </a:lnTo>
                    <a:lnTo>
                      <a:pt x="48" y="194"/>
                    </a:lnTo>
                    <a:lnTo>
                      <a:pt x="46" y="199"/>
                    </a:lnTo>
                    <a:lnTo>
                      <a:pt x="42" y="204"/>
                    </a:lnTo>
                    <a:lnTo>
                      <a:pt x="37" y="207"/>
                    </a:lnTo>
                    <a:lnTo>
                      <a:pt x="32" y="210"/>
                    </a:lnTo>
                    <a:lnTo>
                      <a:pt x="26" y="213"/>
                    </a:lnTo>
                    <a:lnTo>
                      <a:pt x="20" y="214"/>
                    </a:lnTo>
                    <a:lnTo>
                      <a:pt x="13" y="216"/>
                    </a:lnTo>
                    <a:lnTo>
                      <a:pt x="7" y="216"/>
                    </a:lnTo>
                    <a:lnTo>
                      <a:pt x="5" y="216"/>
                    </a:lnTo>
                    <a:lnTo>
                      <a:pt x="3" y="215"/>
                    </a:lnTo>
                    <a:lnTo>
                      <a:pt x="1" y="213"/>
                    </a:lnTo>
                    <a:lnTo>
                      <a:pt x="0" y="211"/>
                    </a:lnTo>
                    <a:lnTo>
                      <a:pt x="0" y="209"/>
                    </a:lnTo>
                    <a:lnTo>
                      <a:pt x="1" y="207"/>
                    </a:lnTo>
                    <a:lnTo>
                      <a:pt x="3" y="206"/>
                    </a:lnTo>
                    <a:lnTo>
                      <a:pt x="5" y="205"/>
                    </a:lnTo>
                    <a:lnTo>
                      <a:pt x="10" y="204"/>
                    </a:lnTo>
                    <a:lnTo>
                      <a:pt x="14" y="203"/>
                    </a:lnTo>
                    <a:lnTo>
                      <a:pt x="19" y="202"/>
                    </a:lnTo>
                    <a:lnTo>
                      <a:pt x="23" y="201"/>
                    </a:lnTo>
                    <a:lnTo>
                      <a:pt x="27" y="199"/>
                    </a:lnTo>
                    <a:lnTo>
                      <a:pt x="31" y="197"/>
                    </a:lnTo>
                    <a:lnTo>
                      <a:pt x="34" y="194"/>
                    </a:lnTo>
                    <a:lnTo>
                      <a:pt x="36" y="190"/>
                    </a:lnTo>
                    <a:lnTo>
                      <a:pt x="40" y="181"/>
                    </a:lnTo>
                    <a:lnTo>
                      <a:pt x="43" y="173"/>
                    </a:lnTo>
                    <a:lnTo>
                      <a:pt x="46" y="165"/>
                    </a:lnTo>
                    <a:lnTo>
                      <a:pt x="49" y="156"/>
                    </a:lnTo>
                    <a:lnTo>
                      <a:pt x="52" y="148"/>
                    </a:lnTo>
                    <a:lnTo>
                      <a:pt x="55" y="139"/>
                    </a:lnTo>
                    <a:lnTo>
                      <a:pt x="57" y="131"/>
                    </a:lnTo>
                    <a:lnTo>
                      <a:pt x="60" y="122"/>
                    </a:lnTo>
                    <a:lnTo>
                      <a:pt x="64" y="111"/>
                    </a:lnTo>
                    <a:lnTo>
                      <a:pt x="69" y="100"/>
                    </a:lnTo>
                    <a:lnTo>
                      <a:pt x="73" y="89"/>
                    </a:lnTo>
                    <a:lnTo>
                      <a:pt x="77" y="78"/>
                    </a:lnTo>
                    <a:lnTo>
                      <a:pt x="81" y="67"/>
                    </a:lnTo>
                    <a:lnTo>
                      <a:pt x="84" y="56"/>
                    </a:lnTo>
                    <a:lnTo>
                      <a:pt x="85" y="45"/>
                    </a:lnTo>
                    <a:lnTo>
                      <a:pt x="85" y="33"/>
                    </a:lnTo>
                    <a:lnTo>
                      <a:pt x="86" y="28"/>
                    </a:lnTo>
                    <a:lnTo>
                      <a:pt x="87" y="23"/>
                    </a:lnTo>
                    <a:lnTo>
                      <a:pt x="89" y="17"/>
                    </a:lnTo>
                    <a:lnTo>
                      <a:pt x="91" y="12"/>
                    </a:lnTo>
                    <a:lnTo>
                      <a:pt x="93" y="7"/>
                    </a:lnTo>
                    <a:lnTo>
                      <a:pt x="95" y="3"/>
                    </a:lnTo>
                    <a:lnTo>
                      <a:pt x="97" y="0"/>
                    </a:lnTo>
                    <a:lnTo>
                      <a:pt x="98" y="0"/>
                    </a:lnTo>
                    <a:lnTo>
                      <a:pt x="97" y="4"/>
                    </a:lnTo>
                    <a:lnTo>
                      <a:pt x="95" y="11"/>
                    </a:lnTo>
                    <a:lnTo>
                      <a:pt x="95" y="19"/>
                    </a:lnTo>
                    <a:lnTo>
                      <a:pt x="94" y="2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7" name="Freeform 71"/>
              <p:cNvSpPr>
                <a:spLocks/>
              </p:cNvSpPr>
              <p:nvPr/>
            </p:nvSpPr>
            <p:spPr bwMode="auto">
              <a:xfrm>
                <a:off x="953" y="1602"/>
                <a:ext cx="25" cy="24"/>
              </a:xfrm>
              <a:custGeom>
                <a:avLst/>
                <a:gdLst>
                  <a:gd name="T0" fmla="*/ 1 w 25"/>
                  <a:gd name="T1" fmla="*/ 6 h 24"/>
                  <a:gd name="T2" fmla="*/ 0 w 25"/>
                  <a:gd name="T3" fmla="*/ 5 h 24"/>
                  <a:gd name="T4" fmla="*/ 1 w 25"/>
                  <a:gd name="T5" fmla="*/ 4 h 24"/>
                  <a:gd name="T6" fmla="*/ 1 w 25"/>
                  <a:gd name="T7" fmla="*/ 2 h 24"/>
                  <a:gd name="T8" fmla="*/ 3 w 25"/>
                  <a:gd name="T9" fmla="*/ 1 h 24"/>
                  <a:gd name="T10" fmla="*/ 5 w 25"/>
                  <a:gd name="T11" fmla="*/ 0 h 24"/>
                  <a:gd name="T12" fmla="*/ 7 w 25"/>
                  <a:gd name="T13" fmla="*/ 0 h 24"/>
                  <a:gd name="T14" fmla="*/ 9 w 25"/>
                  <a:gd name="T15" fmla="*/ 1 h 24"/>
                  <a:gd name="T16" fmla="*/ 11 w 25"/>
                  <a:gd name="T17" fmla="*/ 2 h 24"/>
                  <a:gd name="T18" fmla="*/ 13 w 25"/>
                  <a:gd name="T19" fmla="*/ 3 h 24"/>
                  <a:gd name="T20" fmla="*/ 15 w 25"/>
                  <a:gd name="T21" fmla="*/ 5 h 24"/>
                  <a:gd name="T22" fmla="*/ 17 w 25"/>
                  <a:gd name="T23" fmla="*/ 8 h 24"/>
                  <a:gd name="T24" fmla="*/ 19 w 25"/>
                  <a:gd name="T25" fmla="*/ 11 h 24"/>
                  <a:gd name="T26" fmla="*/ 21 w 25"/>
                  <a:gd name="T27" fmla="*/ 15 h 24"/>
                  <a:gd name="T28" fmla="*/ 23 w 25"/>
                  <a:gd name="T29" fmla="*/ 18 h 24"/>
                  <a:gd name="T30" fmla="*/ 24 w 25"/>
                  <a:gd name="T31" fmla="*/ 21 h 24"/>
                  <a:gd name="T32" fmla="*/ 23 w 25"/>
                  <a:gd name="T33" fmla="*/ 23 h 24"/>
                  <a:gd name="T34" fmla="*/ 20 w 25"/>
                  <a:gd name="T35" fmla="*/ 21 h 24"/>
                  <a:gd name="T36" fmla="*/ 17 w 25"/>
                  <a:gd name="T37" fmla="*/ 19 h 24"/>
                  <a:gd name="T38" fmla="*/ 13 w 25"/>
                  <a:gd name="T39" fmla="*/ 16 h 24"/>
                  <a:gd name="T40" fmla="*/ 10 w 25"/>
                  <a:gd name="T41" fmla="*/ 13 h 24"/>
                  <a:gd name="T42" fmla="*/ 7 w 25"/>
                  <a:gd name="T43" fmla="*/ 11 h 24"/>
                  <a:gd name="T44" fmla="*/ 4 w 25"/>
                  <a:gd name="T45" fmla="*/ 9 h 24"/>
                  <a:gd name="T46" fmla="*/ 2 w 25"/>
                  <a:gd name="T47" fmla="*/ 7 h 24"/>
                  <a:gd name="T48" fmla="*/ 1 w 25"/>
                  <a:gd name="T49" fmla="*/ 6 h 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"/>
                  <a:gd name="T76" fmla="*/ 0 h 24"/>
                  <a:gd name="T77" fmla="*/ 25 w 25"/>
                  <a:gd name="T78" fmla="*/ 24 h 2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" h="24">
                    <a:moveTo>
                      <a:pt x="1" y="6"/>
                    </a:moveTo>
                    <a:lnTo>
                      <a:pt x="0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7" y="8"/>
                    </a:lnTo>
                    <a:lnTo>
                      <a:pt x="19" y="11"/>
                    </a:lnTo>
                    <a:lnTo>
                      <a:pt x="21" y="15"/>
                    </a:lnTo>
                    <a:lnTo>
                      <a:pt x="23" y="18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0" y="21"/>
                    </a:lnTo>
                    <a:lnTo>
                      <a:pt x="17" y="19"/>
                    </a:lnTo>
                    <a:lnTo>
                      <a:pt x="13" y="16"/>
                    </a:lnTo>
                    <a:lnTo>
                      <a:pt x="10" y="13"/>
                    </a:lnTo>
                    <a:lnTo>
                      <a:pt x="7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8" name="Freeform 72"/>
              <p:cNvSpPr>
                <a:spLocks/>
              </p:cNvSpPr>
              <p:nvPr/>
            </p:nvSpPr>
            <p:spPr bwMode="auto">
              <a:xfrm>
                <a:off x="934" y="1633"/>
                <a:ext cx="29" cy="8"/>
              </a:xfrm>
              <a:custGeom>
                <a:avLst/>
                <a:gdLst>
                  <a:gd name="T0" fmla="*/ 3 w 29"/>
                  <a:gd name="T1" fmla="*/ 6 h 8"/>
                  <a:gd name="T2" fmla="*/ 2 w 29"/>
                  <a:gd name="T3" fmla="*/ 5 h 8"/>
                  <a:gd name="T4" fmla="*/ 1 w 29"/>
                  <a:gd name="T5" fmla="*/ 4 h 8"/>
                  <a:gd name="T6" fmla="*/ 0 w 29"/>
                  <a:gd name="T7" fmla="*/ 3 h 8"/>
                  <a:gd name="T8" fmla="*/ 0 w 29"/>
                  <a:gd name="T9" fmla="*/ 1 h 8"/>
                  <a:gd name="T10" fmla="*/ 1 w 29"/>
                  <a:gd name="T11" fmla="*/ 0 h 8"/>
                  <a:gd name="T12" fmla="*/ 2 w 29"/>
                  <a:gd name="T13" fmla="*/ 0 h 8"/>
                  <a:gd name="T14" fmla="*/ 4 w 29"/>
                  <a:gd name="T15" fmla="*/ 0 h 8"/>
                  <a:gd name="T16" fmla="*/ 7 w 29"/>
                  <a:gd name="T17" fmla="*/ 1 h 8"/>
                  <a:gd name="T18" fmla="*/ 11 w 29"/>
                  <a:gd name="T19" fmla="*/ 2 h 8"/>
                  <a:gd name="T20" fmla="*/ 15 w 29"/>
                  <a:gd name="T21" fmla="*/ 3 h 8"/>
                  <a:gd name="T22" fmla="*/ 19 w 29"/>
                  <a:gd name="T23" fmla="*/ 3 h 8"/>
                  <a:gd name="T24" fmla="*/ 22 w 29"/>
                  <a:gd name="T25" fmla="*/ 4 h 8"/>
                  <a:gd name="T26" fmla="*/ 25 w 29"/>
                  <a:gd name="T27" fmla="*/ 4 h 8"/>
                  <a:gd name="T28" fmla="*/ 27 w 29"/>
                  <a:gd name="T29" fmla="*/ 6 h 8"/>
                  <a:gd name="T30" fmla="*/ 28 w 29"/>
                  <a:gd name="T31" fmla="*/ 7 h 8"/>
                  <a:gd name="T32" fmla="*/ 25 w 29"/>
                  <a:gd name="T33" fmla="*/ 7 h 8"/>
                  <a:gd name="T34" fmla="*/ 22 w 29"/>
                  <a:gd name="T35" fmla="*/ 7 h 8"/>
                  <a:gd name="T36" fmla="*/ 19 w 29"/>
                  <a:gd name="T37" fmla="*/ 7 h 8"/>
                  <a:gd name="T38" fmla="*/ 16 w 29"/>
                  <a:gd name="T39" fmla="*/ 7 h 8"/>
                  <a:gd name="T40" fmla="*/ 13 w 29"/>
                  <a:gd name="T41" fmla="*/ 6 h 8"/>
                  <a:gd name="T42" fmla="*/ 10 w 29"/>
                  <a:gd name="T43" fmla="*/ 6 h 8"/>
                  <a:gd name="T44" fmla="*/ 6 w 29"/>
                  <a:gd name="T45" fmla="*/ 6 h 8"/>
                  <a:gd name="T46" fmla="*/ 3 w 29"/>
                  <a:gd name="T47" fmla="*/ 6 h 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"/>
                  <a:gd name="T73" fmla="*/ 0 h 8"/>
                  <a:gd name="T74" fmla="*/ 29 w 29"/>
                  <a:gd name="T75" fmla="*/ 8 h 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" h="8">
                    <a:moveTo>
                      <a:pt x="3" y="6"/>
                    </a:moveTo>
                    <a:lnTo>
                      <a:pt x="2" y="5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1"/>
                    </a:lnTo>
                    <a:lnTo>
                      <a:pt x="11" y="2"/>
                    </a:lnTo>
                    <a:lnTo>
                      <a:pt x="15" y="3"/>
                    </a:lnTo>
                    <a:lnTo>
                      <a:pt x="19" y="3"/>
                    </a:lnTo>
                    <a:lnTo>
                      <a:pt x="22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8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6" y="6"/>
                    </a:lnTo>
                    <a:lnTo>
                      <a:pt x="3" y="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9" name="Freeform 73"/>
              <p:cNvSpPr>
                <a:spLocks/>
              </p:cNvSpPr>
              <p:nvPr/>
            </p:nvSpPr>
            <p:spPr bwMode="auto">
              <a:xfrm>
                <a:off x="912" y="1657"/>
                <a:ext cx="39" cy="10"/>
              </a:xfrm>
              <a:custGeom>
                <a:avLst/>
                <a:gdLst>
                  <a:gd name="T0" fmla="*/ 5 w 39"/>
                  <a:gd name="T1" fmla="*/ 9 h 10"/>
                  <a:gd name="T2" fmla="*/ 3 w 39"/>
                  <a:gd name="T3" fmla="*/ 9 h 10"/>
                  <a:gd name="T4" fmla="*/ 2 w 39"/>
                  <a:gd name="T5" fmla="*/ 8 h 10"/>
                  <a:gd name="T6" fmla="*/ 1 w 39"/>
                  <a:gd name="T7" fmla="*/ 7 h 10"/>
                  <a:gd name="T8" fmla="*/ 0 w 39"/>
                  <a:gd name="T9" fmla="*/ 5 h 10"/>
                  <a:gd name="T10" fmla="*/ 0 w 39"/>
                  <a:gd name="T11" fmla="*/ 3 h 10"/>
                  <a:gd name="T12" fmla="*/ 1 w 39"/>
                  <a:gd name="T13" fmla="*/ 2 h 10"/>
                  <a:gd name="T14" fmla="*/ 2 w 39"/>
                  <a:gd name="T15" fmla="*/ 1 h 10"/>
                  <a:gd name="T16" fmla="*/ 4 w 39"/>
                  <a:gd name="T17" fmla="*/ 0 h 10"/>
                  <a:gd name="T18" fmla="*/ 9 w 39"/>
                  <a:gd name="T19" fmla="*/ 0 h 10"/>
                  <a:gd name="T20" fmla="*/ 14 w 39"/>
                  <a:gd name="T21" fmla="*/ 0 h 10"/>
                  <a:gd name="T22" fmla="*/ 20 w 39"/>
                  <a:gd name="T23" fmla="*/ 0 h 10"/>
                  <a:gd name="T24" fmla="*/ 25 w 39"/>
                  <a:gd name="T25" fmla="*/ 0 h 10"/>
                  <a:gd name="T26" fmla="*/ 30 w 39"/>
                  <a:gd name="T27" fmla="*/ 0 h 10"/>
                  <a:gd name="T28" fmla="*/ 35 w 39"/>
                  <a:gd name="T29" fmla="*/ 0 h 10"/>
                  <a:gd name="T30" fmla="*/ 37 w 39"/>
                  <a:gd name="T31" fmla="*/ 1 h 10"/>
                  <a:gd name="T32" fmla="*/ 38 w 39"/>
                  <a:gd name="T33" fmla="*/ 2 h 10"/>
                  <a:gd name="T34" fmla="*/ 35 w 39"/>
                  <a:gd name="T35" fmla="*/ 3 h 10"/>
                  <a:gd name="T36" fmla="*/ 32 w 39"/>
                  <a:gd name="T37" fmla="*/ 4 h 10"/>
                  <a:gd name="T38" fmla="*/ 28 w 39"/>
                  <a:gd name="T39" fmla="*/ 5 h 10"/>
                  <a:gd name="T40" fmla="*/ 24 w 39"/>
                  <a:gd name="T41" fmla="*/ 5 h 10"/>
                  <a:gd name="T42" fmla="*/ 19 w 39"/>
                  <a:gd name="T43" fmla="*/ 6 h 10"/>
                  <a:gd name="T44" fmla="*/ 14 w 39"/>
                  <a:gd name="T45" fmla="*/ 7 h 10"/>
                  <a:gd name="T46" fmla="*/ 9 w 39"/>
                  <a:gd name="T47" fmla="*/ 8 h 10"/>
                  <a:gd name="T48" fmla="*/ 5 w 39"/>
                  <a:gd name="T49" fmla="*/ 9 h 1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9"/>
                  <a:gd name="T76" fmla="*/ 0 h 10"/>
                  <a:gd name="T77" fmla="*/ 39 w 39"/>
                  <a:gd name="T78" fmla="*/ 10 h 1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9" h="10">
                    <a:moveTo>
                      <a:pt x="5" y="9"/>
                    </a:move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5" y="3"/>
                    </a:lnTo>
                    <a:lnTo>
                      <a:pt x="32" y="4"/>
                    </a:lnTo>
                    <a:lnTo>
                      <a:pt x="28" y="5"/>
                    </a:lnTo>
                    <a:lnTo>
                      <a:pt x="24" y="5"/>
                    </a:lnTo>
                    <a:lnTo>
                      <a:pt x="19" y="6"/>
                    </a:lnTo>
                    <a:lnTo>
                      <a:pt x="14" y="7"/>
                    </a:lnTo>
                    <a:lnTo>
                      <a:pt x="9" y="8"/>
                    </a:lnTo>
                    <a:lnTo>
                      <a:pt x="5" y="9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0" name="Freeform 74"/>
              <p:cNvSpPr>
                <a:spLocks/>
              </p:cNvSpPr>
              <p:nvPr/>
            </p:nvSpPr>
            <p:spPr bwMode="auto">
              <a:xfrm>
                <a:off x="964" y="1526"/>
                <a:ext cx="95" cy="155"/>
              </a:xfrm>
              <a:custGeom>
                <a:avLst/>
                <a:gdLst>
                  <a:gd name="T0" fmla="*/ 65 w 95"/>
                  <a:gd name="T1" fmla="*/ 76 h 155"/>
                  <a:gd name="T2" fmla="*/ 58 w 95"/>
                  <a:gd name="T3" fmla="*/ 87 h 155"/>
                  <a:gd name="T4" fmla="*/ 52 w 95"/>
                  <a:gd name="T5" fmla="*/ 96 h 155"/>
                  <a:gd name="T6" fmla="*/ 45 w 95"/>
                  <a:gd name="T7" fmla="*/ 106 h 155"/>
                  <a:gd name="T8" fmla="*/ 38 w 95"/>
                  <a:gd name="T9" fmla="*/ 116 h 155"/>
                  <a:gd name="T10" fmla="*/ 31 w 95"/>
                  <a:gd name="T11" fmla="*/ 125 h 155"/>
                  <a:gd name="T12" fmla="*/ 23 w 95"/>
                  <a:gd name="T13" fmla="*/ 134 h 155"/>
                  <a:gd name="T14" fmla="*/ 16 w 95"/>
                  <a:gd name="T15" fmla="*/ 143 h 155"/>
                  <a:gd name="T16" fmla="*/ 8 w 95"/>
                  <a:gd name="T17" fmla="*/ 152 h 155"/>
                  <a:gd name="T18" fmla="*/ 6 w 95"/>
                  <a:gd name="T19" fmla="*/ 153 h 155"/>
                  <a:gd name="T20" fmla="*/ 5 w 95"/>
                  <a:gd name="T21" fmla="*/ 154 h 155"/>
                  <a:gd name="T22" fmla="*/ 3 w 95"/>
                  <a:gd name="T23" fmla="*/ 154 h 155"/>
                  <a:gd name="T24" fmla="*/ 2 w 95"/>
                  <a:gd name="T25" fmla="*/ 153 h 155"/>
                  <a:gd name="T26" fmla="*/ 0 w 95"/>
                  <a:gd name="T27" fmla="*/ 152 h 155"/>
                  <a:gd name="T28" fmla="*/ 0 w 95"/>
                  <a:gd name="T29" fmla="*/ 151 h 155"/>
                  <a:gd name="T30" fmla="*/ 0 w 95"/>
                  <a:gd name="T31" fmla="*/ 149 h 155"/>
                  <a:gd name="T32" fmla="*/ 0 w 95"/>
                  <a:gd name="T33" fmla="*/ 148 h 155"/>
                  <a:gd name="T34" fmla="*/ 6 w 95"/>
                  <a:gd name="T35" fmla="*/ 138 h 155"/>
                  <a:gd name="T36" fmla="*/ 12 w 95"/>
                  <a:gd name="T37" fmla="*/ 128 h 155"/>
                  <a:gd name="T38" fmla="*/ 19 w 95"/>
                  <a:gd name="T39" fmla="*/ 119 h 155"/>
                  <a:gd name="T40" fmla="*/ 26 w 95"/>
                  <a:gd name="T41" fmla="*/ 109 h 155"/>
                  <a:gd name="T42" fmla="*/ 34 w 95"/>
                  <a:gd name="T43" fmla="*/ 100 h 155"/>
                  <a:gd name="T44" fmla="*/ 41 w 95"/>
                  <a:gd name="T45" fmla="*/ 91 h 155"/>
                  <a:gd name="T46" fmla="*/ 48 w 95"/>
                  <a:gd name="T47" fmla="*/ 82 h 155"/>
                  <a:gd name="T48" fmla="*/ 55 w 95"/>
                  <a:gd name="T49" fmla="*/ 72 h 155"/>
                  <a:gd name="T50" fmla="*/ 60 w 95"/>
                  <a:gd name="T51" fmla="*/ 62 h 155"/>
                  <a:gd name="T52" fmla="*/ 67 w 95"/>
                  <a:gd name="T53" fmla="*/ 50 h 155"/>
                  <a:gd name="T54" fmla="*/ 73 w 95"/>
                  <a:gd name="T55" fmla="*/ 38 h 155"/>
                  <a:gd name="T56" fmla="*/ 78 w 95"/>
                  <a:gd name="T57" fmla="*/ 27 h 155"/>
                  <a:gd name="T58" fmla="*/ 84 w 95"/>
                  <a:gd name="T59" fmla="*/ 16 h 155"/>
                  <a:gd name="T60" fmla="*/ 88 w 95"/>
                  <a:gd name="T61" fmla="*/ 7 h 155"/>
                  <a:gd name="T62" fmla="*/ 92 w 95"/>
                  <a:gd name="T63" fmla="*/ 2 h 155"/>
                  <a:gd name="T64" fmla="*/ 94 w 95"/>
                  <a:gd name="T65" fmla="*/ 0 h 155"/>
                  <a:gd name="T66" fmla="*/ 93 w 95"/>
                  <a:gd name="T67" fmla="*/ 4 h 155"/>
                  <a:gd name="T68" fmla="*/ 90 w 95"/>
                  <a:gd name="T69" fmla="*/ 11 h 155"/>
                  <a:gd name="T70" fmla="*/ 88 w 95"/>
                  <a:gd name="T71" fmla="*/ 21 h 155"/>
                  <a:gd name="T72" fmla="*/ 84 w 95"/>
                  <a:gd name="T73" fmla="*/ 32 h 155"/>
                  <a:gd name="T74" fmla="*/ 79 w 95"/>
                  <a:gd name="T75" fmla="*/ 43 h 155"/>
                  <a:gd name="T76" fmla="*/ 75 w 95"/>
                  <a:gd name="T77" fmla="*/ 55 h 155"/>
                  <a:gd name="T78" fmla="*/ 70 w 95"/>
                  <a:gd name="T79" fmla="*/ 66 h 155"/>
                  <a:gd name="T80" fmla="*/ 65 w 95"/>
                  <a:gd name="T81" fmla="*/ 76 h 15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5"/>
                  <a:gd name="T124" fmla="*/ 0 h 155"/>
                  <a:gd name="T125" fmla="*/ 95 w 95"/>
                  <a:gd name="T126" fmla="*/ 155 h 15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5" h="155">
                    <a:moveTo>
                      <a:pt x="65" y="76"/>
                    </a:moveTo>
                    <a:lnTo>
                      <a:pt x="58" y="87"/>
                    </a:lnTo>
                    <a:lnTo>
                      <a:pt x="52" y="96"/>
                    </a:lnTo>
                    <a:lnTo>
                      <a:pt x="45" y="106"/>
                    </a:lnTo>
                    <a:lnTo>
                      <a:pt x="38" y="116"/>
                    </a:lnTo>
                    <a:lnTo>
                      <a:pt x="31" y="125"/>
                    </a:lnTo>
                    <a:lnTo>
                      <a:pt x="23" y="134"/>
                    </a:lnTo>
                    <a:lnTo>
                      <a:pt x="16" y="143"/>
                    </a:lnTo>
                    <a:lnTo>
                      <a:pt x="8" y="152"/>
                    </a:lnTo>
                    <a:lnTo>
                      <a:pt x="6" y="153"/>
                    </a:lnTo>
                    <a:lnTo>
                      <a:pt x="5" y="154"/>
                    </a:lnTo>
                    <a:lnTo>
                      <a:pt x="3" y="154"/>
                    </a:lnTo>
                    <a:lnTo>
                      <a:pt x="2" y="153"/>
                    </a:lnTo>
                    <a:lnTo>
                      <a:pt x="0" y="152"/>
                    </a:lnTo>
                    <a:lnTo>
                      <a:pt x="0" y="151"/>
                    </a:lnTo>
                    <a:lnTo>
                      <a:pt x="0" y="149"/>
                    </a:lnTo>
                    <a:lnTo>
                      <a:pt x="0" y="148"/>
                    </a:lnTo>
                    <a:lnTo>
                      <a:pt x="6" y="138"/>
                    </a:lnTo>
                    <a:lnTo>
                      <a:pt x="12" y="128"/>
                    </a:lnTo>
                    <a:lnTo>
                      <a:pt x="19" y="119"/>
                    </a:lnTo>
                    <a:lnTo>
                      <a:pt x="26" y="109"/>
                    </a:lnTo>
                    <a:lnTo>
                      <a:pt x="34" y="100"/>
                    </a:lnTo>
                    <a:lnTo>
                      <a:pt x="41" y="91"/>
                    </a:lnTo>
                    <a:lnTo>
                      <a:pt x="48" y="82"/>
                    </a:lnTo>
                    <a:lnTo>
                      <a:pt x="55" y="72"/>
                    </a:lnTo>
                    <a:lnTo>
                      <a:pt x="60" y="62"/>
                    </a:lnTo>
                    <a:lnTo>
                      <a:pt x="67" y="50"/>
                    </a:lnTo>
                    <a:lnTo>
                      <a:pt x="73" y="38"/>
                    </a:lnTo>
                    <a:lnTo>
                      <a:pt x="78" y="27"/>
                    </a:lnTo>
                    <a:lnTo>
                      <a:pt x="84" y="16"/>
                    </a:lnTo>
                    <a:lnTo>
                      <a:pt x="88" y="7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93" y="4"/>
                    </a:lnTo>
                    <a:lnTo>
                      <a:pt x="90" y="11"/>
                    </a:lnTo>
                    <a:lnTo>
                      <a:pt x="88" y="21"/>
                    </a:lnTo>
                    <a:lnTo>
                      <a:pt x="84" y="32"/>
                    </a:lnTo>
                    <a:lnTo>
                      <a:pt x="79" y="43"/>
                    </a:lnTo>
                    <a:lnTo>
                      <a:pt x="75" y="55"/>
                    </a:lnTo>
                    <a:lnTo>
                      <a:pt x="70" y="66"/>
                    </a:lnTo>
                    <a:lnTo>
                      <a:pt x="65" y="7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1" name="Freeform 75"/>
              <p:cNvSpPr>
                <a:spLocks/>
              </p:cNvSpPr>
              <p:nvPr/>
            </p:nvSpPr>
            <p:spPr bwMode="auto">
              <a:xfrm>
                <a:off x="1244" y="1324"/>
                <a:ext cx="67" cy="77"/>
              </a:xfrm>
              <a:custGeom>
                <a:avLst/>
                <a:gdLst>
                  <a:gd name="T0" fmla="*/ 42 w 67"/>
                  <a:gd name="T1" fmla="*/ 11 h 77"/>
                  <a:gd name="T2" fmla="*/ 46 w 67"/>
                  <a:gd name="T3" fmla="*/ 15 h 77"/>
                  <a:gd name="T4" fmla="*/ 51 w 67"/>
                  <a:gd name="T5" fmla="*/ 18 h 77"/>
                  <a:gd name="T6" fmla="*/ 55 w 67"/>
                  <a:gd name="T7" fmla="*/ 23 h 77"/>
                  <a:gd name="T8" fmla="*/ 59 w 67"/>
                  <a:gd name="T9" fmla="*/ 27 h 77"/>
                  <a:gd name="T10" fmla="*/ 61 w 67"/>
                  <a:gd name="T11" fmla="*/ 32 h 77"/>
                  <a:gd name="T12" fmla="*/ 64 w 67"/>
                  <a:gd name="T13" fmla="*/ 37 h 77"/>
                  <a:gd name="T14" fmla="*/ 65 w 67"/>
                  <a:gd name="T15" fmla="*/ 42 h 77"/>
                  <a:gd name="T16" fmla="*/ 66 w 67"/>
                  <a:gd name="T17" fmla="*/ 47 h 77"/>
                  <a:gd name="T18" fmla="*/ 65 w 67"/>
                  <a:gd name="T19" fmla="*/ 55 h 77"/>
                  <a:gd name="T20" fmla="*/ 62 w 67"/>
                  <a:gd name="T21" fmla="*/ 61 h 77"/>
                  <a:gd name="T22" fmla="*/ 57 w 67"/>
                  <a:gd name="T23" fmla="*/ 67 h 77"/>
                  <a:gd name="T24" fmla="*/ 52 w 67"/>
                  <a:gd name="T25" fmla="*/ 71 h 77"/>
                  <a:gd name="T26" fmla="*/ 44 w 67"/>
                  <a:gd name="T27" fmla="*/ 74 h 77"/>
                  <a:gd name="T28" fmla="*/ 37 w 67"/>
                  <a:gd name="T29" fmla="*/ 75 h 77"/>
                  <a:gd name="T30" fmla="*/ 29 w 67"/>
                  <a:gd name="T31" fmla="*/ 76 h 77"/>
                  <a:gd name="T32" fmla="*/ 22 w 67"/>
                  <a:gd name="T33" fmla="*/ 75 h 77"/>
                  <a:gd name="T34" fmla="*/ 20 w 67"/>
                  <a:gd name="T35" fmla="*/ 75 h 77"/>
                  <a:gd name="T36" fmla="*/ 19 w 67"/>
                  <a:gd name="T37" fmla="*/ 74 h 77"/>
                  <a:gd name="T38" fmla="*/ 18 w 67"/>
                  <a:gd name="T39" fmla="*/ 72 h 77"/>
                  <a:gd name="T40" fmla="*/ 17 w 67"/>
                  <a:gd name="T41" fmla="*/ 71 h 77"/>
                  <a:gd name="T42" fmla="*/ 18 w 67"/>
                  <a:gd name="T43" fmla="*/ 70 h 77"/>
                  <a:gd name="T44" fmla="*/ 19 w 67"/>
                  <a:gd name="T45" fmla="*/ 70 h 77"/>
                  <a:gd name="T46" fmla="*/ 20 w 67"/>
                  <a:gd name="T47" fmla="*/ 70 h 77"/>
                  <a:gd name="T48" fmla="*/ 22 w 67"/>
                  <a:gd name="T49" fmla="*/ 70 h 77"/>
                  <a:gd name="T50" fmla="*/ 25 w 67"/>
                  <a:gd name="T51" fmla="*/ 70 h 77"/>
                  <a:gd name="T52" fmla="*/ 27 w 67"/>
                  <a:gd name="T53" fmla="*/ 70 h 77"/>
                  <a:gd name="T54" fmla="*/ 29 w 67"/>
                  <a:gd name="T55" fmla="*/ 70 h 77"/>
                  <a:gd name="T56" fmla="*/ 30 w 67"/>
                  <a:gd name="T57" fmla="*/ 70 h 77"/>
                  <a:gd name="T58" fmla="*/ 33 w 67"/>
                  <a:gd name="T59" fmla="*/ 70 h 77"/>
                  <a:gd name="T60" fmla="*/ 37 w 67"/>
                  <a:gd name="T61" fmla="*/ 69 h 77"/>
                  <a:gd name="T62" fmla="*/ 41 w 67"/>
                  <a:gd name="T63" fmla="*/ 69 h 77"/>
                  <a:gd name="T64" fmla="*/ 45 w 67"/>
                  <a:gd name="T65" fmla="*/ 68 h 77"/>
                  <a:gd name="T66" fmla="*/ 49 w 67"/>
                  <a:gd name="T67" fmla="*/ 67 h 77"/>
                  <a:gd name="T68" fmla="*/ 53 w 67"/>
                  <a:gd name="T69" fmla="*/ 64 h 77"/>
                  <a:gd name="T70" fmla="*/ 56 w 67"/>
                  <a:gd name="T71" fmla="*/ 61 h 77"/>
                  <a:gd name="T72" fmla="*/ 60 w 67"/>
                  <a:gd name="T73" fmla="*/ 56 h 77"/>
                  <a:gd name="T74" fmla="*/ 61 w 67"/>
                  <a:gd name="T75" fmla="*/ 50 h 77"/>
                  <a:gd name="T76" fmla="*/ 61 w 67"/>
                  <a:gd name="T77" fmla="*/ 45 h 77"/>
                  <a:gd name="T78" fmla="*/ 59 w 67"/>
                  <a:gd name="T79" fmla="*/ 40 h 77"/>
                  <a:gd name="T80" fmla="*/ 57 w 67"/>
                  <a:gd name="T81" fmla="*/ 35 h 77"/>
                  <a:gd name="T82" fmla="*/ 53 w 67"/>
                  <a:gd name="T83" fmla="*/ 31 h 77"/>
                  <a:gd name="T84" fmla="*/ 49 w 67"/>
                  <a:gd name="T85" fmla="*/ 26 h 77"/>
                  <a:gd name="T86" fmla="*/ 45 w 67"/>
                  <a:gd name="T87" fmla="*/ 22 h 77"/>
                  <a:gd name="T88" fmla="*/ 40 w 67"/>
                  <a:gd name="T89" fmla="*/ 19 h 77"/>
                  <a:gd name="T90" fmla="*/ 35 w 67"/>
                  <a:gd name="T91" fmla="*/ 15 h 77"/>
                  <a:gd name="T92" fmla="*/ 29 w 67"/>
                  <a:gd name="T93" fmla="*/ 13 h 77"/>
                  <a:gd name="T94" fmla="*/ 24 w 67"/>
                  <a:gd name="T95" fmla="*/ 10 h 77"/>
                  <a:gd name="T96" fmla="*/ 19 w 67"/>
                  <a:gd name="T97" fmla="*/ 8 h 77"/>
                  <a:gd name="T98" fmla="*/ 13 w 67"/>
                  <a:gd name="T99" fmla="*/ 6 h 77"/>
                  <a:gd name="T100" fmla="*/ 8 w 67"/>
                  <a:gd name="T101" fmla="*/ 4 h 77"/>
                  <a:gd name="T102" fmla="*/ 4 w 67"/>
                  <a:gd name="T103" fmla="*/ 3 h 77"/>
                  <a:gd name="T104" fmla="*/ 0 w 67"/>
                  <a:gd name="T105" fmla="*/ 2 h 77"/>
                  <a:gd name="T106" fmla="*/ 3 w 67"/>
                  <a:gd name="T107" fmla="*/ 1 h 77"/>
                  <a:gd name="T108" fmla="*/ 7 w 67"/>
                  <a:gd name="T109" fmla="*/ 0 h 77"/>
                  <a:gd name="T110" fmla="*/ 12 w 67"/>
                  <a:gd name="T111" fmla="*/ 1 h 77"/>
                  <a:gd name="T112" fmla="*/ 18 w 67"/>
                  <a:gd name="T113" fmla="*/ 2 h 77"/>
                  <a:gd name="T114" fmla="*/ 25 w 67"/>
                  <a:gd name="T115" fmla="*/ 4 h 77"/>
                  <a:gd name="T116" fmla="*/ 31 w 67"/>
                  <a:gd name="T117" fmla="*/ 6 h 77"/>
                  <a:gd name="T118" fmla="*/ 37 w 67"/>
                  <a:gd name="T119" fmla="*/ 9 h 77"/>
                  <a:gd name="T120" fmla="*/ 42 w 67"/>
                  <a:gd name="T121" fmla="*/ 11 h 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7"/>
                  <a:gd name="T184" fmla="*/ 0 h 77"/>
                  <a:gd name="T185" fmla="*/ 67 w 67"/>
                  <a:gd name="T186" fmla="*/ 77 h 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7" h="77">
                    <a:moveTo>
                      <a:pt x="42" y="11"/>
                    </a:moveTo>
                    <a:lnTo>
                      <a:pt x="46" y="15"/>
                    </a:lnTo>
                    <a:lnTo>
                      <a:pt x="51" y="18"/>
                    </a:lnTo>
                    <a:lnTo>
                      <a:pt x="55" y="23"/>
                    </a:lnTo>
                    <a:lnTo>
                      <a:pt x="59" y="27"/>
                    </a:lnTo>
                    <a:lnTo>
                      <a:pt x="61" y="32"/>
                    </a:lnTo>
                    <a:lnTo>
                      <a:pt x="64" y="37"/>
                    </a:lnTo>
                    <a:lnTo>
                      <a:pt x="65" y="42"/>
                    </a:lnTo>
                    <a:lnTo>
                      <a:pt x="66" y="47"/>
                    </a:lnTo>
                    <a:lnTo>
                      <a:pt x="65" y="55"/>
                    </a:lnTo>
                    <a:lnTo>
                      <a:pt x="62" y="61"/>
                    </a:lnTo>
                    <a:lnTo>
                      <a:pt x="57" y="67"/>
                    </a:lnTo>
                    <a:lnTo>
                      <a:pt x="52" y="71"/>
                    </a:lnTo>
                    <a:lnTo>
                      <a:pt x="44" y="74"/>
                    </a:lnTo>
                    <a:lnTo>
                      <a:pt x="37" y="75"/>
                    </a:lnTo>
                    <a:lnTo>
                      <a:pt x="29" y="76"/>
                    </a:lnTo>
                    <a:lnTo>
                      <a:pt x="22" y="75"/>
                    </a:lnTo>
                    <a:lnTo>
                      <a:pt x="20" y="75"/>
                    </a:lnTo>
                    <a:lnTo>
                      <a:pt x="19" y="74"/>
                    </a:lnTo>
                    <a:lnTo>
                      <a:pt x="18" y="72"/>
                    </a:lnTo>
                    <a:lnTo>
                      <a:pt x="17" y="71"/>
                    </a:lnTo>
                    <a:lnTo>
                      <a:pt x="18" y="70"/>
                    </a:lnTo>
                    <a:lnTo>
                      <a:pt x="19" y="70"/>
                    </a:lnTo>
                    <a:lnTo>
                      <a:pt x="20" y="70"/>
                    </a:lnTo>
                    <a:lnTo>
                      <a:pt x="22" y="70"/>
                    </a:lnTo>
                    <a:lnTo>
                      <a:pt x="25" y="70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30" y="70"/>
                    </a:lnTo>
                    <a:lnTo>
                      <a:pt x="33" y="70"/>
                    </a:lnTo>
                    <a:lnTo>
                      <a:pt x="37" y="69"/>
                    </a:lnTo>
                    <a:lnTo>
                      <a:pt x="41" y="69"/>
                    </a:lnTo>
                    <a:lnTo>
                      <a:pt x="45" y="68"/>
                    </a:lnTo>
                    <a:lnTo>
                      <a:pt x="49" y="67"/>
                    </a:lnTo>
                    <a:lnTo>
                      <a:pt x="53" y="64"/>
                    </a:lnTo>
                    <a:lnTo>
                      <a:pt x="56" y="61"/>
                    </a:lnTo>
                    <a:lnTo>
                      <a:pt x="60" y="56"/>
                    </a:lnTo>
                    <a:lnTo>
                      <a:pt x="61" y="50"/>
                    </a:lnTo>
                    <a:lnTo>
                      <a:pt x="61" y="45"/>
                    </a:lnTo>
                    <a:lnTo>
                      <a:pt x="59" y="40"/>
                    </a:lnTo>
                    <a:lnTo>
                      <a:pt x="57" y="35"/>
                    </a:lnTo>
                    <a:lnTo>
                      <a:pt x="53" y="31"/>
                    </a:lnTo>
                    <a:lnTo>
                      <a:pt x="49" y="26"/>
                    </a:lnTo>
                    <a:lnTo>
                      <a:pt x="45" y="22"/>
                    </a:lnTo>
                    <a:lnTo>
                      <a:pt x="40" y="19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4" y="10"/>
                    </a:lnTo>
                    <a:lnTo>
                      <a:pt x="19" y="8"/>
                    </a:lnTo>
                    <a:lnTo>
                      <a:pt x="13" y="6"/>
                    </a:lnTo>
                    <a:lnTo>
                      <a:pt x="8" y="4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2" y="1"/>
                    </a:lnTo>
                    <a:lnTo>
                      <a:pt x="18" y="2"/>
                    </a:lnTo>
                    <a:lnTo>
                      <a:pt x="25" y="4"/>
                    </a:lnTo>
                    <a:lnTo>
                      <a:pt x="31" y="6"/>
                    </a:lnTo>
                    <a:lnTo>
                      <a:pt x="37" y="9"/>
                    </a:lnTo>
                    <a:lnTo>
                      <a:pt x="42" y="11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2" name="Freeform 76"/>
              <p:cNvSpPr>
                <a:spLocks/>
              </p:cNvSpPr>
              <p:nvPr/>
            </p:nvSpPr>
            <p:spPr bwMode="auto">
              <a:xfrm>
                <a:off x="1153" y="1324"/>
                <a:ext cx="44" cy="59"/>
              </a:xfrm>
              <a:custGeom>
                <a:avLst/>
                <a:gdLst>
                  <a:gd name="T0" fmla="*/ 7 w 44"/>
                  <a:gd name="T1" fmla="*/ 19 h 59"/>
                  <a:gd name="T2" fmla="*/ 5 w 44"/>
                  <a:gd name="T3" fmla="*/ 26 h 59"/>
                  <a:gd name="T4" fmla="*/ 6 w 44"/>
                  <a:gd name="T5" fmla="*/ 30 h 59"/>
                  <a:gd name="T6" fmla="*/ 9 w 44"/>
                  <a:gd name="T7" fmla="*/ 35 h 59"/>
                  <a:gd name="T8" fmla="*/ 13 w 44"/>
                  <a:gd name="T9" fmla="*/ 39 h 59"/>
                  <a:gd name="T10" fmla="*/ 18 w 44"/>
                  <a:gd name="T11" fmla="*/ 43 h 59"/>
                  <a:gd name="T12" fmla="*/ 23 w 44"/>
                  <a:gd name="T13" fmla="*/ 46 h 59"/>
                  <a:gd name="T14" fmla="*/ 28 w 44"/>
                  <a:gd name="T15" fmla="*/ 50 h 59"/>
                  <a:gd name="T16" fmla="*/ 33 w 44"/>
                  <a:gd name="T17" fmla="*/ 53 h 59"/>
                  <a:gd name="T18" fmla="*/ 34 w 44"/>
                  <a:gd name="T19" fmla="*/ 54 h 59"/>
                  <a:gd name="T20" fmla="*/ 34 w 44"/>
                  <a:gd name="T21" fmla="*/ 55 h 59"/>
                  <a:gd name="T22" fmla="*/ 34 w 44"/>
                  <a:gd name="T23" fmla="*/ 56 h 59"/>
                  <a:gd name="T24" fmla="*/ 33 w 44"/>
                  <a:gd name="T25" fmla="*/ 57 h 59"/>
                  <a:gd name="T26" fmla="*/ 33 w 44"/>
                  <a:gd name="T27" fmla="*/ 58 h 59"/>
                  <a:gd name="T28" fmla="*/ 31 w 44"/>
                  <a:gd name="T29" fmla="*/ 58 h 59"/>
                  <a:gd name="T30" fmla="*/ 30 w 44"/>
                  <a:gd name="T31" fmla="*/ 58 h 59"/>
                  <a:gd name="T32" fmla="*/ 29 w 44"/>
                  <a:gd name="T33" fmla="*/ 58 h 59"/>
                  <a:gd name="T34" fmla="*/ 23 w 44"/>
                  <a:gd name="T35" fmla="*/ 54 h 59"/>
                  <a:gd name="T36" fmla="*/ 17 w 44"/>
                  <a:gd name="T37" fmla="*/ 51 h 59"/>
                  <a:gd name="T38" fmla="*/ 12 w 44"/>
                  <a:gd name="T39" fmla="*/ 47 h 59"/>
                  <a:gd name="T40" fmla="*/ 7 w 44"/>
                  <a:gd name="T41" fmla="*/ 42 h 59"/>
                  <a:gd name="T42" fmla="*/ 3 w 44"/>
                  <a:gd name="T43" fmla="*/ 37 h 59"/>
                  <a:gd name="T44" fmla="*/ 1 w 44"/>
                  <a:gd name="T45" fmla="*/ 31 h 59"/>
                  <a:gd name="T46" fmla="*/ 0 w 44"/>
                  <a:gd name="T47" fmla="*/ 25 h 59"/>
                  <a:gd name="T48" fmla="*/ 1 w 44"/>
                  <a:gd name="T49" fmla="*/ 18 h 59"/>
                  <a:gd name="T50" fmla="*/ 5 w 44"/>
                  <a:gd name="T51" fmla="*/ 13 h 59"/>
                  <a:gd name="T52" fmla="*/ 10 w 44"/>
                  <a:gd name="T53" fmla="*/ 9 h 59"/>
                  <a:gd name="T54" fmla="*/ 16 w 44"/>
                  <a:gd name="T55" fmla="*/ 5 h 59"/>
                  <a:gd name="T56" fmla="*/ 22 w 44"/>
                  <a:gd name="T57" fmla="*/ 2 h 59"/>
                  <a:gd name="T58" fmla="*/ 29 w 44"/>
                  <a:gd name="T59" fmla="*/ 1 h 59"/>
                  <a:gd name="T60" fmla="*/ 35 w 44"/>
                  <a:gd name="T61" fmla="*/ 0 h 59"/>
                  <a:gd name="T62" fmla="*/ 40 w 44"/>
                  <a:gd name="T63" fmla="*/ 0 h 59"/>
                  <a:gd name="T64" fmla="*/ 43 w 44"/>
                  <a:gd name="T65" fmla="*/ 2 h 59"/>
                  <a:gd name="T66" fmla="*/ 37 w 44"/>
                  <a:gd name="T67" fmla="*/ 3 h 59"/>
                  <a:gd name="T68" fmla="*/ 32 w 44"/>
                  <a:gd name="T69" fmla="*/ 4 h 59"/>
                  <a:gd name="T70" fmla="*/ 27 w 44"/>
                  <a:gd name="T71" fmla="*/ 5 h 59"/>
                  <a:gd name="T72" fmla="*/ 22 w 44"/>
                  <a:gd name="T73" fmla="*/ 7 h 59"/>
                  <a:gd name="T74" fmla="*/ 17 w 44"/>
                  <a:gd name="T75" fmla="*/ 9 h 59"/>
                  <a:gd name="T76" fmla="*/ 13 w 44"/>
                  <a:gd name="T77" fmla="*/ 11 h 59"/>
                  <a:gd name="T78" fmla="*/ 9 w 44"/>
                  <a:gd name="T79" fmla="*/ 15 h 59"/>
                  <a:gd name="T80" fmla="*/ 7 w 44"/>
                  <a:gd name="T81" fmla="*/ 19 h 5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4"/>
                  <a:gd name="T124" fmla="*/ 0 h 59"/>
                  <a:gd name="T125" fmla="*/ 44 w 44"/>
                  <a:gd name="T126" fmla="*/ 59 h 5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4" h="59">
                    <a:moveTo>
                      <a:pt x="7" y="19"/>
                    </a:moveTo>
                    <a:lnTo>
                      <a:pt x="5" y="26"/>
                    </a:lnTo>
                    <a:lnTo>
                      <a:pt x="6" y="30"/>
                    </a:lnTo>
                    <a:lnTo>
                      <a:pt x="9" y="35"/>
                    </a:lnTo>
                    <a:lnTo>
                      <a:pt x="13" y="39"/>
                    </a:lnTo>
                    <a:lnTo>
                      <a:pt x="18" y="43"/>
                    </a:lnTo>
                    <a:lnTo>
                      <a:pt x="23" y="46"/>
                    </a:lnTo>
                    <a:lnTo>
                      <a:pt x="28" y="50"/>
                    </a:lnTo>
                    <a:lnTo>
                      <a:pt x="33" y="53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4" y="56"/>
                    </a:lnTo>
                    <a:lnTo>
                      <a:pt x="33" y="57"/>
                    </a:lnTo>
                    <a:lnTo>
                      <a:pt x="33" y="58"/>
                    </a:lnTo>
                    <a:lnTo>
                      <a:pt x="31" y="58"/>
                    </a:lnTo>
                    <a:lnTo>
                      <a:pt x="30" y="58"/>
                    </a:lnTo>
                    <a:lnTo>
                      <a:pt x="29" y="58"/>
                    </a:lnTo>
                    <a:lnTo>
                      <a:pt x="23" y="54"/>
                    </a:lnTo>
                    <a:lnTo>
                      <a:pt x="17" y="51"/>
                    </a:lnTo>
                    <a:lnTo>
                      <a:pt x="12" y="47"/>
                    </a:lnTo>
                    <a:lnTo>
                      <a:pt x="7" y="42"/>
                    </a:lnTo>
                    <a:lnTo>
                      <a:pt x="3" y="37"/>
                    </a:lnTo>
                    <a:lnTo>
                      <a:pt x="1" y="31"/>
                    </a:lnTo>
                    <a:lnTo>
                      <a:pt x="0" y="25"/>
                    </a:lnTo>
                    <a:lnTo>
                      <a:pt x="1" y="18"/>
                    </a:lnTo>
                    <a:lnTo>
                      <a:pt x="5" y="13"/>
                    </a:lnTo>
                    <a:lnTo>
                      <a:pt x="10" y="9"/>
                    </a:lnTo>
                    <a:lnTo>
                      <a:pt x="16" y="5"/>
                    </a:lnTo>
                    <a:lnTo>
                      <a:pt x="22" y="2"/>
                    </a:lnTo>
                    <a:lnTo>
                      <a:pt x="29" y="1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32" y="4"/>
                    </a:lnTo>
                    <a:lnTo>
                      <a:pt x="27" y="5"/>
                    </a:lnTo>
                    <a:lnTo>
                      <a:pt x="22" y="7"/>
                    </a:lnTo>
                    <a:lnTo>
                      <a:pt x="17" y="9"/>
                    </a:lnTo>
                    <a:lnTo>
                      <a:pt x="13" y="11"/>
                    </a:lnTo>
                    <a:lnTo>
                      <a:pt x="9" y="15"/>
                    </a:lnTo>
                    <a:lnTo>
                      <a:pt x="7" y="19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3" name="Freeform 77"/>
              <p:cNvSpPr>
                <a:spLocks/>
              </p:cNvSpPr>
              <p:nvPr/>
            </p:nvSpPr>
            <p:spPr bwMode="auto">
              <a:xfrm>
                <a:off x="1244" y="1310"/>
                <a:ext cx="110" cy="123"/>
              </a:xfrm>
              <a:custGeom>
                <a:avLst/>
                <a:gdLst>
                  <a:gd name="T0" fmla="*/ 75 w 110"/>
                  <a:gd name="T1" fmla="*/ 22 h 123"/>
                  <a:gd name="T2" fmla="*/ 91 w 110"/>
                  <a:gd name="T3" fmla="*/ 37 h 123"/>
                  <a:gd name="T4" fmla="*/ 103 w 110"/>
                  <a:gd name="T5" fmla="*/ 54 h 123"/>
                  <a:gd name="T6" fmla="*/ 109 w 110"/>
                  <a:gd name="T7" fmla="*/ 73 h 123"/>
                  <a:gd name="T8" fmla="*/ 108 w 110"/>
                  <a:gd name="T9" fmla="*/ 86 h 123"/>
                  <a:gd name="T10" fmla="*/ 105 w 110"/>
                  <a:gd name="T11" fmla="*/ 91 h 123"/>
                  <a:gd name="T12" fmla="*/ 102 w 110"/>
                  <a:gd name="T13" fmla="*/ 96 h 123"/>
                  <a:gd name="T14" fmla="*/ 98 w 110"/>
                  <a:gd name="T15" fmla="*/ 100 h 123"/>
                  <a:gd name="T16" fmla="*/ 90 w 110"/>
                  <a:gd name="T17" fmla="*/ 105 h 123"/>
                  <a:gd name="T18" fmla="*/ 80 w 110"/>
                  <a:gd name="T19" fmla="*/ 109 h 123"/>
                  <a:gd name="T20" fmla="*/ 69 w 110"/>
                  <a:gd name="T21" fmla="*/ 113 h 123"/>
                  <a:gd name="T22" fmla="*/ 57 w 110"/>
                  <a:gd name="T23" fmla="*/ 116 h 123"/>
                  <a:gd name="T24" fmla="*/ 46 w 110"/>
                  <a:gd name="T25" fmla="*/ 118 h 123"/>
                  <a:gd name="T26" fmla="*/ 34 w 110"/>
                  <a:gd name="T27" fmla="*/ 120 h 123"/>
                  <a:gd name="T28" fmla="*/ 23 w 110"/>
                  <a:gd name="T29" fmla="*/ 121 h 123"/>
                  <a:gd name="T30" fmla="*/ 11 w 110"/>
                  <a:gd name="T31" fmla="*/ 121 h 123"/>
                  <a:gd name="T32" fmla="*/ 4 w 110"/>
                  <a:gd name="T33" fmla="*/ 122 h 123"/>
                  <a:gd name="T34" fmla="*/ 1 w 110"/>
                  <a:gd name="T35" fmla="*/ 120 h 123"/>
                  <a:gd name="T36" fmla="*/ 0 w 110"/>
                  <a:gd name="T37" fmla="*/ 116 h 123"/>
                  <a:gd name="T38" fmla="*/ 2 w 110"/>
                  <a:gd name="T39" fmla="*/ 113 h 123"/>
                  <a:gd name="T40" fmla="*/ 10 w 110"/>
                  <a:gd name="T41" fmla="*/ 113 h 123"/>
                  <a:gd name="T42" fmla="*/ 20 w 110"/>
                  <a:gd name="T43" fmla="*/ 113 h 123"/>
                  <a:gd name="T44" fmla="*/ 31 w 110"/>
                  <a:gd name="T45" fmla="*/ 112 h 123"/>
                  <a:gd name="T46" fmla="*/ 42 w 110"/>
                  <a:gd name="T47" fmla="*/ 110 h 123"/>
                  <a:gd name="T48" fmla="*/ 52 w 110"/>
                  <a:gd name="T49" fmla="*/ 109 h 123"/>
                  <a:gd name="T50" fmla="*/ 63 w 110"/>
                  <a:gd name="T51" fmla="*/ 106 h 123"/>
                  <a:gd name="T52" fmla="*/ 73 w 110"/>
                  <a:gd name="T53" fmla="*/ 103 h 123"/>
                  <a:gd name="T54" fmla="*/ 83 w 110"/>
                  <a:gd name="T55" fmla="*/ 99 h 123"/>
                  <a:gd name="T56" fmla="*/ 92 w 110"/>
                  <a:gd name="T57" fmla="*/ 94 h 123"/>
                  <a:gd name="T58" fmla="*/ 97 w 110"/>
                  <a:gd name="T59" fmla="*/ 86 h 123"/>
                  <a:gd name="T60" fmla="*/ 99 w 110"/>
                  <a:gd name="T61" fmla="*/ 77 h 123"/>
                  <a:gd name="T62" fmla="*/ 96 w 110"/>
                  <a:gd name="T63" fmla="*/ 64 h 123"/>
                  <a:gd name="T64" fmla="*/ 92 w 110"/>
                  <a:gd name="T65" fmla="*/ 53 h 123"/>
                  <a:gd name="T66" fmla="*/ 86 w 110"/>
                  <a:gd name="T67" fmla="*/ 44 h 123"/>
                  <a:gd name="T68" fmla="*/ 79 w 110"/>
                  <a:gd name="T69" fmla="*/ 36 h 123"/>
                  <a:gd name="T70" fmla="*/ 70 w 110"/>
                  <a:gd name="T71" fmla="*/ 28 h 123"/>
                  <a:gd name="T72" fmla="*/ 60 w 110"/>
                  <a:gd name="T73" fmla="*/ 21 h 123"/>
                  <a:gd name="T74" fmla="*/ 48 w 110"/>
                  <a:gd name="T75" fmla="*/ 13 h 123"/>
                  <a:gd name="T76" fmla="*/ 35 w 110"/>
                  <a:gd name="T77" fmla="*/ 7 h 123"/>
                  <a:gd name="T78" fmla="*/ 23 w 110"/>
                  <a:gd name="T79" fmla="*/ 2 h 123"/>
                  <a:gd name="T80" fmla="*/ 23 w 110"/>
                  <a:gd name="T81" fmla="*/ 0 h 123"/>
                  <a:gd name="T82" fmla="*/ 34 w 110"/>
                  <a:gd name="T83" fmla="*/ 2 h 123"/>
                  <a:gd name="T84" fmla="*/ 48 w 110"/>
                  <a:gd name="T85" fmla="*/ 6 h 123"/>
                  <a:gd name="T86" fmla="*/ 61 w 110"/>
                  <a:gd name="T87" fmla="*/ 13 h 1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0"/>
                  <a:gd name="T133" fmla="*/ 0 h 123"/>
                  <a:gd name="T134" fmla="*/ 110 w 110"/>
                  <a:gd name="T135" fmla="*/ 123 h 1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0" h="123">
                    <a:moveTo>
                      <a:pt x="67" y="16"/>
                    </a:moveTo>
                    <a:lnTo>
                      <a:pt x="75" y="22"/>
                    </a:lnTo>
                    <a:lnTo>
                      <a:pt x="83" y="29"/>
                    </a:lnTo>
                    <a:lnTo>
                      <a:pt x="91" y="37"/>
                    </a:lnTo>
                    <a:lnTo>
                      <a:pt x="98" y="45"/>
                    </a:lnTo>
                    <a:lnTo>
                      <a:pt x="103" y="54"/>
                    </a:lnTo>
                    <a:lnTo>
                      <a:pt x="107" y="63"/>
                    </a:lnTo>
                    <a:lnTo>
                      <a:pt x="109" y="73"/>
                    </a:lnTo>
                    <a:lnTo>
                      <a:pt x="109" y="84"/>
                    </a:lnTo>
                    <a:lnTo>
                      <a:pt x="108" y="86"/>
                    </a:lnTo>
                    <a:lnTo>
                      <a:pt x="107" y="89"/>
                    </a:lnTo>
                    <a:lnTo>
                      <a:pt x="105" y="91"/>
                    </a:lnTo>
                    <a:lnTo>
                      <a:pt x="104" y="94"/>
                    </a:lnTo>
                    <a:lnTo>
                      <a:pt x="102" y="96"/>
                    </a:lnTo>
                    <a:lnTo>
                      <a:pt x="100" y="98"/>
                    </a:lnTo>
                    <a:lnTo>
                      <a:pt x="98" y="100"/>
                    </a:lnTo>
                    <a:lnTo>
                      <a:pt x="95" y="102"/>
                    </a:lnTo>
                    <a:lnTo>
                      <a:pt x="90" y="105"/>
                    </a:lnTo>
                    <a:lnTo>
                      <a:pt x="85" y="107"/>
                    </a:lnTo>
                    <a:lnTo>
                      <a:pt x="80" y="109"/>
                    </a:lnTo>
                    <a:lnTo>
                      <a:pt x="74" y="111"/>
                    </a:lnTo>
                    <a:lnTo>
                      <a:pt x="69" y="113"/>
                    </a:lnTo>
                    <a:lnTo>
                      <a:pt x="63" y="114"/>
                    </a:lnTo>
                    <a:lnTo>
                      <a:pt x="57" y="116"/>
                    </a:lnTo>
                    <a:lnTo>
                      <a:pt x="52" y="117"/>
                    </a:lnTo>
                    <a:lnTo>
                      <a:pt x="46" y="118"/>
                    </a:lnTo>
                    <a:lnTo>
                      <a:pt x="40" y="119"/>
                    </a:lnTo>
                    <a:lnTo>
                      <a:pt x="34" y="120"/>
                    </a:lnTo>
                    <a:lnTo>
                      <a:pt x="28" y="120"/>
                    </a:lnTo>
                    <a:lnTo>
                      <a:pt x="23" y="121"/>
                    </a:lnTo>
                    <a:lnTo>
                      <a:pt x="17" y="121"/>
                    </a:lnTo>
                    <a:lnTo>
                      <a:pt x="11" y="121"/>
                    </a:lnTo>
                    <a:lnTo>
                      <a:pt x="5" y="122"/>
                    </a:lnTo>
                    <a:lnTo>
                      <a:pt x="4" y="122"/>
                    </a:lnTo>
                    <a:lnTo>
                      <a:pt x="2" y="121"/>
                    </a:lnTo>
                    <a:lnTo>
                      <a:pt x="1" y="120"/>
                    </a:lnTo>
                    <a:lnTo>
                      <a:pt x="0" y="118"/>
                    </a:lnTo>
                    <a:lnTo>
                      <a:pt x="0" y="116"/>
                    </a:lnTo>
                    <a:lnTo>
                      <a:pt x="1" y="114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10" y="113"/>
                    </a:lnTo>
                    <a:lnTo>
                      <a:pt x="15" y="113"/>
                    </a:lnTo>
                    <a:lnTo>
                      <a:pt x="20" y="113"/>
                    </a:lnTo>
                    <a:lnTo>
                      <a:pt x="25" y="112"/>
                    </a:lnTo>
                    <a:lnTo>
                      <a:pt x="31" y="112"/>
                    </a:lnTo>
                    <a:lnTo>
                      <a:pt x="37" y="111"/>
                    </a:lnTo>
                    <a:lnTo>
                      <a:pt x="42" y="110"/>
                    </a:lnTo>
                    <a:lnTo>
                      <a:pt x="47" y="110"/>
                    </a:lnTo>
                    <a:lnTo>
                      <a:pt x="52" y="109"/>
                    </a:lnTo>
                    <a:lnTo>
                      <a:pt x="58" y="107"/>
                    </a:lnTo>
                    <a:lnTo>
                      <a:pt x="63" y="106"/>
                    </a:lnTo>
                    <a:lnTo>
                      <a:pt x="68" y="105"/>
                    </a:lnTo>
                    <a:lnTo>
                      <a:pt x="73" y="103"/>
                    </a:lnTo>
                    <a:lnTo>
                      <a:pt x="78" y="101"/>
                    </a:lnTo>
                    <a:lnTo>
                      <a:pt x="83" y="99"/>
                    </a:lnTo>
                    <a:lnTo>
                      <a:pt x="88" y="96"/>
                    </a:lnTo>
                    <a:lnTo>
                      <a:pt x="92" y="94"/>
                    </a:lnTo>
                    <a:lnTo>
                      <a:pt x="95" y="90"/>
                    </a:lnTo>
                    <a:lnTo>
                      <a:pt x="97" y="86"/>
                    </a:lnTo>
                    <a:lnTo>
                      <a:pt x="99" y="82"/>
                    </a:lnTo>
                    <a:lnTo>
                      <a:pt x="99" y="77"/>
                    </a:lnTo>
                    <a:lnTo>
                      <a:pt x="98" y="70"/>
                    </a:lnTo>
                    <a:lnTo>
                      <a:pt x="96" y="64"/>
                    </a:lnTo>
                    <a:lnTo>
                      <a:pt x="95" y="59"/>
                    </a:lnTo>
                    <a:lnTo>
                      <a:pt x="92" y="53"/>
                    </a:lnTo>
                    <a:lnTo>
                      <a:pt x="89" y="48"/>
                    </a:lnTo>
                    <a:lnTo>
                      <a:pt x="86" y="44"/>
                    </a:lnTo>
                    <a:lnTo>
                      <a:pt x="83" y="40"/>
                    </a:lnTo>
                    <a:lnTo>
                      <a:pt x="79" y="36"/>
                    </a:lnTo>
                    <a:lnTo>
                      <a:pt x="75" y="32"/>
                    </a:lnTo>
                    <a:lnTo>
                      <a:pt x="70" y="28"/>
                    </a:lnTo>
                    <a:lnTo>
                      <a:pt x="65" y="24"/>
                    </a:lnTo>
                    <a:lnTo>
                      <a:pt x="60" y="21"/>
                    </a:lnTo>
                    <a:lnTo>
                      <a:pt x="54" y="17"/>
                    </a:lnTo>
                    <a:lnTo>
                      <a:pt x="48" y="13"/>
                    </a:lnTo>
                    <a:lnTo>
                      <a:pt x="41" y="10"/>
                    </a:lnTo>
                    <a:lnTo>
                      <a:pt x="35" y="7"/>
                    </a:lnTo>
                    <a:lnTo>
                      <a:pt x="29" y="4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41" y="4"/>
                    </a:lnTo>
                    <a:lnTo>
                      <a:pt x="48" y="6"/>
                    </a:lnTo>
                    <a:lnTo>
                      <a:pt x="55" y="9"/>
                    </a:lnTo>
                    <a:lnTo>
                      <a:pt x="61" y="13"/>
                    </a:lnTo>
                    <a:lnTo>
                      <a:pt x="67" y="16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4" name="Freeform 78"/>
              <p:cNvSpPr>
                <a:spLocks/>
              </p:cNvSpPr>
              <p:nvPr/>
            </p:nvSpPr>
            <p:spPr bwMode="auto">
              <a:xfrm>
                <a:off x="1105" y="1306"/>
                <a:ext cx="96" cy="82"/>
              </a:xfrm>
              <a:custGeom>
                <a:avLst/>
                <a:gdLst>
                  <a:gd name="T0" fmla="*/ 16 w 96"/>
                  <a:gd name="T1" fmla="*/ 25 h 82"/>
                  <a:gd name="T2" fmla="*/ 12 w 96"/>
                  <a:gd name="T3" fmla="*/ 29 h 82"/>
                  <a:gd name="T4" fmla="*/ 9 w 96"/>
                  <a:gd name="T5" fmla="*/ 35 h 82"/>
                  <a:gd name="T6" fmla="*/ 8 w 96"/>
                  <a:gd name="T7" fmla="*/ 40 h 82"/>
                  <a:gd name="T8" fmla="*/ 8 w 96"/>
                  <a:gd name="T9" fmla="*/ 46 h 82"/>
                  <a:gd name="T10" fmla="*/ 9 w 96"/>
                  <a:gd name="T11" fmla="*/ 51 h 82"/>
                  <a:gd name="T12" fmla="*/ 10 w 96"/>
                  <a:gd name="T13" fmla="*/ 55 h 82"/>
                  <a:gd name="T14" fmla="*/ 13 w 96"/>
                  <a:gd name="T15" fmla="*/ 59 h 82"/>
                  <a:gd name="T16" fmla="*/ 16 w 96"/>
                  <a:gd name="T17" fmla="*/ 62 h 82"/>
                  <a:gd name="T18" fmla="*/ 19 w 96"/>
                  <a:gd name="T19" fmla="*/ 66 h 82"/>
                  <a:gd name="T20" fmla="*/ 23 w 96"/>
                  <a:gd name="T21" fmla="*/ 69 h 82"/>
                  <a:gd name="T22" fmla="*/ 26 w 96"/>
                  <a:gd name="T23" fmla="*/ 72 h 82"/>
                  <a:gd name="T24" fmla="*/ 30 w 96"/>
                  <a:gd name="T25" fmla="*/ 75 h 82"/>
                  <a:gd name="T26" fmla="*/ 31 w 96"/>
                  <a:gd name="T27" fmla="*/ 77 h 82"/>
                  <a:gd name="T28" fmla="*/ 31 w 96"/>
                  <a:gd name="T29" fmla="*/ 78 h 82"/>
                  <a:gd name="T30" fmla="*/ 31 w 96"/>
                  <a:gd name="T31" fmla="*/ 79 h 82"/>
                  <a:gd name="T32" fmla="*/ 30 w 96"/>
                  <a:gd name="T33" fmla="*/ 80 h 82"/>
                  <a:gd name="T34" fmla="*/ 29 w 96"/>
                  <a:gd name="T35" fmla="*/ 81 h 82"/>
                  <a:gd name="T36" fmla="*/ 27 w 96"/>
                  <a:gd name="T37" fmla="*/ 81 h 82"/>
                  <a:gd name="T38" fmla="*/ 26 w 96"/>
                  <a:gd name="T39" fmla="*/ 81 h 82"/>
                  <a:gd name="T40" fmla="*/ 25 w 96"/>
                  <a:gd name="T41" fmla="*/ 80 h 82"/>
                  <a:gd name="T42" fmla="*/ 17 w 96"/>
                  <a:gd name="T43" fmla="*/ 75 h 82"/>
                  <a:gd name="T44" fmla="*/ 10 w 96"/>
                  <a:gd name="T45" fmla="*/ 69 h 82"/>
                  <a:gd name="T46" fmla="*/ 5 w 96"/>
                  <a:gd name="T47" fmla="*/ 61 h 82"/>
                  <a:gd name="T48" fmla="*/ 1 w 96"/>
                  <a:gd name="T49" fmla="*/ 54 h 82"/>
                  <a:gd name="T50" fmla="*/ 0 w 96"/>
                  <a:gd name="T51" fmla="*/ 45 h 82"/>
                  <a:gd name="T52" fmla="*/ 1 w 96"/>
                  <a:gd name="T53" fmla="*/ 37 h 82"/>
                  <a:gd name="T54" fmla="*/ 4 w 96"/>
                  <a:gd name="T55" fmla="*/ 29 h 82"/>
                  <a:gd name="T56" fmla="*/ 10 w 96"/>
                  <a:gd name="T57" fmla="*/ 22 h 82"/>
                  <a:gd name="T58" fmla="*/ 15 w 96"/>
                  <a:gd name="T59" fmla="*/ 19 h 82"/>
                  <a:gd name="T60" fmla="*/ 21 w 96"/>
                  <a:gd name="T61" fmla="*/ 15 h 82"/>
                  <a:gd name="T62" fmla="*/ 27 w 96"/>
                  <a:gd name="T63" fmla="*/ 13 h 82"/>
                  <a:gd name="T64" fmla="*/ 33 w 96"/>
                  <a:gd name="T65" fmla="*/ 10 h 82"/>
                  <a:gd name="T66" fmla="*/ 40 w 96"/>
                  <a:gd name="T67" fmla="*/ 8 h 82"/>
                  <a:gd name="T68" fmla="*/ 47 w 96"/>
                  <a:gd name="T69" fmla="*/ 6 h 82"/>
                  <a:gd name="T70" fmla="*/ 54 w 96"/>
                  <a:gd name="T71" fmla="*/ 4 h 82"/>
                  <a:gd name="T72" fmla="*/ 61 w 96"/>
                  <a:gd name="T73" fmla="*/ 3 h 82"/>
                  <a:gd name="T74" fmla="*/ 67 w 96"/>
                  <a:gd name="T75" fmla="*/ 1 h 82"/>
                  <a:gd name="T76" fmla="*/ 74 w 96"/>
                  <a:gd name="T77" fmla="*/ 1 h 82"/>
                  <a:gd name="T78" fmla="*/ 79 w 96"/>
                  <a:gd name="T79" fmla="*/ 0 h 82"/>
                  <a:gd name="T80" fmla="*/ 84 w 96"/>
                  <a:gd name="T81" fmla="*/ 0 h 82"/>
                  <a:gd name="T82" fmla="*/ 89 w 96"/>
                  <a:gd name="T83" fmla="*/ 0 h 82"/>
                  <a:gd name="T84" fmla="*/ 92 w 96"/>
                  <a:gd name="T85" fmla="*/ 0 h 82"/>
                  <a:gd name="T86" fmla="*/ 94 w 96"/>
                  <a:gd name="T87" fmla="*/ 1 h 82"/>
                  <a:gd name="T88" fmla="*/ 95 w 96"/>
                  <a:gd name="T89" fmla="*/ 2 h 82"/>
                  <a:gd name="T90" fmla="*/ 91 w 96"/>
                  <a:gd name="T91" fmla="*/ 3 h 82"/>
                  <a:gd name="T92" fmla="*/ 87 w 96"/>
                  <a:gd name="T93" fmla="*/ 3 h 82"/>
                  <a:gd name="T94" fmla="*/ 82 w 96"/>
                  <a:gd name="T95" fmla="*/ 4 h 82"/>
                  <a:gd name="T96" fmla="*/ 77 w 96"/>
                  <a:gd name="T97" fmla="*/ 4 h 82"/>
                  <a:gd name="T98" fmla="*/ 72 w 96"/>
                  <a:gd name="T99" fmla="*/ 5 h 82"/>
                  <a:gd name="T100" fmla="*/ 67 w 96"/>
                  <a:gd name="T101" fmla="*/ 6 h 82"/>
                  <a:gd name="T102" fmla="*/ 62 w 96"/>
                  <a:gd name="T103" fmla="*/ 7 h 82"/>
                  <a:gd name="T104" fmla="*/ 57 w 96"/>
                  <a:gd name="T105" fmla="*/ 8 h 82"/>
                  <a:gd name="T106" fmla="*/ 51 w 96"/>
                  <a:gd name="T107" fmla="*/ 10 h 82"/>
                  <a:gd name="T108" fmla="*/ 46 w 96"/>
                  <a:gd name="T109" fmla="*/ 11 h 82"/>
                  <a:gd name="T110" fmla="*/ 40 w 96"/>
                  <a:gd name="T111" fmla="*/ 13 h 82"/>
                  <a:gd name="T112" fmla="*/ 35 w 96"/>
                  <a:gd name="T113" fmla="*/ 15 h 82"/>
                  <a:gd name="T114" fmla="*/ 30 w 96"/>
                  <a:gd name="T115" fmla="*/ 17 h 82"/>
                  <a:gd name="T116" fmla="*/ 25 w 96"/>
                  <a:gd name="T117" fmla="*/ 19 h 82"/>
                  <a:gd name="T118" fmla="*/ 20 w 96"/>
                  <a:gd name="T119" fmla="*/ 22 h 82"/>
                  <a:gd name="T120" fmla="*/ 16 w 96"/>
                  <a:gd name="T121" fmla="*/ 25 h 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6"/>
                  <a:gd name="T184" fmla="*/ 0 h 82"/>
                  <a:gd name="T185" fmla="*/ 96 w 96"/>
                  <a:gd name="T186" fmla="*/ 82 h 8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6" h="82">
                    <a:moveTo>
                      <a:pt x="16" y="25"/>
                    </a:moveTo>
                    <a:lnTo>
                      <a:pt x="12" y="29"/>
                    </a:lnTo>
                    <a:lnTo>
                      <a:pt x="9" y="35"/>
                    </a:lnTo>
                    <a:lnTo>
                      <a:pt x="8" y="40"/>
                    </a:lnTo>
                    <a:lnTo>
                      <a:pt x="8" y="46"/>
                    </a:lnTo>
                    <a:lnTo>
                      <a:pt x="9" y="51"/>
                    </a:lnTo>
                    <a:lnTo>
                      <a:pt x="10" y="55"/>
                    </a:lnTo>
                    <a:lnTo>
                      <a:pt x="13" y="59"/>
                    </a:lnTo>
                    <a:lnTo>
                      <a:pt x="16" y="62"/>
                    </a:lnTo>
                    <a:lnTo>
                      <a:pt x="19" y="66"/>
                    </a:lnTo>
                    <a:lnTo>
                      <a:pt x="23" y="69"/>
                    </a:lnTo>
                    <a:lnTo>
                      <a:pt x="26" y="72"/>
                    </a:lnTo>
                    <a:lnTo>
                      <a:pt x="30" y="75"/>
                    </a:lnTo>
                    <a:lnTo>
                      <a:pt x="31" y="77"/>
                    </a:lnTo>
                    <a:lnTo>
                      <a:pt x="31" y="78"/>
                    </a:lnTo>
                    <a:lnTo>
                      <a:pt x="31" y="79"/>
                    </a:lnTo>
                    <a:lnTo>
                      <a:pt x="30" y="80"/>
                    </a:lnTo>
                    <a:lnTo>
                      <a:pt x="29" y="81"/>
                    </a:lnTo>
                    <a:lnTo>
                      <a:pt x="27" y="81"/>
                    </a:lnTo>
                    <a:lnTo>
                      <a:pt x="26" y="81"/>
                    </a:lnTo>
                    <a:lnTo>
                      <a:pt x="25" y="80"/>
                    </a:lnTo>
                    <a:lnTo>
                      <a:pt x="17" y="75"/>
                    </a:lnTo>
                    <a:lnTo>
                      <a:pt x="10" y="69"/>
                    </a:lnTo>
                    <a:lnTo>
                      <a:pt x="5" y="61"/>
                    </a:lnTo>
                    <a:lnTo>
                      <a:pt x="1" y="54"/>
                    </a:lnTo>
                    <a:lnTo>
                      <a:pt x="0" y="45"/>
                    </a:lnTo>
                    <a:lnTo>
                      <a:pt x="1" y="37"/>
                    </a:lnTo>
                    <a:lnTo>
                      <a:pt x="4" y="29"/>
                    </a:lnTo>
                    <a:lnTo>
                      <a:pt x="10" y="22"/>
                    </a:lnTo>
                    <a:lnTo>
                      <a:pt x="15" y="19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33" y="10"/>
                    </a:lnTo>
                    <a:lnTo>
                      <a:pt x="40" y="8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1" y="3"/>
                    </a:lnTo>
                    <a:lnTo>
                      <a:pt x="67" y="1"/>
                    </a:lnTo>
                    <a:lnTo>
                      <a:pt x="74" y="1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4" y="1"/>
                    </a:lnTo>
                    <a:lnTo>
                      <a:pt x="95" y="2"/>
                    </a:lnTo>
                    <a:lnTo>
                      <a:pt x="91" y="3"/>
                    </a:lnTo>
                    <a:lnTo>
                      <a:pt x="87" y="3"/>
                    </a:lnTo>
                    <a:lnTo>
                      <a:pt x="82" y="4"/>
                    </a:lnTo>
                    <a:lnTo>
                      <a:pt x="77" y="4"/>
                    </a:lnTo>
                    <a:lnTo>
                      <a:pt x="72" y="5"/>
                    </a:lnTo>
                    <a:lnTo>
                      <a:pt x="67" y="6"/>
                    </a:lnTo>
                    <a:lnTo>
                      <a:pt x="62" y="7"/>
                    </a:lnTo>
                    <a:lnTo>
                      <a:pt x="57" y="8"/>
                    </a:lnTo>
                    <a:lnTo>
                      <a:pt x="51" y="10"/>
                    </a:lnTo>
                    <a:lnTo>
                      <a:pt x="46" y="11"/>
                    </a:lnTo>
                    <a:lnTo>
                      <a:pt x="40" y="13"/>
                    </a:lnTo>
                    <a:lnTo>
                      <a:pt x="35" y="15"/>
                    </a:lnTo>
                    <a:lnTo>
                      <a:pt x="30" y="17"/>
                    </a:lnTo>
                    <a:lnTo>
                      <a:pt x="25" y="19"/>
                    </a:lnTo>
                    <a:lnTo>
                      <a:pt x="20" y="22"/>
                    </a:lnTo>
                    <a:lnTo>
                      <a:pt x="16" y="25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5" name="Freeform 79"/>
              <p:cNvSpPr>
                <a:spLocks/>
              </p:cNvSpPr>
              <p:nvPr/>
            </p:nvSpPr>
            <p:spPr bwMode="auto">
              <a:xfrm>
                <a:off x="1039" y="1301"/>
                <a:ext cx="84" cy="101"/>
              </a:xfrm>
              <a:custGeom>
                <a:avLst/>
                <a:gdLst>
                  <a:gd name="T0" fmla="*/ 13 w 84"/>
                  <a:gd name="T1" fmla="*/ 40 h 101"/>
                  <a:gd name="T2" fmla="*/ 9 w 84"/>
                  <a:gd name="T3" fmla="*/ 46 h 101"/>
                  <a:gd name="T4" fmla="*/ 7 w 84"/>
                  <a:gd name="T5" fmla="*/ 53 h 101"/>
                  <a:gd name="T6" fmla="*/ 8 w 84"/>
                  <a:gd name="T7" fmla="*/ 60 h 101"/>
                  <a:gd name="T8" fmla="*/ 13 w 84"/>
                  <a:gd name="T9" fmla="*/ 67 h 101"/>
                  <a:gd name="T10" fmla="*/ 19 w 84"/>
                  <a:gd name="T11" fmla="*/ 74 h 101"/>
                  <a:gd name="T12" fmla="*/ 27 w 84"/>
                  <a:gd name="T13" fmla="*/ 79 h 101"/>
                  <a:gd name="T14" fmla="*/ 35 w 84"/>
                  <a:gd name="T15" fmla="*/ 85 h 101"/>
                  <a:gd name="T16" fmla="*/ 40 w 84"/>
                  <a:gd name="T17" fmla="*/ 89 h 101"/>
                  <a:gd name="T18" fmla="*/ 41 w 84"/>
                  <a:gd name="T19" fmla="*/ 92 h 101"/>
                  <a:gd name="T20" fmla="*/ 42 w 84"/>
                  <a:gd name="T21" fmla="*/ 95 h 101"/>
                  <a:gd name="T22" fmla="*/ 42 w 84"/>
                  <a:gd name="T23" fmla="*/ 98 h 101"/>
                  <a:gd name="T24" fmla="*/ 39 w 84"/>
                  <a:gd name="T25" fmla="*/ 100 h 101"/>
                  <a:gd name="T26" fmla="*/ 36 w 84"/>
                  <a:gd name="T27" fmla="*/ 99 h 101"/>
                  <a:gd name="T28" fmla="*/ 31 w 84"/>
                  <a:gd name="T29" fmla="*/ 94 h 101"/>
                  <a:gd name="T30" fmla="*/ 22 w 84"/>
                  <a:gd name="T31" fmla="*/ 87 h 101"/>
                  <a:gd name="T32" fmla="*/ 13 w 84"/>
                  <a:gd name="T33" fmla="*/ 79 h 101"/>
                  <a:gd name="T34" fmla="*/ 5 w 84"/>
                  <a:gd name="T35" fmla="*/ 71 h 101"/>
                  <a:gd name="T36" fmla="*/ 0 w 84"/>
                  <a:gd name="T37" fmla="*/ 60 h 101"/>
                  <a:gd name="T38" fmla="*/ 1 w 84"/>
                  <a:gd name="T39" fmla="*/ 49 h 101"/>
                  <a:gd name="T40" fmla="*/ 6 w 84"/>
                  <a:gd name="T41" fmla="*/ 38 h 101"/>
                  <a:gd name="T42" fmla="*/ 14 w 84"/>
                  <a:gd name="T43" fmla="*/ 30 h 101"/>
                  <a:gd name="T44" fmla="*/ 23 w 84"/>
                  <a:gd name="T45" fmla="*/ 24 h 101"/>
                  <a:gd name="T46" fmla="*/ 32 w 84"/>
                  <a:gd name="T47" fmla="*/ 20 h 101"/>
                  <a:gd name="T48" fmla="*/ 42 w 84"/>
                  <a:gd name="T49" fmla="*/ 15 h 101"/>
                  <a:gd name="T50" fmla="*/ 52 w 84"/>
                  <a:gd name="T51" fmla="*/ 10 h 101"/>
                  <a:gd name="T52" fmla="*/ 61 w 84"/>
                  <a:gd name="T53" fmla="*/ 6 h 101"/>
                  <a:gd name="T54" fmla="*/ 69 w 84"/>
                  <a:gd name="T55" fmla="*/ 3 h 101"/>
                  <a:gd name="T56" fmla="*/ 76 w 84"/>
                  <a:gd name="T57" fmla="*/ 0 h 101"/>
                  <a:gd name="T58" fmla="*/ 81 w 84"/>
                  <a:gd name="T59" fmla="*/ 0 h 101"/>
                  <a:gd name="T60" fmla="*/ 79 w 84"/>
                  <a:gd name="T61" fmla="*/ 3 h 101"/>
                  <a:gd name="T62" fmla="*/ 71 w 84"/>
                  <a:gd name="T63" fmla="*/ 6 h 101"/>
                  <a:gd name="T64" fmla="*/ 63 w 84"/>
                  <a:gd name="T65" fmla="*/ 10 h 101"/>
                  <a:gd name="T66" fmla="*/ 54 w 84"/>
                  <a:gd name="T67" fmla="*/ 14 h 101"/>
                  <a:gd name="T68" fmla="*/ 45 w 84"/>
                  <a:gd name="T69" fmla="*/ 18 h 101"/>
                  <a:gd name="T70" fmla="*/ 36 w 84"/>
                  <a:gd name="T71" fmla="*/ 23 h 101"/>
                  <a:gd name="T72" fmla="*/ 27 w 84"/>
                  <a:gd name="T73" fmla="*/ 28 h 101"/>
                  <a:gd name="T74" fmla="*/ 19 w 84"/>
                  <a:gd name="T75" fmla="*/ 34 h 10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4"/>
                  <a:gd name="T115" fmla="*/ 0 h 101"/>
                  <a:gd name="T116" fmla="*/ 84 w 84"/>
                  <a:gd name="T117" fmla="*/ 101 h 10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4" h="101">
                    <a:moveTo>
                      <a:pt x="15" y="37"/>
                    </a:moveTo>
                    <a:lnTo>
                      <a:pt x="13" y="40"/>
                    </a:lnTo>
                    <a:lnTo>
                      <a:pt x="11" y="43"/>
                    </a:lnTo>
                    <a:lnTo>
                      <a:pt x="9" y="46"/>
                    </a:lnTo>
                    <a:lnTo>
                      <a:pt x="8" y="49"/>
                    </a:lnTo>
                    <a:lnTo>
                      <a:pt x="7" y="53"/>
                    </a:lnTo>
                    <a:lnTo>
                      <a:pt x="7" y="57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6" y="71"/>
                    </a:lnTo>
                    <a:lnTo>
                      <a:pt x="19" y="74"/>
                    </a:lnTo>
                    <a:lnTo>
                      <a:pt x="23" y="77"/>
                    </a:lnTo>
                    <a:lnTo>
                      <a:pt x="27" y="79"/>
                    </a:lnTo>
                    <a:lnTo>
                      <a:pt x="31" y="82"/>
                    </a:lnTo>
                    <a:lnTo>
                      <a:pt x="35" y="85"/>
                    </a:lnTo>
                    <a:lnTo>
                      <a:pt x="38" y="88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1" y="92"/>
                    </a:lnTo>
                    <a:lnTo>
                      <a:pt x="42" y="94"/>
                    </a:lnTo>
                    <a:lnTo>
                      <a:pt x="42" y="95"/>
                    </a:lnTo>
                    <a:lnTo>
                      <a:pt x="42" y="97"/>
                    </a:lnTo>
                    <a:lnTo>
                      <a:pt x="42" y="98"/>
                    </a:lnTo>
                    <a:lnTo>
                      <a:pt x="40" y="99"/>
                    </a:lnTo>
                    <a:lnTo>
                      <a:pt x="39" y="100"/>
                    </a:lnTo>
                    <a:lnTo>
                      <a:pt x="37" y="100"/>
                    </a:lnTo>
                    <a:lnTo>
                      <a:pt x="36" y="99"/>
                    </a:lnTo>
                    <a:lnTo>
                      <a:pt x="35" y="98"/>
                    </a:lnTo>
                    <a:lnTo>
                      <a:pt x="31" y="94"/>
                    </a:lnTo>
                    <a:lnTo>
                      <a:pt x="26" y="90"/>
                    </a:lnTo>
                    <a:lnTo>
                      <a:pt x="22" y="87"/>
                    </a:lnTo>
                    <a:lnTo>
                      <a:pt x="17" y="83"/>
                    </a:lnTo>
                    <a:lnTo>
                      <a:pt x="13" y="79"/>
                    </a:lnTo>
                    <a:lnTo>
                      <a:pt x="9" y="75"/>
                    </a:lnTo>
                    <a:lnTo>
                      <a:pt x="5" y="71"/>
                    </a:lnTo>
                    <a:lnTo>
                      <a:pt x="2" y="66"/>
                    </a:lnTo>
                    <a:lnTo>
                      <a:pt x="0" y="60"/>
                    </a:lnTo>
                    <a:lnTo>
                      <a:pt x="0" y="54"/>
                    </a:lnTo>
                    <a:lnTo>
                      <a:pt x="1" y="49"/>
                    </a:lnTo>
                    <a:lnTo>
                      <a:pt x="3" y="43"/>
                    </a:lnTo>
                    <a:lnTo>
                      <a:pt x="6" y="38"/>
                    </a:lnTo>
                    <a:lnTo>
                      <a:pt x="9" y="34"/>
                    </a:lnTo>
                    <a:lnTo>
                      <a:pt x="14" y="30"/>
                    </a:lnTo>
                    <a:lnTo>
                      <a:pt x="19" y="27"/>
                    </a:lnTo>
                    <a:lnTo>
                      <a:pt x="23" y="24"/>
                    </a:lnTo>
                    <a:lnTo>
                      <a:pt x="28" y="22"/>
                    </a:lnTo>
                    <a:lnTo>
                      <a:pt x="32" y="20"/>
                    </a:lnTo>
                    <a:lnTo>
                      <a:pt x="37" y="17"/>
                    </a:lnTo>
                    <a:lnTo>
                      <a:pt x="42" y="15"/>
                    </a:lnTo>
                    <a:lnTo>
                      <a:pt x="47" y="13"/>
                    </a:lnTo>
                    <a:lnTo>
                      <a:pt x="52" y="10"/>
                    </a:lnTo>
                    <a:lnTo>
                      <a:pt x="56" y="8"/>
                    </a:lnTo>
                    <a:lnTo>
                      <a:pt x="61" y="6"/>
                    </a:lnTo>
                    <a:lnTo>
                      <a:pt x="65" y="4"/>
                    </a:lnTo>
                    <a:lnTo>
                      <a:pt x="69" y="3"/>
                    </a:lnTo>
                    <a:lnTo>
                      <a:pt x="73" y="2"/>
                    </a:lnTo>
                    <a:lnTo>
                      <a:pt x="76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79" y="3"/>
                    </a:lnTo>
                    <a:lnTo>
                      <a:pt x="75" y="4"/>
                    </a:lnTo>
                    <a:lnTo>
                      <a:pt x="71" y="6"/>
                    </a:lnTo>
                    <a:lnTo>
                      <a:pt x="67" y="8"/>
                    </a:lnTo>
                    <a:lnTo>
                      <a:pt x="63" y="10"/>
                    </a:lnTo>
                    <a:lnTo>
                      <a:pt x="58" y="12"/>
                    </a:lnTo>
                    <a:lnTo>
                      <a:pt x="54" y="14"/>
                    </a:lnTo>
                    <a:lnTo>
                      <a:pt x="50" y="16"/>
                    </a:lnTo>
                    <a:lnTo>
                      <a:pt x="45" y="18"/>
                    </a:lnTo>
                    <a:lnTo>
                      <a:pt x="40" y="21"/>
                    </a:lnTo>
                    <a:lnTo>
                      <a:pt x="36" y="23"/>
                    </a:lnTo>
                    <a:lnTo>
                      <a:pt x="32" y="25"/>
                    </a:lnTo>
                    <a:lnTo>
                      <a:pt x="27" y="28"/>
                    </a:lnTo>
                    <a:lnTo>
                      <a:pt x="23" y="31"/>
                    </a:lnTo>
                    <a:lnTo>
                      <a:pt x="19" y="34"/>
                    </a:lnTo>
                    <a:lnTo>
                      <a:pt x="15" y="37"/>
                    </a:ln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6" name="AutoShape 80"/>
              <p:cNvSpPr>
                <a:spLocks noChangeArrowheads="1"/>
              </p:cNvSpPr>
              <p:nvPr/>
            </p:nvSpPr>
            <p:spPr bwMode="auto">
              <a:xfrm rot="1320000">
                <a:off x="1078" y="1458"/>
                <a:ext cx="72" cy="96"/>
              </a:xfrm>
              <a:prstGeom prst="roundRect">
                <a:avLst>
                  <a:gd name="adj" fmla="val 16630"/>
                </a:avLst>
              </a:prstGeom>
              <a:solidFill>
                <a:schemeClr val="accent2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691" name="Group 81"/>
            <p:cNvGrpSpPr>
              <a:grpSpLocks/>
            </p:cNvGrpSpPr>
            <p:nvPr/>
          </p:nvGrpSpPr>
          <p:grpSpPr bwMode="auto">
            <a:xfrm>
              <a:off x="721" y="1797"/>
              <a:ext cx="814" cy="1634"/>
              <a:chOff x="721" y="1797"/>
              <a:chExt cx="814" cy="1634"/>
            </a:xfrm>
          </p:grpSpPr>
          <p:grpSp>
            <p:nvGrpSpPr>
              <p:cNvPr id="71829" name="Group 82"/>
              <p:cNvGrpSpPr>
                <a:grpSpLocks/>
              </p:cNvGrpSpPr>
              <p:nvPr/>
            </p:nvGrpSpPr>
            <p:grpSpPr bwMode="auto">
              <a:xfrm>
                <a:off x="721" y="1797"/>
                <a:ext cx="814" cy="1634"/>
                <a:chOff x="721" y="1797"/>
                <a:chExt cx="814" cy="1634"/>
              </a:xfrm>
            </p:grpSpPr>
            <p:sp>
              <p:nvSpPr>
                <p:cNvPr id="71835" name="Rectangle 83"/>
                <p:cNvSpPr>
                  <a:spLocks noChangeArrowheads="1"/>
                </p:cNvSpPr>
                <p:nvPr/>
              </p:nvSpPr>
              <p:spPr bwMode="auto">
                <a:xfrm>
                  <a:off x="721" y="1804"/>
                  <a:ext cx="814" cy="1627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en-US">
                    <a:ea typeface="Arial Unicode MS" pitchFamily="34" charset="-122"/>
                  </a:endParaRPr>
                </a:p>
              </p:txBody>
            </p:sp>
            <p:sp>
              <p:nvSpPr>
                <p:cNvPr id="71836" name="Rectangle 84"/>
                <p:cNvSpPr>
                  <a:spLocks noChangeArrowheads="1"/>
                </p:cNvSpPr>
                <p:nvPr/>
              </p:nvSpPr>
              <p:spPr bwMode="auto">
                <a:xfrm>
                  <a:off x="817" y="1797"/>
                  <a:ext cx="626" cy="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b="1">
                      <a:latin typeface="Times New Roman" pitchFamily="18" charset="0"/>
                      <a:ea typeface="PMingLiU" pitchFamily="18" charset="-120"/>
                    </a:rPr>
                    <a:t>Client</a:t>
                  </a:r>
                </a:p>
              </p:txBody>
            </p:sp>
          </p:grpSp>
          <p:grpSp>
            <p:nvGrpSpPr>
              <p:cNvPr id="71830" name="Group 85"/>
              <p:cNvGrpSpPr>
                <a:grpSpLocks/>
              </p:cNvGrpSpPr>
              <p:nvPr/>
            </p:nvGrpSpPr>
            <p:grpSpPr bwMode="auto">
              <a:xfrm>
                <a:off x="864" y="2184"/>
                <a:ext cx="576" cy="1218"/>
                <a:chOff x="864" y="2184"/>
                <a:chExt cx="576" cy="1218"/>
              </a:xfrm>
            </p:grpSpPr>
            <p:sp>
              <p:nvSpPr>
                <p:cNvPr id="71831" name="Rectangle 86"/>
                <p:cNvSpPr>
                  <a:spLocks noChangeArrowheads="1"/>
                </p:cNvSpPr>
                <p:nvPr/>
              </p:nvSpPr>
              <p:spPr bwMode="auto">
                <a:xfrm>
                  <a:off x="864" y="2184"/>
                  <a:ext cx="576" cy="2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sz="1600">
                      <a:latin typeface="Times New Roman" pitchFamily="18" charset="0"/>
                      <a:ea typeface="PMingLiU" pitchFamily="18" charset="-120"/>
                    </a:rPr>
                    <a:t>WML</a:t>
                  </a:r>
                </a:p>
              </p:txBody>
            </p:sp>
            <p:sp>
              <p:nvSpPr>
                <p:cNvPr id="71832" name="Rectangle 87"/>
                <p:cNvSpPr>
                  <a:spLocks noChangeArrowheads="1"/>
                </p:cNvSpPr>
                <p:nvPr/>
              </p:nvSpPr>
              <p:spPr bwMode="auto">
                <a:xfrm>
                  <a:off x="864" y="2460"/>
                  <a:ext cx="576" cy="40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sz="1600">
                      <a:latin typeface="Times New Roman" pitchFamily="18" charset="0"/>
                      <a:ea typeface="PMingLiU" pitchFamily="18" charset="-120"/>
                    </a:rPr>
                    <a:t>WML-Script</a:t>
                  </a:r>
                </a:p>
              </p:txBody>
            </p:sp>
            <p:sp>
              <p:nvSpPr>
                <p:cNvPr id="71833" name="Rectangle 88"/>
                <p:cNvSpPr>
                  <a:spLocks noChangeArrowheads="1"/>
                </p:cNvSpPr>
                <p:nvPr/>
              </p:nvSpPr>
              <p:spPr bwMode="auto">
                <a:xfrm>
                  <a:off x="864" y="2890"/>
                  <a:ext cx="576" cy="2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sz="1600">
                      <a:latin typeface="Times New Roman" pitchFamily="18" charset="0"/>
                      <a:ea typeface="PMingLiU" pitchFamily="18" charset="-120"/>
                    </a:rPr>
                    <a:t>WTAI</a:t>
                  </a:r>
                </a:p>
              </p:txBody>
            </p:sp>
            <p:sp>
              <p:nvSpPr>
                <p:cNvPr id="71834" name="Rectangle 89"/>
                <p:cNvSpPr>
                  <a:spLocks noChangeArrowheads="1"/>
                </p:cNvSpPr>
                <p:nvPr/>
              </p:nvSpPr>
              <p:spPr bwMode="auto">
                <a:xfrm>
                  <a:off x="864" y="3166"/>
                  <a:ext cx="576" cy="2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/>
                  <a:r>
                    <a:rPr lang="en-US" altLang="zh-TW" sz="1600">
                      <a:latin typeface="Times New Roman" pitchFamily="18" charset="0"/>
                      <a:ea typeface="PMingLiU" pitchFamily="18" charset="-120"/>
                    </a:rPr>
                    <a:t>Etc.</a:t>
                  </a:r>
                </a:p>
              </p:txBody>
            </p:sp>
          </p:grpSp>
        </p:grpSp>
        <p:grpSp>
          <p:nvGrpSpPr>
            <p:cNvPr id="71692" name="Group 90"/>
            <p:cNvGrpSpPr>
              <a:grpSpLocks/>
            </p:cNvGrpSpPr>
            <p:nvPr/>
          </p:nvGrpSpPr>
          <p:grpSpPr bwMode="auto">
            <a:xfrm>
              <a:off x="2784" y="1204"/>
              <a:ext cx="381" cy="669"/>
              <a:chOff x="2784" y="1204"/>
              <a:chExt cx="381" cy="669"/>
            </a:xfrm>
          </p:grpSpPr>
          <p:sp>
            <p:nvSpPr>
              <p:cNvPr id="71773" name="Freeform 91"/>
              <p:cNvSpPr>
                <a:spLocks/>
              </p:cNvSpPr>
              <p:nvPr/>
            </p:nvSpPr>
            <p:spPr bwMode="auto">
              <a:xfrm>
                <a:off x="2784" y="1713"/>
                <a:ext cx="322" cy="160"/>
              </a:xfrm>
              <a:custGeom>
                <a:avLst/>
                <a:gdLst>
                  <a:gd name="T0" fmla="*/ 34 w 322"/>
                  <a:gd name="T1" fmla="*/ 83 h 160"/>
                  <a:gd name="T2" fmla="*/ 26 w 322"/>
                  <a:gd name="T3" fmla="*/ 92 h 160"/>
                  <a:gd name="T4" fmla="*/ 17 w 322"/>
                  <a:gd name="T5" fmla="*/ 100 h 160"/>
                  <a:gd name="T6" fmla="*/ 0 w 322"/>
                  <a:gd name="T7" fmla="*/ 109 h 160"/>
                  <a:gd name="T8" fmla="*/ 0 w 322"/>
                  <a:gd name="T9" fmla="*/ 117 h 160"/>
                  <a:gd name="T10" fmla="*/ 0 w 322"/>
                  <a:gd name="T11" fmla="*/ 125 h 160"/>
                  <a:gd name="T12" fmla="*/ 9 w 322"/>
                  <a:gd name="T13" fmla="*/ 125 h 160"/>
                  <a:gd name="T14" fmla="*/ 17 w 322"/>
                  <a:gd name="T15" fmla="*/ 133 h 160"/>
                  <a:gd name="T16" fmla="*/ 34 w 322"/>
                  <a:gd name="T17" fmla="*/ 133 h 160"/>
                  <a:gd name="T18" fmla="*/ 203 w 322"/>
                  <a:gd name="T19" fmla="*/ 159 h 160"/>
                  <a:gd name="T20" fmla="*/ 220 w 322"/>
                  <a:gd name="T21" fmla="*/ 159 h 160"/>
                  <a:gd name="T22" fmla="*/ 237 w 322"/>
                  <a:gd name="T23" fmla="*/ 159 h 160"/>
                  <a:gd name="T24" fmla="*/ 245 w 322"/>
                  <a:gd name="T25" fmla="*/ 159 h 160"/>
                  <a:gd name="T26" fmla="*/ 253 w 322"/>
                  <a:gd name="T27" fmla="*/ 159 h 160"/>
                  <a:gd name="T28" fmla="*/ 262 w 322"/>
                  <a:gd name="T29" fmla="*/ 150 h 160"/>
                  <a:gd name="T30" fmla="*/ 270 w 322"/>
                  <a:gd name="T31" fmla="*/ 142 h 160"/>
                  <a:gd name="T32" fmla="*/ 321 w 322"/>
                  <a:gd name="T33" fmla="*/ 0 h 160"/>
                  <a:gd name="T34" fmla="*/ 34 w 322"/>
                  <a:gd name="T35" fmla="*/ 83 h 1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2"/>
                  <a:gd name="T55" fmla="*/ 0 h 160"/>
                  <a:gd name="T56" fmla="*/ 322 w 322"/>
                  <a:gd name="T57" fmla="*/ 160 h 1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2" h="160">
                    <a:moveTo>
                      <a:pt x="34" y="83"/>
                    </a:moveTo>
                    <a:lnTo>
                      <a:pt x="26" y="92"/>
                    </a:lnTo>
                    <a:lnTo>
                      <a:pt x="17" y="100"/>
                    </a:lnTo>
                    <a:lnTo>
                      <a:pt x="0" y="109"/>
                    </a:lnTo>
                    <a:lnTo>
                      <a:pt x="0" y="117"/>
                    </a:lnTo>
                    <a:lnTo>
                      <a:pt x="0" y="125"/>
                    </a:lnTo>
                    <a:lnTo>
                      <a:pt x="9" y="125"/>
                    </a:lnTo>
                    <a:lnTo>
                      <a:pt x="17" y="133"/>
                    </a:lnTo>
                    <a:lnTo>
                      <a:pt x="34" y="133"/>
                    </a:lnTo>
                    <a:lnTo>
                      <a:pt x="203" y="159"/>
                    </a:lnTo>
                    <a:lnTo>
                      <a:pt x="220" y="159"/>
                    </a:lnTo>
                    <a:lnTo>
                      <a:pt x="237" y="159"/>
                    </a:lnTo>
                    <a:lnTo>
                      <a:pt x="245" y="159"/>
                    </a:lnTo>
                    <a:lnTo>
                      <a:pt x="253" y="159"/>
                    </a:lnTo>
                    <a:lnTo>
                      <a:pt x="262" y="150"/>
                    </a:lnTo>
                    <a:lnTo>
                      <a:pt x="270" y="142"/>
                    </a:lnTo>
                    <a:lnTo>
                      <a:pt x="321" y="0"/>
                    </a:lnTo>
                    <a:lnTo>
                      <a:pt x="34" y="83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4" name="Freeform 92"/>
              <p:cNvSpPr>
                <a:spLocks/>
              </p:cNvSpPr>
              <p:nvPr/>
            </p:nvSpPr>
            <p:spPr bwMode="auto">
              <a:xfrm>
                <a:off x="3012" y="1713"/>
                <a:ext cx="153" cy="151"/>
              </a:xfrm>
              <a:custGeom>
                <a:avLst/>
                <a:gdLst>
                  <a:gd name="T0" fmla="*/ 0 w 153"/>
                  <a:gd name="T1" fmla="*/ 100 h 151"/>
                  <a:gd name="T2" fmla="*/ 0 w 153"/>
                  <a:gd name="T3" fmla="*/ 109 h 151"/>
                  <a:gd name="T4" fmla="*/ 0 w 153"/>
                  <a:gd name="T5" fmla="*/ 116 h 151"/>
                  <a:gd name="T6" fmla="*/ 0 w 153"/>
                  <a:gd name="T7" fmla="*/ 125 h 151"/>
                  <a:gd name="T8" fmla="*/ 8 w 153"/>
                  <a:gd name="T9" fmla="*/ 125 h 151"/>
                  <a:gd name="T10" fmla="*/ 8 w 153"/>
                  <a:gd name="T11" fmla="*/ 133 h 151"/>
                  <a:gd name="T12" fmla="*/ 17 w 153"/>
                  <a:gd name="T13" fmla="*/ 142 h 151"/>
                  <a:gd name="T14" fmla="*/ 25 w 153"/>
                  <a:gd name="T15" fmla="*/ 150 h 151"/>
                  <a:gd name="T16" fmla="*/ 34 w 153"/>
                  <a:gd name="T17" fmla="*/ 150 h 151"/>
                  <a:gd name="T18" fmla="*/ 42 w 153"/>
                  <a:gd name="T19" fmla="*/ 142 h 151"/>
                  <a:gd name="T20" fmla="*/ 152 w 153"/>
                  <a:gd name="T21" fmla="*/ 25 h 151"/>
                  <a:gd name="T22" fmla="*/ 152 w 153"/>
                  <a:gd name="T23" fmla="*/ 17 h 151"/>
                  <a:gd name="T24" fmla="*/ 143 w 153"/>
                  <a:gd name="T25" fmla="*/ 17 h 151"/>
                  <a:gd name="T26" fmla="*/ 101 w 153"/>
                  <a:gd name="T27" fmla="*/ 0 h 151"/>
                  <a:gd name="T28" fmla="*/ 0 w 153"/>
                  <a:gd name="T29" fmla="*/ 10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3"/>
                  <a:gd name="T46" fmla="*/ 0 h 151"/>
                  <a:gd name="T47" fmla="*/ 153 w 153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3" h="151">
                    <a:moveTo>
                      <a:pt x="0" y="100"/>
                    </a:moveTo>
                    <a:lnTo>
                      <a:pt x="0" y="109"/>
                    </a:lnTo>
                    <a:lnTo>
                      <a:pt x="0" y="116"/>
                    </a:lnTo>
                    <a:lnTo>
                      <a:pt x="0" y="125"/>
                    </a:lnTo>
                    <a:lnTo>
                      <a:pt x="8" y="125"/>
                    </a:lnTo>
                    <a:lnTo>
                      <a:pt x="8" y="133"/>
                    </a:lnTo>
                    <a:lnTo>
                      <a:pt x="17" y="142"/>
                    </a:lnTo>
                    <a:lnTo>
                      <a:pt x="25" y="150"/>
                    </a:lnTo>
                    <a:lnTo>
                      <a:pt x="34" y="150"/>
                    </a:lnTo>
                    <a:lnTo>
                      <a:pt x="42" y="142"/>
                    </a:lnTo>
                    <a:lnTo>
                      <a:pt x="152" y="25"/>
                    </a:lnTo>
                    <a:lnTo>
                      <a:pt x="152" y="17"/>
                    </a:lnTo>
                    <a:lnTo>
                      <a:pt x="143" y="17"/>
                    </a:lnTo>
                    <a:lnTo>
                      <a:pt x="101" y="0"/>
                    </a:lnTo>
                    <a:lnTo>
                      <a:pt x="0" y="10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5" name="Freeform 93"/>
              <p:cNvSpPr>
                <a:spLocks/>
              </p:cNvSpPr>
              <p:nvPr/>
            </p:nvSpPr>
            <p:spPr bwMode="auto">
              <a:xfrm>
                <a:off x="2818" y="1721"/>
                <a:ext cx="296" cy="93"/>
              </a:xfrm>
              <a:custGeom>
                <a:avLst/>
                <a:gdLst>
                  <a:gd name="T0" fmla="*/ 295 w 296"/>
                  <a:gd name="T1" fmla="*/ 0 h 93"/>
                  <a:gd name="T2" fmla="*/ 194 w 296"/>
                  <a:gd name="T3" fmla="*/ 84 h 93"/>
                  <a:gd name="T4" fmla="*/ 194 w 296"/>
                  <a:gd name="T5" fmla="*/ 92 h 93"/>
                  <a:gd name="T6" fmla="*/ 185 w 296"/>
                  <a:gd name="T7" fmla="*/ 92 h 93"/>
                  <a:gd name="T8" fmla="*/ 168 w 296"/>
                  <a:gd name="T9" fmla="*/ 92 h 93"/>
                  <a:gd name="T10" fmla="*/ 0 w 296"/>
                  <a:gd name="T11" fmla="*/ 75 h 93"/>
                  <a:gd name="T12" fmla="*/ 0 w 296"/>
                  <a:gd name="T13" fmla="*/ 59 h 93"/>
                  <a:gd name="T14" fmla="*/ 295 w 296"/>
                  <a:gd name="T15" fmla="*/ 0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6"/>
                  <a:gd name="T25" fmla="*/ 0 h 93"/>
                  <a:gd name="T26" fmla="*/ 296 w 296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6" h="93">
                    <a:moveTo>
                      <a:pt x="295" y="0"/>
                    </a:moveTo>
                    <a:lnTo>
                      <a:pt x="194" y="84"/>
                    </a:lnTo>
                    <a:lnTo>
                      <a:pt x="194" y="92"/>
                    </a:lnTo>
                    <a:lnTo>
                      <a:pt x="185" y="92"/>
                    </a:lnTo>
                    <a:lnTo>
                      <a:pt x="168" y="92"/>
                    </a:lnTo>
                    <a:lnTo>
                      <a:pt x="0" y="75"/>
                    </a:lnTo>
                    <a:lnTo>
                      <a:pt x="0" y="59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606060"/>
              </a:solidFill>
              <a:ln w="12700" cap="rnd">
                <a:solidFill>
                  <a:srgbClr val="60606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6" name="Freeform 94"/>
              <p:cNvSpPr>
                <a:spLocks/>
              </p:cNvSpPr>
              <p:nvPr/>
            </p:nvSpPr>
            <p:spPr bwMode="auto">
              <a:xfrm>
                <a:off x="2818" y="1212"/>
                <a:ext cx="296" cy="602"/>
              </a:xfrm>
              <a:custGeom>
                <a:avLst/>
                <a:gdLst>
                  <a:gd name="T0" fmla="*/ 295 w 296"/>
                  <a:gd name="T1" fmla="*/ 0 h 602"/>
                  <a:gd name="T2" fmla="*/ 295 w 296"/>
                  <a:gd name="T3" fmla="*/ 501 h 602"/>
                  <a:gd name="T4" fmla="*/ 194 w 296"/>
                  <a:gd name="T5" fmla="*/ 593 h 602"/>
                  <a:gd name="T6" fmla="*/ 185 w 296"/>
                  <a:gd name="T7" fmla="*/ 601 h 602"/>
                  <a:gd name="T8" fmla="*/ 168 w 296"/>
                  <a:gd name="T9" fmla="*/ 601 h 602"/>
                  <a:gd name="T10" fmla="*/ 9 w 296"/>
                  <a:gd name="T11" fmla="*/ 584 h 602"/>
                  <a:gd name="T12" fmla="*/ 0 w 296"/>
                  <a:gd name="T13" fmla="*/ 584 h 602"/>
                  <a:gd name="T14" fmla="*/ 0 w 296"/>
                  <a:gd name="T15" fmla="*/ 576 h 602"/>
                  <a:gd name="T16" fmla="*/ 0 w 296"/>
                  <a:gd name="T17" fmla="*/ 568 h 602"/>
                  <a:gd name="T18" fmla="*/ 0 w 296"/>
                  <a:gd name="T19" fmla="*/ 17 h 602"/>
                  <a:gd name="T20" fmla="*/ 177 w 296"/>
                  <a:gd name="T21" fmla="*/ 0 h 602"/>
                  <a:gd name="T22" fmla="*/ 295 w 296"/>
                  <a:gd name="T23" fmla="*/ 0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96"/>
                  <a:gd name="T37" fmla="*/ 0 h 602"/>
                  <a:gd name="T38" fmla="*/ 296 w 296"/>
                  <a:gd name="T39" fmla="*/ 602 h 6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96" h="602">
                    <a:moveTo>
                      <a:pt x="295" y="0"/>
                    </a:moveTo>
                    <a:lnTo>
                      <a:pt x="295" y="501"/>
                    </a:lnTo>
                    <a:lnTo>
                      <a:pt x="194" y="593"/>
                    </a:lnTo>
                    <a:lnTo>
                      <a:pt x="185" y="601"/>
                    </a:lnTo>
                    <a:lnTo>
                      <a:pt x="168" y="601"/>
                    </a:lnTo>
                    <a:lnTo>
                      <a:pt x="9" y="584"/>
                    </a:lnTo>
                    <a:lnTo>
                      <a:pt x="0" y="584"/>
                    </a:lnTo>
                    <a:lnTo>
                      <a:pt x="0" y="576"/>
                    </a:lnTo>
                    <a:lnTo>
                      <a:pt x="0" y="568"/>
                    </a:lnTo>
                    <a:lnTo>
                      <a:pt x="0" y="17"/>
                    </a:lnTo>
                    <a:lnTo>
                      <a:pt x="177" y="0"/>
                    </a:lnTo>
                    <a:lnTo>
                      <a:pt x="295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E0E0E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7" name="Freeform 95"/>
              <p:cNvSpPr>
                <a:spLocks/>
              </p:cNvSpPr>
              <p:nvPr/>
            </p:nvSpPr>
            <p:spPr bwMode="auto">
              <a:xfrm>
                <a:off x="2818" y="1204"/>
                <a:ext cx="288" cy="43"/>
              </a:xfrm>
              <a:custGeom>
                <a:avLst/>
                <a:gdLst>
                  <a:gd name="T0" fmla="*/ 0 w 288"/>
                  <a:gd name="T1" fmla="*/ 25 h 43"/>
                  <a:gd name="T2" fmla="*/ 169 w 288"/>
                  <a:gd name="T3" fmla="*/ 0 h 43"/>
                  <a:gd name="T4" fmla="*/ 287 w 288"/>
                  <a:gd name="T5" fmla="*/ 8 h 43"/>
                  <a:gd name="T6" fmla="*/ 178 w 288"/>
                  <a:gd name="T7" fmla="*/ 42 h 43"/>
                  <a:gd name="T8" fmla="*/ 0 w 288"/>
                  <a:gd name="T9" fmla="*/ 33 h 43"/>
                  <a:gd name="T10" fmla="*/ 0 w 288"/>
                  <a:gd name="T11" fmla="*/ 25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8"/>
                  <a:gd name="T19" fmla="*/ 0 h 43"/>
                  <a:gd name="T20" fmla="*/ 288 w 288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8" h="43">
                    <a:moveTo>
                      <a:pt x="0" y="25"/>
                    </a:moveTo>
                    <a:lnTo>
                      <a:pt x="169" y="0"/>
                    </a:lnTo>
                    <a:lnTo>
                      <a:pt x="287" y="8"/>
                    </a:lnTo>
                    <a:lnTo>
                      <a:pt x="178" y="42"/>
                    </a:lnTo>
                    <a:lnTo>
                      <a:pt x="0" y="33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8" name="Freeform 96"/>
              <p:cNvSpPr>
                <a:spLocks/>
              </p:cNvSpPr>
              <p:nvPr/>
            </p:nvSpPr>
            <p:spPr bwMode="auto">
              <a:xfrm>
                <a:off x="2810" y="1229"/>
                <a:ext cx="194" cy="560"/>
              </a:xfrm>
              <a:custGeom>
                <a:avLst/>
                <a:gdLst>
                  <a:gd name="T0" fmla="*/ 8 w 194"/>
                  <a:gd name="T1" fmla="*/ 542 h 560"/>
                  <a:gd name="T2" fmla="*/ 8 w 194"/>
                  <a:gd name="T3" fmla="*/ 551 h 560"/>
                  <a:gd name="T4" fmla="*/ 17 w 194"/>
                  <a:gd name="T5" fmla="*/ 551 h 560"/>
                  <a:gd name="T6" fmla="*/ 25 w 194"/>
                  <a:gd name="T7" fmla="*/ 551 h 560"/>
                  <a:gd name="T8" fmla="*/ 193 w 194"/>
                  <a:gd name="T9" fmla="*/ 559 h 560"/>
                  <a:gd name="T10" fmla="*/ 193 w 194"/>
                  <a:gd name="T11" fmla="*/ 17 h 560"/>
                  <a:gd name="T12" fmla="*/ 185 w 194"/>
                  <a:gd name="T13" fmla="*/ 8 h 560"/>
                  <a:gd name="T14" fmla="*/ 176 w 194"/>
                  <a:gd name="T15" fmla="*/ 8 h 560"/>
                  <a:gd name="T16" fmla="*/ 168 w 194"/>
                  <a:gd name="T17" fmla="*/ 8 h 560"/>
                  <a:gd name="T18" fmla="*/ 42 w 194"/>
                  <a:gd name="T19" fmla="*/ 0 h 560"/>
                  <a:gd name="T20" fmla="*/ 25 w 194"/>
                  <a:gd name="T21" fmla="*/ 0 h 560"/>
                  <a:gd name="T22" fmla="*/ 17 w 194"/>
                  <a:gd name="T23" fmla="*/ 0 h 560"/>
                  <a:gd name="T24" fmla="*/ 8 w 194"/>
                  <a:gd name="T25" fmla="*/ 0 h 560"/>
                  <a:gd name="T26" fmla="*/ 0 w 194"/>
                  <a:gd name="T27" fmla="*/ 8 h 560"/>
                  <a:gd name="T28" fmla="*/ 0 w 194"/>
                  <a:gd name="T29" fmla="*/ 17 h 560"/>
                  <a:gd name="T30" fmla="*/ 0 w 194"/>
                  <a:gd name="T31" fmla="*/ 309 h 560"/>
                  <a:gd name="T32" fmla="*/ 8 w 194"/>
                  <a:gd name="T33" fmla="*/ 309 h 560"/>
                  <a:gd name="T34" fmla="*/ 8 w 194"/>
                  <a:gd name="T35" fmla="*/ 542 h 5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4"/>
                  <a:gd name="T55" fmla="*/ 0 h 560"/>
                  <a:gd name="T56" fmla="*/ 194 w 194"/>
                  <a:gd name="T57" fmla="*/ 560 h 5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4" h="560">
                    <a:moveTo>
                      <a:pt x="8" y="542"/>
                    </a:moveTo>
                    <a:lnTo>
                      <a:pt x="8" y="551"/>
                    </a:lnTo>
                    <a:lnTo>
                      <a:pt x="17" y="551"/>
                    </a:lnTo>
                    <a:lnTo>
                      <a:pt x="25" y="551"/>
                    </a:lnTo>
                    <a:lnTo>
                      <a:pt x="193" y="559"/>
                    </a:lnTo>
                    <a:lnTo>
                      <a:pt x="193" y="17"/>
                    </a:lnTo>
                    <a:lnTo>
                      <a:pt x="185" y="8"/>
                    </a:lnTo>
                    <a:lnTo>
                      <a:pt x="176" y="8"/>
                    </a:lnTo>
                    <a:lnTo>
                      <a:pt x="168" y="8"/>
                    </a:lnTo>
                    <a:lnTo>
                      <a:pt x="4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309"/>
                    </a:lnTo>
                    <a:lnTo>
                      <a:pt x="8" y="309"/>
                    </a:lnTo>
                    <a:lnTo>
                      <a:pt x="8" y="542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79" name="Line 97"/>
              <p:cNvSpPr>
                <a:spLocks noChangeShapeType="1"/>
              </p:cNvSpPr>
              <p:nvPr/>
            </p:nvSpPr>
            <p:spPr bwMode="auto">
              <a:xfrm>
                <a:off x="3012" y="1257"/>
                <a:ext cx="1" cy="5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0" name="Freeform 98"/>
              <p:cNvSpPr>
                <a:spLocks/>
              </p:cNvSpPr>
              <p:nvPr/>
            </p:nvSpPr>
            <p:spPr bwMode="auto">
              <a:xfrm>
                <a:off x="2995" y="1237"/>
                <a:ext cx="18" cy="560"/>
              </a:xfrm>
              <a:custGeom>
                <a:avLst/>
                <a:gdLst>
                  <a:gd name="T0" fmla="*/ 0 w 18"/>
                  <a:gd name="T1" fmla="*/ 559 h 560"/>
                  <a:gd name="T2" fmla="*/ 17 w 18"/>
                  <a:gd name="T3" fmla="*/ 543 h 560"/>
                  <a:gd name="T4" fmla="*/ 17 w 18"/>
                  <a:gd name="T5" fmla="*/ 0 h 560"/>
                  <a:gd name="T6" fmla="*/ 0 w 18"/>
                  <a:gd name="T7" fmla="*/ 0 h 560"/>
                  <a:gd name="T8" fmla="*/ 0 w 18"/>
                  <a:gd name="T9" fmla="*/ 559 h 5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560"/>
                  <a:gd name="T17" fmla="*/ 18 w 18"/>
                  <a:gd name="T18" fmla="*/ 560 h 5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560">
                    <a:moveTo>
                      <a:pt x="0" y="559"/>
                    </a:moveTo>
                    <a:lnTo>
                      <a:pt x="17" y="543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559"/>
                    </a:lnTo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1" name="Line 99"/>
              <p:cNvSpPr>
                <a:spLocks noChangeShapeType="1"/>
              </p:cNvSpPr>
              <p:nvPr/>
            </p:nvSpPr>
            <p:spPr bwMode="auto">
              <a:xfrm>
                <a:off x="2838" y="1504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2" name="Line 100"/>
              <p:cNvSpPr>
                <a:spLocks noChangeShapeType="1"/>
              </p:cNvSpPr>
              <p:nvPr/>
            </p:nvSpPr>
            <p:spPr bwMode="auto">
              <a:xfrm>
                <a:off x="2838" y="1543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3" name="Line 101"/>
              <p:cNvSpPr>
                <a:spLocks noChangeShapeType="1"/>
              </p:cNvSpPr>
              <p:nvPr/>
            </p:nvSpPr>
            <p:spPr bwMode="auto">
              <a:xfrm>
                <a:off x="2847" y="1784"/>
                <a:ext cx="1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4" name="Line 102"/>
              <p:cNvSpPr>
                <a:spLocks noChangeShapeType="1"/>
              </p:cNvSpPr>
              <p:nvPr/>
            </p:nvSpPr>
            <p:spPr bwMode="auto">
              <a:xfrm flipV="1">
                <a:off x="2978" y="1540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5" name="Line 103"/>
              <p:cNvSpPr>
                <a:spLocks noChangeShapeType="1"/>
              </p:cNvSpPr>
              <p:nvPr/>
            </p:nvSpPr>
            <p:spPr bwMode="auto">
              <a:xfrm>
                <a:off x="2827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6" name="Line 104"/>
              <p:cNvSpPr>
                <a:spLocks noChangeShapeType="1"/>
              </p:cNvSpPr>
              <p:nvPr/>
            </p:nvSpPr>
            <p:spPr bwMode="auto">
              <a:xfrm>
                <a:off x="2835" y="15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7" name="Line 105"/>
              <p:cNvSpPr>
                <a:spLocks noChangeShapeType="1"/>
              </p:cNvSpPr>
              <p:nvPr/>
            </p:nvSpPr>
            <p:spPr bwMode="auto">
              <a:xfrm>
                <a:off x="2843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8" name="Line 106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9" name="Line 107"/>
              <p:cNvSpPr>
                <a:spLocks noChangeShapeType="1"/>
              </p:cNvSpPr>
              <p:nvPr/>
            </p:nvSpPr>
            <p:spPr bwMode="auto">
              <a:xfrm>
                <a:off x="2851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0" name="Line 108"/>
              <p:cNvSpPr>
                <a:spLocks noChangeShapeType="1"/>
              </p:cNvSpPr>
              <p:nvPr/>
            </p:nvSpPr>
            <p:spPr bwMode="auto">
              <a:xfrm>
                <a:off x="2877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1" name="Line 109"/>
              <p:cNvSpPr>
                <a:spLocks noChangeShapeType="1"/>
              </p:cNvSpPr>
              <p:nvPr/>
            </p:nvSpPr>
            <p:spPr bwMode="auto">
              <a:xfrm>
                <a:off x="2860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2" name="Line 110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3" name="Line 111"/>
              <p:cNvSpPr>
                <a:spLocks noChangeShapeType="1"/>
              </p:cNvSpPr>
              <p:nvPr/>
            </p:nvSpPr>
            <p:spPr bwMode="auto">
              <a:xfrm>
                <a:off x="2868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4" name="Line 112"/>
              <p:cNvSpPr>
                <a:spLocks noChangeShapeType="1"/>
              </p:cNvSpPr>
              <p:nvPr/>
            </p:nvSpPr>
            <p:spPr bwMode="auto">
              <a:xfrm>
                <a:off x="2885" y="1566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5" name="Line 113"/>
              <p:cNvSpPr>
                <a:spLocks noChangeShapeType="1"/>
              </p:cNvSpPr>
              <p:nvPr/>
            </p:nvSpPr>
            <p:spPr bwMode="auto">
              <a:xfrm>
                <a:off x="2894" y="1566"/>
                <a:ext cx="1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6" name="Line 114"/>
              <p:cNvSpPr>
                <a:spLocks noChangeShapeType="1"/>
              </p:cNvSpPr>
              <p:nvPr/>
            </p:nvSpPr>
            <p:spPr bwMode="auto">
              <a:xfrm>
                <a:off x="2894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7" name="Line 115"/>
              <p:cNvSpPr>
                <a:spLocks noChangeShapeType="1"/>
              </p:cNvSpPr>
              <p:nvPr/>
            </p:nvSpPr>
            <p:spPr bwMode="auto">
              <a:xfrm>
                <a:off x="2902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8" name="Line 116"/>
              <p:cNvSpPr>
                <a:spLocks noChangeShapeType="1"/>
              </p:cNvSpPr>
              <p:nvPr/>
            </p:nvSpPr>
            <p:spPr bwMode="auto">
              <a:xfrm>
                <a:off x="2911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9" name="Line 117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0" name="Line 118"/>
              <p:cNvSpPr>
                <a:spLocks noChangeShapeType="1"/>
              </p:cNvSpPr>
              <p:nvPr/>
            </p:nvSpPr>
            <p:spPr bwMode="auto">
              <a:xfrm>
                <a:off x="2919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1" name="Line 119"/>
              <p:cNvSpPr>
                <a:spLocks noChangeShapeType="1"/>
              </p:cNvSpPr>
              <p:nvPr/>
            </p:nvSpPr>
            <p:spPr bwMode="auto">
              <a:xfrm>
                <a:off x="2928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2" name="Line 120"/>
              <p:cNvSpPr>
                <a:spLocks noChangeShapeType="1"/>
              </p:cNvSpPr>
              <p:nvPr/>
            </p:nvSpPr>
            <p:spPr bwMode="auto">
              <a:xfrm flipV="1">
                <a:off x="2936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3" name="Line 121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4" name="Line 122"/>
              <p:cNvSpPr>
                <a:spLocks noChangeShapeType="1"/>
              </p:cNvSpPr>
              <p:nvPr/>
            </p:nvSpPr>
            <p:spPr bwMode="auto">
              <a:xfrm>
                <a:off x="2945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5" name="Line 123"/>
              <p:cNvSpPr>
                <a:spLocks noChangeShapeType="1"/>
              </p:cNvSpPr>
              <p:nvPr/>
            </p:nvSpPr>
            <p:spPr bwMode="auto">
              <a:xfrm>
                <a:off x="2953" y="1574"/>
                <a:ext cx="1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6" name="Line 124"/>
              <p:cNvSpPr>
                <a:spLocks noChangeShapeType="1"/>
              </p:cNvSpPr>
              <p:nvPr/>
            </p:nvSpPr>
            <p:spPr bwMode="auto">
              <a:xfrm>
                <a:off x="2962" y="157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7" name="Line 125"/>
              <p:cNvSpPr>
                <a:spLocks noChangeShapeType="1"/>
              </p:cNvSpPr>
              <p:nvPr/>
            </p:nvSpPr>
            <p:spPr bwMode="auto">
              <a:xfrm flipV="1">
                <a:off x="2970" y="1540"/>
                <a:ext cx="0" cy="2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8" name="Line 126"/>
              <p:cNvSpPr>
                <a:spLocks noChangeShapeType="1"/>
              </p:cNvSpPr>
              <p:nvPr/>
            </p:nvSpPr>
            <p:spPr bwMode="auto">
              <a:xfrm>
                <a:off x="2970" y="157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9" name="Line 127"/>
              <p:cNvSpPr>
                <a:spLocks noChangeShapeType="1"/>
              </p:cNvSpPr>
              <p:nvPr/>
            </p:nvSpPr>
            <p:spPr bwMode="auto">
              <a:xfrm>
                <a:off x="2830" y="1288"/>
                <a:ext cx="157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0" name="Line 128"/>
              <p:cNvSpPr>
                <a:spLocks noChangeShapeType="1"/>
              </p:cNvSpPr>
              <p:nvPr/>
            </p:nvSpPr>
            <p:spPr bwMode="auto">
              <a:xfrm>
                <a:off x="2838" y="1551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1" name="Oval 129"/>
              <p:cNvSpPr>
                <a:spLocks noChangeArrowheads="1"/>
              </p:cNvSpPr>
              <p:nvPr/>
            </p:nvSpPr>
            <p:spPr bwMode="auto">
              <a:xfrm>
                <a:off x="2831" y="1250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812" name="Oval 130"/>
              <p:cNvSpPr>
                <a:spLocks noChangeArrowheads="1"/>
              </p:cNvSpPr>
              <p:nvPr/>
            </p:nvSpPr>
            <p:spPr bwMode="auto">
              <a:xfrm>
                <a:off x="2864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813" name="Oval 131"/>
              <p:cNvSpPr>
                <a:spLocks noChangeArrowheads="1"/>
              </p:cNvSpPr>
              <p:nvPr/>
            </p:nvSpPr>
            <p:spPr bwMode="auto">
              <a:xfrm>
                <a:off x="2898" y="1250"/>
                <a:ext cx="17" cy="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814" name="Rectangle 132"/>
              <p:cNvSpPr>
                <a:spLocks noChangeArrowheads="1"/>
              </p:cNvSpPr>
              <p:nvPr/>
            </p:nvSpPr>
            <p:spPr bwMode="auto">
              <a:xfrm>
                <a:off x="2974" y="1258"/>
                <a:ext cx="8" cy="17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815" name="Line 133"/>
              <p:cNvSpPr>
                <a:spLocks noChangeShapeType="1"/>
              </p:cNvSpPr>
              <p:nvPr/>
            </p:nvSpPr>
            <p:spPr bwMode="auto">
              <a:xfrm>
                <a:off x="2838" y="1325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6" name="Line 134"/>
              <p:cNvSpPr>
                <a:spLocks noChangeShapeType="1"/>
              </p:cNvSpPr>
              <p:nvPr/>
            </p:nvSpPr>
            <p:spPr bwMode="auto">
              <a:xfrm>
                <a:off x="2838" y="1362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7" name="Line 135"/>
              <p:cNvSpPr>
                <a:spLocks noChangeShapeType="1"/>
              </p:cNvSpPr>
              <p:nvPr/>
            </p:nvSpPr>
            <p:spPr bwMode="auto">
              <a:xfrm>
                <a:off x="2838" y="1434"/>
                <a:ext cx="149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8" name="Line 136"/>
              <p:cNvSpPr>
                <a:spLocks noChangeShapeType="1"/>
              </p:cNvSpPr>
              <p:nvPr/>
            </p:nvSpPr>
            <p:spPr bwMode="auto">
              <a:xfrm>
                <a:off x="2830" y="1467"/>
                <a:ext cx="157" cy="2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9" name="Line 137"/>
              <p:cNvSpPr>
                <a:spLocks noChangeShapeType="1"/>
              </p:cNvSpPr>
              <p:nvPr/>
            </p:nvSpPr>
            <p:spPr bwMode="auto">
              <a:xfrm>
                <a:off x="2838" y="1396"/>
                <a:ext cx="149" cy="1"/>
              </a:xfrm>
              <a:prstGeom prst="line">
                <a:avLst/>
              </a:prstGeom>
              <a:noFill/>
              <a:ln w="12700">
                <a:solidFill>
                  <a:srgbClr val="606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0" name="Freeform 138"/>
              <p:cNvSpPr>
                <a:spLocks/>
              </p:cNvSpPr>
              <p:nvPr/>
            </p:nvSpPr>
            <p:spPr bwMode="auto">
              <a:xfrm>
                <a:off x="2827" y="1321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33 h 51"/>
                  <a:gd name="T4" fmla="*/ 151 w 152"/>
                  <a:gd name="T5" fmla="*/ 50 h 51"/>
                  <a:gd name="T6" fmla="*/ 151 w 152"/>
                  <a:gd name="T7" fmla="*/ 8 h 51"/>
                  <a:gd name="T8" fmla="*/ 0 w 152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51"/>
                  <a:gd name="T17" fmla="*/ 152 w 152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51">
                    <a:moveTo>
                      <a:pt x="0" y="0"/>
                    </a:moveTo>
                    <a:lnTo>
                      <a:pt x="0" y="33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1" name="Freeform 139"/>
              <p:cNvSpPr>
                <a:spLocks/>
              </p:cNvSpPr>
              <p:nvPr/>
            </p:nvSpPr>
            <p:spPr bwMode="auto">
              <a:xfrm>
                <a:off x="2827" y="1354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42 h 51"/>
                  <a:gd name="T4" fmla="*/ 151 w 152"/>
                  <a:gd name="T5" fmla="*/ 50 h 51"/>
                  <a:gd name="T6" fmla="*/ 151 w 152"/>
                  <a:gd name="T7" fmla="*/ 8 h 51"/>
                  <a:gd name="T8" fmla="*/ 0 w 152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51"/>
                  <a:gd name="T17" fmla="*/ 152 w 152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2" name="Freeform 140"/>
              <p:cNvSpPr>
                <a:spLocks/>
              </p:cNvSpPr>
              <p:nvPr/>
            </p:nvSpPr>
            <p:spPr bwMode="auto">
              <a:xfrm>
                <a:off x="2827" y="1387"/>
                <a:ext cx="152" cy="51"/>
              </a:xfrm>
              <a:custGeom>
                <a:avLst/>
                <a:gdLst>
                  <a:gd name="T0" fmla="*/ 0 w 152"/>
                  <a:gd name="T1" fmla="*/ 0 h 51"/>
                  <a:gd name="T2" fmla="*/ 0 w 152"/>
                  <a:gd name="T3" fmla="*/ 42 h 51"/>
                  <a:gd name="T4" fmla="*/ 151 w 152"/>
                  <a:gd name="T5" fmla="*/ 50 h 51"/>
                  <a:gd name="T6" fmla="*/ 151 w 152"/>
                  <a:gd name="T7" fmla="*/ 17 h 51"/>
                  <a:gd name="T8" fmla="*/ 0 w 152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51"/>
                  <a:gd name="T17" fmla="*/ 152 w 152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51">
                    <a:moveTo>
                      <a:pt x="0" y="0"/>
                    </a:moveTo>
                    <a:lnTo>
                      <a:pt x="0" y="42"/>
                    </a:lnTo>
                    <a:lnTo>
                      <a:pt x="151" y="50"/>
                    </a:lnTo>
                    <a:lnTo>
                      <a:pt x="151" y="1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3" name="Freeform 141"/>
              <p:cNvSpPr>
                <a:spLocks/>
              </p:cNvSpPr>
              <p:nvPr/>
            </p:nvSpPr>
            <p:spPr bwMode="auto">
              <a:xfrm>
                <a:off x="2827" y="1429"/>
                <a:ext cx="160" cy="43"/>
              </a:xfrm>
              <a:custGeom>
                <a:avLst/>
                <a:gdLst>
                  <a:gd name="T0" fmla="*/ 0 w 160"/>
                  <a:gd name="T1" fmla="*/ 0 h 43"/>
                  <a:gd name="T2" fmla="*/ 0 w 160"/>
                  <a:gd name="T3" fmla="*/ 33 h 43"/>
                  <a:gd name="T4" fmla="*/ 159 w 160"/>
                  <a:gd name="T5" fmla="*/ 42 h 43"/>
                  <a:gd name="T6" fmla="*/ 159 w 160"/>
                  <a:gd name="T7" fmla="*/ 8 h 43"/>
                  <a:gd name="T8" fmla="*/ 0 w 160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43"/>
                  <a:gd name="T17" fmla="*/ 160 w 160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43">
                    <a:moveTo>
                      <a:pt x="0" y="0"/>
                    </a:moveTo>
                    <a:lnTo>
                      <a:pt x="0" y="33"/>
                    </a:lnTo>
                    <a:lnTo>
                      <a:pt x="159" y="42"/>
                    </a:lnTo>
                    <a:lnTo>
                      <a:pt x="15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4" name="Freeform 142"/>
              <p:cNvSpPr>
                <a:spLocks/>
              </p:cNvSpPr>
              <p:nvPr/>
            </p:nvSpPr>
            <p:spPr bwMode="auto">
              <a:xfrm>
                <a:off x="2860" y="1362"/>
                <a:ext cx="94" cy="26"/>
              </a:xfrm>
              <a:custGeom>
                <a:avLst/>
                <a:gdLst>
                  <a:gd name="T0" fmla="*/ 0 w 94"/>
                  <a:gd name="T1" fmla="*/ 25 h 26"/>
                  <a:gd name="T2" fmla="*/ 0 w 94"/>
                  <a:gd name="T3" fmla="*/ 0 h 26"/>
                  <a:gd name="T4" fmla="*/ 93 w 94"/>
                  <a:gd name="T5" fmla="*/ 9 h 26"/>
                  <a:gd name="T6" fmla="*/ 0 60000 65536"/>
                  <a:gd name="T7" fmla="*/ 0 60000 65536"/>
                  <a:gd name="T8" fmla="*/ 0 60000 65536"/>
                  <a:gd name="T9" fmla="*/ 0 w 94"/>
                  <a:gd name="T10" fmla="*/ 0 h 26"/>
                  <a:gd name="T11" fmla="*/ 94 w 94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" h="26">
                    <a:moveTo>
                      <a:pt x="0" y="25"/>
                    </a:moveTo>
                    <a:lnTo>
                      <a:pt x="0" y="0"/>
                    </a:lnTo>
                    <a:lnTo>
                      <a:pt x="93" y="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5" name="Freeform 143"/>
              <p:cNvSpPr>
                <a:spLocks/>
              </p:cNvSpPr>
              <p:nvPr/>
            </p:nvSpPr>
            <p:spPr bwMode="auto">
              <a:xfrm>
                <a:off x="2860" y="1371"/>
                <a:ext cx="86" cy="17"/>
              </a:xfrm>
              <a:custGeom>
                <a:avLst/>
                <a:gdLst>
                  <a:gd name="T0" fmla="*/ 0 w 86"/>
                  <a:gd name="T1" fmla="*/ 0 h 17"/>
                  <a:gd name="T2" fmla="*/ 0 w 86"/>
                  <a:gd name="T3" fmla="*/ 8 h 17"/>
                  <a:gd name="T4" fmla="*/ 85 w 86"/>
                  <a:gd name="T5" fmla="*/ 16 h 17"/>
                  <a:gd name="T6" fmla="*/ 85 w 86"/>
                  <a:gd name="T7" fmla="*/ 8 h 17"/>
                  <a:gd name="T8" fmla="*/ 0 w 86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7"/>
                  <a:gd name="T17" fmla="*/ 86 w 86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7">
                    <a:moveTo>
                      <a:pt x="0" y="0"/>
                    </a:moveTo>
                    <a:lnTo>
                      <a:pt x="0" y="8"/>
                    </a:lnTo>
                    <a:lnTo>
                      <a:pt x="85" y="16"/>
                    </a:lnTo>
                    <a:lnTo>
                      <a:pt x="85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>
                <a:solidFill>
                  <a:srgbClr val="A0A0A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6" name="Freeform 144"/>
              <p:cNvSpPr>
                <a:spLocks/>
              </p:cNvSpPr>
              <p:nvPr/>
            </p:nvSpPr>
            <p:spPr bwMode="auto">
              <a:xfrm>
                <a:off x="2919" y="1387"/>
                <a:ext cx="27" cy="10"/>
              </a:xfrm>
              <a:custGeom>
                <a:avLst/>
                <a:gdLst>
                  <a:gd name="T0" fmla="*/ 0 w 27"/>
                  <a:gd name="T1" fmla="*/ 0 h 10"/>
                  <a:gd name="T2" fmla="*/ 26 w 27"/>
                  <a:gd name="T3" fmla="*/ 0 h 10"/>
                  <a:gd name="T4" fmla="*/ 26 w 27"/>
                  <a:gd name="T5" fmla="*/ 9 h 10"/>
                  <a:gd name="T6" fmla="*/ 0 w 27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0"/>
                  <a:gd name="T14" fmla="*/ 27 w 27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0">
                    <a:moveTo>
                      <a:pt x="0" y="0"/>
                    </a:moveTo>
                    <a:lnTo>
                      <a:pt x="26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7" name="Freeform 145"/>
              <p:cNvSpPr>
                <a:spLocks/>
              </p:cNvSpPr>
              <p:nvPr/>
            </p:nvSpPr>
            <p:spPr bwMode="auto">
              <a:xfrm>
                <a:off x="2868" y="1329"/>
                <a:ext cx="61" cy="26"/>
              </a:xfrm>
              <a:custGeom>
                <a:avLst/>
                <a:gdLst>
                  <a:gd name="T0" fmla="*/ 0 w 61"/>
                  <a:gd name="T1" fmla="*/ 0 h 26"/>
                  <a:gd name="T2" fmla="*/ 0 w 61"/>
                  <a:gd name="T3" fmla="*/ 25 h 26"/>
                  <a:gd name="T4" fmla="*/ 60 w 61"/>
                  <a:gd name="T5" fmla="*/ 25 h 26"/>
                  <a:gd name="T6" fmla="*/ 60 w 61"/>
                  <a:gd name="T7" fmla="*/ 0 h 26"/>
                  <a:gd name="T8" fmla="*/ 34 w 61"/>
                  <a:gd name="T9" fmla="*/ 0 h 26"/>
                  <a:gd name="T10" fmla="*/ 26 w 61"/>
                  <a:gd name="T11" fmla="*/ 9 h 26"/>
                  <a:gd name="T12" fmla="*/ 0 w 61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26"/>
                  <a:gd name="T23" fmla="*/ 61 w 61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26">
                    <a:moveTo>
                      <a:pt x="0" y="0"/>
                    </a:moveTo>
                    <a:lnTo>
                      <a:pt x="0" y="25"/>
                    </a:lnTo>
                    <a:lnTo>
                      <a:pt x="60" y="25"/>
                    </a:lnTo>
                    <a:lnTo>
                      <a:pt x="60" y="0"/>
                    </a:lnTo>
                    <a:lnTo>
                      <a:pt x="34" y="0"/>
                    </a:lnTo>
                    <a:lnTo>
                      <a:pt x="26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8" name="Freeform 146"/>
              <p:cNvSpPr>
                <a:spLocks/>
              </p:cNvSpPr>
              <p:nvPr/>
            </p:nvSpPr>
            <p:spPr bwMode="auto">
              <a:xfrm>
                <a:off x="2843" y="1337"/>
                <a:ext cx="120" cy="9"/>
              </a:xfrm>
              <a:custGeom>
                <a:avLst/>
                <a:gdLst>
                  <a:gd name="T0" fmla="*/ 0 w 120"/>
                  <a:gd name="T1" fmla="*/ 0 h 9"/>
                  <a:gd name="T2" fmla="*/ 119 w 120"/>
                  <a:gd name="T3" fmla="*/ 8 h 9"/>
                  <a:gd name="T4" fmla="*/ 0 w 120"/>
                  <a:gd name="T5" fmla="*/ 0 h 9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9"/>
                  <a:gd name="T11" fmla="*/ 120 w 120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9">
                    <a:moveTo>
                      <a:pt x="0" y="0"/>
                    </a:moveTo>
                    <a:lnTo>
                      <a:pt x="119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693" name="Group 147"/>
            <p:cNvGrpSpPr>
              <a:grpSpLocks/>
            </p:cNvGrpSpPr>
            <p:nvPr/>
          </p:nvGrpSpPr>
          <p:grpSpPr bwMode="auto">
            <a:xfrm>
              <a:off x="4848" y="1273"/>
              <a:ext cx="370" cy="531"/>
              <a:chOff x="4848" y="1273"/>
              <a:chExt cx="370" cy="531"/>
            </a:xfrm>
          </p:grpSpPr>
          <p:sp>
            <p:nvSpPr>
              <p:cNvPr id="71736" name="Freeform 148"/>
              <p:cNvSpPr>
                <a:spLocks/>
              </p:cNvSpPr>
              <p:nvPr/>
            </p:nvSpPr>
            <p:spPr bwMode="auto">
              <a:xfrm>
                <a:off x="4957" y="1315"/>
                <a:ext cx="253" cy="10"/>
              </a:xfrm>
              <a:custGeom>
                <a:avLst/>
                <a:gdLst>
                  <a:gd name="T0" fmla="*/ 0 w 253"/>
                  <a:gd name="T1" fmla="*/ 0 h 10"/>
                  <a:gd name="T2" fmla="*/ 17 w 253"/>
                  <a:gd name="T3" fmla="*/ 9 h 10"/>
                  <a:gd name="T4" fmla="*/ 252 w 253"/>
                  <a:gd name="T5" fmla="*/ 9 h 10"/>
                  <a:gd name="T6" fmla="*/ 243 w 253"/>
                  <a:gd name="T7" fmla="*/ 0 h 10"/>
                  <a:gd name="T8" fmla="*/ 0 w 253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"/>
                  <a:gd name="T17" fmla="*/ 253 w 253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">
                    <a:moveTo>
                      <a:pt x="0" y="0"/>
                    </a:moveTo>
                    <a:lnTo>
                      <a:pt x="17" y="9"/>
                    </a:lnTo>
                    <a:lnTo>
                      <a:pt x="252" y="9"/>
                    </a:lnTo>
                    <a:lnTo>
                      <a:pt x="24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7" name="Freeform 149"/>
              <p:cNvSpPr>
                <a:spLocks/>
              </p:cNvSpPr>
              <p:nvPr/>
            </p:nvSpPr>
            <p:spPr bwMode="auto">
              <a:xfrm>
                <a:off x="4957" y="1307"/>
                <a:ext cx="69" cy="497"/>
              </a:xfrm>
              <a:custGeom>
                <a:avLst/>
                <a:gdLst>
                  <a:gd name="T0" fmla="*/ 0 w 69"/>
                  <a:gd name="T1" fmla="*/ 479 h 497"/>
                  <a:gd name="T2" fmla="*/ 17 w 69"/>
                  <a:gd name="T3" fmla="*/ 496 h 497"/>
                  <a:gd name="T4" fmla="*/ 68 w 69"/>
                  <a:gd name="T5" fmla="*/ 168 h 497"/>
                  <a:gd name="T6" fmla="*/ 17 w 69"/>
                  <a:gd name="T7" fmla="*/ 17 h 497"/>
                  <a:gd name="T8" fmla="*/ 0 w 69"/>
                  <a:gd name="T9" fmla="*/ 0 h 497"/>
                  <a:gd name="T10" fmla="*/ 0 w 69"/>
                  <a:gd name="T11" fmla="*/ 185 h 497"/>
                  <a:gd name="T12" fmla="*/ 0 w 69"/>
                  <a:gd name="T13" fmla="*/ 479 h 4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497"/>
                  <a:gd name="T23" fmla="*/ 69 w 69"/>
                  <a:gd name="T24" fmla="*/ 497 h 4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497">
                    <a:moveTo>
                      <a:pt x="0" y="479"/>
                    </a:moveTo>
                    <a:lnTo>
                      <a:pt x="17" y="496"/>
                    </a:lnTo>
                    <a:lnTo>
                      <a:pt x="68" y="168"/>
                    </a:lnTo>
                    <a:lnTo>
                      <a:pt x="17" y="17"/>
                    </a:lnTo>
                    <a:lnTo>
                      <a:pt x="0" y="0"/>
                    </a:lnTo>
                    <a:lnTo>
                      <a:pt x="0" y="185"/>
                    </a:lnTo>
                    <a:lnTo>
                      <a:pt x="0" y="479"/>
                    </a:lnTo>
                  </a:path>
                </a:pathLst>
              </a:custGeom>
              <a:solidFill>
                <a:srgbClr val="A0A0A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8" name="Freeform 150"/>
              <p:cNvSpPr>
                <a:spLocks/>
              </p:cNvSpPr>
              <p:nvPr/>
            </p:nvSpPr>
            <p:spPr bwMode="auto">
              <a:xfrm>
                <a:off x="4848" y="1281"/>
                <a:ext cx="110" cy="506"/>
              </a:xfrm>
              <a:custGeom>
                <a:avLst/>
                <a:gdLst>
                  <a:gd name="T0" fmla="*/ 0 w 110"/>
                  <a:gd name="T1" fmla="*/ 0 h 506"/>
                  <a:gd name="T2" fmla="*/ 109 w 110"/>
                  <a:gd name="T3" fmla="*/ 26 h 506"/>
                  <a:gd name="T4" fmla="*/ 109 w 110"/>
                  <a:gd name="T5" fmla="*/ 505 h 506"/>
                  <a:gd name="T6" fmla="*/ 0 w 110"/>
                  <a:gd name="T7" fmla="*/ 387 h 506"/>
                  <a:gd name="T8" fmla="*/ 0 w 110"/>
                  <a:gd name="T9" fmla="*/ 0 h 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506"/>
                  <a:gd name="T17" fmla="*/ 110 w 110"/>
                  <a:gd name="T18" fmla="*/ 506 h 5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506">
                    <a:moveTo>
                      <a:pt x="0" y="0"/>
                    </a:moveTo>
                    <a:lnTo>
                      <a:pt x="109" y="26"/>
                    </a:lnTo>
                    <a:lnTo>
                      <a:pt x="109" y="505"/>
                    </a:lnTo>
                    <a:lnTo>
                      <a:pt x="0" y="38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0A0A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9" name="Freeform 151"/>
              <p:cNvSpPr>
                <a:spLocks/>
              </p:cNvSpPr>
              <p:nvPr/>
            </p:nvSpPr>
            <p:spPr bwMode="auto">
              <a:xfrm>
                <a:off x="4848" y="1273"/>
                <a:ext cx="353" cy="43"/>
              </a:xfrm>
              <a:custGeom>
                <a:avLst/>
                <a:gdLst>
                  <a:gd name="T0" fmla="*/ 109 w 353"/>
                  <a:gd name="T1" fmla="*/ 42 h 43"/>
                  <a:gd name="T2" fmla="*/ 352 w 353"/>
                  <a:gd name="T3" fmla="*/ 42 h 43"/>
                  <a:gd name="T4" fmla="*/ 184 w 353"/>
                  <a:gd name="T5" fmla="*/ 0 h 43"/>
                  <a:gd name="T6" fmla="*/ 0 w 353"/>
                  <a:gd name="T7" fmla="*/ 0 h 43"/>
                  <a:gd name="T8" fmla="*/ 109 w 353"/>
                  <a:gd name="T9" fmla="*/ 4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3"/>
                  <a:gd name="T16" fmla="*/ 0 h 43"/>
                  <a:gd name="T17" fmla="*/ 353 w 353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3" h="43">
                    <a:moveTo>
                      <a:pt x="109" y="42"/>
                    </a:moveTo>
                    <a:lnTo>
                      <a:pt x="352" y="42"/>
                    </a:lnTo>
                    <a:lnTo>
                      <a:pt x="184" y="0"/>
                    </a:lnTo>
                    <a:lnTo>
                      <a:pt x="0" y="0"/>
                    </a:lnTo>
                    <a:lnTo>
                      <a:pt x="109" y="42"/>
                    </a:lnTo>
                  </a:path>
                </a:pathLst>
              </a:custGeom>
              <a:solidFill>
                <a:srgbClr val="E0E0E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0" name="Rectangle 152"/>
              <p:cNvSpPr>
                <a:spLocks noChangeArrowheads="1"/>
              </p:cNvSpPr>
              <p:nvPr/>
            </p:nvSpPr>
            <p:spPr bwMode="auto">
              <a:xfrm>
                <a:off x="4978" y="1496"/>
                <a:ext cx="218" cy="303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41" name="Freeform 153"/>
              <p:cNvSpPr>
                <a:spLocks/>
              </p:cNvSpPr>
              <p:nvPr/>
            </p:nvSpPr>
            <p:spPr bwMode="auto">
              <a:xfrm>
                <a:off x="4974" y="1324"/>
                <a:ext cx="244" cy="152"/>
              </a:xfrm>
              <a:custGeom>
                <a:avLst/>
                <a:gdLst>
                  <a:gd name="T0" fmla="*/ 0 w 244"/>
                  <a:gd name="T1" fmla="*/ 0 h 152"/>
                  <a:gd name="T2" fmla="*/ 235 w 244"/>
                  <a:gd name="T3" fmla="*/ 0 h 152"/>
                  <a:gd name="T4" fmla="*/ 243 w 244"/>
                  <a:gd name="T5" fmla="*/ 151 h 152"/>
                  <a:gd name="T6" fmla="*/ 8 w 244"/>
                  <a:gd name="T7" fmla="*/ 151 h 152"/>
                  <a:gd name="T8" fmla="*/ 0 w 244"/>
                  <a:gd name="T9" fmla="*/ 0 h 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152"/>
                  <a:gd name="T17" fmla="*/ 244 w 244"/>
                  <a:gd name="T18" fmla="*/ 152 h 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152">
                    <a:moveTo>
                      <a:pt x="0" y="0"/>
                    </a:moveTo>
                    <a:lnTo>
                      <a:pt x="235" y="0"/>
                    </a:lnTo>
                    <a:lnTo>
                      <a:pt x="243" y="151"/>
                    </a:lnTo>
                    <a:lnTo>
                      <a:pt x="8" y="1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2" name="Freeform 154"/>
              <p:cNvSpPr>
                <a:spLocks/>
              </p:cNvSpPr>
              <p:nvPr/>
            </p:nvSpPr>
            <p:spPr bwMode="auto">
              <a:xfrm>
                <a:off x="4974" y="1475"/>
                <a:ext cx="244" cy="18"/>
              </a:xfrm>
              <a:custGeom>
                <a:avLst/>
                <a:gdLst>
                  <a:gd name="T0" fmla="*/ 0 w 244"/>
                  <a:gd name="T1" fmla="*/ 17 h 18"/>
                  <a:gd name="T2" fmla="*/ 226 w 244"/>
                  <a:gd name="T3" fmla="*/ 17 h 18"/>
                  <a:gd name="T4" fmla="*/ 243 w 244"/>
                  <a:gd name="T5" fmla="*/ 0 h 18"/>
                  <a:gd name="T6" fmla="*/ 8 w 244"/>
                  <a:gd name="T7" fmla="*/ 0 h 18"/>
                  <a:gd name="T8" fmla="*/ 0 w 244"/>
                  <a:gd name="T9" fmla="*/ 1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"/>
                  <a:gd name="T16" fmla="*/ 0 h 18"/>
                  <a:gd name="T17" fmla="*/ 244 w 244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" h="18">
                    <a:moveTo>
                      <a:pt x="0" y="17"/>
                    </a:moveTo>
                    <a:lnTo>
                      <a:pt x="226" y="17"/>
                    </a:lnTo>
                    <a:lnTo>
                      <a:pt x="243" y="0"/>
                    </a:lnTo>
                    <a:lnTo>
                      <a:pt x="8" y="0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A0A0A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3" name="Freeform 155"/>
              <p:cNvSpPr>
                <a:spLocks/>
              </p:cNvSpPr>
              <p:nvPr/>
            </p:nvSpPr>
            <p:spPr bwMode="auto">
              <a:xfrm>
                <a:off x="4974" y="1315"/>
                <a:ext cx="26" cy="489"/>
              </a:xfrm>
              <a:custGeom>
                <a:avLst/>
                <a:gdLst>
                  <a:gd name="T0" fmla="*/ 0 w 26"/>
                  <a:gd name="T1" fmla="*/ 0 h 489"/>
                  <a:gd name="T2" fmla="*/ 8 w 26"/>
                  <a:gd name="T3" fmla="*/ 9 h 489"/>
                  <a:gd name="T4" fmla="*/ 25 w 26"/>
                  <a:gd name="T5" fmla="*/ 160 h 489"/>
                  <a:gd name="T6" fmla="*/ 8 w 26"/>
                  <a:gd name="T7" fmla="*/ 177 h 489"/>
                  <a:gd name="T8" fmla="*/ 8 w 26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89"/>
                  <a:gd name="T17" fmla="*/ 26 w 26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89">
                    <a:moveTo>
                      <a:pt x="0" y="0"/>
                    </a:moveTo>
                    <a:lnTo>
                      <a:pt x="8" y="9"/>
                    </a:lnTo>
                    <a:lnTo>
                      <a:pt x="25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4" name="Freeform 156"/>
              <p:cNvSpPr>
                <a:spLocks/>
              </p:cNvSpPr>
              <p:nvPr/>
            </p:nvSpPr>
            <p:spPr bwMode="auto">
              <a:xfrm>
                <a:off x="4982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85 h 489"/>
                  <a:gd name="T8" fmla="*/ 9 w 18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89"/>
                  <a:gd name="T17" fmla="*/ 18 w 18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85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5" name="Freeform 157"/>
              <p:cNvSpPr>
                <a:spLocks/>
              </p:cNvSpPr>
              <p:nvPr/>
            </p:nvSpPr>
            <p:spPr bwMode="auto">
              <a:xfrm>
                <a:off x="4991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8 w 18"/>
                  <a:gd name="T3" fmla="*/ 9 h 489"/>
                  <a:gd name="T4" fmla="*/ 17 w 18"/>
                  <a:gd name="T5" fmla="*/ 160 h 489"/>
                  <a:gd name="T6" fmla="*/ 8 w 18"/>
                  <a:gd name="T7" fmla="*/ 177 h 489"/>
                  <a:gd name="T8" fmla="*/ 8 w 18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89"/>
                  <a:gd name="T17" fmla="*/ 18 w 18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89">
                    <a:moveTo>
                      <a:pt x="0" y="0"/>
                    </a:moveTo>
                    <a:lnTo>
                      <a:pt x="8" y="9"/>
                    </a:lnTo>
                    <a:lnTo>
                      <a:pt x="17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6" name="Freeform 158"/>
              <p:cNvSpPr>
                <a:spLocks/>
              </p:cNvSpPr>
              <p:nvPr/>
            </p:nvSpPr>
            <p:spPr bwMode="auto">
              <a:xfrm>
                <a:off x="4999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77 h 489"/>
                  <a:gd name="T8" fmla="*/ 9 w 18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89"/>
                  <a:gd name="T17" fmla="*/ 18 w 18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77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7" name="Freeform 159"/>
              <p:cNvSpPr>
                <a:spLocks/>
              </p:cNvSpPr>
              <p:nvPr/>
            </p:nvSpPr>
            <p:spPr bwMode="auto">
              <a:xfrm>
                <a:off x="5008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8 w 18"/>
                  <a:gd name="T3" fmla="*/ 9 h 489"/>
                  <a:gd name="T4" fmla="*/ 17 w 18"/>
                  <a:gd name="T5" fmla="*/ 160 h 489"/>
                  <a:gd name="T6" fmla="*/ 8 w 18"/>
                  <a:gd name="T7" fmla="*/ 177 h 489"/>
                  <a:gd name="T8" fmla="*/ 8 w 18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89"/>
                  <a:gd name="T17" fmla="*/ 18 w 18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89">
                    <a:moveTo>
                      <a:pt x="0" y="0"/>
                    </a:moveTo>
                    <a:lnTo>
                      <a:pt x="8" y="9"/>
                    </a:lnTo>
                    <a:lnTo>
                      <a:pt x="17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8" name="Freeform 160"/>
              <p:cNvSpPr>
                <a:spLocks/>
              </p:cNvSpPr>
              <p:nvPr/>
            </p:nvSpPr>
            <p:spPr bwMode="auto">
              <a:xfrm>
                <a:off x="5016" y="1315"/>
                <a:ext cx="18" cy="489"/>
              </a:xfrm>
              <a:custGeom>
                <a:avLst/>
                <a:gdLst>
                  <a:gd name="T0" fmla="*/ 0 w 18"/>
                  <a:gd name="T1" fmla="*/ 0 h 489"/>
                  <a:gd name="T2" fmla="*/ 9 w 18"/>
                  <a:gd name="T3" fmla="*/ 9 h 489"/>
                  <a:gd name="T4" fmla="*/ 17 w 18"/>
                  <a:gd name="T5" fmla="*/ 160 h 489"/>
                  <a:gd name="T6" fmla="*/ 9 w 18"/>
                  <a:gd name="T7" fmla="*/ 177 h 489"/>
                  <a:gd name="T8" fmla="*/ 0 w 18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89"/>
                  <a:gd name="T17" fmla="*/ 18 w 18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89">
                    <a:moveTo>
                      <a:pt x="0" y="0"/>
                    </a:moveTo>
                    <a:lnTo>
                      <a:pt x="9" y="9"/>
                    </a:lnTo>
                    <a:lnTo>
                      <a:pt x="17" y="160"/>
                    </a:lnTo>
                    <a:lnTo>
                      <a:pt x="9" y="177"/>
                    </a:lnTo>
                    <a:lnTo>
                      <a:pt x="0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9" name="Freeform 161"/>
              <p:cNvSpPr>
                <a:spLocks/>
              </p:cNvSpPr>
              <p:nvPr/>
            </p:nvSpPr>
            <p:spPr bwMode="auto">
              <a:xfrm>
                <a:off x="5016" y="1315"/>
                <a:ext cx="26" cy="489"/>
              </a:xfrm>
              <a:custGeom>
                <a:avLst/>
                <a:gdLst>
                  <a:gd name="T0" fmla="*/ 0 w 26"/>
                  <a:gd name="T1" fmla="*/ 0 h 489"/>
                  <a:gd name="T2" fmla="*/ 9 w 26"/>
                  <a:gd name="T3" fmla="*/ 9 h 489"/>
                  <a:gd name="T4" fmla="*/ 25 w 26"/>
                  <a:gd name="T5" fmla="*/ 160 h 489"/>
                  <a:gd name="T6" fmla="*/ 9 w 26"/>
                  <a:gd name="T7" fmla="*/ 177 h 489"/>
                  <a:gd name="T8" fmla="*/ 9 w 26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489"/>
                  <a:gd name="T17" fmla="*/ 26 w 26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489">
                    <a:moveTo>
                      <a:pt x="0" y="0"/>
                    </a:moveTo>
                    <a:lnTo>
                      <a:pt x="9" y="9"/>
                    </a:lnTo>
                    <a:lnTo>
                      <a:pt x="25" y="160"/>
                    </a:lnTo>
                    <a:lnTo>
                      <a:pt x="9" y="177"/>
                    </a:lnTo>
                    <a:lnTo>
                      <a:pt x="9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0" name="Freeform 162"/>
              <p:cNvSpPr>
                <a:spLocks/>
              </p:cNvSpPr>
              <p:nvPr/>
            </p:nvSpPr>
            <p:spPr bwMode="auto">
              <a:xfrm>
                <a:off x="5025" y="1315"/>
                <a:ext cx="17" cy="489"/>
              </a:xfrm>
              <a:custGeom>
                <a:avLst/>
                <a:gdLst>
                  <a:gd name="T0" fmla="*/ 0 w 17"/>
                  <a:gd name="T1" fmla="*/ 0 h 489"/>
                  <a:gd name="T2" fmla="*/ 8 w 17"/>
                  <a:gd name="T3" fmla="*/ 9 h 489"/>
                  <a:gd name="T4" fmla="*/ 16 w 17"/>
                  <a:gd name="T5" fmla="*/ 160 h 489"/>
                  <a:gd name="T6" fmla="*/ 8 w 17"/>
                  <a:gd name="T7" fmla="*/ 177 h 489"/>
                  <a:gd name="T8" fmla="*/ 8 w 17"/>
                  <a:gd name="T9" fmla="*/ 488 h 4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89"/>
                  <a:gd name="T17" fmla="*/ 17 w 17"/>
                  <a:gd name="T18" fmla="*/ 489 h 4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89">
                    <a:moveTo>
                      <a:pt x="0" y="0"/>
                    </a:moveTo>
                    <a:lnTo>
                      <a:pt x="8" y="9"/>
                    </a:lnTo>
                    <a:lnTo>
                      <a:pt x="16" y="160"/>
                    </a:lnTo>
                    <a:lnTo>
                      <a:pt x="8" y="177"/>
                    </a:lnTo>
                    <a:lnTo>
                      <a:pt x="8" y="48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1" name="Rectangle 163"/>
              <p:cNvSpPr>
                <a:spLocks noChangeArrowheads="1"/>
              </p:cNvSpPr>
              <p:nvPr/>
            </p:nvSpPr>
            <p:spPr bwMode="auto">
              <a:xfrm>
                <a:off x="5045" y="1538"/>
                <a:ext cx="143" cy="23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2" name="Rectangle 164"/>
              <p:cNvSpPr>
                <a:spLocks noChangeArrowheads="1"/>
              </p:cNvSpPr>
              <p:nvPr/>
            </p:nvSpPr>
            <p:spPr bwMode="auto">
              <a:xfrm>
                <a:off x="5045" y="1580"/>
                <a:ext cx="143" cy="43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3" name="Rectangle 165"/>
              <p:cNvSpPr>
                <a:spLocks noChangeArrowheads="1"/>
              </p:cNvSpPr>
              <p:nvPr/>
            </p:nvSpPr>
            <p:spPr bwMode="auto">
              <a:xfrm>
                <a:off x="5045" y="1631"/>
                <a:ext cx="143" cy="4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4" name="Rectangle 166"/>
              <p:cNvSpPr>
                <a:spLocks noChangeArrowheads="1"/>
              </p:cNvSpPr>
              <p:nvPr/>
            </p:nvSpPr>
            <p:spPr bwMode="auto">
              <a:xfrm>
                <a:off x="5045" y="1681"/>
                <a:ext cx="143" cy="42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5" name="Rectangle 167"/>
              <p:cNvSpPr>
                <a:spLocks noChangeArrowheads="1"/>
              </p:cNvSpPr>
              <p:nvPr/>
            </p:nvSpPr>
            <p:spPr bwMode="auto">
              <a:xfrm>
                <a:off x="5070" y="1589"/>
                <a:ext cx="93" cy="25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6" name="Rectangle 168"/>
              <p:cNvSpPr>
                <a:spLocks noChangeArrowheads="1"/>
              </p:cNvSpPr>
              <p:nvPr/>
            </p:nvSpPr>
            <p:spPr bwMode="auto">
              <a:xfrm>
                <a:off x="5070" y="1639"/>
                <a:ext cx="93" cy="25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7" name="Freeform 169"/>
              <p:cNvSpPr>
                <a:spLocks/>
              </p:cNvSpPr>
              <p:nvPr/>
            </p:nvSpPr>
            <p:spPr bwMode="auto">
              <a:xfrm>
                <a:off x="5133" y="1542"/>
                <a:ext cx="10" cy="35"/>
              </a:xfrm>
              <a:custGeom>
                <a:avLst/>
                <a:gdLst>
                  <a:gd name="T0" fmla="*/ 9 w 10"/>
                  <a:gd name="T1" fmla="*/ 0 h 35"/>
                  <a:gd name="T2" fmla="*/ 9 w 10"/>
                  <a:gd name="T3" fmla="*/ 34 h 35"/>
                  <a:gd name="T4" fmla="*/ 0 w 10"/>
                  <a:gd name="T5" fmla="*/ 9 h 35"/>
                  <a:gd name="T6" fmla="*/ 9 w 10"/>
                  <a:gd name="T7" fmla="*/ 0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35"/>
                  <a:gd name="T14" fmla="*/ 10 w 10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35">
                    <a:moveTo>
                      <a:pt x="9" y="0"/>
                    </a:moveTo>
                    <a:lnTo>
                      <a:pt x="9" y="34"/>
                    </a:lnTo>
                    <a:lnTo>
                      <a:pt x="0" y="9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8" name="Rectangle 170"/>
              <p:cNvSpPr>
                <a:spLocks noChangeArrowheads="1"/>
              </p:cNvSpPr>
              <p:nvPr/>
            </p:nvSpPr>
            <p:spPr bwMode="auto">
              <a:xfrm>
                <a:off x="5045" y="1538"/>
                <a:ext cx="143" cy="43"/>
              </a:xfrm>
              <a:prstGeom prst="rect">
                <a:avLst/>
              </a:prstGeom>
              <a:solidFill>
                <a:srgbClr val="A0A0A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59" name="Freeform 171"/>
              <p:cNvSpPr>
                <a:spLocks/>
              </p:cNvSpPr>
              <p:nvPr/>
            </p:nvSpPr>
            <p:spPr bwMode="auto">
              <a:xfrm>
                <a:off x="5108" y="1542"/>
                <a:ext cx="35" cy="10"/>
              </a:xfrm>
              <a:custGeom>
                <a:avLst/>
                <a:gdLst>
                  <a:gd name="T0" fmla="*/ 34 w 35"/>
                  <a:gd name="T1" fmla="*/ 0 h 10"/>
                  <a:gd name="T2" fmla="*/ 8 w 35"/>
                  <a:gd name="T3" fmla="*/ 0 h 10"/>
                  <a:gd name="T4" fmla="*/ 0 w 35"/>
                  <a:gd name="T5" fmla="*/ 9 h 10"/>
                  <a:gd name="T6" fmla="*/ 34 w 35"/>
                  <a:gd name="T7" fmla="*/ 9 h 10"/>
                  <a:gd name="T8" fmla="*/ 34 w 35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0"/>
                  <a:gd name="T17" fmla="*/ 35 w 35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0">
                    <a:moveTo>
                      <a:pt x="34" y="0"/>
                    </a:moveTo>
                    <a:lnTo>
                      <a:pt x="8" y="0"/>
                    </a:lnTo>
                    <a:lnTo>
                      <a:pt x="0" y="9"/>
                    </a:lnTo>
                    <a:lnTo>
                      <a:pt x="34" y="9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0" name="Freeform 172"/>
              <p:cNvSpPr>
                <a:spLocks/>
              </p:cNvSpPr>
              <p:nvPr/>
            </p:nvSpPr>
            <p:spPr bwMode="auto">
              <a:xfrm>
                <a:off x="5108" y="1559"/>
                <a:ext cx="76" cy="18"/>
              </a:xfrm>
              <a:custGeom>
                <a:avLst/>
                <a:gdLst>
                  <a:gd name="T0" fmla="*/ 75 w 76"/>
                  <a:gd name="T1" fmla="*/ 17 h 18"/>
                  <a:gd name="T2" fmla="*/ 8 w 76"/>
                  <a:gd name="T3" fmla="*/ 17 h 18"/>
                  <a:gd name="T4" fmla="*/ 0 w 76"/>
                  <a:gd name="T5" fmla="*/ 0 h 18"/>
                  <a:gd name="T6" fmla="*/ 67 w 76"/>
                  <a:gd name="T7" fmla="*/ 0 h 18"/>
                  <a:gd name="T8" fmla="*/ 75 w 76"/>
                  <a:gd name="T9" fmla="*/ 17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18"/>
                  <a:gd name="T17" fmla="*/ 76 w 76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18">
                    <a:moveTo>
                      <a:pt x="75" y="17"/>
                    </a:moveTo>
                    <a:lnTo>
                      <a:pt x="8" y="17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75" y="1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1" name="Freeform 173"/>
              <p:cNvSpPr>
                <a:spLocks/>
              </p:cNvSpPr>
              <p:nvPr/>
            </p:nvSpPr>
            <p:spPr bwMode="auto">
              <a:xfrm>
                <a:off x="5142" y="1551"/>
                <a:ext cx="42" cy="1"/>
              </a:xfrm>
              <a:custGeom>
                <a:avLst/>
                <a:gdLst>
                  <a:gd name="T0" fmla="*/ 41 w 42"/>
                  <a:gd name="T1" fmla="*/ 0 h 1"/>
                  <a:gd name="T2" fmla="*/ 0 w 42"/>
                  <a:gd name="T3" fmla="*/ 0 h 1"/>
                  <a:gd name="T4" fmla="*/ 33 w 42"/>
                  <a:gd name="T5" fmla="*/ 0 h 1"/>
                  <a:gd name="T6" fmla="*/ 41 w 4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1"/>
                  <a:gd name="T14" fmla="*/ 42 w 4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1">
                    <a:moveTo>
                      <a:pt x="41" y="0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41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2" name="Freeform 174"/>
              <p:cNvSpPr>
                <a:spLocks/>
              </p:cNvSpPr>
              <p:nvPr/>
            </p:nvSpPr>
            <p:spPr bwMode="auto">
              <a:xfrm>
                <a:off x="5175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8 w 9"/>
                  <a:gd name="T3" fmla="*/ 34 h 35"/>
                  <a:gd name="T4" fmla="*/ 0 w 9"/>
                  <a:gd name="T5" fmla="*/ 9 h 35"/>
                  <a:gd name="T6" fmla="*/ 8 w 9"/>
                  <a:gd name="T7" fmla="*/ 0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"/>
                  <a:gd name="T13" fmla="*/ 0 h 35"/>
                  <a:gd name="T14" fmla="*/ 9 w 9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" h="35">
                    <a:moveTo>
                      <a:pt x="8" y="0"/>
                    </a:moveTo>
                    <a:lnTo>
                      <a:pt x="8" y="34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3" name="Oval 175"/>
              <p:cNvSpPr>
                <a:spLocks noChangeArrowheads="1"/>
              </p:cNvSpPr>
              <p:nvPr/>
            </p:nvSpPr>
            <p:spPr bwMode="auto">
              <a:xfrm>
                <a:off x="5146" y="1563"/>
                <a:ext cx="1" cy="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4" name="Freeform 176"/>
              <p:cNvSpPr>
                <a:spLocks/>
              </p:cNvSpPr>
              <p:nvPr/>
            </p:nvSpPr>
            <p:spPr bwMode="auto">
              <a:xfrm>
                <a:off x="5142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0 w 9"/>
                  <a:gd name="T3" fmla="*/ 0 h 35"/>
                  <a:gd name="T4" fmla="*/ 0 w 9"/>
                  <a:gd name="T5" fmla="*/ 9 h 35"/>
                  <a:gd name="T6" fmla="*/ 0 w 9"/>
                  <a:gd name="T7" fmla="*/ 34 h 35"/>
                  <a:gd name="T8" fmla="*/ 0 w 9"/>
                  <a:gd name="T9" fmla="*/ 17 h 35"/>
                  <a:gd name="T10" fmla="*/ 8 w 9"/>
                  <a:gd name="T11" fmla="*/ 9 h 35"/>
                  <a:gd name="T12" fmla="*/ 8 w 9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5"/>
                  <a:gd name="T23" fmla="*/ 9 w 9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5">
                    <a:moveTo>
                      <a:pt x="8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8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5" name="Freeform 177"/>
              <p:cNvSpPr>
                <a:spLocks/>
              </p:cNvSpPr>
              <p:nvPr/>
            </p:nvSpPr>
            <p:spPr bwMode="auto">
              <a:xfrm>
                <a:off x="5142" y="1542"/>
                <a:ext cx="9" cy="35"/>
              </a:xfrm>
              <a:custGeom>
                <a:avLst/>
                <a:gdLst>
                  <a:gd name="T0" fmla="*/ 8 w 9"/>
                  <a:gd name="T1" fmla="*/ 0 h 35"/>
                  <a:gd name="T2" fmla="*/ 0 w 9"/>
                  <a:gd name="T3" fmla="*/ 0 h 35"/>
                  <a:gd name="T4" fmla="*/ 0 w 9"/>
                  <a:gd name="T5" fmla="*/ 9 h 35"/>
                  <a:gd name="T6" fmla="*/ 0 w 9"/>
                  <a:gd name="T7" fmla="*/ 34 h 35"/>
                  <a:gd name="T8" fmla="*/ 0 w 9"/>
                  <a:gd name="T9" fmla="*/ 17 h 35"/>
                  <a:gd name="T10" fmla="*/ 8 w 9"/>
                  <a:gd name="T11" fmla="*/ 9 h 35"/>
                  <a:gd name="T12" fmla="*/ 8 w 9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35"/>
                  <a:gd name="T23" fmla="*/ 9 w 9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35">
                    <a:moveTo>
                      <a:pt x="8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8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6" name="Freeform 178"/>
              <p:cNvSpPr>
                <a:spLocks/>
              </p:cNvSpPr>
              <p:nvPr/>
            </p:nvSpPr>
            <p:spPr bwMode="auto">
              <a:xfrm>
                <a:off x="5100" y="1610"/>
                <a:ext cx="43" cy="9"/>
              </a:xfrm>
              <a:custGeom>
                <a:avLst/>
                <a:gdLst>
                  <a:gd name="T0" fmla="*/ 0 w 43"/>
                  <a:gd name="T1" fmla="*/ 8 h 9"/>
                  <a:gd name="T2" fmla="*/ 0 w 43"/>
                  <a:gd name="T3" fmla="*/ 0 h 9"/>
                  <a:gd name="T4" fmla="*/ 33 w 43"/>
                  <a:gd name="T5" fmla="*/ 0 h 9"/>
                  <a:gd name="T6" fmla="*/ 42 w 43"/>
                  <a:gd name="T7" fmla="*/ 8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9"/>
                  <a:gd name="T14" fmla="*/ 43 w 43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9">
                    <a:moveTo>
                      <a:pt x="0" y="8"/>
                    </a:moveTo>
                    <a:lnTo>
                      <a:pt x="0" y="0"/>
                    </a:lnTo>
                    <a:lnTo>
                      <a:pt x="33" y="0"/>
                    </a:lnTo>
                    <a:lnTo>
                      <a:pt x="42" y="8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7" name="Freeform 179"/>
              <p:cNvSpPr>
                <a:spLocks/>
              </p:cNvSpPr>
              <p:nvPr/>
            </p:nvSpPr>
            <p:spPr bwMode="auto">
              <a:xfrm>
                <a:off x="4999" y="1341"/>
                <a:ext cx="35" cy="43"/>
              </a:xfrm>
              <a:custGeom>
                <a:avLst/>
                <a:gdLst>
                  <a:gd name="T0" fmla="*/ 26 w 35"/>
                  <a:gd name="T1" fmla="*/ 0 h 43"/>
                  <a:gd name="T2" fmla="*/ 0 w 35"/>
                  <a:gd name="T3" fmla="*/ 0 h 43"/>
                  <a:gd name="T4" fmla="*/ 0 w 35"/>
                  <a:gd name="T5" fmla="*/ 42 h 43"/>
                  <a:gd name="T6" fmla="*/ 34 w 35"/>
                  <a:gd name="T7" fmla="*/ 42 h 43"/>
                  <a:gd name="T8" fmla="*/ 26 w 3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3"/>
                  <a:gd name="T17" fmla="*/ 35 w 3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3">
                    <a:moveTo>
                      <a:pt x="26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34" y="42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8" name="Freeform 180"/>
              <p:cNvSpPr>
                <a:spLocks/>
              </p:cNvSpPr>
              <p:nvPr/>
            </p:nvSpPr>
            <p:spPr bwMode="auto">
              <a:xfrm>
                <a:off x="4999" y="1408"/>
                <a:ext cx="35" cy="42"/>
              </a:xfrm>
              <a:custGeom>
                <a:avLst/>
                <a:gdLst>
                  <a:gd name="T0" fmla="*/ 34 w 35"/>
                  <a:gd name="T1" fmla="*/ 0 h 42"/>
                  <a:gd name="T2" fmla="*/ 0 w 35"/>
                  <a:gd name="T3" fmla="*/ 0 h 42"/>
                  <a:gd name="T4" fmla="*/ 0 w 35"/>
                  <a:gd name="T5" fmla="*/ 41 h 42"/>
                  <a:gd name="T6" fmla="*/ 34 w 35"/>
                  <a:gd name="T7" fmla="*/ 33 h 42"/>
                  <a:gd name="T8" fmla="*/ 34 w 35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2"/>
                  <a:gd name="T17" fmla="*/ 35 w 35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2">
                    <a:moveTo>
                      <a:pt x="34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34" y="33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9" name="Rectangle 181"/>
              <p:cNvSpPr>
                <a:spLocks noChangeArrowheads="1"/>
              </p:cNvSpPr>
              <p:nvPr/>
            </p:nvSpPr>
            <p:spPr bwMode="auto">
              <a:xfrm>
                <a:off x="5053" y="1403"/>
                <a:ext cx="143" cy="34"/>
              </a:xfrm>
              <a:prstGeom prst="rect">
                <a:avLst/>
              </a:prstGeom>
              <a:solidFill>
                <a:srgbClr val="60606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70" name="Rectangle 182"/>
              <p:cNvSpPr>
                <a:spLocks noChangeArrowheads="1"/>
              </p:cNvSpPr>
              <p:nvPr/>
            </p:nvSpPr>
            <p:spPr bwMode="auto">
              <a:xfrm>
                <a:off x="5075" y="1424"/>
                <a:ext cx="17" cy="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71" name="Rectangle 183"/>
              <p:cNvSpPr>
                <a:spLocks noChangeArrowheads="1"/>
              </p:cNvSpPr>
              <p:nvPr/>
            </p:nvSpPr>
            <p:spPr bwMode="auto">
              <a:xfrm>
                <a:off x="5108" y="1416"/>
                <a:ext cx="17" cy="8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72" name="Oval 184"/>
              <p:cNvSpPr>
                <a:spLocks noChangeArrowheads="1"/>
              </p:cNvSpPr>
              <p:nvPr/>
            </p:nvSpPr>
            <p:spPr bwMode="auto">
              <a:xfrm>
                <a:off x="5058" y="1416"/>
                <a:ext cx="8" cy="16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694" name="Freeform 185"/>
            <p:cNvSpPr>
              <a:spLocks/>
            </p:cNvSpPr>
            <p:nvPr/>
          </p:nvSpPr>
          <p:spPr bwMode="auto">
            <a:xfrm>
              <a:off x="3504" y="2448"/>
              <a:ext cx="961" cy="337"/>
            </a:xfrm>
            <a:custGeom>
              <a:avLst/>
              <a:gdLst>
                <a:gd name="T0" fmla="*/ 0 w 961"/>
                <a:gd name="T1" fmla="*/ 168 h 337"/>
                <a:gd name="T2" fmla="*/ 192 w 961"/>
                <a:gd name="T3" fmla="*/ 336 h 337"/>
                <a:gd name="T4" fmla="*/ 192 w 961"/>
                <a:gd name="T5" fmla="*/ 252 h 337"/>
                <a:gd name="T6" fmla="*/ 768 w 961"/>
                <a:gd name="T7" fmla="*/ 252 h 337"/>
                <a:gd name="T8" fmla="*/ 768 w 961"/>
                <a:gd name="T9" fmla="*/ 336 h 337"/>
                <a:gd name="T10" fmla="*/ 960 w 961"/>
                <a:gd name="T11" fmla="*/ 168 h 337"/>
                <a:gd name="T12" fmla="*/ 768 w 961"/>
                <a:gd name="T13" fmla="*/ 0 h 337"/>
                <a:gd name="T14" fmla="*/ 768 w 961"/>
                <a:gd name="T15" fmla="*/ 84 h 337"/>
                <a:gd name="T16" fmla="*/ 192 w 961"/>
                <a:gd name="T17" fmla="*/ 84 h 337"/>
                <a:gd name="T18" fmla="*/ 192 w 961"/>
                <a:gd name="T19" fmla="*/ 0 h 337"/>
                <a:gd name="T20" fmla="*/ 0 w 961"/>
                <a:gd name="T21" fmla="*/ 168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61"/>
                <a:gd name="T34" fmla="*/ 0 h 337"/>
                <a:gd name="T35" fmla="*/ 961 w 961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1" h="337">
                  <a:moveTo>
                    <a:pt x="0" y="168"/>
                  </a:moveTo>
                  <a:lnTo>
                    <a:pt x="192" y="336"/>
                  </a:lnTo>
                  <a:lnTo>
                    <a:pt x="192" y="252"/>
                  </a:lnTo>
                  <a:lnTo>
                    <a:pt x="768" y="252"/>
                  </a:lnTo>
                  <a:lnTo>
                    <a:pt x="768" y="336"/>
                  </a:lnTo>
                  <a:lnTo>
                    <a:pt x="960" y="168"/>
                  </a:lnTo>
                  <a:lnTo>
                    <a:pt x="768" y="0"/>
                  </a:lnTo>
                  <a:lnTo>
                    <a:pt x="768" y="84"/>
                  </a:lnTo>
                  <a:lnTo>
                    <a:pt x="192" y="84"/>
                  </a:lnTo>
                  <a:lnTo>
                    <a:pt x="192" y="0"/>
                  </a:lnTo>
                  <a:lnTo>
                    <a:pt x="0" y="168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95" name="Group 186"/>
            <p:cNvGrpSpPr>
              <a:grpSpLocks/>
            </p:cNvGrpSpPr>
            <p:nvPr/>
          </p:nvGrpSpPr>
          <p:grpSpPr bwMode="auto">
            <a:xfrm>
              <a:off x="1764" y="1213"/>
              <a:ext cx="372" cy="637"/>
              <a:chOff x="1764" y="1213"/>
              <a:chExt cx="372" cy="637"/>
            </a:xfrm>
          </p:grpSpPr>
          <p:grpSp>
            <p:nvGrpSpPr>
              <p:cNvPr id="71699" name="Group 187"/>
              <p:cNvGrpSpPr>
                <a:grpSpLocks/>
              </p:cNvGrpSpPr>
              <p:nvPr/>
            </p:nvGrpSpPr>
            <p:grpSpPr bwMode="auto">
              <a:xfrm>
                <a:off x="1764" y="1213"/>
                <a:ext cx="278" cy="312"/>
                <a:chOff x="1764" y="1213"/>
                <a:chExt cx="278" cy="312"/>
              </a:xfrm>
            </p:grpSpPr>
            <p:grpSp>
              <p:nvGrpSpPr>
                <p:cNvPr id="71724" name="Group 188"/>
                <p:cNvGrpSpPr>
                  <a:grpSpLocks/>
                </p:cNvGrpSpPr>
                <p:nvPr/>
              </p:nvGrpSpPr>
              <p:grpSpPr bwMode="auto">
                <a:xfrm>
                  <a:off x="1764" y="1213"/>
                  <a:ext cx="118" cy="312"/>
                  <a:chOff x="1764" y="1213"/>
                  <a:chExt cx="118" cy="312"/>
                </a:xfrm>
              </p:grpSpPr>
              <p:sp>
                <p:nvSpPr>
                  <p:cNvPr id="71733" name="Arc 189"/>
                  <p:cNvSpPr>
                    <a:spLocks/>
                  </p:cNvSpPr>
                  <p:nvPr/>
                </p:nvSpPr>
                <p:spPr bwMode="auto">
                  <a:xfrm>
                    <a:off x="1764" y="1213"/>
                    <a:ext cx="60" cy="312"/>
                  </a:xfrm>
                  <a:custGeom>
                    <a:avLst/>
                    <a:gdLst>
                      <a:gd name="T0" fmla="*/ 0 w 21600"/>
                      <a:gd name="T1" fmla="*/ 0 h 41830"/>
                      <a:gd name="T2" fmla="*/ 0 w 21600"/>
                      <a:gd name="T3" fmla="*/ 0 h 41830"/>
                      <a:gd name="T4" fmla="*/ 0 w 21600"/>
                      <a:gd name="T5" fmla="*/ 0 h 4183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830"/>
                      <a:gd name="T11" fmla="*/ 21600 w 21600"/>
                      <a:gd name="T12" fmla="*/ 41830 h 418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830" fill="none" extrusionOk="0">
                        <a:moveTo>
                          <a:pt x="15833" y="41830"/>
                        </a:moveTo>
                        <a:cubicBezTo>
                          <a:pt x="6477" y="39238"/>
                          <a:pt x="0" y="30722"/>
                          <a:pt x="0" y="21014"/>
                        </a:cubicBezTo>
                        <a:cubicBezTo>
                          <a:pt x="-1" y="11009"/>
                          <a:pt x="6870" y="2313"/>
                          <a:pt x="16603" y="-1"/>
                        </a:cubicBezTo>
                      </a:path>
                      <a:path w="21600" h="41830" stroke="0" extrusionOk="0">
                        <a:moveTo>
                          <a:pt x="15833" y="41830"/>
                        </a:moveTo>
                        <a:cubicBezTo>
                          <a:pt x="6477" y="39238"/>
                          <a:pt x="0" y="30722"/>
                          <a:pt x="0" y="21014"/>
                        </a:cubicBezTo>
                        <a:cubicBezTo>
                          <a:pt x="-1" y="11009"/>
                          <a:pt x="6870" y="2313"/>
                          <a:pt x="16603" y="-1"/>
                        </a:cubicBezTo>
                        <a:lnTo>
                          <a:pt x="21600" y="21014"/>
                        </a:lnTo>
                        <a:lnTo>
                          <a:pt x="15833" y="4183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4" name="Arc 190"/>
                  <p:cNvSpPr>
                    <a:spLocks/>
                  </p:cNvSpPr>
                  <p:nvPr/>
                </p:nvSpPr>
                <p:spPr bwMode="auto">
                  <a:xfrm>
                    <a:off x="1803" y="1239"/>
                    <a:ext cx="47" cy="257"/>
                  </a:xfrm>
                  <a:custGeom>
                    <a:avLst/>
                    <a:gdLst>
                      <a:gd name="T0" fmla="*/ 0 w 21600"/>
                      <a:gd name="T1" fmla="*/ 0 h 41753"/>
                      <a:gd name="T2" fmla="*/ 0 w 21600"/>
                      <a:gd name="T3" fmla="*/ 0 h 41753"/>
                      <a:gd name="T4" fmla="*/ 0 w 21600"/>
                      <a:gd name="T5" fmla="*/ 0 h 4175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753"/>
                      <a:gd name="T11" fmla="*/ 21600 w 21600"/>
                      <a:gd name="T12" fmla="*/ 41753 h 4175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753" fill="none" extrusionOk="0">
                        <a:moveTo>
                          <a:pt x="15589" y="41753"/>
                        </a:moveTo>
                        <a:cubicBezTo>
                          <a:pt x="6355" y="39077"/>
                          <a:pt x="0" y="30620"/>
                          <a:pt x="0" y="21006"/>
                        </a:cubicBezTo>
                        <a:cubicBezTo>
                          <a:pt x="-1" y="11014"/>
                          <a:pt x="6852" y="2326"/>
                          <a:pt x="16569" y="-1"/>
                        </a:cubicBezTo>
                      </a:path>
                      <a:path w="21600" h="41753" stroke="0" extrusionOk="0">
                        <a:moveTo>
                          <a:pt x="15589" y="41753"/>
                        </a:moveTo>
                        <a:cubicBezTo>
                          <a:pt x="6355" y="39077"/>
                          <a:pt x="0" y="30620"/>
                          <a:pt x="0" y="21006"/>
                        </a:cubicBezTo>
                        <a:cubicBezTo>
                          <a:pt x="-1" y="11014"/>
                          <a:pt x="6852" y="2326"/>
                          <a:pt x="16569" y="-1"/>
                        </a:cubicBezTo>
                        <a:lnTo>
                          <a:pt x="21600" y="21006"/>
                        </a:lnTo>
                        <a:lnTo>
                          <a:pt x="15589" y="41753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5" name="Arc 191"/>
                  <p:cNvSpPr>
                    <a:spLocks/>
                  </p:cNvSpPr>
                  <p:nvPr/>
                </p:nvSpPr>
                <p:spPr bwMode="auto">
                  <a:xfrm>
                    <a:off x="1840" y="1266"/>
                    <a:ext cx="42" cy="210"/>
                  </a:xfrm>
                  <a:custGeom>
                    <a:avLst/>
                    <a:gdLst>
                      <a:gd name="T0" fmla="*/ 0 w 21600"/>
                      <a:gd name="T1" fmla="*/ 0 h 41683"/>
                      <a:gd name="T2" fmla="*/ 0 w 21600"/>
                      <a:gd name="T3" fmla="*/ 0 h 41683"/>
                      <a:gd name="T4" fmla="*/ 0 w 21600"/>
                      <a:gd name="T5" fmla="*/ 0 h 4168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683"/>
                      <a:gd name="T11" fmla="*/ 21600 w 21600"/>
                      <a:gd name="T12" fmla="*/ 41683 h 4168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683" fill="none" extrusionOk="0">
                        <a:moveTo>
                          <a:pt x="15403" y="41683"/>
                        </a:moveTo>
                        <a:cubicBezTo>
                          <a:pt x="6262" y="38945"/>
                          <a:pt x="0" y="30533"/>
                          <a:pt x="0" y="20991"/>
                        </a:cubicBezTo>
                        <a:cubicBezTo>
                          <a:pt x="-1" y="11022"/>
                          <a:pt x="6821" y="2349"/>
                          <a:pt x="16508" y="-1"/>
                        </a:cubicBezTo>
                      </a:path>
                      <a:path w="21600" h="41683" stroke="0" extrusionOk="0">
                        <a:moveTo>
                          <a:pt x="15403" y="41683"/>
                        </a:moveTo>
                        <a:cubicBezTo>
                          <a:pt x="6262" y="38945"/>
                          <a:pt x="0" y="30533"/>
                          <a:pt x="0" y="20991"/>
                        </a:cubicBezTo>
                        <a:cubicBezTo>
                          <a:pt x="-1" y="11022"/>
                          <a:pt x="6821" y="2349"/>
                          <a:pt x="16508" y="-1"/>
                        </a:cubicBezTo>
                        <a:lnTo>
                          <a:pt x="21600" y="20991"/>
                        </a:lnTo>
                        <a:lnTo>
                          <a:pt x="15403" y="41683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725" name="Group 192"/>
                <p:cNvGrpSpPr>
                  <a:grpSpLocks/>
                </p:cNvGrpSpPr>
                <p:nvPr/>
              </p:nvGrpSpPr>
              <p:grpSpPr bwMode="auto">
                <a:xfrm>
                  <a:off x="1874" y="1286"/>
                  <a:ext cx="95" cy="182"/>
                  <a:chOff x="1874" y="1286"/>
                  <a:chExt cx="95" cy="182"/>
                </a:xfrm>
              </p:grpSpPr>
              <p:sp>
                <p:nvSpPr>
                  <p:cNvPr id="71730" name="Arc 193"/>
                  <p:cNvSpPr>
                    <a:spLocks/>
                  </p:cNvSpPr>
                  <p:nvPr/>
                </p:nvSpPr>
                <p:spPr bwMode="auto">
                  <a:xfrm>
                    <a:off x="1874" y="1286"/>
                    <a:ext cx="46" cy="182"/>
                  </a:xfrm>
                  <a:custGeom>
                    <a:avLst/>
                    <a:gdLst>
                      <a:gd name="T0" fmla="*/ 0 w 21600"/>
                      <a:gd name="T1" fmla="*/ 0 h 41697"/>
                      <a:gd name="T2" fmla="*/ 0 w 21600"/>
                      <a:gd name="T3" fmla="*/ 0 h 41697"/>
                      <a:gd name="T4" fmla="*/ 0 w 21600"/>
                      <a:gd name="T5" fmla="*/ 0 h 41697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697"/>
                      <a:gd name="T11" fmla="*/ 21600 w 21600"/>
                      <a:gd name="T12" fmla="*/ 41697 h 4169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697" fill="none" extrusionOk="0">
                        <a:moveTo>
                          <a:pt x="15455" y="41696"/>
                        </a:moveTo>
                        <a:cubicBezTo>
                          <a:pt x="6287" y="38976"/>
                          <a:pt x="0" y="30551"/>
                          <a:pt x="0" y="20989"/>
                        </a:cubicBezTo>
                        <a:cubicBezTo>
                          <a:pt x="-1" y="11024"/>
                          <a:pt x="6816" y="2352"/>
                          <a:pt x="16499" y="-1"/>
                        </a:cubicBezTo>
                      </a:path>
                      <a:path w="21600" h="41697" stroke="0" extrusionOk="0">
                        <a:moveTo>
                          <a:pt x="15455" y="41696"/>
                        </a:moveTo>
                        <a:cubicBezTo>
                          <a:pt x="6287" y="38976"/>
                          <a:pt x="0" y="30551"/>
                          <a:pt x="0" y="20989"/>
                        </a:cubicBezTo>
                        <a:cubicBezTo>
                          <a:pt x="-1" y="11024"/>
                          <a:pt x="6816" y="2352"/>
                          <a:pt x="16499" y="-1"/>
                        </a:cubicBezTo>
                        <a:lnTo>
                          <a:pt x="21600" y="20989"/>
                        </a:lnTo>
                        <a:lnTo>
                          <a:pt x="15455" y="41696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1" name="Arc 194"/>
                  <p:cNvSpPr>
                    <a:spLocks/>
                  </p:cNvSpPr>
                  <p:nvPr/>
                </p:nvSpPr>
                <p:spPr bwMode="auto">
                  <a:xfrm>
                    <a:off x="1907" y="1304"/>
                    <a:ext cx="35" cy="150"/>
                  </a:xfrm>
                  <a:custGeom>
                    <a:avLst/>
                    <a:gdLst>
                      <a:gd name="T0" fmla="*/ 0 w 21600"/>
                      <a:gd name="T1" fmla="*/ 0 h 41751"/>
                      <a:gd name="T2" fmla="*/ 0 w 21600"/>
                      <a:gd name="T3" fmla="*/ 0 h 41751"/>
                      <a:gd name="T4" fmla="*/ 0 w 21600"/>
                      <a:gd name="T5" fmla="*/ 0 h 4175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751"/>
                      <a:gd name="T11" fmla="*/ 21600 w 21600"/>
                      <a:gd name="T12" fmla="*/ 41751 h 417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751" fill="none" extrusionOk="0">
                        <a:moveTo>
                          <a:pt x="15983" y="41750"/>
                        </a:moveTo>
                        <a:cubicBezTo>
                          <a:pt x="6552" y="39211"/>
                          <a:pt x="0" y="30660"/>
                          <a:pt x="0" y="20894"/>
                        </a:cubicBezTo>
                        <a:cubicBezTo>
                          <a:pt x="-1" y="11074"/>
                          <a:pt x="6623" y="2491"/>
                          <a:pt x="16121" y="0"/>
                        </a:cubicBezTo>
                      </a:path>
                      <a:path w="21600" h="41751" stroke="0" extrusionOk="0">
                        <a:moveTo>
                          <a:pt x="15983" y="41750"/>
                        </a:moveTo>
                        <a:cubicBezTo>
                          <a:pt x="6552" y="39211"/>
                          <a:pt x="0" y="30660"/>
                          <a:pt x="0" y="20894"/>
                        </a:cubicBezTo>
                        <a:cubicBezTo>
                          <a:pt x="-1" y="11074"/>
                          <a:pt x="6623" y="2491"/>
                          <a:pt x="16121" y="0"/>
                        </a:cubicBezTo>
                        <a:lnTo>
                          <a:pt x="21600" y="20894"/>
                        </a:lnTo>
                        <a:lnTo>
                          <a:pt x="15983" y="4175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32" name="Arc 195"/>
                  <p:cNvSpPr>
                    <a:spLocks/>
                  </p:cNvSpPr>
                  <p:nvPr/>
                </p:nvSpPr>
                <p:spPr bwMode="auto">
                  <a:xfrm>
                    <a:off x="1939" y="1318"/>
                    <a:ext cx="30" cy="115"/>
                  </a:xfrm>
                  <a:custGeom>
                    <a:avLst/>
                    <a:gdLst>
                      <a:gd name="T0" fmla="*/ 0 w 21600"/>
                      <a:gd name="T1" fmla="*/ 0 h 41444"/>
                      <a:gd name="T2" fmla="*/ 0 w 21600"/>
                      <a:gd name="T3" fmla="*/ 0 h 41444"/>
                      <a:gd name="T4" fmla="*/ 0 w 21600"/>
                      <a:gd name="T5" fmla="*/ 0 h 4144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444"/>
                      <a:gd name="T11" fmla="*/ 21600 w 21600"/>
                      <a:gd name="T12" fmla="*/ 41444 h 414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444" fill="none" extrusionOk="0">
                        <a:moveTo>
                          <a:pt x="15095" y="41444"/>
                        </a:moveTo>
                        <a:cubicBezTo>
                          <a:pt x="6109" y="38606"/>
                          <a:pt x="0" y="30270"/>
                          <a:pt x="0" y="20847"/>
                        </a:cubicBezTo>
                        <a:cubicBezTo>
                          <a:pt x="-1" y="11094"/>
                          <a:pt x="6534" y="2552"/>
                          <a:pt x="15946" y="-1"/>
                        </a:cubicBezTo>
                      </a:path>
                      <a:path w="21600" h="41444" stroke="0" extrusionOk="0">
                        <a:moveTo>
                          <a:pt x="15095" y="41444"/>
                        </a:moveTo>
                        <a:cubicBezTo>
                          <a:pt x="6109" y="38606"/>
                          <a:pt x="0" y="30270"/>
                          <a:pt x="0" y="20847"/>
                        </a:cubicBezTo>
                        <a:cubicBezTo>
                          <a:pt x="-1" y="11094"/>
                          <a:pt x="6534" y="2552"/>
                          <a:pt x="15946" y="-1"/>
                        </a:cubicBezTo>
                        <a:lnTo>
                          <a:pt x="21600" y="20847"/>
                        </a:lnTo>
                        <a:lnTo>
                          <a:pt x="15095" y="41444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rgbClr val="FFCC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26" name="Arc 196"/>
                <p:cNvSpPr>
                  <a:spLocks/>
                </p:cNvSpPr>
                <p:nvPr/>
              </p:nvSpPr>
              <p:spPr bwMode="auto">
                <a:xfrm>
                  <a:off x="1967" y="1336"/>
                  <a:ext cx="24" cy="95"/>
                </a:xfrm>
                <a:custGeom>
                  <a:avLst/>
                  <a:gdLst>
                    <a:gd name="T0" fmla="*/ 0 w 21600"/>
                    <a:gd name="T1" fmla="*/ 0 h 41367"/>
                    <a:gd name="T2" fmla="*/ 0 w 21600"/>
                    <a:gd name="T3" fmla="*/ 0 h 41367"/>
                    <a:gd name="T4" fmla="*/ 0 w 21600"/>
                    <a:gd name="T5" fmla="*/ 0 h 4136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67"/>
                    <a:gd name="T11" fmla="*/ 21600 w 21600"/>
                    <a:gd name="T12" fmla="*/ 41367 h 4136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67" fill="none" extrusionOk="0">
                      <a:moveTo>
                        <a:pt x="15257" y="41366"/>
                      </a:moveTo>
                      <a:cubicBezTo>
                        <a:pt x="6189" y="38581"/>
                        <a:pt x="0" y="30205"/>
                        <a:pt x="0" y="20719"/>
                      </a:cubicBezTo>
                      <a:cubicBezTo>
                        <a:pt x="-1" y="11141"/>
                        <a:pt x="6307" y="2706"/>
                        <a:pt x="15494" y="-1"/>
                      </a:cubicBezTo>
                    </a:path>
                    <a:path w="21600" h="41367" stroke="0" extrusionOk="0">
                      <a:moveTo>
                        <a:pt x="15257" y="41366"/>
                      </a:moveTo>
                      <a:cubicBezTo>
                        <a:pt x="6189" y="38581"/>
                        <a:pt x="0" y="30205"/>
                        <a:pt x="0" y="20719"/>
                      </a:cubicBezTo>
                      <a:cubicBezTo>
                        <a:pt x="-1" y="11141"/>
                        <a:pt x="6307" y="2706"/>
                        <a:pt x="15494" y="-1"/>
                      </a:cubicBezTo>
                      <a:lnTo>
                        <a:pt x="21600" y="20719"/>
                      </a:lnTo>
                      <a:lnTo>
                        <a:pt x="15257" y="4136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27" name="Arc 197"/>
                <p:cNvSpPr>
                  <a:spLocks/>
                </p:cNvSpPr>
                <p:nvPr/>
              </p:nvSpPr>
              <p:spPr bwMode="auto">
                <a:xfrm>
                  <a:off x="1999" y="1347"/>
                  <a:ext cx="16" cy="69"/>
                </a:xfrm>
                <a:custGeom>
                  <a:avLst/>
                  <a:gdLst>
                    <a:gd name="T0" fmla="*/ 0 w 21600"/>
                    <a:gd name="T1" fmla="*/ 0 h 41426"/>
                    <a:gd name="T2" fmla="*/ 0 w 21600"/>
                    <a:gd name="T3" fmla="*/ 0 h 41426"/>
                    <a:gd name="T4" fmla="*/ 0 w 21600"/>
                    <a:gd name="T5" fmla="*/ 0 h 4142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6"/>
                    <a:gd name="T11" fmla="*/ 21600 w 21600"/>
                    <a:gd name="T12" fmla="*/ 41426 h 414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6" fill="none" extrusionOk="0">
                      <a:moveTo>
                        <a:pt x="14815" y="41425"/>
                      </a:moveTo>
                      <a:cubicBezTo>
                        <a:pt x="5971" y="38499"/>
                        <a:pt x="0" y="30233"/>
                        <a:pt x="0" y="20919"/>
                      </a:cubicBezTo>
                      <a:cubicBezTo>
                        <a:pt x="-1" y="11061"/>
                        <a:pt x="6673" y="2454"/>
                        <a:pt x="16220" y="-1"/>
                      </a:cubicBezTo>
                    </a:path>
                    <a:path w="21600" h="41426" stroke="0" extrusionOk="0">
                      <a:moveTo>
                        <a:pt x="14815" y="41425"/>
                      </a:moveTo>
                      <a:cubicBezTo>
                        <a:pt x="5971" y="38499"/>
                        <a:pt x="0" y="30233"/>
                        <a:pt x="0" y="20919"/>
                      </a:cubicBezTo>
                      <a:cubicBezTo>
                        <a:pt x="-1" y="11061"/>
                        <a:pt x="6673" y="2454"/>
                        <a:pt x="16220" y="-1"/>
                      </a:cubicBezTo>
                      <a:lnTo>
                        <a:pt x="21600" y="20919"/>
                      </a:lnTo>
                      <a:lnTo>
                        <a:pt x="14815" y="41425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28" name="Arc 198"/>
                <p:cNvSpPr>
                  <a:spLocks/>
                </p:cNvSpPr>
                <p:nvPr/>
              </p:nvSpPr>
              <p:spPr bwMode="auto">
                <a:xfrm>
                  <a:off x="2024" y="1362"/>
                  <a:ext cx="10" cy="42"/>
                </a:xfrm>
                <a:custGeom>
                  <a:avLst/>
                  <a:gdLst>
                    <a:gd name="T0" fmla="*/ 0 w 21600"/>
                    <a:gd name="T1" fmla="*/ 0 h 41295"/>
                    <a:gd name="T2" fmla="*/ 0 w 21600"/>
                    <a:gd name="T3" fmla="*/ 0 h 41295"/>
                    <a:gd name="T4" fmla="*/ 0 w 21600"/>
                    <a:gd name="T5" fmla="*/ 0 h 4129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95"/>
                    <a:gd name="T11" fmla="*/ 21600 w 21600"/>
                    <a:gd name="T12" fmla="*/ 41295 h 412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95" fill="none" extrusionOk="0">
                      <a:moveTo>
                        <a:pt x="15123" y="41295"/>
                      </a:moveTo>
                      <a:cubicBezTo>
                        <a:pt x="6123" y="38466"/>
                        <a:pt x="0" y="30123"/>
                        <a:pt x="0" y="20689"/>
                      </a:cubicBezTo>
                      <a:cubicBezTo>
                        <a:pt x="-1" y="11150"/>
                        <a:pt x="6256" y="2741"/>
                        <a:pt x="15393" y="0"/>
                      </a:cubicBezTo>
                    </a:path>
                    <a:path w="21600" h="41295" stroke="0" extrusionOk="0">
                      <a:moveTo>
                        <a:pt x="15123" y="41295"/>
                      </a:moveTo>
                      <a:cubicBezTo>
                        <a:pt x="6123" y="38466"/>
                        <a:pt x="0" y="30123"/>
                        <a:pt x="0" y="20689"/>
                      </a:cubicBezTo>
                      <a:cubicBezTo>
                        <a:pt x="-1" y="11150"/>
                        <a:pt x="6256" y="2741"/>
                        <a:pt x="15393" y="0"/>
                      </a:cubicBezTo>
                      <a:lnTo>
                        <a:pt x="21600" y="20689"/>
                      </a:lnTo>
                      <a:lnTo>
                        <a:pt x="15123" y="41295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29" name="Arc 199"/>
                <p:cNvSpPr>
                  <a:spLocks/>
                </p:cNvSpPr>
                <p:nvPr/>
              </p:nvSpPr>
              <p:spPr bwMode="auto">
                <a:xfrm>
                  <a:off x="2041" y="1382"/>
                  <a:ext cx="1" cy="7"/>
                </a:xfrm>
                <a:custGeom>
                  <a:avLst/>
                  <a:gdLst>
                    <a:gd name="T0" fmla="*/ 0 w 21600"/>
                    <a:gd name="T1" fmla="*/ 0 h 20004"/>
                    <a:gd name="T2" fmla="*/ 0 w 21600"/>
                    <a:gd name="T3" fmla="*/ 0 h 20004"/>
                    <a:gd name="T4" fmla="*/ 0 w 21600"/>
                    <a:gd name="T5" fmla="*/ 0 h 2000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0004"/>
                    <a:gd name="T11" fmla="*/ 21600 w 21600"/>
                    <a:gd name="T12" fmla="*/ 20004 h 200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0004" fill="none" extrusionOk="0">
                      <a:moveTo>
                        <a:pt x="1544" y="20004"/>
                      </a:moveTo>
                      <a:cubicBezTo>
                        <a:pt x="524" y="17452"/>
                        <a:pt x="0" y="14729"/>
                        <a:pt x="0" y="11982"/>
                      </a:cubicBezTo>
                      <a:cubicBezTo>
                        <a:pt x="-1" y="7717"/>
                        <a:pt x="1262" y="3548"/>
                        <a:pt x="3628" y="0"/>
                      </a:cubicBezTo>
                    </a:path>
                    <a:path w="21600" h="20004" stroke="0" extrusionOk="0">
                      <a:moveTo>
                        <a:pt x="1544" y="20004"/>
                      </a:moveTo>
                      <a:cubicBezTo>
                        <a:pt x="524" y="17452"/>
                        <a:pt x="0" y="14729"/>
                        <a:pt x="0" y="11982"/>
                      </a:cubicBezTo>
                      <a:cubicBezTo>
                        <a:pt x="-1" y="7717"/>
                        <a:pt x="1262" y="3548"/>
                        <a:pt x="3628" y="0"/>
                      </a:cubicBezTo>
                      <a:lnTo>
                        <a:pt x="21600" y="11982"/>
                      </a:lnTo>
                      <a:lnTo>
                        <a:pt x="1544" y="20004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700" name="Group 200"/>
              <p:cNvGrpSpPr>
                <a:grpSpLocks/>
              </p:cNvGrpSpPr>
              <p:nvPr/>
            </p:nvGrpSpPr>
            <p:grpSpPr bwMode="auto">
              <a:xfrm>
                <a:off x="1961" y="1347"/>
                <a:ext cx="175" cy="503"/>
                <a:chOff x="1961" y="1347"/>
                <a:chExt cx="175" cy="503"/>
              </a:xfrm>
            </p:grpSpPr>
            <p:grpSp>
              <p:nvGrpSpPr>
                <p:cNvPr id="71701" name="Group 201"/>
                <p:cNvGrpSpPr>
                  <a:grpSpLocks/>
                </p:cNvGrpSpPr>
                <p:nvPr/>
              </p:nvGrpSpPr>
              <p:grpSpPr bwMode="auto">
                <a:xfrm>
                  <a:off x="1961" y="1505"/>
                  <a:ext cx="175" cy="333"/>
                  <a:chOff x="1961" y="1505"/>
                  <a:chExt cx="175" cy="333"/>
                </a:xfrm>
              </p:grpSpPr>
              <p:grpSp>
                <p:nvGrpSpPr>
                  <p:cNvPr id="71709" name="Group 202"/>
                  <p:cNvGrpSpPr>
                    <a:grpSpLocks/>
                  </p:cNvGrpSpPr>
                  <p:nvPr/>
                </p:nvGrpSpPr>
                <p:grpSpPr bwMode="auto">
                  <a:xfrm>
                    <a:off x="1961" y="1518"/>
                    <a:ext cx="102" cy="316"/>
                    <a:chOff x="1961" y="1518"/>
                    <a:chExt cx="102" cy="316"/>
                  </a:xfrm>
                </p:grpSpPr>
                <p:sp>
                  <p:nvSpPr>
                    <p:cNvPr id="71717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29"/>
                      <a:ext cx="12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18" name="Line 2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00" y="1518"/>
                      <a:ext cx="26" cy="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19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" y="1613"/>
                      <a:ext cx="49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0" name="Line 2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1" y="1707"/>
                      <a:ext cx="85" cy="12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1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1" y="1742"/>
                      <a:ext cx="82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2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76" y="1579"/>
                      <a:ext cx="58" cy="1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723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49"/>
                      <a:ext cx="20" cy="3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710" name="Line 2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92" y="1689"/>
                    <a:ext cx="14" cy="149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1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076" y="1616"/>
                    <a:ext cx="34" cy="72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2" name="Line 2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2" y="1507"/>
                    <a:ext cx="4" cy="103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3" name="Line 2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2" y="1505"/>
                    <a:ext cx="0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4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1550"/>
                    <a:ext cx="7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5" name="Line 2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79" y="1570"/>
                    <a:ext cx="0" cy="167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1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090" y="1742"/>
                    <a:ext cx="46" cy="28"/>
                  </a:xfrm>
                  <a:prstGeom prst="line">
                    <a:avLst/>
                  </a:prstGeom>
                  <a:noFill/>
                  <a:ln w="127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702" name="Group 217"/>
                <p:cNvGrpSpPr>
                  <a:grpSpLocks/>
                </p:cNvGrpSpPr>
                <p:nvPr/>
              </p:nvGrpSpPr>
              <p:grpSpPr bwMode="auto">
                <a:xfrm>
                  <a:off x="1976" y="1347"/>
                  <a:ext cx="138" cy="503"/>
                  <a:chOff x="1976" y="1347"/>
                  <a:chExt cx="138" cy="503"/>
                </a:xfrm>
              </p:grpSpPr>
              <p:sp>
                <p:nvSpPr>
                  <p:cNvPr id="71704" name="Line 2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76" y="1347"/>
                    <a:ext cx="13" cy="501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5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051" y="1425"/>
                    <a:ext cx="0" cy="365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6" name="Line 2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0" y="1755"/>
                    <a:ext cx="2" cy="95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7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071" y="1422"/>
                    <a:ext cx="43" cy="333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08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1979" y="1818"/>
                    <a:ext cx="67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03" name="Oval 223"/>
                <p:cNvSpPr>
                  <a:spLocks noChangeArrowheads="1"/>
                </p:cNvSpPr>
                <p:nvPr/>
              </p:nvSpPr>
              <p:spPr bwMode="auto">
                <a:xfrm>
                  <a:off x="2003" y="1362"/>
                  <a:ext cx="58" cy="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71696" name="Rectangle 224"/>
            <p:cNvSpPr>
              <a:spLocks noChangeArrowheads="1"/>
            </p:cNvSpPr>
            <p:nvPr/>
          </p:nvSpPr>
          <p:spPr bwMode="auto">
            <a:xfrm>
              <a:off x="3704" y="2493"/>
              <a:ext cx="52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>
                  <a:solidFill>
                    <a:srgbClr val="0066CC"/>
                  </a:solidFill>
                  <a:latin typeface="Times New Roman" pitchFamily="18" charset="0"/>
                  <a:ea typeface="PMingLiU" pitchFamily="18" charset="-120"/>
                </a:rPr>
                <a:t>HTTP</a:t>
              </a:r>
            </a:p>
          </p:txBody>
        </p:sp>
        <p:sp>
          <p:nvSpPr>
            <p:cNvPr id="71697" name="Freeform 225"/>
            <p:cNvSpPr>
              <a:spLocks/>
            </p:cNvSpPr>
            <p:nvPr/>
          </p:nvSpPr>
          <p:spPr bwMode="auto">
            <a:xfrm>
              <a:off x="1440" y="2448"/>
              <a:ext cx="961" cy="337"/>
            </a:xfrm>
            <a:custGeom>
              <a:avLst/>
              <a:gdLst>
                <a:gd name="T0" fmla="*/ 0 w 961"/>
                <a:gd name="T1" fmla="*/ 168 h 337"/>
                <a:gd name="T2" fmla="*/ 192 w 961"/>
                <a:gd name="T3" fmla="*/ 336 h 337"/>
                <a:gd name="T4" fmla="*/ 192 w 961"/>
                <a:gd name="T5" fmla="*/ 252 h 337"/>
                <a:gd name="T6" fmla="*/ 768 w 961"/>
                <a:gd name="T7" fmla="*/ 252 h 337"/>
                <a:gd name="T8" fmla="*/ 768 w 961"/>
                <a:gd name="T9" fmla="*/ 336 h 337"/>
                <a:gd name="T10" fmla="*/ 960 w 961"/>
                <a:gd name="T11" fmla="*/ 168 h 337"/>
                <a:gd name="T12" fmla="*/ 768 w 961"/>
                <a:gd name="T13" fmla="*/ 0 h 337"/>
                <a:gd name="T14" fmla="*/ 768 w 961"/>
                <a:gd name="T15" fmla="*/ 84 h 337"/>
                <a:gd name="T16" fmla="*/ 192 w 961"/>
                <a:gd name="T17" fmla="*/ 84 h 337"/>
                <a:gd name="T18" fmla="*/ 192 w 961"/>
                <a:gd name="T19" fmla="*/ 0 h 337"/>
                <a:gd name="T20" fmla="*/ 0 w 961"/>
                <a:gd name="T21" fmla="*/ 168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61"/>
                <a:gd name="T34" fmla="*/ 0 h 337"/>
                <a:gd name="T35" fmla="*/ 961 w 961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1" h="337">
                  <a:moveTo>
                    <a:pt x="0" y="168"/>
                  </a:moveTo>
                  <a:lnTo>
                    <a:pt x="192" y="336"/>
                  </a:lnTo>
                  <a:lnTo>
                    <a:pt x="192" y="252"/>
                  </a:lnTo>
                  <a:lnTo>
                    <a:pt x="768" y="252"/>
                  </a:lnTo>
                  <a:lnTo>
                    <a:pt x="768" y="336"/>
                  </a:lnTo>
                  <a:lnTo>
                    <a:pt x="960" y="168"/>
                  </a:lnTo>
                  <a:lnTo>
                    <a:pt x="768" y="0"/>
                  </a:lnTo>
                  <a:lnTo>
                    <a:pt x="768" y="84"/>
                  </a:lnTo>
                  <a:lnTo>
                    <a:pt x="192" y="84"/>
                  </a:lnTo>
                  <a:lnTo>
                    <a:pt x="192" y="0"/>
                  </a:lnTo>
                  <a:lnTo>
                    <a:pt x="0" y="168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Rectangle 226"/>
            <p:cNvSpPr>
              <a:spLocks noChangeArrowheads="1"/>
            </p:cNvSpPr>
            <p:nvPr/>
          </p:nvSpPr>
          <p:spPr bwMode="auto">
            <a:xfrm>
              <a:off x="1522" y="2493"/>
              <a:ext cx="84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>
                  <a:solidFill>
                    <a:srgbClr val="0066CC"/>
                  </a:solidFill>
                  <a:latin typeface="Times New Roman" pitchFamily="18" charset="0"/>
                  <a:ea typeface="PMingLiU" pitchFamily="18" charset="-120"/>
                </a:rPr>
                <a:t>WSP/WTP</a:t>
              </a:r>
            </a:p>
          </p:txBody>
        </p:sp>
      </p:grpSp>
      <p:sp>
        <p:nvSpPr>
          <p:cNvPr id="71683" name="Rectangle 2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4876800"/>
            <a:ext cx="87630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000">
                <a:solidFill>
                  <a:srgbClr val="404040"/>
                </a:solidFill>
                <a:ea typeface="MS PGothic" pitchFamily="34" charset="-128"/>
              </a:rPr>
              <a:t>Gateway’s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262626"/>
                </a:solidFill>
              </a:rPr>
              <a:t>Translating requests/results between protocols: WAP &lt;-&gt; TCP/IP/HTTP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262626"/>
                </a:solidFill>
              </a:rPr>
              <a:t>Encoding/Decoding web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solidFill>
                  <a:srgbClr val="262626"/>
                </a:solidFill>
              </a:rPr>
              <a:t>Implementing “push” functionality using WTA (Wireless Telephony Application Specification) - </a:t>
            </a:r>
            <a:r>
              <a:rPr lang="en-US" sz="1800" smtClean="0">
                <a:solidFill>
                  <a:srgbClr val="262626"/>
                </a:solidFill>
              </a:rPr>
              <a:t>Information </a:t>
            </a:r>
            <a:r>
              <a:rPr lang="en-US" altLang="en-US" sz="1800" smtClean="0">
                <a:solidFill>
                  <a:srgbClr val="262626"/>
                </a:solidFill>
              </a:rPr>
              <a:t>“</a:t>
            </a:r>
            <a:r>
              <a:rPr lang="en-US" sz="1800" smtClean="0">
                <a:solidFill>
                  <a:srgbClr val="262626"/>
                </a:solidFill>
              </a:rPr>
              <a:t>pushed</a:t>
            </a:r>
            <a:r>
              <a:rPr lang="en-US" altLang="en-US" sz="1800" smtClean="0">
                <a:solidFill>
                  <a:srgbClr val="262626"/>
                </a:solidFill>
              </a:rPr>
              <a:t>”</a:t>
            </a:r>
            <a:r>
              <a:rPr lang="en-US" sz="1800" smtClean="0">
                <a:solidFill>
                  <a:srgbClr val="262626"/>
                </a:solidFill>
              </a:rPr>
              <a:t> to WAP devices</a:t>
            </a:r>
            <a:endParaRPr lang="en-US" altLang="zh-CN" sz="1800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609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Without wireless gateway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0"/>
            <a:ext cx="86868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GB" sz="1900">
                <a:solidFill>
                  <a:srgbClr val="404040"/>
                </a:solidFill>
                <a:ea typeface="MS PGothic" pitchFamily="34" charset="-128"/>
              </a:rPr>
              <a:t>WAP2.x no longer requires a WAP gateway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lang="en-GB" sz="1900">
                <a:solidFill>
                  <a:srgbClr val="404040"/>
                </a:solidFill>
                <a:ea typeface="MS PGothic" pitchFamily="34" charset="-128"/>
              </a:rPr>
              <a:t>Allows HTTP communication between the client and the original server - </a:t>
            </a:r>
            <a:r>
              <a:rPr altLang="zh-TW" sz="1900">
                <a:solidFill>
                  <a:srgbClr val="404040"/>
                </a:solidFill>
                <a:ea typeface="MS PGothic" pitchFamily="34" charset="-128"/>
              </a:rPr>
              <a:t>No need for conversion</a:t>
            </a:r>
            <a:endParaRPr lang="en-GB" sz="19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lang="en-GB" sz="1900">
                <a:solidFill>
                  <a:srgbClr val="404040"/>
                </a:solidFill>
                <a:ea typeface="MS PGothic" pitchFamily="34" charset="-128"/>
              </a:rPr>
              <a:t>But you can still benefit from using a gateway, if you want to optimize communication  and facilitate other wireless services, such as location, privacy, WAP push. </a:t>
            </a:r>
          </a:p>
        </p:txBody>
      </p:sp>
      <p:pic>
        <p:nvPicPr>
          <p:cNvPr id="73731" name="Picture 4" descr="g"/>
          <p:cNvPicPr>
            <a:picLocks noChangeAspect="1" noChangeArrowheads="1"/>
          </p:cNvPicPr>
          <p:nvPr/>
        </p:nvPicPr>
        <p:blipFill>
          <a:blip r:embed="rId4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674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534400" cy="6810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vs. HTML5?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6975"/>
            <a:ext cx="876300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ts val="1200"/>
              </a:spcBef>
              <a:buFont typeface="Wingdings" pitchFamily="2" charset="2"/>
              <a:buBlip>
                <a:blip r:embed="rId3"/>
              </a:buBlip>
            </a:pPr>
            <a:r>
              <a:rPr lang="en-GB" sz="2600">
                <a:solidFill>
                  <a:srgbClr val="404040"/>
                </a:solidFill>
                <a:ea typeface="MS PGothic" pitchFamily="34" charset="-128"/>
              </a:rPr>
              <a:t>What is HTML5?</a:t>
            </a:r>
            <a:endParaRPr sz="2600">
              <a:solidFill>
                <a:srgbClr val="40404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3" descr="11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86600" cy="4837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143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Smart Client </a:t>
            </a:r>
            <a:b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 architecture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045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Based on 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a mobile computing model, a </a:t>
            </a:r>
            <a:r>
              <a:rPr altLang="zh-TW">
                <a:solidFill>
                  <a:srgbClr val="0066CC"/>
                </a:solidFill>
                <a:ea typeface="MS PGothic" pitchFamily="34" charset="-128"/>
              </a:rPr>
              <a:t>mobile application architecture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defines how the model can be realized</a:t>
            </a:r>
            <a:r>
              <a:rPr>
                <a:solidFill>
                  <a:srgbClr val="404040"/>
                </a:solidFill>
                <a:ea typeface="MS PGothic" pitchFamily="34" charset="-128"/>
              </a:rPr>
              <a:t> / implemented</a:t>
            </a:r>
            <a:endParaRPr altLang="zh-TW">
              <a:solidFill>
                <a:srgbClr val="404040"/>
              </a:solidFill>
              <a:ea typeface="MS PGothic" pitchFamily="34" charset="-128"/>
            </a:endParaRPr>
          </a:p>
          <a:p>
            <a:pPr lvl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Specify the division of functionalities among the 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component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s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 in the model </a:t>
            </a:r>
          </a:p>
          <a:p>
            <a:pPr lvl="1"/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D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escribe the 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mechanism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s for 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implementing 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each participating 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component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endParaRPr lang="en-US" altLang="zh-CN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6975"/>
            <a:ext cx="87630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Execute </a:t>
            </a:r>
            <a:r>
              <a:rPr altLang="zh-TW" sz="3000">
                <a:solidFill>
                  <a:schemeClr val="hlink"/>
                </a:solidFill>
                <a:ea typeface="MS PGothic" pitchFamily="34" charset="-128"/>
              </a:rPr>
              <a:t>application logic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and messaging, either a native executable or a 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J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ava application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Provide </a:t>
            </a:r>
            <a:r>
              <a:rPr altLang="zh-TW" sz="3000">
                <a:solidFill>
                  <a:schemeClr val="hlink"/>
                </a:solidFill>
                <a:ea typeface="MS PGothic" pitchFamily="34" charset="-128"/>
              </a:rPr>
              <a:t>UI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: the interface to the end user</a:t>
            </a:r>
          </a:p>
          <a:p>
            <a:pPr lvl="1" eaLnBrk="1" hangingPunct="1"/>
            <a:r>
              <a:rPr lang="en-US" altLang="zh-TW" sz="2600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can have rich and sophisticated user interface.</a:t>
            </a:r>
          </a:p>
          <a:p>
            <a:pPr lvl="1" eaLnBrk="1" hangingPunct="1"/>
            <a:r>
              <a:rPr lang="en-US" altLang="zh-TW" sz="2600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programmed with development tools </a:t>
            </a:r>
          </a:p>
          <a:p>
            <a:pPr lvl="1" eaLnBrk="1" hangingPunct="1"/>
            <a:r>
              <a:rPr lang="en-US" altLang="zh-TW" sz="2600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usability!</a:t>
            </a:r>
            <a:endParaRPr lang="en-US" altLang="zh-TW" sz="2200" smtClean="0">
              <a:solidFill>
                <a:srgbClr val="404040"/>
              </a:solidFill>
              <a:ea typeface="PMingLiU" pitchFamily="18" charset="-120"/>
              <a:cs typeface="Calibri" pitchFamily="34" charset="0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Have </a:t>
            </a:r>
            <a:r>
              <a:rPr altLang="zh-TW" sz="3000">
                <a:solidFill>
                  <a:schemeClr val="hlink"/>
                </a:solidFill>
                <a:ea typeface="MS PGothic" pitchFamily="34" charset="-128"/>
              </a:rPr>
              <a:t>persistent data storage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: client-side data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Communicate to the enterprise system</a:t>
            </a:r>
            <a:r>
              <a:rPr altLang="zh-TW" sz="3000">
                <a:solidFill>
                  <a:srgbClr val="404040"/>
                </a:solidFill>
                <a:latin typeface="Tahoma" pitchFamily="34" charset="0"/>
                <a:ea typeface="MS PGothic" pitchFamily="34" charset="-128"/>
              </a:rPr>
              <a:t>’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s </a:t>
            </a:r>
            <a:r>
              <a:rPr altLang="zh-TW" sz="3000">
                <a:solidFill>
                  <a:srgbClr val="FF6600"/>
                </a:solidFill>
                <a:ea typeface="MS PGothic" pitchFamily="34" charset="-128"/>
              </a:rPr>
              <a:t>synchronization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or </a:t>
            </a:r>
            <a:r>
              <a:rPr altLang="zh-TW" sz="3000">
                <a:solidFill>
                  <a:srgbClr val="FF6600"/>
                </a:solidFill>
                <a:ea typeface="MS PGothic" pitchFamily="34" charset="-128"/>
              </a:rPr>
              <a:t>messaging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layer either wirelessly or over wireline connection.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34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Smart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8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synchronization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648200"/>
          </a:xfrm>
        </p:spPr>
        <p:txBody>
          <a:bodyPr/>
          <a:lstStyle/>
          <a:p>
            <a:pPr>
              <a:defRPr/>
            </a:pPr>
            <a:r>
              <a:rPr altLang="zh-TW" sz="3000"/>
              <a:t>Backup of data from </a:t>
            </a:r>
            <a:r>
              <a:rPr altLang="zh-TW" sz="3000"/>
              <a:t>mobile devices</a:t>
            </a:r>
            <a:endParaRPr altLang="zh-TW" sz="3000"/>
          </a:p>
          <a:p>
            <a:pPr>
              <a:defRPr/>
            </a:pPr>
            <a:r>
              <a:rPr altLang="zh-TW" sz="3000"/>
              <a:t>Update </a:t>
            </a:r>
            <a:r>
              <a:rPr altLang="zh-TW" sz="3000"/>
              <a:t>data on </a:t>
            </a:r>
            <a:r>
              <a:rPr altLang="zh-TW" sz="3000"/>
              <a:t>mobile devices </a:t>
            </a:r>
            <a:endParaRPr altLang="zh-TW" sz="3000"/>
          </a:p>
          <a:p>
            <a:pPr>
              <a:defRPr/>
            </a:pPr>
            <a:r>
              <a:rPr altLang="zh-TW" sz="3000"/>
              <a:t>Propagation </a:t>
            </a:r>
            <a:r>
              <a:rPr altLang="zh-TW" sz="3000"/>
              <a:t>of updates between desktop and </a:t>
            </a:r>
            <a:r>
              <a:rPr altLang="zh-TW" sz="3000"/>
              <a:t>mobile devices </a:t>
            </a:r>
            <a:endParaRPr altLang="zh-TW" sz="3000"/>
          </a:p>
          <a:p>
            <a:pPr>
              <a:defRPr/>
            </a:pPr>
            <a:r>
              <a:rPr altLang="zh-TW" sz="3000"/>
              <a:t>Transaction </a:t>
            </a:r>
            <a:r>
              <a:rPr altLang="zh-TW" sz="3000"/>
              <a:t>Processing </a:t>
            </a:r>
            <a:r>
              <a:rPr altLang="zh-TW" sz="3000" b="0" i="1"/>
              <a:t>(e.g., email</a:t>
            </a:r>
            <a:r>
              <a:rPr altLang="zh-TW" sz="3000" b="0" i="1"/>
              <a:t>, data collection)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36012" cy="52562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Synchronization software: </a:t>
            </a: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ensure consistency among different copies of the same data on clients and the server.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In most cases, synchronization is executed on the server but client side still needs to know certain synchronization knowledge 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location of the synchronization server,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data to be synchronized etc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Most vendors provide a synchronization client module: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  <a:buFont typeface="Wingdings" pitchFamily="2" charset="2"/>
              <a:buBlip>
                <a:blip r:embed="rId3"/>
              </a:buBlip>
            </a:pP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Microsoft</a:t>
            </a:r>
            <a:r>
              <a:rPr lang="en-US" altLang="en-US" sz="2400" smtClean="0">
                <a:solidFill>
                  <a:srgbClr val="262626"/>
                </a:solidFill>
                <a:ea typeface="PMingLiU" pitchFamily="18" charset="-120"/>
              </a:rPr>
              <a:t>’</a:t>
            </a: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s </a:t>
            </a:r>
            <a:r>
              <a:rPr lang="en-US" sz="2400" i="1" smtClean="0">
                <a:solidFill>
                  <a:srgbClr val="262626"/>
                </a:solidFill>
                <a:ea typeface="PMingLiU" pitchFamily="18" charset="-120"/>
              </a:rPr>
              <a:t>ActiveSync</a:t>
            </a: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  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  <a:buFont typeface="Wingdings" pitchFamily="2" charset="2"/>
              <a:buBlip>
                <a:blip r:embed="rId3"/>
              </a:buBlip>
            </a:pPr>
            <a:r>
              <a:rPr lang="en-US" sz="2400" smtClean="0">
                <a:solidFill>
                  <a:srgbClr val="262626"/>
                </a:solidFill>
              </a:rPr>
              <a:t>Apple</a:t>
            </a:r>
            <a:r>
              <a:rPr lang="en-US" altLang="en-US" sz="2400" smtClean="0">
                <a:solidFill>
                  <a:srgbClr val="262626"/>
                </a:solidFill>
              </a:rPr>
              <a:t>’</a:t>
            </a:r>
            <a:r>
              <a:rPr lang="en-US" sz="2400" smtClean="0">
                <a:solidFill>
                  <a:srgbClr val="262626"/>
                </a:solidFill>
              </a:rPr>
              <a:t>s </a:t>
            </a:r>
            <a:r>
              <a:rPr lang="en-US" sz="2400" i="1" smtClean="0">
                <a:solidFill>
                  <a:srgbClr val="262626"/>
                </a:solidFill>
                <a:ea typeface="PMingLiU" pitchFamily="18" charset="-120"/>
              </a:rPr>
              <a:t>iTunes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  <a:buFont typeface="Wingdings" pitchFamily="2" charset="2"/>
              <a:buBlip>
                <a:blip r:embed="rId3"/>
              </a:buBlip>
            </a:pPr>
            <a:r>
              <a:rPr lang="en-US" sz="2400" smtClean="0">
                <a:solidFill>
                  <a:srgbClr val="262626"/>
                </a:solidFill>
              </a:rPr>
              <a:t>BlackBerry</a:t>
            </a:r>
            <a:r>
              <a:rPr lang="en-US" altLang="en-US" sz="2400" smtClean="0">
                <a:solidFill>
                  <a:srgbClr val="262626"/>
                </a:solidFill>
              </a:rPr>
              <a:t>’</a:t>
            </a:r>
            <a:r>
              <a:rPr lang="en-US" sz="2400" smtClean="0">
                <a:solidFill>
                  <a:srgbClr val="262626"/>
                </a:solidFill>
              </a:rPr>
              <a:t>s </a:t>
            </a:r>
            <a:r>
              <a:rPr lang="en-US" sz="2400" i="1" smtClean="0">
                <a:solidFill>
                  <a:srgbClr val="262626"/>
                </a:solidFill>
              </a:rPr>
              <a:t>Desktop Software</a:t>
            </a:r>
          </a:p>
          <a:p>
            <a:pPr lvl="1" eaLnBrk="1" hangingPunct="1">
              <a:lnSpc>
                <a:spcPct val="95000"/>
              </a:lnSpc>
              <a:spcBef>
                <a:spcPts val="263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z="2400" i="1" smtClean="0">
                <a:solidFill>
                  <a:srgbClr val="262626"/>
                </a:solidFill>
                <a:ea typeface="PMingLiU" pitchFamily="18" charset="-120"/>
              </a:rPr>
              <a:t> 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8013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Data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ynchronization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09282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8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8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8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4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4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84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4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84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0772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ynchronization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server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41438"/>
            <a:ext cx="8763000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R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eceive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s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data from the client application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and c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ommunicates to the enterprise data source.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E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nsuring the minimal amount of data transferred.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Data can be exchanged in a variety</a:t>
            </a: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 of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formats (</a:t>
            </a:r>
            <a:r>
              <a:rPr lang="en-US" altLang="zh-TW" sz="2000" smtClean="0">
                <a:solidFill>
                  <a:srgbClr val="262626"/>
                </a:solidFill>
              </a:rPr>
              <a:t>vCard, vCal, various XML-based formats (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XML, SyncML))</a:t>
            </a:r>
            <a:endParaRPr lang="en-US" altLang="zh-TW" sz="2000" b="1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Integration with back</a:t>
            </a: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-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end data source  is often done using JDBC or ODBC.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Synchronization logic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: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</a:t>
            </a:r>
            <a:endParaRPr sz="30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PMingLiU" pitchFamily="18" charset="-120"/>
              </a:rPr>
              <a:t>Executes protocols which can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 simply take the updates and apply them to data store, or perform more complex actions</a:t>
            </a:r>
            <a:r>
              <a:rPr lang="en-US" sz="2000" smtClean="0">
                <a:solidFill>
                  <a:srgbClr val="262626"/>
                </a:solidFill>
                <a:ea typeface="PMingLiU" pitchFamily="18" charset="-120"/>
              </a:rPr>
              <a:t>, e.g., 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detecting</a:t>
            </a:r>
            <a:r>
              <a:rPr lang="en-US" sz="2000" smtClean="0">
                <a:solidFill>
                  <a:srgbClr val="262626"/>
                </a:solidFill>
                <a:ea typeface="PMingLiU" pitchFamily="18" charset="-120"/>
              </a:rPr>
              <a:t> &amp;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 resolving conflict</a:t>
            </a:r>
            <a:r>
              <a:rPr lang="en-US" sz="2000" smtClean="0">
                <a:solidFill>
                  <a:srgbClr val="262626"/>
                </a:solidFill>
                <a:ea typeface="PMingLiU" pitchFamily="18" charset="-120"/>
              </a:rPr>
              <a:t>s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.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sz="2000" smtClean="0">
                <a:solidFill>
                  <a:srgbClr val="262626"/>
                </a:solidFill>
                <a:ea typeface="PMingLiU" pitchFamily="18" charset="-120"/>
              </a:rPr>
              <a:t>SyncML Initiative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PMingLiU" pitchFamily="18" charset="-120"/>
              </a:rPr>
              <a:t>Support for </a:t>
            </a:r>
            <a:r>
              <a:rPr sz="3000" i="1">
                <a:solidFill>
                  <a:srgbClr val="404040"/>
                </a:solidFill>
                <a:ea typeface="PMingLiU" pitchFamily="18" charset="-120"/>
              </a:rPr>
              <a:t>disconnected operations </a:t>
            </a:r>
            <a:r>
              <a:rPr sz="3000">
                <a:solidFill>
                  <a:srgbClr val="404040"/>
                </a:solidFill>
                <a:ea typeface="PMingLiU" pitchFamily="18" charset="-120"/>
              </a:rPr>
              <a:t>–we will talk about this later</a:t>
            </a:r>
            <a:endParaRPr altLang="zh-TW" sz="3000">
              <a:solidFill>
                <a:srgbClr val="40404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Why is synchronization difficult? </a:t>
            </a:r>
            <a:endParaRPr sz="2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868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Synchronization logic can be very complex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Can be difficult to map fields from various sources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Tree structures are tricky to synchronize (categories, directory, keywords)</a:t>
            </a:r>
          </a:p>
          <a:p>
            <a:pPr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Allowing many-to-many synchronization is hard to do efficiently</a:t>
            </a:r>
          </a:p>
          <a:p>
            <a:pPr>
              <a:lnSpc>
                <a:spcPct val="90000"/>
              </a:lnSpc>
              <a:buFontTx/>
              <a:buNone/>
            </a:pPr>
            <a:endParaRPr lang="zh-TW" altLang="en-US" sz="2000">
              <a:solidFill>
                <a:srgbClr val="404040"/>
              </a:solidFill>
              <a:ea typeface="宋体" pitchFamily="2" charset="-122"/>
            </a:endParaRPr>
          </a:p>
        </p:txBody>
      </p:sp>
      <p:sp>
        <p:nvSpPr>
          <p:cNvPr id="88067" name="computr3"/>
          <p:cNvSpPr>
            <a:spLocks noEditPoints="1" noChangeArrowheads="1"/>
          </p:cNvSpPr>
          <p:nvPr/>
        </p:nvSpPr>
        <p:spPr bwMode="auto">
          <a:xfrm>
            <a:off x="7696200" y="5181600"/>
            <a:ext cx="1219200" cy="7810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96DA5"/>
              </a:clrFrom>
              <a:clrTo>
                <a:srgbClr val="396DA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05400"/>
            <a:ext cx="6969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Line 7"/>
          <p:cNvSpPr>
            <a:spLocks noChangeShapeType="1"/>
          </p:cNvSpPr>
          <p:nvPr/>
        </p:nvSpPr>
        <p:spPr bwMode="auto">
          <a:xfrm>
            <a:off x="5562600" y="5562600"/>
            <a:ext cx="1981200" cy="0"/>
          </a:xfrm>
          <a:prstGeom prst="line">
            <a:avLst/>
          </a:prstGeom>
          <a:noFill/>
          <a:ln w="762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2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05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10600" cy="1219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Messaging </a:t>
            </a:r>
            <a:b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86800" cy="5256212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altLang="zh-TW" sz="3000">
                <a:solidFill>
                  <a:srgbClr val="0066CC"/>
                </a:solidFill>
                <a:ea typeface="新細明體" pitchFamily="18" charset="-120"/>
              </a:rPr>
              <a:t>Messaging client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Store-and-Forward: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When connection is unavailable, message can be stored in an outgoing queue.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Sends automatically when the  connection was established to the server.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altLang="zh-TW" sz="3000">
                <a:solidFill>
                  <a:srgbClr val="0066CC"/>
                </a:solidFill>
                <a:ea typeface="新細明體" pitchFamily="18" charset="-120"/>
              </a:rPr>
              <a:t>Messaging server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Communicates with messaging client and to the enterprise system.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MOM (message oriented middleware).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Many of the systems were built on JMS (java message service).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altLang="zh-TW" sz="3000">
                <a:solidFill>
                  <a:srgbClr val="0066CC"/>
                </a:solidFill>
                <a:ea typeface="新細明體" pitchFamily="18" charset="-120"/>
              </a:rPr>
              <a:t>Enterprise data source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lang="en-US" altLang="zh-TW" sz="2200" dirty="0" smtClean="0">
                <a:ea typeface="新細明體" pitchFamily="18" charset="-120"/>
              </a:rPr>
              <a:t>Messaging server can interact with variety of back end systems like databases, business applications and other messaging systems.</a:t>
            </a:r>
          </a:p>
        </p:txBody>
      </p:sp>
      <p:sp>
        <p:nvSpPr>
          <p:cNvPr id="117760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7445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messaging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7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7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7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7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7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77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0425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0066CC"/>
                </a:solidFill>
                <a:ea typeface="MS PGothic" pitchFamily="34" charset="-128"/>
              </a:rPr>
              <a:t>Synchronous messaging</a:t>
            </a:r>
            <a:r>
              <a:rPr altLang="zh-TW" b="0">
                <a:solidFill>
                  <a:srgbClr val="0066CC"/>
                </a:solidFill>
                <a:ea typeface="MS PGothic" pitchFamily="34" charset="-128"/>
              </a:rPr>
              <a:t>:</a:t>
            </a:r>
            <a:r>
              <a:rPr altLang="zh-TW">
                <a:solidFill>
                  <a:srgbClr val="0066CC"/>
                </a:solidFill>
                <a:ea typeface="MS PGothic" pitchFamily="34" charset="-128"/>
              </a:rPr>
              <a:t>  blocking</a:t>
            </a:r>
            <a:endParaRPr>
              <a:solidFill>
                <a:srgbClr val="0066CC"/>
              </a:solidFill>
              <a:ea typeface="MS PGothic" pitchFamily="34" charset="-128"/>
            </a:endParaRP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</a:rPr>
              <a:t>Sender </a:t>
            </a:r>
            <a:r>
              <a:rPr lang="en-US" altLang="zh-CN" smtClean="0">
                <a:solidFill>
                  <a:srgbClr val="262626"/>
                </a:solidFill>
              </a:rPr>
              <a:t>and receiver </a:t>
            </a:r>
            <a:r>
              <a:rPr lang="en-US" altLang="zh-TW" smtClean="0">
                <a:solidFill>
                  <a:srgbClr val="262626"/>
                </a:solidFill>
              </a:rPr>
              <a:t>of the message</a:t>
            </a:r>
            <a:r>
              <a:rPr lang="en-US" altLang="zh-CN" smtClean="0">
                <a:solidFill>
                  <a:srgbClr val="262626"/>
                </a:solidFill>
              </a:rPr>
              <a:t> must be ready at the same time</a:t>
            </a:r>
            <a:r>
              <a:rPr lang="nb-NO" altLang="zh-TW" smtClean="0">
                <a:solidFill>
                  <a:srgbClr val="262626"/>
                </a:solidFill>
              </a:rPr>
              <a:t>.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TW" smtClean="0">
                <a:solidFill>
                  <a:srgbClr val="262626"/>
                </a:solidFill>
              </a:rPr>
              <a:t>May lead to poor user experience.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mtClean="0">
                <a:solidFill>
                  <a:srgbClr val="262626"/>
                </a:solidFill>
              </a:rPr>
              <a:t>“Only 20% of inter-application communication is synchronous, 80% is asynchronous”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Syn vs. Asyn.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0425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0066CC"/>
                </a:solidFill>
                <a:ea typeface="MS PGothic" pitchFamily="34" charset="-128"/>
              </a:rPr>
              <a:t>Asynchronous Messaging:</a:t>
            </a:r>
            <a:r>
              <a:rPr lang="en-GB" altLang="zh-TW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altLang="zh-TW" i="1">
                <a:solidFill>
                  <a:srgbClr val="0066CC"/>
                </a:solidFill>
                <a:ea typeface="MS PGothic" pitchFamily="34" charset="-128"/>
              </a:rPr>
              <a:t>nonblocking</a:t>
            </a:r>
            <a:endParaRPr altLang="zh-TW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ts val="12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Sender only initiates the operation and doesn</a:t>
            </a:r>
            <a:r>
              <a:rPr lang="en-US" altLang="zh-TW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t need to wait for response before continue working.</a:t>
            </a:r>
          </a:p>
          <a:p>
            <a:pPr lvl="1" eaLnBrk="1" hangingPunct="1">
              <a:lnSpc>
                <a:spcPct val="95000"/>
              </a:lnSpc>
              <a:spcBef>
                <a:spcPts val="12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When response appears, </a:t>
            </a:r>
            <a:r>
              <a:rPr lang="en-US" smtClean="0">
                <a:solidFill>
                  <a:srgbClr val="262626"/>
                </a:solidFill>
                <a:cs typeface="Calibri" pitchFamily="34" charset="0"/>
              </a:rPr>
              <a:t>sender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receives the message and respond appropriately.</a:t>
            </a:r>
          </a:p>
          <a:p>
            <a:pPr lvl="1" eaLnBrk="1" hangingPunct="1">
              <a:lnSpc>
                <a:spcPct val="95000"/>
              </a:lnSpc>
              <a:spcBef>
                <a:spcPts val="12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User can continue to perform other tasks while waiting for a response. 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mtClean="0">
                <a:ea typeface="PMingLiU" pitchFamily="18" charset="-120"/>
                <a:cs typeface="Calibri" pitchFamily="34" charset="0"/>
              </a:rPr>
              <a:t>Even if the message takes time to complete, user may not notice the delay at all.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Syn. vs. Asyn.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038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altLang="zh-TW" sz="3400">
                <a:solidFill>
                  <a:srgbClr val="0066CC"/>
                </a:solidFill>
                <a:ea typeface="新細明體" pitchFamily="18" charset="-120"/>
              </a:rPr>
              <a:t>Pull messaging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TW" smtClean="0">
                <a:ea typeface="新細明體" pitchFamily="18" charset="-120"/>
              </a:rPr>
              <a:t>Client periodically polls the server to check if there is a new message for it. If yes, it will retrieve the message and react accordingly.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TW" smtClean="0">
                <a:ea typeface="新細明體" pitchFamily="18" charset="-120"/>
              </a:rPr>
              <a:t>Can be used to enhance smart client applications</a:t>
            </a:r>
          </a:p>
          <a:p>
            <a:pPr lvl="2" eaLnBrk="1" hangingPunct="1">
              <a:defRPr/>
            </a:pPr>
            <a:r>
              <a:rPr lang="en-US" altLang="zh-TW" sz="2600" smtClean="0">
                <a:ea typeface="新細明體" pitchFamily="18" charset="-120"/>
              </a:rPr>
              <a:t>e.g., to check whether new set of data is available on the server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Push vs. Pull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0772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Model vs. Architecture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36012" cy="4892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3400">
                <a:solidFill>
                  <a:srgbClr val="0066CC"/>
                </a:solidFill>
                <a:ea typeface="MS PGothic" pitchFamily="34" charset="-128"/>
              </a:rPr>
              <a:t>Model</a:t>
            </a:r>
            <a:r>
              <a:rPr>
                <a:solidFill>
                  <a:srgbClr val="404040"/>
                </a:solidFill>
                <a:ea typeface="MS PGothic" pitchFamily="34" charset="-128"/>
              </a:rPr>
              <a:t> is d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efined from the software designer</a:t>
            </a:r>
            <a:r>
              <a:rPr altLang="zh-TW">
                <a:solidFill>
                  <a:srgbClr val="404040"/>
                </a:solidFill>
                <a:latin typeface="Comic Sans MS" pitchFamily="66" charset="0"/>
                <a:ea typeface="MS PGothic" pitchFamily="34" charset="-128"/>
              </a:rPr>
              <a:t>’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s viewpoint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r>
              <a:rPr lang="en-US" smtClean="0">
                <a:solidFill>
                  <a:srgbClr val="404040"/>
                </a:solidFill>
                <a:cs typeface="Calibri" pitchFamily="34" charset="0"/>
              </a:rPr>
              <a:t>It is p</a:t>
            </a:r>
            <a:r>
              <a:rPr lang="en-US" altLang="zh-TW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recise enough about the system organization and performance </a:t>
            </a:r>
            <a:r>
              <a:rPr lang="en-US" smtClean="0">
                <a:solidFill>
                  <a:srgbClr val="404040"/>
                </a:solidFill>
                <a:cs typeface="Calibri" pitchFamily="34" charset="0"/>
              </a:rPr>
              <a:t>but not</a:t>
            </a:r>
            <a:r>
              <a:rPr lang="en-US" altLang="zh-TW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 too explicit about mechanisms and implementation details</a:t>
            </a:r>
          </a:p>
          <a:p>
            <a:pPr>
              <a:lnSpc>
                <a:spcPct val="95000"/>
              </a:lnSpc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0066CC"/>
                </a:solidFill>
                <a:ea typeface="MS PGothic" pitchFamily="34" charset="-128"/>
              </a:rPr>
              <a:t>A</a:t>
            </a:r>
            <a:r>
              <a:rPr altLang="zh-TW">
                <a:solidFill>
                  <a:srgbClr val="0066CC"/>
                </a:solidFill>
                <a:ea typeface="MS PGothic" pitchFamily="34" charset="-128"/>
              </a:rPr>
              <a:t>pplication architecture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>
                <a:solidFill>
                  <a:srgbClr val="404040"/>
                </a:solidFill>
                <a:ea typeface="MS PGothic" pitchFamily="34" charset="-128"/>
              </a:rPr>
              <a:t>is d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efined from the programmer’s viewpoint</a:t>
            </a:r>
          </a:p>
          <a:p>
            <a:pPr lvl="1">
              <a:lnSpc>
                <a:spcPct val="95000"/>
              </a:lnSpc>
              <a:buFont typeface="Wingdings" pitchFamily="2" charset="2"/>
              <a:buBlip>
                <a:blip r:embed="rId2"/>
              </a:buBlip>
            </a:pPr>
            <a:r>
              <a:rPr lang="en-US" smtClean="0">
                <a:solidFill>
                  <a:srgbClr val="404040"/>
                </a:solidFill>
                <a:cs typeface="Calibri" pitchFamily="34" charset="0"/>
              </a:rPr>
              <a:t>It p</a:t>
            </a:r>
            <a:r>
              <a:rPr lang="en-US" altLang="zh-TW" smtClean="0">
                <a:solidFill>
                  <a:srgbClr val="404040"/>
                </a:solidFill>
                <a:ea typeface="PMingLiU" pitchFamily="18" charset="-120"/>
                <a:cs typeface="Calibri" pitchFamily="34" charset="0"/>
              </a:rPr>
              <a:t>rovides details about mechanisms and implementations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447800"/>
            <a:ext cx="860425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400">
                <a:solidFill>
                  <a:srgbClr val="0066CC"/>
                </a:solidFill>
                <a:ea typeface="MS PGothic" pitchFamily="34" charset="-128"/>
              </a:rPr>
              <a:t>Push messaging</a:t>
            </a:r>
          </a:p>
          <a:p>
            <a:pPr lvl="1" eaLnBrk="1" hangingPunct="1">
              <a:spcBef>
                <a:spcPct val="25000"/>
              </a:spcBef>
            </a:pPr>
            <a:r>
              <a:rPr lang="nb-NO" smtClean="0">
                <a:solidFill>
                  <a:srgbClr val="262626"/>
                </a:solidFill>
              </a:rPr>
              <a:t>Used to notify the mobile user when specific event occurs in the enterprise.</a:t>
            </a:r>
          </a:p>
          <a:p>
            <a:pPr lvl="1" eaLnBrk="1" hangingPunct="1">
              <a:spcBef>
                <a:spcPct val="25000"/>
              </a:spcBef>
            </a:pPr>
            <a:r>
              <a:rPr lang="nb-NO" smtClean="0">
                <a:solidFill>
                  <a:srgbClr val="262626"/>
                </a:solidFill>
              </a:rPr>
              <a:t>Push information to the mobile user without user interaction – user should not be required to request the information manually.</a:t>
            </a:r>
          </a:p>
          <a:p>
            <a:pPr lvl="2" eaLnBrk="1" hangingPunct="1">
              <a:spcBef>
                <a:spcPct val="25000"/>
              </a:spcBef>
            </a:pPr>
            <a:r>
              <a:rPr lang="nb-NO" smtClean="0"/>
              <a:t>In practice, </a:t>
            </a:r>
            <a:r>
              <a:rPr lang="nb-NO" altLang="zh-TW" smtClean="0">
                <a:ea typeface="PMingLiU" pitchFamily="18" charset="-120"/>
              </a:rPr>
              <a:t>however,</a:t>
            </a:r>
            <a:r>
              <a:rPr lang="nb-NO" smtClean="0"/>
              <a:t> often the client has to do some form of check to see if new data is present.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HDML notification and WAP Push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772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Push vs. Pull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0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0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8610600" cy="1600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User-to-User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 vs. </a:t>
            </a:r>
            <a:b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Application-to-Application messaging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781300"/>
            <a:ext cx="8653463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274AF"/>
                </a:solidFill>
                <a:ea typeface="MS PGothic" pitchFamily="34" charset="-128"/>
              </a:rPr>
              <a:t>U2U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: messages sent from one user to another</a:t>
            </a:r>
            <a:endParaRPr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E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mail, paging</a:t>
            </a:r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 / 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SMS, instant messaging (IM)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Graphics and formatted text sent by EMS (enhanced message service)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Multimedia content sent by MMS (media message service)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U2U vs. A2A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messaging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41438"/>
            <a:ext cx="8680450" cy="5059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274AF"/>
                </a:solidFill>
                <a:ea typeface="MS PGothic" pitchFamily="34" charset="-128"/>
              </a:rPr>
              <a:t>A2A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: In many cases user interaction is not needed for messaging. Applications communicate data directly with each other.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Rather than using standard client software, A2A messaging is incorporated in custom applications. </a:t>
            </a: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Client must be able to both send and receive messages </a:t>
            </a:r>
            <a:endParaRPr lang="en-US" sz="26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ts val="6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When receiving message, client needs to relay the information appropriately</a:t>
            </a:r>
            <a:r>
              <a:rPr lang="en-US" altLang="zh-CN" sz="2600" smtClean="0">
                <a:solidFill>
                  <a:srgbClr val="262626"/>
                </a:solidFill>
                <a:ea typeface="PMingLiU" pitchFamily="18" charset="-120"/>
              </a:rPr>
              <a:t> to user or application</a:t>
            </a:r>
            <a:endParaRPr lang="en-US" altLang="zh-TW" sz="2600" smtClean="0">
              <a:solidFill>
                <a:srgbClr val="262626"/>
              </a:solidFill>
              <a:ea typeface="PMingLiU" pitchFamily="18" charset="-120"/>
            </a:endParaRP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Notifying user directly</a:t>
            </a:r>
          </a:p>
          <a:p>
            <a:pPr lvl="2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Updating a set of data in client data store</a:t>
            </a:r>
            <a:endParaRPr lang="en-US" altLang="zh-CN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3684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Point-to-Point messaging vs.</a:t>
            </a:r>
            <a:br>
              <a:rPr altLang="zh-TW"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altLang="zh-TW"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Pub/Sub messaging </a:t>
            </a:r>
          </a:p>
        </p:txBody>
      </p:sp>
      <p:pic>
        <p:nvPicPr>
          <p:cNvPr id="2334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6624638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429000"/>
            <a:ext cx="5392738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" descr="MessageQueueNotDatabase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638800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Point-to-Point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3" name="Group 2"/>
          <p:cNvGrpSpPr>
            <a:grpSpLocks/>
          </p:cNvGrpSpPr>
          <p:nvPr/>
        </p:nvGrpSpPr>
        <p:grpSpPr bwMode="auto">
          <a:xfrm>
            <a:off x="228600" y="1905000"/>
            <a:ext cx="9240838" cy="4010025"/>
            <a:chOff x="200" y="1248"/>
            <a:chExt cx="5821" cy="2526"/>
          </a:xfrm>
        </p:grpSpPr>
        <p:sp>
          <p:nvSpPr>
            <p:cNvPr id="110595" name="Rectangle 3"/>
            <p:cNvSpPr>
              <a:spLocks noChangeArrowheads="1"/>
            </p:cNvSpPr>
            <p:nvPr/>
          </p:nvSpPr>
          <p:spPr bwMode="auto">
            <a:xfrm>
              <a:off x="200" y="2352"/>
              <a:ext cx="5560" cy="336"/>
            </a:xfrm>
            <a:prstGeom prst="rect">
              <a:avLst/>
            </a:prstGeom>
            <a:solidFill>
              <a:srgbClr val="E1F9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TW" altLang="en-US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1508" y="3120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4491" y="3120"/>
              <a:ext cx="334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2690" y="3120"/>
              <a:ext cx="337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4616" y="2784"/>
              <a:ext cx="140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subscribe 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AAPL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”);</a:t>
              </a:r>
            </a:p>
          </p:txBody>
        </p:sp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227" y="2724"/>
              <a:ext cx="160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subscribe 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AAPL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”);</a:t>
              </a:r>
            </a:p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subscribe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 (“</a:t>
              </a:r>
              <a:r>
                <a:rPr lang="en-US" altLang="zh-TW" sz="1600">
                  <a:solidFill>
                    <a:srgbClr val="0000FF"/>
                  </a:solidFill>
                  <a:latin typeface="Times New Roman" pitchFamily="18" charset="0"/>
                  <a:ea typeface="PMingLiU" pitchFamily="18" charset="-120"/>
                </a:rPr>
                <a:t>SUN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”);</a:t>
              </a:r>
            </a:p>
          </p:txBody>
        </p:sp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3017" y="2784"/>
              <a:ext cx="144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subscribe 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AAPL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”);</a:t>
              </a:r>
            </a:p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subscribe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 (“</a:t>
              </a:r>
              <a:r>
                <a:rPr lang="en-US" altLang="zh-TW" sz="1600">
                  <a:solidFill>
                    <a:srgbClr val="0000FF"/>
                  </a:solidFill>
                  <a:latin typeface="Times New Roman" pitchFamily="18" charset="0"/>
                  <a:ea typeface="PMingLiU" pitchFamily="18" charset="-120"/>
                </a:rPr>
                <a:t>SUN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”);</a:t>
              </a:r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304" y="2448"/>
              <a:ext cx="5300" cy="48"/>
            </a:xfrm>
            <a:prstGeom prst="rect">
              <a:avLst/>
            </a:prstGeom>
            <a:solidFill>
              <a:srgbClr val="0000FF"/>
            </a:solidFill>
            <a:ln w="12699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410" y="2544"/>
              <a:ext cx="5300" cy="48"/>
            </a:xfrm>
            <a:prstGeom prst="rect">
              <a:avLst/>
            </a:prstGeom>
            <a:solidFill>
              <a:srgbClr val="FF0000"/>
            </a:solidFill>
            <a:ln w="12699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110604" name="Object 12"/>
            <p:cNvGraphicFramePr>
              <a:graphicFrameLocks noChangeAspect="1"/>
            </p:cNvGraphicFramePr>
            <p:nvPr/>
          </p:nvGraphicFramePr>
          <p:xfrm>
            <a:off x="1000" y="3168"/>
            <a:ext cx="540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0" name="Clip" r:id="rId4" imgW="857143" imgH="961905" progId="MS_ClipArt_Gallery.2">
                    <p:embed/>
                  </p:oleObj>
                </mc:Choice>
                <mc:Fallback>
                  <p:oleObj name="Clip" r:id="rId4" imgW="857143" imgH="961905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168"/>
                          <a:ext cx="540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5" name="Object 13"/>
            <p:cNvGraphicFramePr>
              <a:graphicFrameLocks noChangeAspect="1"/>
            </p:cNvGraphicFramePr>
            <p:nvPr/>
          </p:nvGraphicFramePr>
          <p:xfrm>
            <a:off x="4898" y="3168"/>
            <a:ext cx="540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1" name="Clip" r:id="rId6" imgW="857143" imgH="961905" progId="MS_ClipArt_Gallery.2">
                    <p:embed/>
                  </p:oleObj>
                </mc:Choice>
                <mc:Fallback>
                  <p:oleObj name="Clip" r:id="rId6" imgW="857143" imgH="961905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3168"/>
                          <a:ext cx="540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6" name="Object 14"/>
            <p:cNvGraphicFramePr>
              <a:graphicFrameLocks noChangeAspect="1"/>
            </p:cNvGraphicFramePr>
            <p:nvPr/>
          </p:nvGraphicFramePr>
          <p:xfrm>
            <a:off x="3081" y="3168"/>
            <a:ext cx="540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2" name="Clip" r:id="rId7" imgW="857143" imgH="961905" progId="MS_ClipArt_Gallery.2">
                    <p:embed/>
                  </p:oleObj>
                </mc:Choice>
                <mc:Fallback>
                  <p:oleObj name="Clip" r:id="rId7" imgW="857143" imgH="961905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3168"/>
                          <a:ext cx="540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 flipH="1">
              <a:off x="2902" y="1968"/>
              <a:ext cx="1" cy="576"/>
            </a:xfrm>
            <a:prstGeom prst="line">
              <a:avLst/>
            </a:prstGeom>
            <a:noFill/>
            <a:ln w="12699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>
              <a:off x="1550" y="2592"/>
              <a:ext cx="0" cy="480"/>
            </a:xfrm>
            <a:prstGeom prst="line">
              <a:avLst/>
            </a:prstGeom>
            <a:noFill/>
            <a:ln w="12699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1654" y="2496"/>
              <a:ext cx="0" cy="576"/>
            </a:xfrm>
            <a:prstGeom prst="line">
              <a:avLst/>
            </a:prstGeom>
            <a:noFill/>
            <a:ln w="12699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2746" y="2592"/>
              <a:ext cx="0" cy="480"/>
            </a:xfrm>
            <a:prstGeom prst="line">
              <a:avLst/>
            </a:prstGeom>
            <a:noFill/>
            <a:ln w="12699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>
              <a:off x="2850" y="2496"/>
              <a:ext cx="0" cy="576"/>
            </a:xfrm>
            <a:prstGeom prst="line">
              <a:avLst/>
            </a:prstGeom>
            <a:noFill/>
            <a:ln w="12699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2" name="Line 20"/>
            <p:cNvSpPr>
              <a:spLocks noChangeShapeType="1"/>
            </p:cNvSpPr>
            <p:nvPr/>
          </p:nvSpPr>
          <p:spPr bwMode="auto">
            <a:xfrm>
              <a:off x="4618" y="2592"/>
              <a:ext cx="0" cy="480"/>
            </a:xfrm>
            <a:prstGeom prst="line">
              <a:avLst/>
            </a:prstGeom>
            <a:noFill/>
            <a:ln w="12699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3" name="Oval 21"/>
            <p:cNvSpPr>
              <a:spLocks noChangeArrowheads="1"/>
            </p:cNvSpPr>
            <p:nvPr/>
          </p:nvSpPr>
          <p:spPr bwMode="auto">
            <a:xfrm>
              <a:off x="2690" y="1680"/>
              <a:ext cx="337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14" name="Rectangle 22"/>
            <p:cNvSpPr>
              <a:spLocks noChangeArrowheads="1"/>
            </p:cNvSpPr>
            <p:nvPr/>
          </p:nvSpPr>
          <p:spPr bwMode="auto">
            <a:xfrm>
              <a:off x="1292" y="1920"/>
              <a:ext cx="1409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publish 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AAPL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”, 29.2);</a:t>
              </a:r>
            </a:p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publish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</a:rPr>
                <a:t>AAPL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”, 29.3);</a:t>
              </a:r>
            </a:p>
          </p:txBody>
        </p:sp>
        <p:sp>
          <p:nvSpPr>
            <p:cNvPr id="110615" name="Picture 23"/>
            <p:cNvSpPr>
              <a:spLocks noChangeArrowheads="1"/>
            </p:cNvSpPr>
            <p:nvPr/>
          </p:nvSpPr>
          <p:spPr bwMode="auto">
            <a:xfrm>
              <a:off x="2121" y="1248"/>
              <a:ext cx="50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6" name="Oval 24"/>
            <p:cNvSpPr>
              <a:spLocks noChangeArrowheads="1"/>
            </p:cNvSpPr>
            <p:nvPr/>
          </p:nvSpPr>
          <p:spPr bwMode="auto">
            <a:xfrm>
              <a:off x="4047" y="1679"/>
              <a:ext cx="337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F7F7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4362" y="1919"/>
              <a:ext cx="133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publish 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0000FF"/>
                  </a:solidFill>
                  <a:latin typeface="Times New Roman" pitchFamily="18" charset="0"/>
                  <a:ea typeface="PMingLiU" pitchFamily="18" charset="-120"/>
                </a:rPr>
                <a:t>SUN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”, 43.0);</a:t>
              </a:r>
            </a:p>
            <a:p>
              <a:pPr eaLnBrk="0" hangingPunct="0"/>
              <a:r>
                <a:rPr lang="en-US" altLang="zh-TW" sz="1600" b="1">
                  <a:latin typeface="Times New Roman" pitchFamily="18" charset="0"/>
                  <a:ea typeface="PMingLiU" pitchFamily="18" charset="-120"/>
                </a:rPr>
                <a:t>publish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(“</a:t>
              </a:r>
              <a:r>
                <a:rPr lang="en-US" altLang="zh-TW" sz="1600">
                  <a:solidFill>
                    <a:srgbClr val="0000FF"/>
                  </a:solidFill>
                  <a:latin typeface="Times New Roman" pitchFamily="18" charset="0"/>
                  <a:ea typeface="PMingLiU" pitchFamily="18" charset="-120"/>
                </a:rPr>
                <a:t>SUN</a:t>
              </a:r>
              <a:r>
                <a:rPr lang="en-US" altLang="zh-TW" sz="1600">
                  <a:latin typeface="Times New Roman" pitchFamily="18" charset="0"/>
                  <a:ea typeface="PMingLiU" pitchFamily="18" charset="-120"/>
                </a:rPr>
                <a:t>”, 42.7);</a:t>
              </a:r>
            </a:p>
          </p:txBody>
        </p:sp>
        <p:sp>
          <p:nvSpPr>
            <p:cNvPr id="110618" name="Picture 26"/>
            <p:cNvSpPr>
              <a:spLocks noChangeArrowheads="1"/>
            </p:cNvSpPr>
            <p:nvPr/>
          </p:nvSpPr>
          <p:spPr bwMode="auto">
            <a:xfrm>
              <a:off x="4460" y="1248"/>
              <a:ext cx="50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>
              <a:off x="4203" y="1968"/>
              <a:ext cx="0" cy="480"/>
            </a:xfrm>
            <a:prstGeom prst="line">
              <a:avLst/>
            </a:prstGeom>
            <a:noFill/>
            <a:ln w="12699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6364" name="Rectangle 28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Pub/Sub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Email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60425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The killer application of messaging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- billions of messages are sent everyday.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Email client can be either stand alone or browser based, and has to communicate with an email server to send and receive messages.</a:t>
            </a: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Most widely used servers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100" smtClean="0">
                <a:solidFill>
                  <a:schemeClr val="hlink"/>
                </a:solidFill>
                <a:ea typeface="PMingLiU" pitchFamily="18" charset="-120"/>
                <a:cs typeface="Calibri" pitchFamily="34" charset="0"/>
              </a:rPr>
              <a:t>SMTP</a:t>
            </a: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(Simple Mail Transfer Protocol) server used to send messages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100" smtClean="0">
                <a:solidFill>
                  <a:schemeClr val="hlink"/>
                </a:solidFill>
                <a:ea typeface="PMingLiU" pitchFamily="18" charset="-120"/>
                <a:cs typeface="Calibri" pitchFamily="34" charset="0"/>
              </a:rPr>
              <a:t>POP</a:t>
            </a: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(Post Office Protocol) server used to store incoming mail.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100" smtClean="0">
                <a:solidFill>
                  <a:schemeClr val="hlink"/>
                </a:solidFill>
                <a:ea typeface="PMingLiU" pitchFamily="18" charset="-120"/>
                <a:cs typeface="Calibri" pitchFamily="34" charset="0"/>
              </a:rPr>
              <a:t>IMAP</a:t>
            </a: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(Internet Message Access Protocol) is an alternative to POP which allows users to access email from multiple machines.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100" smtClean="0">
                <a:solidFill>
                  <a:schemeClr val="hlink"/>
                </a:solidFill>
                <a:ea typeface="宋体" pitchFamily="2" charset="-122"/>
                <a:cs typeface="Calibri" pitchFamily="34" charset="0"/>
              </a:rPr>
              <a:t>JavaMail API</a:t>
            </a:r>
            <a:r>
              <a:rPr lang="en-US" altLang="zh-CN" sz="21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: its implementation provides access to mail services using </a:t>
            </a:r>
            <a:r>
              <a:rPr lang="en-US" altLang="zh-CN" sz="2100" smtClean="0">
                <a:solidFill>
                  <a:srgbClr val="262626"/>
                </a:solidFill>
                <a:ea typeface="宋体" pitchFamily="2" charset="-122"/>
              </a:rPr>
              <a:t>POP3, IMAP, and SMTP.</a:t>
            </a:r>
            <a:endParaRPr lang="en-US" altLang="zh-TW" sz="2000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0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0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Short Message Service(SMS)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6975"/>
            <a:ext cx="868680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Introduced in Europe in 1991, supported on digital wireless networks such as GSM, CDMA,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Used to send and receive short text messages (160 characters)</a:t>
            </a:r>
            <a:r>
              <a:rPr lang="en-US" altLang="zh-CN" sz="1800" smtClean="0">
                <a:solidFill>
                  <a:srgbClr val="262626"/>
                </a:solidFill>
                <a:ea typeface="PMingLiU" pitchFamily="18" charset="-120"/>
              </a:rPr>
              <a:t> - </a:t>
            </a: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eliminates the need of pager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SMS messages can be received during voice call.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Many applications: both consumer-oriented                  and corporate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Personal communications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Information services: stock, weather, sports,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Advertising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</a:rPr>
              <a:t>Location tracking; Remote monitoring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Benefits: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Guaranteed message delivery using store and forward</a:t>
            </a:r>
            <a:r>
              <a:rPr lang="en-US" altLang="zh-CN" sz="18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.</a:t>
            </a:r>
            <a:endParaRPr lang="en-US" altLang="zh-CN" sz="3000" smtClean="0">
              <a:solidFill>
                <a:srgbClr val="40404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Low cost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Revenue source for service providers (~200 billion messages/yr</a:t>
            </a:r>
            <a:r>
              <a:rPr lang="en-US" sz="1800" smtClean="0">
                <a:solidFill>
                  <a:srgbClr val="262626"/>
                </a:solidFill>
                <a:cs typeface="Calibri" pitchFamily="34" charset="0"/>
              </a:rPr>
              <a:t>; ~</a:t>
            </a:r>
            <a:r>
              <a:rPr lang="zh-CN" altLang="en-US" sz="18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$16 </a:t>
            </a:r>
            <a:r>
              <a:rPr lang="en-US" altLang="zh-CN" sz="18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billion </a:t>
            </a:r>
            <a:r>
              <a:rPr lang="en-US" sz="1800" smtClean="0">
                <a:solidFill>
                  <a:srgbClr val="262626"/>
                </a:solidFill>
                <a:cs typeface="Calibri" pitchFamily="34" charset="0"/>
              </a:rPr>
              <a:t>annual revenue</a:t>
            </a:r>
            <a:r>
              <a:rPr lang="en-US" altLang="zh-TW" sz="18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8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492375"/>
            <a:ext cx="15414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08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10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08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609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SMS architecture</a:t>
            </a:r>
          </a:p>
        </p:txBody>
      </p:sp>
      <p:pic>
        <p:nvPicPr>
          <p:cNvPr id="116738" name="Picture 3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103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2"/>
          <p:cNvSpPr txBox="1">
            <a:spLocks noChangeArrowheads="1"/>
          </p:cNvSpPr>
          <p:nvPr/>
        </p:nvSpPr>
        <p:spPr bwMode="auto">
          <a:xfrm>
            <a:off x="533400" y="1498600"/>
            <a:ext cx="838200" cy="385763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MS1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1905000" y="1498600"/>
            <a:ext cx="838200" cy="385763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MS2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3276600" y="1371600"/>
            <a:ext cx="838200" cy="660400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MSC1 + VLR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4648200" y="1371600"/>
            <a:ext cx="838200" cy="660400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MSC2 + VLR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6019800" y="1371600"/>
            <a:ext cx="1066800" cy="660400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SMSgwy + SMSC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7620000" y="1498600"/>
            <a:ext cx="838200" cy="385763"/>
          </a:xfrm>
          <a:prstGeom prst="rect">
            <a:avLst/>
          </a:prstGeom>
          <a:noFill/>
          <a:ln w="19050">
            <a:solidFill>
              <a:srgbClr val="FEA24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800"/>
              <a:t>HLR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18791" name="Line 8"/>
          <p:cNvSpPr>
            <a:spLocks noChangeShapeType="1"/>
          </p:cNvSpPr>
          <p:nvPr/>
        </p:nvSpPr>
        <p:spPr bwMode="auto">
          <a:xfrm>
            <a:off x="990600" y="2260600"/>
            <a:ext cx="0" cy="43688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8792" name="Line 9"/>
          <p:cNvSpPr>
            <a:spLocks noChangeShapeType="1"/>
          </p:cNvSpPr>
          <p:nvPr/>
        </p:nvSpPr>
        <p:spPr bwMode="auto">
          <a:xfrm>
            <a:off x="2362200" y="2286000"/>
            <a:ext cx="0" cy="43688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8793" name="Line 10"/>
          <p:cNvSpPr>
            <a:spLocks noChangeShapeType="1"/>
          </p:cNvSpPr>
          <p:nvPr/>
        </p:nvSpPr>
        <p:spPr bwMode="auto">
          <a:xfrm>
            <a:off x="8077200" y="2286000"/>
            <a:ext cx="0" cy="43688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8794" name="Line 11"/>
          <p:cNvSpPr>
            <a:spLocks noChangeShapeType="1"/>
          </p:cNvSpPr>
          <p:nvPr/>
        </p:nvSpPr>
        <p:spPr bwMode="auto">
          <a:xfrm>
            <a:off x="3733800" y="2438400"/>
            <a:ext cx="0" cy="41910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8795" name="Line 12"/>
          <p:cNvSpPr>
            <a:spLocks noChangeShapeType="1"/>
          </p:cNvSpPr>
          <p:nvPr/>
        </p:nvSpPr>
        <p:spPr bwMode="auto">
          <a:xfrm>
            <a:off x="5105400" y="2438400"/>
            <a:ext cx="0" cy="41910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8796" name="Line 13"/>
          <p:cNvSpPr>
            <a:spLocks noChangeShapeType="1"/>
          </p:cNvSpPr>
          <p:nvPr/>
        </p:nvSpPr>
        <p:spPr bwMode="auto">
          <a:xfrm>
            <a:off x="6629400" y="2438400"/>
            <a:ext cx="0" cy="4191000"/>
          </a:xfrm>
          <a:prstGeom prst="line">
            <a:avLst/>
          </a:prstGeom>
          <a:noFill/>
          <a:ln w="19050">
            <a:solidFill>
              <a:srgbClr val="FEA24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118797" name="AutoShape 14"/>
          <p:cNvCxnSpPr>
            <a:cxnSpLocks noChangeShapeType="1"/>
            <a:stCxn id="118787" idx="0"/>
            <a:endCxn id="118789" idx="0"/>
          </p:cNvCxnSpPr>
          <p:nvPr/>
        </p:nvCxnSpPr>
        <p:spPr bwMode="auto">
          <a:xfrm rot="5400000" flipV="1">
            <a:off x="5123656" y="-65881"/>
            <a:ext cx="1588" cy="2857500"/>
          </a:xfrm>
          <a:prstGeom prst="bentConnector3">
            <a:avLst>
              <a:gd name="adj1" fmla="val -2580000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8" name="AutoShape 15"/>
          <p:cNvCxnSpPr>
            <a:cxnSpLocks noChangeShapeType="1"/>
            <a:stCxn id="118788" idx="0"/>
            <a:endCxn id="118790" idx="0"/>
          </p:cNvCxnSpPr>
          <p:nvPr/>
        </p:nvCxnSpPr>
        <p:spPr bwMode="auto">
          <a:xfrm rot="5400000" flipV="1">
            <a:off x="6489700" y="-60325"/>
            <a:ext cx="127000" cy="2971800"/>
          </a:xfrm>
          <a:prstGeom prst="bentConnector3">
            <a:avLst>
              <a:gd name="adj1" fmla="val -172500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9" name="AutoShape 16"/>
          <p:cNvCxnSpPr>
            <a:cxnSpLocks noChangeShapeType="1"/>
            <a:stCxn id="118789" idx="3"/>
            <a:endCxn id="118790" idx="1"/>
          </p:cNvCxnSpPr>
          <p:nvPr/>
        </p:nvCxnSpPr>
        <p:spPr bwMode="auto">
          <a:xfrm flipV="1">
            <a:off x="7096125" y="1692275"/>
            <a:ext cx="514350" cy="95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00" name="Text Box 17"/>
          <p:cNvSpPr txBox="1">
            <a:spLocks noChangeArrowheads="1"/>
          </p:cNvSpPr>
          <p:nvPr/>
        </p:nvSpPr>
        <p:spPr bwMode="auto">
          <a:xfrm>
            <a:off x="4038600" y="6858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600"/>
              <a:t>E</a:t>
            </a:r>
            <a:endParaRPr lang="en-US" altLang="zh-TW" sz="1600">
              <a:ea typeface="PMingLiU" pitchFamily="18" charset="-120"/>
            </a:endParaRPr>
          </a:p>
        </p:txBody>
      </p:sp>
      <p:sp>
        <p:nvSpPr>
          <p:cNvPr id="118801" name="Text Box 18"/>
          <p:cNvSpPr txBox="1">
            <a:spLocks noChangeArrowheads="1"/>
          </p:cNvSpPr>
          <p:nvPr/>
        </p:nvSpPr>
        <p:spPr bwMode="auto">
          <a:xfrm>
            <a:off x="6858000" y="8826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600"/>
              <a:t>D</a:t>
            </a:r>
            <a:endParaRPr lang="en-US" altLang="zh-TW" sz="1600">
              <a:ea typeface="PMingLiU" pitchFamily="18" charset="-120"/>
            </a:endParaRPr>
          </a:p>
        </p:txBody>
      </p:sp>
      <p:sp>
        <p:nvSpPr>
          <p:cNvPr id="118802" name="Text Box 19"/>
          <p:cNvSpPr txBox="1">
            <a:spLocks noChangeArrowheads="1"/>
          </p:cNvSpPr>
          <p:nvPr/>
        </p:nvSpPr>
        <p:spPr bwMode="auto">
          <a:xfrm>
            <a:off x="7010400" y="1416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t-IT" sz="1600"/>
              <a:t>C</a:t>
            </a:r>
            <a:endParaRPr lang="en-US" altLang="zh-TW" sz="1600">
              <a:ea typeface="PMingLiU" pitchFamily="18" charset="-12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1905000"/>
            <a:ext cx="5867400" cy="990600"/>
            <a:chOff x="528" y="1200"/>
            <a:chExt cx="3696" cy="624"/>
          </a:xfrm>
        </p:grpSpPr>
        <p:grpSp>
          <p:nvGrpSpPr>
            <p:cNvPr id="118855" name="Group 21"/>
            <p:cNvGrpSpPr>
              <a:grpSpLocks/>
            </p:cNvGrpSpPr>
            <p:nvPr/>
          </p:nvGrpSpPr>
          <p:grpSpPr bwMode="auto">
            <a:xfrm>
              <a:off x="528" y="1200"/>
              <a:ext cx="1824" cy="192"/>
              <a:chOff x="528" y="1200"/>
              <a:chExt cx="1824" cy="192"/>
            </a:xfrm>
          </p:grpSpPr>
          <p:sp>
            <p:nvSpPr>
              <p:cNvPr id="118864" name="Line 22"/>
              <p:cNvSpPr>
                <a:spLocks noChangeShapeType="1"/>
              </p:cNvSpPr>
              <p:nvPr/>
            </p:nvSpPr>
            <p:spPr bwMode="auto">
              <a:xfrm>
                <a:off x="624" y="1376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65" name="Text Box 23"/>
              <p:cNvSpPr txBox="1">
                <a:spLocks noChangeArrowheads="1"/>
              </p:cNvSpPr>
              <p:nvPr/>
            </p:nvSpPr>
            <p:spPr bwMode="auto">
              <a:xfrm>
                <a:off x="528" y="1200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Submit SM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56" name="Group 24"/>
            <p:cNvGrpSpPr>
              <a:grpSpLocks/>
            </p:cNvGrpSpPr>
            <p:nvPr/>
          </p:nvGrpSpPr>
          <p:grpSpPr bwMode="auto">
            <a:xfrm>
              <a:off x="2304" y="1344"/>
              <a:ext cx="1872" cy="192"/>
              <a:chOff x="2304" y="1344"/>
              <a:chExt cx="1872" cy="192"/>
            </a:xfrm>
          </p:grpSpPr>
          <p:sp>
            <p:nvSpPr>
              <p:cNvPr id="118862" name="Line 25"/>
              <p:cNvSpPr>
                <a:spLocks noChangeShapeType="1"/>
              </p:cNvSpPr>
              <p:nvPr/>
            </p:nvSpPr>
            <p:spPr bwMode="auto">
              <a:xfrm>
                <a:off x="2352" y="152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63" name="Text Box 26"/>
              <p:cNvSpPr txBox="1">
                <a:spLocks noChangeArrowheads="1"/>
              </p:cNvSpPr>
              <p:nvPr/>
            </p:nvSpPr>
            <p:spPr bwMode="auto">
              <a:xfrm>
                <a:off x="2304" y="1344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Forward MT SM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57" name="Group 27"/>
            <p:cNvGrpSpPr>
              <a:grpSpLocks/>
            </p:cNvGrpSpPr>
            <p:nvPr/>
          </p:nvGrpSpPr>
          <p:grpSpPr bwMode="auto">
            <a:xfrm>
              <a:off x="2352" y="1488"/>
              <a:ext cx="1872" cy="192"/>
              <a:chOff x="2352" y="1488"/>
              <a:chExt cx="1872" cy="192"/>
            </a:xfrm>
          </p:grpSpPr>
          <p:sp>
            <p:nvSpPr>
              <p:cNvPr id="118860" name="Line 28"/>
              <p:cNvSpPr>
                <a:spLocks noChangeShapeType="1"/>
              </p:cNvSpPr>
              <p:nvPr/>
            </p:nvSpPr>
            <p:spPr bwMode="auto">
              <a:xfrm flipH="1">
                <a:off x="2352" y="1664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61" name="Text Box 29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Ack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sp>
          <p:nvSpPr>
            <p:cNvPr id="118858" name="Line 30"/>
            <p:cNvSpPr>
              <a:spLocks noChangeShapeType="1"/>
            </p:cNvSpPr>
            <p:nvPr/>
          </p:nvSpPr>
          <p:spPr bwMode="auto">
            <a:xfrm flipH="1">
              <a:off x="624" y="1808"/>
              <a:ext cx="17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9" name="Text Box 31"/>
            <p:cNvSpPr txBox="1">
              <a:spLocks noChangeArrowheads="1"/>
            </p:cNvSpPr>
            <p:nvPr/>
          </p:nvSpPr>
          <p:spPr bwMode="auto">
            <a:xfrm>
              <a:off x="2016" y="16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t-IT" sz="1400"/>
                <a:t>Ack</a:t>
              </a:r>
              <a:endParaRPr lang="en-US" altLang="zh-TW" sz="1400">
                <a:ea typeface="PMingLiU" pitchFamily="18" charset="-12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477000" y="2590800"/>
            <a:ext cx="1676400" cy="533400"/>
            <a:chOff x="4128" y="1632"/>
            <a:chExt cx="1056" cy="336"/>
          </a:xfrm>
        </p:grpSpPr>
        <p:sp>
          <p:nvSpPr>
            <p:cNvPr id="118850" name="Line 33"/>
            <p:cNvSpPr>
              <a:spLocks noChangeShapeType="1"/>
            </p:cNvSpPr>
            <p:nvPr/>
          </p:nvSpPr>
          <p:spPr bwMode="auto">
            <a:xfrm>
              <a:off x="4176" y="1808"/>
              <a:ext cx="91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51" name="Text Box 34"/>
            <p:cNvSpPr txBox="1">
              <a:spLocks noChangeArrowheads="1"/>
            </p:cNvSpPr>
            <p:nvPr/>
          </p:nvSpPr>
          <p:spPr bwMode="auto">
            <a:xfrm>
              <a:off x="4128" y="163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t-IT" sz="1400"/>
                <a:t>Send routing info</a:t>
              </a:r>
              <a:endParaRPr lang="en-US" altLang="zh-TW" sz="1400">
                <a:ea typeface="PMingLiU" pitchFamily="18" charset="-120"/>
              </a:endParaRPr>
            </a:p>
          </p:txBody>
        </p:sp>
        <p:grpSp>
          <p:nvGrpSpPr>
            <p:cNvPr id="118852" name="Group 35"/>
            <p:cNvGrpSpPr>
              <a:grpSpLocks/>
            </p:cNvGrpSpPr>
            <p:nvPr/>
          </p:nvGrpSpPr>
          <p:grpSpPr bwMode="auto">
            <a:xfrm>
              <a:off x="4176" y="1776"/>
              <a:ext cx="912" cy="192"/>
              <a:chOff x="4176" y="1776"/>
              <a:chExt cx="912" cy="192"/>
            </a:xfrm>
          </p:grpSpPr>
          <p:sp>
            <p:nvSpPr>
              <p:cNvPr id="118853" name="Line 36"/>
              <p:cNvSpPr>
                <a:spLocks noChangeShapeType="1"/>
              </p:cNvSpPr>
              <p:nvPr/>
            </p:nvSpPr>
            <p:spPr bwMode="auto">
              <a:xfrm flipH="1">
                <a:off x="4176" y="195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54" name="Text Box 37"/>
              <p:cNvSpPr txBox="1">
                <a:spLocks noChangeArrowheads="1"/>
              </p:cNvSpPr>
              <p:nvPr/>
            </p:nvSpPr>
            <p:spPr bwMode="auto">
              <a:xfrm>
                <a:off x="4368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Routing info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953000" y="3048000"/>
            <a:ext cx="2133600" cy="533400"/>
            <a:chOff x="3168" y="1920"/>
            <a:chExt cx="1344" cy="336"/>
          </a:xfrm>
        </p:grpSpPr>
        <p:grpSp>
          <p:nvGrpSpPr>
            <p:cNvPr id="118844" name="Group 39"/>
            <p:cNvGrpSpPr>
              <a:grpSpLocks/>
            </p:cNvGrpSpPr>
            <p:nvPr/>
          </p:nvGrpSpPr>
          <p:grpSpPr bwMode="auto">
            <a:xfrm>
              <a:off x="3216" y="1920"/>
              <a:ext cx="1008" cy="192"/>
              <a:chOff x="3216" y="1920"/>
              <a:chExt cx="1008" cy="192"/>
            </a:xfrm>
          </p:grpSpPr>
          <p:sp>
            <p:nvSpPr>
              <p:cNvPr id="118848" name="Line 40"/>
              <p:cNvSpPr>
                <a:spLocks noChangeShapeType="1"/>
              </p:cNvSpPr>
              <p:nvPr/>
            </p:nvSpPr>
            <p:spPr bwMode="auto">
              <a:xfrm flipH="1">
                <a:off x="3216" y="209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49" name="Text Box 41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Forward MT SM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45" name="Group 42"/>
            <p:cNvGrpSpPr>
              <a:grpSpLocks/>
            </p:cNvGrpSpPr>
            <p:nvPr/>
          </p:nvGrpSpPr>
          <p:grpSpPr bwMode="auto">
            <a:xfrm>
              <a:off x="3168" y="2064"/>
              <a:ext cx="1344" cy="192"/>
              <a:chOff x="3168" y="2064"/>
              <a:chExt cx="1344" cy="192"/>
            </a:xfrm>
          </p:grpSpPr>
          <p:sp>
            <p:nvSpPr>
              <p:cNvPr id="118846" name="Line 43"/>
              <p:cNvSpPr>
                <a:spLocks noChangeShapeType="1"/>
              </p:cNvSpPr>
              <p:nvPr/>
            </p:nvSpPr>
            <p:spPr bwMode="auto">
              <a:xfrm>
                <a:off x="3216" y="224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47" name="Text Box 44"/>
              <p:cNvSpPr txBox="1">
                <a:spLocks noChangeArrowheads="1"/>
              </p:cNvSpPr>
              <p:nvPr/>
            </p:nvSpPr>
            <p:spPr bwMode="auto">
              <a:xfrm>
                <a:off x="3168" y="2064"/>
                <a:ext cx="13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Nack (MS2 switched off)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400800" y="3505200"/>
            <a:ext cx="1752600" cy="533400"/>
            <a:chOff x="4080" y="2208"/>
            <a:chExt cx="1104" cy="336"/>
          </a:xfrm>
        </p:grpSpPr>
        <p:grpSp>
          <p:nvGrpSpPr>
            <p:cNvPr id="118838" name="Group 46"/>
            <p:cNvGrpSpPr>
              <a:grpSpLocks/>
            </p:cNvGrpSpPr>
            <p:nvPr/>
          </p:nvGrpSpPr>
          <p:grpSpPr bwMode="auto">
            <a:xfrm>
              <a:off x="4080" y="2208"/>
              <a:ext cx="1104" cy="192"/>
              <a:chOff x="4080" y="2208"/>
              <a:chExt cx="1104" cy="192"/>
            </a:xfrm>
          </p:grpSpPr>
          <p:sp>
            <p:nvSpPr>
              <p:cNvPr id="118842" name="Line 47"/>
              <p:cNvSpPr>
                <a:spLocks noChangeShapeType="1"/>
              </p:cNvSpPr>
              <p:nvPr/>
            </p:nvSpPr>
            <p:spPr bwMode="auto">
              <a:xfrm>
                <a:off x="4176" y="238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43" name="Text Box 48"/>
              <p:cNvSpPr txBox="1">
                <a:spLocks noChangeArrowheads="1"/>
              </p:cNvSpPr>
              <p:nvPr/>
            </p:nvSpPr>
            <p:spPr bwMode="auto">
              <a:xfrm>
                <a:off x="4080" y="2208"/>
                <a:ext cx="11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Report SM waiting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39" name="Group 49"/>
            <p:cNvGrpSpPr>
              <a:grpSpLocks/>
            </p:cNvGrpSpPr>
            <p:nvPr/>
          </p:nvGrpSpPr>
          <p:grpSpPr bwMode="auto">
            <a:xfrm>
              <a:off x="4176" y="2352"/>
              <a:ext cx="960" cy="192"/>
              <a:chOff x="4176" y="2352"/>
              <a:chExt cx="960" cy="192"/>
            </a:xfrm>
          </p:grpSpPr>
          <p:sp>
            <p:nvSpPr>
              <p:cNvPr id="118840" name="Line 50"/>
              <p:cNvSpPr>
                <a:spLocks noChangeShapeType="1"/>
              </p:cNvSpPr>
              <p:nvPr/>
            </p:nvSpPr>
            <p:spPr bwMode="auto">
              <a:xfrm flipH="1">
                <a:off x="4176" y="252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41" name="Text Box 51"/>
              <p:cNvSpPr txBox="1">
                <a:spLocks noChangeArrowheads="1"/>
              </p:cNvSpPr>
              <p:nvPr/>
            </p:nvSpPr>
            <p:spPr bwMode="auto">
              <a:xfrm>
                <a:off x="4752" y="235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Ack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905000" y="3962400"/>
            <a:ext cx="6172200" cy="762000"/>
            <a:chOff x="1248" y="2496"/>
            <a:chExt cx="3888" cy="480"/>
          </a:xfrm>
        </p:grpSpPr>
        <p:grpSp>
          <p:nvGrpSpPr>
            <p:cNvPr id="118829" name="Group 53"/>
            <p:cNvGrpSpPr>
              <a:grpSpLocks/>
            </p:cNvGrpSpPr>
            <p:nvPr/>
          </p:nvGrpSpPr>
          <p:grpSpPr bwMode="auto">
            <a:xfrm>
              <a:off x="3216" y="2784"/>
              <a:ext cx="1920" cy="192"/>
              <a:chOff x="3216" y="2784"/>
              <a:chExt cx="1920" cy="192"/>
            </a:xfrm>
          </p:grpSpPr>
          <p:sp>
            <p:nvSpPr>
              <p:cNvPr id="118836" name="Line 54"/>
              <p:cNvSpPr>
                <a:spLocks noChangeShapeType="1"/>
              </p:cNvSpPr>
              <p:nvPr/>
            </p:nvSpPr>
            <p:spPr bwMode="auto">
              <a:xfrm flipH="1">
                <a:off x="3216" y="29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37" name="Text Box 55"/>
              <p:cNvSpPr txBox="1">
                <a:spLocks noChangeArrowheads="1"/>
              </p:cNvSpPr>
              <p:nvPr/>
            </p:nvSpPr>
            <p:spPr bwMode="auto">
              <a:xfrm>
                <a:off x="4752" y="27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Ack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30" name="Group 56"/>
            <p:cNvGrpSpPr>
              <a:grpSpLocks/>
            </p:cNvGrpSpPr>
            <p:nvPr/>
          </p:nvGrpSpPr>
          <p:grpSpPr bwMode="auto">
            <a:xfrm>
              <a:off x="1248" y="2496"/>
              <a:ext cx="1968" cy="192"/>
              <a:chOff x="1248" y="2496"/>
              <a:chExt cx="1968" cy="192"/>
            </a:xfrm>
          </p:grpSpPr>
          <p:sp>
            <p:nvSpPr>
              <p:cNvPr id="118834" name="Line 57"/>
              <p:cNvSpPr>
                <a:spLocks noChangeShapeType="1"/>
              </p:cNvSpPr>
              <p:nvPr/>
            </p:nvSpPr>
            <p:spPr bwMode="auto">
              <a:xfrm>
                <a:off x="1488" y="267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35" name="Text Box 58"/>
              <p:cNvSpPr txBox="1">
                <a:spLocks noChangeArrowheads="1"/>
              </p:cNvSpPr>
              <p:nvPr/>
            </p:nvSpPr>
            <p:spPr bwMode="auto">
              <a:xfrm>
                <a:off x="1248" y="2496"/>
                <a:ext cx="13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MS2 switched on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31" name="Group 59"/>
            <p:cNvGrpSpPr>
              <a:grpSpLocks/>
            </p:cNvGrpSpPr>
            <p:nvPr/>
          </p:nvGrpSpPr>
          <p:grpSpPr bwMode="auto">
            <a:xfrm>
              <a:off x="3168" y="2640"/>
              <a:ext cx="1920" cy="192"/>
              <a:chOff x="3168" y="2640"/>
              <a:chExt cx="1920" cy="192"/>
            </a:xfrm>
          </p:grpSpPr>
          <p:sp>
            <p:nvSpPr>
              <p:cNvPr id="118832" name="Line 60"/>
              <p:cNvSpPr>
                <a:spLocks noChangeShapeType="1"/>
              </p:cNvSpPr>
              <p:nvPr/>
            </p:nvSpPr>
            <p:spPr bwMode="auto">
              <a:xfrm>
                <a:off x="3216" y="2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33" name="Text Box 61"/>
              <p:cNvSpPr txBox="1">
                <a:spLocks noChangeArrowheads="1"/>
              </p:cNvSpPr>
              <p:nvPr/>
            </p:nvSpPr>
            <p:spPr bwMode="auto">
              <a:xfrm>
                <a:off x="3168" y="2640"/>
                <a:ext cx="115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Report ready for SM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6553200" y="4648200"/>
            <a:ext cx="1524000" cy="533400"/>
            <a:chOff x="4176" y="2928"/>
            <a:chExt cx="960" cy="336"/>
          </a:xfrm>
        </p:grpSpPr>
        <p:grpSp>
          <p:nvGrpSpPr>
            <p:cNvPr id="118823" name="Group 63"/>
            <p:cNvGrpSpPr>
              <a:grpSpLocks/>
            </p:cNvGrpSpPr>
            <p:nvPr/>
          </p:nvGrpSpPr>
          <p:grpSpPr bwMode="auto">
            <a:xfrm>
              <a:off x="4176" y="3072"/>
              <a:ext cx="960" cy="192"/>
              <a:chOff x="4176" y="3072"/>
              <a:chExt cx="960" cy="192"/>
            </a:xfrm>
          </p:grpSpPr>
          <p:sp>
            <p:nvSpPr>
              <p:cNvPr id="118827" name="Line 64"/>
              <p:cNvSpPr>
                <a:spLocks noChangeShapeType="1"/>
              </p:cNvSpPr>
              <p:nvPr/>
            </p:nvSpPr>
            <p:spPr bwMode="auto">
              <a:xfrm flipV="1">
                <a:off x="4176" y="32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28" name="Text Box 65"/>
              <p:cNvSpPr txBox="1">
                <a:spLocks noChangeArrowheads="1"/>
              </p:cNvSpPr>
              <p:nvPr/>
            </p:nvSpPr>
            <p:spPr bwMode="auto">
              <a:xfrm>
                <a:off x="4752" y="307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Ack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24" name="Group 66"/>
            <p:cNvGrpSpPr>
              <a:grpSpLocks/>
            </p:cNvGrpSpPr>
            <p:nvPr/>
          </p:nvGrpSpPr>
          <p:grpSpPr bwMode="auto">
            <a:xfrm>
              <a:off x="4176" y="2928"/>
              <a:ext cx="960" cy="192"/>
              <a:chOff x="4176" y="2928"/>
              <a:chExt cx="960" cy="192"/>
            </a:xfrm>
          </p:grpSpPr>
          <p:sp>
            <p:nvSpPr>
              <p:cNvPr id="118825" name="Line 67"/>
              <p:cNvSpPr>
                <a:spLocks noChangeShapeType="1"/>
              </p:cNvSpPr>
              <p:nvPr/>
            </p:nvSpPr>
            <p:spPr bwMode="auto">
              <a:xfrm flipH="1" flipV="1">
                <a:off x="4176" y="310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26" name="Text Box 68"/>
              <p:cNvSpPr txBox="1">
                <a:spLocks noChangeArrowheads="1"/>
              </p:cNvSpPr>
              <p:nvPr/>
            </p:nvSpPr>
            <p:spPr bwMode="auto">
              <a:xfrm>
                <a:off x="4464" y="292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Alert SMSC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</p:grp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2286000" y="5105400"/>
            <a:ext cx="4267200" cy="990600"/>
            <a:chOff x="1488" y="3216"/>
            <a:chExt cx="2688" cy="624"/>
          </a:xfrm>
        </p:grpSpPr>
        <p:grpSp>
          <p:nvGrpSpPr>
            <p:cNvPr id="118810" name="Group 70"/>
            <p:cNvGrpSpPr>
              <a:grpSpLocks/>
            </p:cNvGrpSpPr>
            <p:nvPr/>
          </p:nvGrpSpPr>
          <p:grpSpPr bwMode="auto">
            <a:xfrm>
              <a:off x="3216" y="3216"/>
              <a:ext cx="960" cy="192"/>
              <a:chOff x="3216" y="3216"/>
              <a:chExt cx="960" cy="192"/>
            </a:xfrm>
          </p:grpSpPr>
          <p:sp>
            <p:nvSpPr>
              <p:cNvPr id="118821" name="Line 71"/>
              <p:cNvSpPr>
                <a:spLocks noChangeShapeType="1"/>
              </p:cNvSpPr>
              <p:nvPr/>
            </p:nvSpPr>
            <p:spPr bwMode="auto">
              <a:xfrm flipH="1">
                <a:off x="3216" y="339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8822" name="Text Box 72"/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it-IT" sz="1400"/>
                  <a:t>Forward MT SM</a:t>
                </a:r>
                <a:endParaRPr lang="en-US" altLang="zh-TW" sz="1400">
                  <a:ea typeface="PMingLiU" pitchFamily="18" charset="-120"/>
                </a:endParaRPr>
              </a:p>
            </p:txBody>
          </p:sp>
        </p:grpSp>
        <p:grpSp>
          <p:nvGrpSpPr>
            <p:cNvPr id="118811" name="Group 73"/>
            <p:cNvGrpSpPr>
              <a:grpSpLocks/>
            </p:cNvGrpSpPr>
            <p:nvPr/>
          </p:nvGrpSpPr>
          <p:grpSpPr bwMode="auto">
            <a:xfrm>
              <a:off x="1488" y="3360"/>
              <a:ext cx="2688" cy="480"/>
              <a:chOff x="1488" y="3360"/>
              <a:chExt cx="2688" cy="480"/>
            </a:xfrm>
          </p:grpSpPr>
          <p:grpSp>
            <p:nvGrpSpPr>
              <p:cNvPr id="118812" name="Group 74"/>
              <p:cNvGrpSpPr>
                <a:grpSpLocks/>
              </p:cNvGrpSpPr>
              <p:nvPr/>
            </p:nvGrpSpPr>
            <p:grpSpPr bwMode="auto">
              <a:xfrm>
                <a:off x="3168" y="3648"/>
                <a:ext cx="1008" cy="192"/>
                <a:chOff x="3168" y="3648"/>
                <a:chExt cx="1008" cy="192"/>
              </a:xfrm>
            </p:grpSpPr>
            <p:sp>
              <p:nvSpPr>
                <p:cNvPr id="118819" name="Line 75"/>
                <p:cNvSpPr>
                  <a:spLocks noChangeShapeType="1"/>
                </p:cNvSpPr>
                <p:nvPr/>
              </p:nvSpPr>
              <p:spPr bwMode="auto">
                <a:xfrm>
                  <a:off x="3216" y="3840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2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168" y="3648"/>
                  <a:ext cx="38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400"/>
                    <a:t>Ack</a:t>
                  </a:r>
                  <a:endParaRPr lang="en-US" altLang="zh-TW" sz="1400"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8813" name="Group 77"/>
              <p:cNvGrpSpPr>
                <a:grpSpLocks/>
              </p:cNvGrpSpPr>
              <p:nvPr/>
            </p:nvGrpSpPr>
            <p:grpSpPr bwMode="auto">
              <a:xfrm>
                <a:off x="1488" y="3504"/>
                <a:ext cx="1728" cy="192"/>
                <a:chOff x="1488" y="3504"/>
                <a:chExt cx="1728" cy="192"/>
              </a:xfrm>
            </p:grpSpPr>
            <p:sp>
              <p:nvSpPr>
                <p:cNvPr id="118817" name="Line 78"/>
                <p:cNvSpPr>
                  <a:spLocks noChangeShapeType="1"/>
                </p:cNvSpPr>
                <p:nvPr/>
              </p:nvSpPr>
              <p:spPr bwMode="auto">
                <a:xfrm>
                  <a:off x="1488" y="3680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1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488" y="3504"/>
                  <a:ext cx="384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400"/>
                    <a:t>Ack</a:t>
                  </a:r>
                  <a:endParaRPr lang="en-US" altLang="zh-TW" sz="1400">
                    <a:ea typeface="PMingLiU" pitchFamily="18" charset="-120"/>
                  </a:endParaRPr>
                </a:p>
              </p:txBody>
            </p:sp>
          </p:grpSp>
          <p:grpSp>
            <p:nvGrpSpPr>
              <p:cNvPr id="118814" name="Group 80"/>
              <p:cNvGrpSpPr>
                <a:grpSpLocks/>
              </p:cNvGrpSpPr>
              <p:nvPr/>
            </p:nvGrpSpPr>
            <p:grpSpPr bwMode="auto">
              <a:xfrm>
                <a:off x="1488" y="3360"/>
                <a:ext cx="1776" cy="192"/>
                <a:chOff x="1488" y="3360"/>
                <a:chExt cx="1776" cy="192"/>
              </a:xfrm>
            </p:grpSpPr>
            <p:sp>
              <p:nvSpPr>
                <p:cNvPr id="11881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488" y="353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1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92" y="3360"/>
                  <a:ext cx="6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400"/>
                    <a:t>Deliver SM</a:t>
                  </a:r>
                  <a:endParaRPr lang="en-US" altLang="zh-TW" sz="1400">
                    <a:ea typeface="PMingLiU" pitchFamily="18" charset="-12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64613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Example:</a:t>
            </a:r>
            <a:r>
              <a:rPr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Calibri" pitchFamily="34" charset="0"/>
              </a:rPr>
              <a:t>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C/S </a:t>
            </a:r>
            <a:r>
              <a:rPr smtClean="0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model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41438"/>
            <a:ext cx="8686800" cy="4900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A network computing model in which each computer or process on the network is either a </a:t>
            </a:r>
            <a:r>
              <a:rPr sz="3000" i="1">
                <a:solidFill>
                  <a:srgbClr val="404040"/>
                </a:solidFill>
                <a:ea typeface="MS PGothic" pitchFamily="34" charset="-128"/>
              </a:rPr>
              <a:t>client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or a </a:t>
            </a:r>
            <a:r>
              <a:rPr sz="3000" i="1">
                <a:solidFill>
                  <a:srgbClr val="404040"/>
                </a:solidFill>
                <a:ea typeface="MS PGothic" pitchFamily="34" charset="-128"/>
              </a:rPr>
              <a:t>server</a:t>
            </a:r>
            <a:endParaRPr sz="30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TW" sz="2600" smtClean="0">
                <a:solidFill>
                  <a:srgbClr val="4274AF"/>
                </a:solidFill>
                <a:ea typeface="PMingLiU" pitchFamily="18" charset="-120"/>
                <a:cs typeface="Tahoma" pitchFamily="34" charset="0"/>
              </a:rPr>
              <a:t>Clients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:  asking for services, e.g., email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600" smtClean="0">
                <a:solidFill>
                  <a:srgbClr val="4274AF"/>
                </a:solidFill>
                <a:ea typeface="PMingLiU" pitchFamily="18" charset="-120"/>
                <a:cs typeface="Tahoma" pitchFamily="34" charset="0"/>
              </a:rPr>
              <a:t>Servers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:  providing services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600" smtClean="0">
                <a:solidFill>
                  <a:srgbClr val="4274AF"/>
                </a:solidFill>
                <a:ea typeface="PMingLiU" pitchFamily="18" charset="-120"/>
                <a:cs typeface="Tahoma" pitchFamily="34" charset="0"/>
              </a:rPr>
              <a:t>Communication networks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:  connecting client and server</a:t>
            </a:r>
            <a:endParaRPr lang="en-US" altLang="zh-TW" sz="2600" smtClean="0">
              <a:solidFill>
                <a:srgbClr val="4274AF"/>
              </a:solidFill>
              <a:ea typeface="PMingLiU" pitchFamily="18" charset="-120"/>
              <a:cs typeface="Tahoma" pitchFamily="34" charset="0"/>
            </a:endParaRPr>
          </a:p>
        </p:txBody>
      </p:sp>
      <p:sp>
        <p:nvSpPr>
          <p:cNvPr id="14339" name="Picture 5" descr="D:\PFiles\MSOffice\Clipart\standard\stddir4\pe01847_.wmf"/>
          <p:cNvSpPr>
            <a:spLocks noChangeAspect="1" noChangeArrowheads="1"/>
          </p:cNvSpPr>
          <p:nvPr/>
        </p:nvSpPr>
        <p:spPr bwMode="auto">
          <a:xfrm>
            <a:off x="3276600" y="4905375"/>
            <a:ext cx="20574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0" name="Picture 4" descr="D:\PFiles\MSOffice\Clipart\smbusbas\bs00094_.wmf"/>
          <p:cNvSpPr>
            <a:spLocks noChangeAspect="1" noChangeArrowheads="1"/>
          </p:cNvSpPr>
          <p:nvPr/>
        </p:nvSpPr>
        <p:spPr bwMode="auto">
          <a:xfrm>
            <a:off x="6858000" y="2514600"/>
            <a:ext cx="1725613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43213" y="5589588"/>
            <a:ext cx="2425700" cy="738187"/>
          </a:xfrm>
          <a:prstGeom prst="rect">
            <a:avLst/>
          </a:prstGeom>
          <a:noFill/>
          <a:ln w="9525">
            <a:solidFill>
              <a:srgbClr val="FD0E0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2066DF"/>
                </a:solidFill>
              </a:rPr>
              <a:t>Client-Server computing optimizes computing resources</a:t>
            </a:r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365625"/>
            <a:ext cx="34163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990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SMS architecture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447800"/>
            <a:ext cx="860425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Messages sent from a mobile phone are taken care by carrier through the SMSC to the destination device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Messages from other sources will not be taken care by the carriers but need the help of the SMS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C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for delivering the message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May need to know SMS</a:t>
            </a:r>
            <a:r>
              <a:rPr lang="en-US" sz="2400" smtClean="0">
                <a:solidFill>
                  <a:srgbClr val="262626"/>
                </a:solidFill>
                <a:cs typeface="Calibri" pitchFamily="34" charset="0"/>
              </a:rPr>
              <a:t>C</a:t>
            </a:r>
            <a:r>
              <a:rPr lang="en-US" altLang="zh-TW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 APIs</a:t>
            </a:r>
          </a:p>
          <a:p>
            <a:pPr lvl="1" eaLnBrk="1" hangingPunct="1"/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Standard protocol used to communicate with SMSCs include TAP (Telocator Alphsnumeric Protocol) and SMPP (Short Message Point to Point).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SMS architecture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60425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Another possible way to send SMS is to use email interface (SMTP).</a:t>
            </a:r>
          </a:p>
          <a:p>
            <a:pPr lvl="1" eaLnBrk="1" hangingPunct="1"/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Many carriers make SMTP access available to their systems, allowing SMS messages to be sent using an email interface (e.g., Java Mail).</a:t>
            </a:r>
          </a:p>
          <a:p>
            <a:pPr lvl="1" eaLnBrk="1" hangingPunct="1"/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Send email message to destination user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 telephone number and carrier domain (8005551234@mobile.att.met).</a:t>
            </a:r>
          </a:p>
          <a:p>
            <a:pPr lvl="1" eaLnBrk="1" hangingPunct="1"/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Message is routed through SMTP server to SMSC, then delivered to mobile over wireless network.</a:t>
            </a:r>
            <a:endParaRPr lang="en-US" altLang="zh-CN" sz="2200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lvl="1" eaLnBrk="1" hangingPunct="1"/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JavaMail API provides a generic model of an email system</a:t>
            </a: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</a:rPr>
              <a:t>, and 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Sun Microsystems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’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 reference implementation of JavaMail supports the three most popular email protocols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 SMTP, POP3, and IMAP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8191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z="41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Multimedia Message Service (MMS)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04250" cy="4648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sz="2800">
                <a:ea typeface="新細明體" pitchFamily="18" charset="-120"/>
              </a:rPr>
              <a:t>More</a:t>
            </a:r>
            <a:r>
              <a:rPr altLang="zh-TW" sz="2800">
                <a:ea typeface="新細明體" pitchFamily="18" charset="-120"/>
              </a:rPr>
              <a:t> data format, including voice, audio and video clips and presentation information.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sz="2800">
                <a:ea typeface="新細明體" pitchFamily="18" charset="-120"/>
              </a:rPr>
              <a:t>S</a:t>
            </a:r>
            <a:r>
              <a:rPr altLang="zh-TW" sz="2800">
                <a:ea typeface="新細明體" pitchFamily="18" charset="-120"/>
              </a:rPr>
              <a:t>tandardized by </a:t>
            </a:r>
            <a:r>
              <a:rPr altLang="zh-TW" sz="2800">
                <a:solidFill>
                  <a:schemeClr val="hlink"/>
                </a:solidFill>
                <a:ea typeface="新細明體" pitchFamily="18" charset="-120"/>
              </a:rPr>
              <a:t>OMA (Open Mobile Alliance)</a:t>
            </a:r>
            <a:r>
              <a:rPr altLang="zh-TW" sz="2800">
                <a:ea typeface="新細明體" pitchFamily="18" charset="-120"/>
              </a:rPr>
              <a:t> for message encapsulation and application protocols, and </a:t>
            </a:r>
            <a:r>
              <a:rPr altLang="zh-TW" sz="2800">
                <a:solidFill>
                  <a:schemeClr val="hlink"/>
                </a:solidFill>
                <a:ea typeface="新細明體" pitchFamily="18" charset="-120"/>
              </a:rPr>
              <a:t>3GPP (3rd Generation Partnership Project)</a:t>
            </a:r>
            <a:r>
              <a:rPr altLang="zh-TW" sz="2800">
                <a:ea typeface="新細明體" pitchFamily="18" charset="-120"/>
              </a:rPr>
              <a:t> for network architecture and general functions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altLang="zh-TW" sz="2800">
                <a:ea typeface="新細明體" pitchFamily="18" charset="-120"/>
              </a:rPr>
              <a:t>1</a:t>
            </a:r>
            <a:r>
              <a:rPr altLang="zh-TW" sz="2800" baseline="30000">
                <a:ea typeface="新細明體" pitchFamily="18" charset="-120"/>
              </a:rPr>
              <a:t>st</a:t>
            </a:r>
            <a:r>
              <a:rPr altLang="zh-TW" sz="2800">
                <a:ea typeface="新細明體" pitchFamily="18" charset="-120"/>
              </a:rPr>
              <a:t> generation MMS size is 30 KB to 100 KB, requiring 2.5 G wireless network with minimum bandwidth of 14.4 Kbps.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MMS features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altLang="zh-TW" sz="3000">
                <a:ea typeface="新細明體" pitchFamily="18" charset="-120"/>
              </a:rPr>
              <a:t>Messages are laid out as slide shows, </a:t>
            </a:r>
            <a:r>
              <a:rPr altLang="zh-TW" sz="3000">
                <a:ea typeface="新細明體" pitchFamily="18" charset="-120"/>
              </a:rPr>
              <a:t>containing </a:t>
            </a:r>
            <a:r>
              <a:rPr altLang="zh-TW" sz="3000">
                <a:ea typeface="新細明體" pitchFamily="18" charset="-120"/>
              </a:rPr>
              <a:t>at least one slide divided into two sections (one for text and another for multimedia).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altLang="zh-TW" sz="3000">
                <a:ea typeface="新細明體" pitchFamily="18" charset="-120"/>
              </a:rPr>
              <a:t>Actual contents are separate files sent along with the slides, incorporated to the slide show using SMIL (Synchronized Multimedia Integration Language).</a:t>
            </a:r>
          </a:p>
          <a:p>
            <a:pPr lvl="1" eaLnBrk="1" hangingPunct="1">
              <a:lnSpc>
                <a:spcPct val="85000"/>
              </a:lnSpc>
              <a:spcBef>
                <a:spcPct val="40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dirty="0" smtClean="0">
                <a:ea typeface="新細明體" pitchFamily="18" charset="-120"/>
              </a:rPr>
              <a:t>SMIL (from W3C) is based on XML, and used to control the presentation of multimedia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MMS architecture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71600"/>
            <a:ext cx="860425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Similar to SMS in delivery - u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se MMSCs (similar to SMSCs), which use a store-and-automatic forward mechanism.</a:t>
            </a: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Supports for email addressing so messages can be sent to an email address from the MMS client.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Each vendor</a:t>
            </a:r>
            <a:r>
              <a:rPr altLang="zh-TW" sz="2800">
                <a:solidFill>
                  <a:srgbClr val="404040"/>
                </a:solidFill>
                <a:latin typeface="Tahoma" pitchFamily="34" charset="0"/>
                <a:ea typeface="MS PGothic" pitchFamily="34" charset="-128"/>
              </a:rPr>
              <a:t>’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s MMSC has its own APIs. But unlike SMSCs, MMSCs are not expected to provide an SMTP interface. </a:t>
            </a:r>
          </a:p>
          <a:p>
            <a:pPr eaLnBrk="1" hangingPunct="1"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Transport of MMS is accomplished using WAP transport, making MMS bearer independent and possible to use WAP push to deliver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Instant Messaging (IM)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36012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IM 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is</a:t>
            </a: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 the next killer application for wireless industry 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- f</a:t>
            </a: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astest growing communications function on the Internet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Over 130,000,000 worldwide users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3,000,000 new users every month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1,000,000,000 instant messages are sent every day !</a:t>
            </a:r>
          </a:p>
          <a:p>
            <a:pPr eaLnBrk="1" hangingPunct="1">
              <a:lnSpc>
                <a:spcPct val="95000"/>
              </a:lnSpc>
              <a:spcBef>
                <a:spcPts val="8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Provides capabilities similar to paging, SMS, and email with additional feature “Presence"</a:t>
            </a:r>
          </a:p>
          <a:p>
            <a:pPr eaLnBrk="1" hangingPunct="1">
              <a:lnSpc>
                <a:spcPct val="95000"/>
              </a:lnSpc>
              <a:spcBef>
                <a:spcPts val="8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Mobile IM enable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s</a:t>
            </a:r>
            <a:r>
              <a:rPr altLang="zh-TW" sz="2700">
                <a:solidFill>
                  <a:srgbClr val="404040"/>
                </a:solidFill>
                <a:ea typeface="MS PGothic" pitchFamily="34" charset="-128"/>
              </a:rPr>
              <a:t> users everywhere to communicate with one another, regardless of their type of connectivity.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</a:rPr>
              <a:t>Several mobile IM products are available from Microsoft, Yahoo, ... 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100" smtClean="0">
                <a:solidFill>
                  <a:srgbClr val="262626"/>
                </a:solidFill>
                <a:ea typeface="PMingLiU" pitchFamily="18" charset="-120"/>
              </a:rPr>
              <a:t>True mobile IM requires interoperability between IM services.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z="2000" smtClean="0">
                <a:solidFill>
                  <a:srgbClr val="262626"/>
                </a:solidFill>
                <a:ea typeface="PMingLiU" pitchFamily="18" charset="-120"/>
              </a:rPr>
              <a:t>Wireless Viliage (OMA): A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</a:rPr>
              <a:t> joint effort (Nokia, Motorola, and Ericsson) to create standards of IM for handset makers and carriers to follow.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Push messaging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71600"/>
            <a:ext cx="8653463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Urgent messages (notifications &amp; alerts) are sent to mobile users through wireless devices which contains URL link called </a:t>
            </a:r>
            <a:r>
              <a:rPr altLang="zh-TW" sz="2800" i="1">
                <a:solidFill>
                  <a:srgbClr val="404040"/>
                </a:solidFill>
                <a:ea typeface="MS PGothic" pitchFamily="34" charset="-128"/>
              </a:rPr>
              <a:t>actionable alerts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Receiver performs the action based on the information.</a:t>
            </a:r>
            <a:endParaRPr sz="28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ts val="12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 i="1">
                <a:solidFill>
                  <a:srgbClr val="404040"/>
                </a:solidFill>
                <a:ea typeface="MS PGothic" pitchFamily="34" charset="-128"/>
              </a:rPr>
              <a:t>WAP push</a:t>
            </a: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 is the industry standard (by WAP Forum) for pushing content to WAP-enabled devices.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Allows multiple gateway vendors, microbrowser providers, and wireless carriers to communicate using </a:t>
            </a: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the 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same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447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Push </a:t>
            </a:r>
            <a:b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architecture</a:t>
            </a:r>
          </a:p>
        </p:txBody>
      </p:sp>
      <p:graphicFrame>
        <p:nvGraphicFramePr>
          <p:cNvPr id="135170" name="Object 3"/>
          <p:cNvGraphicFramePr>
            <a:graphicFrameLocks noChangeAspect="1"/>
          </p:cNvGraphicFramePr>
          <p:nvPr/>
        </p:nvGraphicFramePr>
        <p:xfrm>
          <a:off x="611188" y="2057400"/>
          <a:ext cx="80645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Bitmap Image" r:id="rId4" imgW="5372850" imgH="2219635" progId="Paint.Picture">
                  <p:embed/>
                </p:oleObj>
              </mc:Choice>
              <mc:Fallback>
                <p:oleObj name="Bitmap Image" r:id="rId4" imgW="5372850" imgH="221963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57400"/>
                        <a:ext cx="8064500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Push: how it works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371600"/>
            <a:ext cx="8604250" cy="5029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altLang="zh-TW">
                <a:solidFill>
                  <a:schemeClr val="hlink"/>
                </a:solidFill>
                <a:ea typeface="新細明體" pitchFamily="18" charset="-120"/>
              </a:rPr>
              <a:t>Push Initiator (PI)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TW" sz="2400" dirty="0" smtClean="0">
                <a:ea typeface="新細明體" pitchFamily="18" charset="-120"/>
              </a:rPr>
              <a:t>An application that pushes the content (in XML format) and delivery instructions to the PPG.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TW" sz="2400" dirty="0" smtClean="0">
                <a:ea typeface="新細明體" pitchFamily="18" charset="-120"/>
              </a:rPr>
              <a:t>PI must have two sets of information about the destination, </a:t>
            </a:r>
            <a:r>
              <a:rPr lang="en-US" altLang="zh-TW" sz="2400" dirty="0" smtClean="0">
                <a:solidFill>
                  <a:srgbClr val="0066CC"/>
                </a:solidFill>
                <a:ea typeface="新細明體" pitchFamily="18" charset="-120"/>
              </a:rPr>
              <a:t>domain name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66CC"/>
                </a:solidFill>
                <a:ea typeface="新細明體" pitchFamily="18" charset="-120"/>
              </a:rPr>
              <a:t>of the PPG</a:t>
            </a:r>
            <a:r>
              <a:rPr lang="en-US" altLang="zh-TW" sz="2400" dirty="0" smtClean="0">
                <a:ea typeface="新細明體" pitchFamily="18" charset="-120"/>
              </a:rPr>
              <a:t> and </a:t>
            </a:r>
            <a:r>
              <a:rPr lang="en-US" altLang="zh-TW" sz="2400" dirty="0" smtClean="0">
                <a:solidFill>
                  <a:srgbClr val="0066CC"/>
                </a:solidFill>
                <a:ea typeface="新細明體" pitchFamily="18" charset="-120"/>
              </a:rPr>
              <a:t>client address</a:t>
            </a:r>
            <a:r>
              <a:rPr lang="en-US" altLang="zh-TW" sz="2400" dirty="0" smtClean="0">
                <a:ea typeface="新細明體" pitchFamily="18" charset="-120"/>
              </a:rPr>
              <a:t>.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TW" sz="2400" dirty="0" smtClean="0">
                <a:ea typeface="新細明體" pitchFamily="18" charset="-120"/>
              </a:rPr>
              <a:t>Runs on standard web server and communicates with PPG using </a:t>
            </a:r>
            <a:r>
              <a:rPr lang="en-US" altLang="zh-TW" sz="2400" dirty="0" smtClean="0">
                <a:solidFill>
                  <a:srgbClr val="0066CC"/>
                </a:solidFill>
                <a:ea typeface="新細明體" pitchFamily="18" charset="-120"/>
              </a:rPr>
              <a:t>PAP</a:t>
            </a:r>
            <a:r>
              <a:rPr lang="en-US" altLang="zh-TW" sz="2400" dirty="0" smtClean="0">
                <a:ea typeface="新細明體" pitchFamily="18" charset="-120"/>
              </a:rPr>
              <a:t> (</a:t>
            </a:r>
            <a:r>
              <a:rPr lang="en-US" altLang="zh-TW" sz="2400" dirty="0" smtClean="0">
                <a:solidFill>
                  <a:srgbClr val="0066CC"/>
                </a:solidFill>
                <a:ea typeface="新細明體" pitchFamily="18" charset="-120"/>
              </a:rPr>
              <a:t>Push Access Protocol</a:t>
            </a:r>
            <a:r>
              <a:rPr lang="en-US" altLang="zh-TW" sz="2400" dirty="0" smtClean="0">
                <a:ea typeface="新細明體" pitchFamily="18" charset="-120"/>
              </a:rPr>
              <a:t>, currently runs on top of HTTP)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altLang="zh-TW">
                <a:solidFill>
                  <a:schemeClr val="hlink"/>
                </a:solidFill>
                <a:ea typeface="新細明體" pitchFamily="18" charset="-120"/>
              </a:rPr>
              <a:t>WAP client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TW" sz="2400" dirty="0" smtClean="0">
                <a:ea typeface="新細明體" pitchFamily="18" charset="-120"/>
              </a:rPr>
              <a:t>Typically a wireless device that contains a WAP </a:t>
            </a:r>
            <a:r>
              <a:rPr lang="en-US" altLang="zh-TW" sz="2400" dirty="0" err="1" smtClean="0">
                <a:ea typeface="新細明體" pitchFamily="18" charset="-120"/>
              </a:rPr>
              <a:t>microbrowser</a:t>
            </a:r>
            <a:r>
              <a:rPr lang="en-US" altLang="zh-TW" sz="2400" dirty="0" smtClean="0">
                <a:ea typeface="新細明體" pitchFamily="18" charset="-120"/>
              </a:rPr>
              <a:t> capable of receiving WAP push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Push: how it works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chemeClr val="hlink"/>
                </a:solidFill>
                <a:ea typeface="MS PGothic" pitchFamily="34" charset="-128"/>
              </a:rPr>
              <a:t>Push Proxy Gateway (PPG)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Mainly responsible of delivering push content to the WAP client.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Store the message when they can</a:t>
            </a:r>
            <a:r>
              <a:rPr lang="en-US" altLang="zh-TW" sz="2000" b="1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t be delivered immediately to the client.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Maintains the status of each message, allowing PI to cancel, replace and request status of the message.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Uses </a:t>
            </a:r>
            <a:r>
              <a:rPr lang="en-US" altLang="zh-TW" sz="2000" b="1" smtClean="0">
                <a:solidFill>
                  <a:srgbClr val="0066CC"/>
                </a:solidFill>
                <a:ea typeface="PMingLiU" pitchFamily="18" charset="-120"/>
                <a:cs typeface="Calibri" pitchFamily="34" charset="0"/>
              </a:rPr>
              <a:t>OTA (Push Over The Air)</a:t>
            </a: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protocol to deliver push content to WAP client over wireless network.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1800" smtClean="0">
                <a:ea typeface="PMingLiU" pitchFamily="18" charset="-120"/>
                <a:cs typeface="Calibri" pitchFamily="34" charset="0"/>
              </a:rPr>
              <a:t>OTA runs on top of HTTP or WSP (wireless session protocol)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Can respond to PI using </a:t>
            </a:r>
            <a:r>
              <a:rPr lang="en-US" altLang="zh-TW" sz="2000" b="1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“</a:t>
            </a: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result notification</a:t>
            </a:r>
            <a:r>
              <a:rPr lang="en-US" altLang="zh-TW" sz="2000" b="1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”</a:t>
            </a:r>
            <a:r>
              <a:rPr lang="en-US" altLang="zh-TW" sz="20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(an XML document), indicating whether message delivery was successful or not.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Successful delivery occurs only when the WAP device has taken the responsibility for the pushed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mtClean="0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Example: C/S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pplication architecture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045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buFont typeface="Wingdings" pitchFamily="2" charset="2"/>
              <a:buBlip>
                <a:blip r:embed="rId2"/>
              </a:buBlip>
            </a:pPr>
            <a:r>
              <a:rPr i="1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Thin Client (Wireless Internet</a:t>
            </a:r>
            <a:r>
              <a:rPr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 ):</a:t>
            </a:r>
            <a:r>
              <a:rPr sz="3400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</a:rPr>
              <a:t>Mostly for o</a:t>
            </a:r>
            <a:r>
              <a:rPr lang="en-US" sz="2600" smtClean="0">
                <a:solidFill>
                  <a:srgbClr val="262626"/>
                </a:solidFill>
              </a:rPr>
              <a:t>nline access to Web content</a:t>
            </a:r>
            <a:r>
              <a:rPr lang="en-US" altLang="zh-CN" sz="2600" smtClean="0">
                <a:solidFill>
                  <a:srgbClr val="262626"/>
                </a:solidFill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</a:rPr>
              <a:t>Server side plays the main functional role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</a:rPr>
              <a:t>L</a:t>
            </a:r>
            <a:r>
              <a:rPr lang="en-US" sz="2600" smtClean="0">
                <a:solidFill>
                  <a:srgbClr val="262626"/>
                </a:solidFill>
              </a:rPr>
              <a:t>imited user interface and capabilities</a:t>
            </a:r>
            <a:r>
              <a:rPr lang="en-US" altLang="zh-CN" sz="2600" smtClean="0">
                <a:solidFill>
                  <a:srgbClr val="262626"/>
                </a:solidFill>
              </a:rPr>
              <a:t> on client side;</a:t>
            </a:r>
          </a:p>
          <a:p>
            <a:pPr>
              <a:lnSpc>
                <a:spcPct val="95000"/>
              </a:lnSpc>
              <a:buFont typeface="Wingdings" pitchFamily="2" charset="2"/>
              <a:buBlip>
                <a:blip r:embed="rId2"/>
              </a:buBlip>
            </a:pPr>
            <a:r>
              <a:rPr i="1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Smart Client :</a:t>
            </a:r>
            <a:r>
              <a:rPr sz="3500" i="1">
                <a:solidFill>
                  <a:srgbClr val="262626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lvl="1">
              <a:lnSpc>
                <a:spcPct val="95000"/>
              </a:lnSpc>
            </a:pPr>
            <a:r>
              <a:rPr lang="en-US" sz="2600" smtClean="0">
                <a:solidFill>
                  <a:srgbClr val="262626"/>
                </a:solidFill>
              </a:rPr>
              <a:t>Allows for </a:t>
            </a:r>
            <a:r>
              <a:rPr lang="en-US" altLang="zh-CN" sz="2600" smtClean="0">
                <a:solidFill>
                  <a:srgbClr val="262626"/>
                </a:solidFill>
              </a:rPr>
              <a:t>w</a:t>
            </a:r>
            <a:r>
              <a:rPr lang="en-US" sz="2600" smtClean="0">
                <a:solidFill>
                  <a:srgbClr val="262626"/>
                </a:solidFill>
              </a:rPr>
              <a:t>ork</a:t>
            </a:r>
            <a:r>
              <a:rPr lang="en-US" altLang="zh-CN" sz="2600" smtClean="0">
                <a:solidFill>
                  <a:srgbClr val="262626"/>
                </a:solidFill>
              </a:rPr>
              <a:t>ing</a:t>
            </a:r>
            <a:r>
              <a:rPr lang="en-US" sz="2600" smtClean="0">
                <a:solidFill>
                  <a:srgbClr val="262626"/>
                </a:solidFill>
              </a:rPr>
              <a:t> in </a:t>
            </a:r>
            <a:r>
              <a:rPr lang="en-US" altLang="en-US" sz="2600" smtClean="0">
                <a:solidFill>
                  <a:srgbClr val="262626"/>
                </a:solidFill>
              </a:rPr>
              <a:t>‘</a:t>
            </a:r>
            <a:r>
              <a:rPr lang="en-US" sz="2600" smtClean="0">
                <a:solidFill>
                  <a:srgbClr val="262626"/>
                </a:solidFill>
              </a:rPr>
              <a:t>occasionally connected</a:t>
            </a:r>
            <a:r>
              <a:rPr lang="en-US" altLang="en-US" sz="2600" smtClean="0">
                <a:solidFill>
                  <a:srgbClr val="262626"/>
                </a:solidFill>
              </a:rPr>
              <a:t>’</a:t>
            </a:r>
            <a:r>
              <a:rPr lang="en-US" sz="2600" smtClean="0">
                <a:solidFill>
                  <a:srgbClr val="262626"/>
                </a:solidFill>
              </a:rPr>
              <a:t> environment </a:t>
            </a:r>
            <a:r>
              <a:rPr lang="en-US" altLang="zh-CN" sz="2600" smtClean="0">
                <a:solidFill>
                  <a:srgbClr val="262626"/>
                </a:solidFill>
              </a:rPr>
              <a:t>with </a:t>
            </a:r>
            <a:r>
              <a:rPr lang="en-US" sz="2600" smtClean="0">
                <a:solidFill>
                  <a:srgbClr val="262626"/>
                </a:solidFill>
              </a:rPr>
              <a:t>offline access to important data</a:t>
            </a:r>
            <a:r>
              <a:rPr lang="en-US" altLang="zh-CN" sz="2600" smtClean="0">
                <a:solidFill>
                  <a:srgbClr val="262626"/>
                </a:solidFill>
              </a:rPr>
              <a:t> and re-synchronization upon reconnection</a:t>
            </a: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</a:rPr>
              <a:t>Both server and client sides have good capabilities</a:t>
            </a:r>
            <a:endParaRPr lang="en-US" sz="2600" smtClean="0">
              <a:solidFill>
                <a:srgbClr val="262626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altLang="zh-CN" sz="2600" smtClean="0">
                <a:solidFill>
                  <a:srgbClr val="262626"/>
                </a:solidFill>
              </a:rPr>
              <a:t>Client side i</a:t>
            </a:r>
            <a:r>
              <a:rPr lang="en-US" sz="2600" smtClean="0">
                <a:solidFill>
                  <a:srgbClr val="262626"/>
                </a:solidFill>
              </a:rPr>
              <a:t>ncorporates mobile database technology for persistent data storage</a:t>
            </a:r>
            <a:endParaRPr lang="en-US" altLang="zh-TW" sz="2600" smtClean="0">
              <a:solidFill>
                <a:srgbClr val="2626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WAP Push operations</a:t>
            </a:r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763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WAP push specification adds three MIME types for delivery from PI to WAP client.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solidFill>
                  <a:srgbClr val="FF6600"/>
                </a:solidFill>
                <a:ea typeface="PMingLiU" pitchFamily="18" charset="-120"/>
                <a:cs typeface="Calibri" pitchFamily="34" charset="0"/>
              </a:rPr>
              <a:t>Service indication (SI)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Provides the ability to send notification directly to the end users.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Contains information directly in the message or in URI form.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solidFill>
                  <a:srgbClr val="FF6600"/>
                </a:solidFill>
                <a:ea typeface="PMingLiU" pitchFamily="18" charset="-120"/>
                <a:cs typeface="Calibri" pitchFamily="34" charset="0"/>
              </a:rPr>
              <a:t>Service loading (SL)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  <a:cs typeface="Calibri" pitchFamily="34" charset="0"/>
              </a:rPr>
              <a:t>Often behind the scene - </a:t>
            </a: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without requiring user interaction.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Contains URI that points to content </a:t>
            </a:r>
            <a:r>
              <a:rPr lang="en-US" altLang="zh-CN" sz="2000" smtClean="0">
                <a:ea typeface="宋体" pitchFamily="2" charset="-122"/>
                <a:cs typeface="Calibri" pitchFamily="34" charset="0"/>
              </a:rPr>
              <a:t>to be </a:t>
            </a: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loaded into the browser</a:t>
            </a:r>
            <a:r>
              <a:rPr lang="en-US" altLang="zh-TW" sz="2000" smtClean="0"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s cache to make interaction efficient</a:t>
            </a:r>
            <a:endParaRPr lang="en-US" altLang="zh-CN" sz="2000" smtClean="0">
              <a:ea typeface="宋体" pitchFamily="2" charset="-122"/>
              <a:cs typeface="Calibri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Indicate whether the content should be executed immediately or placed in the cache memory.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solidFill>
                  <a:srgbClr val="FF6600"/>
                </a:solidFill>
                <a:ea typeface="PMingLiU" pitchFamily="18" charset="-120"/>
                <a:cs typeface="Calibri" pitchFamily="34" charset="0"/>
              </a:rPr>
              <a:t>Cache operation (CO)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Removes objects from the client</a:t>
            </a:r>
            <a:r>
              <a:rPr lang="en-US" altLang="zh-TW" sz="2000" smtClean="0"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s cache.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SI and CO are optional.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4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4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4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2161" tIns="50184" rIns="102161" bIns="50184" anchor="ctr"/>
          <a:lstStyle/>
          <a:p>
            <a:pPr algn="ctr"/>
            <a:r>
              <a:rPr kumimoji="1" lang="en-US" altLang="zh-CN" sz="5600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 </a:t>
            </a:r>
            <a:r>
              <a:rPr kumimoji="1" lang="en-US" sz="5400" b="1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Mobile Device Platforms</a:t>
            </a:r>
            <a:endParaRPr kumimoji="1" lang="en-US" altLang="zh-CN" sz="5400" b="1">
              <a:solidFill>
                <a:srgbClr val="4A452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43362" name="Picture 5" descr="p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2381250" cy="23526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device platforms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10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In addition to wireless networks, mobile devices is another important underlying technology for mobile computing.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Mobile device platform includes </a:t>
            </a:r>
            <a:r>
              <a:rPr sz="3000" i="1">
                <a:solidFill>
                  <a:srgbClr val="404040"/>
                </a:solidFill>
                <a:ea typeface="MS PGothic" pitchFamily="34" charset="-128"/>
              </a:rPr>
              <a:t>device hardware 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itself and the </a:t>
            </a:r>
            <a:r>
              <a:rPr sz="3000" i="1">
                <a:solidFill>
                  <a:srgbClr val="404040"/>
                </a:solidFill>
                <a:ea typeface="MS PGothic" pitchFamily="34" charset="-128"/>
              </a:rPr>
              <a:t>software platform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: OS and program development kit.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We are seeing increasing device capabilities and functionalities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262626"/>
                </a:solidFill>
              </a:rPr>
              <a:t>More memory, more processing power, more battery life, larger and richer screens, better bandwidths.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262626"/>
                </a:solidFill>
              </a:rPr>
              <a:t>Except input – which has remained largely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evices</a:t>
            </a:r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509905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Pagers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Cellular phones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Portable media players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Personal digital assistants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(PDAs)</a:t>
            </a:r>
            <a:endParaRPr altLang="zh-TW" sz="30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Tablet PCs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Laptop computers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Mobile Internet devices (MIDs)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</a:t>
            </a:r>
          </a:p>
        </p:txBody>
      </p:sp>
      <p:pic>
        <p:nvPicPr>
          <p:cNvPr id="147459" name="Picture 4" descr="AAFOBBJ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2860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460" name="Group 5"/>
          <p:cNvGrpSpPr>
            <a:grpSpLocks/>
          </p:cNvGrpSpPr>
          <p:nvPr/>
        </p:nvGrpSpPr>
        <p:grpSpPr bwMode="auto">
          <a:xfrm>
            <a:off x="4800600" y="3962400"/>
            <a:ext cx="4114800" cy="2447925"/>
            <a:chOff x="2544" y="2256"/>
            <a:chExt cx="2592" cy="1542"/>
          </a:xfrm>
        </p:grpSpPr>
        <p:sp>
          <p:nvSpPr>
            <p:cNvPr id="147461" name="Rectangle 6"/>
            <p:cNvSpPr>
              <a:spLocks noChangeArrowheads="1"/>
            </p:cNvSpPr>
            <p:nvPr/>
          </p:nvSpPr>
          <p:spPr bwMode="auto">
            <a:xfrm rot="-1175176">
              <a:off x="2930" y="2600"/>
              <a:ext cx="671" cy="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47462" name="Picture 7" descr="hi-pda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256"/>
              <a:ext cx="2592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reeform 2"/>
          <p:cNvSpPr>
            <a:spLocks/>
          </p:cNvSpPr>
          <p:nvPr/>
        </p:nvSpPr>
        <p:spPr bwMode="auto">
          <a:xfrm>
            <a:off x="5181600" y="3048000"/>
            <a:ext cx="1447800" cy="1371600"/>
          </a:xfrm>
          <a:custGeom>
            <a:avLst/>
            <a:gdLst>
              <a:gd name="T0" fmla="*/ 0 w 912"/>
              <a:gd name="T1" fmla="*/ 0 h 864"/>
              <a:gd name="T2" fmla="*/ 2147483647 w 912"/>
              <a:gd name="T3" fmla="*/ 0 h 864"/>
              <a:gd name="T4" fmla="*/ 2147483647 w 912"/>
              <a:gd name="T5" fmla="*/ 2147483647 h 864"/>
              <a:gd name="T6" fmla="*/ 2147483647 w 912"/>
              <a:gd name="T7" fmla="*/ 2147483647 h 864"/>
              <a:gd name="T8" fmla="*/ 0 w 912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864"/>
              <a:gd name="T17" fmla="*/ 912 w 91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864">
                <a:moveTo>
                  <a:pt x="0" y="0"/>
                </a:moveTo>
                <a:lnTo>
                  <a:pt x="576" y="0"/>
                </a:lnTo>
                <a:lnTo>
                  <a:pt x="912" y="816"/>
                </a:lnTo>
                <a:lnTo>
                  <a:pt x="240" y="8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112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Converged </a:t>
            </a:r>
            <a:r>
              <a:rPr lang="en-US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echnologies</a:t>
            </a:r>
          </a:p>
        </p:txBody>
      </p:sp>
      <p:sp>
        <p:nvSpPr>
          <p:cNvPr id="149507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524000"/>
            <a:ext cx="5562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000" smtClean="0">
                <a:latin typeface="Calibri" pitchFamily="34" charset="0"/>
                <a:ea typeface="PMingLiU" pitchFamily="18" charset="-120"/>
              </a:rPr>
              <a:t>Smartphones: cell phones with smart add-ons, e.g.: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</a:rPr>
              <a:t>PDA capability</a:t>
            </a:r>
          </a:p>
          <a:p>
            <a:pPr lvl="1" eaLnBrk="1" hangingPunct="1"/>
            <a:r>
              <a:rPr lang="en-GB" altLang="zh-TW" sz="2400" smtClean="0">
                <a:latin typeface="Calibri" pitchFamily="34" charset="0"/>
              </a:rPr>
              <a:t>Fancy color graphics</a:t>
            </a:r>
          </a:p>
          <a:p>
            <a:pPr lvl="1" eaLnBrk="1" hangingPunct="1"/>
            <a:r>
              <a:rPr lang="en-GB" altLang="zh-TW" sz="2400" smtClean="0">
                <a:latin typeface="Calibri" pitchFamily="34" charset="0"/>
              </a:rPr>
              <a:t>MP3 player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</a:rPr>
              <a:t>GPS</a:t>
            </a:r>
          </a:p>
          <a:p>
            <a:pPr eaLnBrk="1" hangingPunct="1"/>
            <a:r>
              <a:rPr lang="en-US" altLang="zh-TW" sz="3000" smtClean="0">
                <a:latin typeface="Calibri" pitchFamily="34" charset="0"/>
                <a:ea typeface="PMingLiU" pitchFamily="18" charset="-120"/>
              </a:rPr>
              <a:t>PDAs with cell phone capability</a:t>
            </a:r>
          </a:p>
          <a:p>
            <a:pPr eaLnBrk="1" hangingPunct="1"/>
            <a:r>
              <a:rPr lang="en-US" altLang="zh-TW" sz="3000" smtClean="0">
                <a:latin typeface="Calibri" pitchFamily="34" charset="0"/>
                <a:ea typeface="PMingLiU" pitchFamily="18" charset="-120"/>
              </a:rPr>
              <a:t>Sony Ericsson P800</a:t>
            </a:r>
          </a:p>
          <a:p>
            <a:pPr eaLnBrk="1" hangingPunct="1"/>
            <a:r>
              <a:rPr lang="en-US" altLang="zh-TW" sz="3000" smtClean="0">
                <a:latin typeface="Calibri" pitchFamily="34" charset="0"/>
                <a:ea typeface="PMingLiU" pitchFamily="18" charset="-120"/>
              </a:rPr>
              <a:t>iPhone</a:t>
            </a:r>
          </a:p>
        </p:txBody>
      </p:sp>
      <p:pic>
        <p:nvPicPr>
          <p:cNvPr id="149508" name="Picture 5" descr="hi-pda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4600"/>
            <a:ext cx="3124200" cy="216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To deploy smart client applications, client devices should have a mobile OS.</a:t>
            </a:r>
            <a:endParaRPr altLang="zh-TW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Provided features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Multitasking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Persistent s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torage and memory management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Power management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Wireless networking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protocols such as Bluetooth, TCP/IP.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Programming languages and development tools</a:t>
            </a:r>
            <a:endParaRPr lang="en-US" altLang="zh-CN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Data synchronization with server-side data sources.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Applications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Device emulators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OS for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8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88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8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88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60198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M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ain OS &amp; platforms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Palm OS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Symbian OS (Nokia)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Window CE / Window CE .NET (Windows Mobile)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Windows Phone 7 (WP7)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Blackberry OS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Linux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Google</a:t>
            </a:r>
            <a:r>
              <a:rPr lang="en-US" altLang="zh-TW" sz="26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’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 Android</a:t>
            </a:r>
            <a:endParaRPr lang="en-US" altLang="ja-JP" sz="2600" smtClean="0">
              <a:solidFill>
                <a:srgbClr val="262626"/>
              </a:solidFill>
              <a:ea typeface="MS PGothic" pitchFamily="34" charset="-128"/>
              <a:cs typeface="Calibri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smtClean="0">
                <a:solidFill>
                  <a:srgbClr val="262626"/>
                </a:solidFill>
                <a:cs typeface="Calibri" pitchFamily="34" charset="0"/>
              </a:rPr>
              <a:t>iPhone OS and SDK</a:t>
            </a:r>
            <a:endParaRPr lang="en-US" altLang="zh-TW" sz="26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J2ME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OS for mobile devices</a:t>
            </a:r>
          </a:p>
        </p:txBody>
      </p:sp>
      <p:sp>
        <p:nvSpPr>
          <p:cNvPr id="153603" name="Rectangle 6"/>
          <p:cNvSpPr>
            <a:spLocks noChangeArrowheads="1"/>
          </p:cNvSpPr>
          <p:nvPr/>
        </p:nvSpPr>
        <p:spPr bwMode="auto">
          <a:xfrm>
            <a:off x="5867400" y="1219200"/>
            <a:ext cx="274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TW" altLang="en-US" sz="3600" b="1">
                <a:latin typeface="Myriad Web" pitchFamily="34" charset="0"/>
                <a:ea typeface="PMingLiU" pitchFamily="18" charset="-120"/>
              </a:rPr>
              <a:t>    </a:t>
            </a:r>
            <a:r>
              <a:rPr lang="en-US" altLang="zh-TW" sz="1400" b="1">
                <a:latin typeface="Myriad Web" pitchFamily="34" charset="0"/>
                <a:ea typeface="PMingLiU" pitchFamily="18" charset="-120"/>
              </a:rPr>
              <a:t>Windows CE,   Palm OS</a:t>
            </a:r>
          </a:p>
        </p:txBody>
      </p:sp>
      <p:pic>
        <p:nvPicPr>
          <p:cNvPr id="153604" name="Picture 7" descr="windows 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920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5" name="Picture 8" descr="palm os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5000"/>
            <a:ext cx="971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9" descr="symbian 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7699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7" name="Picture 10" descr="j2me windo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43400"/>
            <a:ext cx="9001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8" name="Rectangle 11"/>
          <p:cNvSpPr>
            <a:spLocks noChangeArrowheads="1"/>
          </p:cNvSpPr>
          <p:nvPr/>
        </p:nvSpPr>
        <p:spPr bwMode="auto">
          <a:xfrm>
            <a:off x="6477000" y="4038600"/>
            <a:ext cx="2432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TW" sz="1400" b="1">
                <a:latin typeface="Myriad Web" pitchFamily="34" charset="0"/>
                <a:ea typeface="PMingLiU" pitchFamily="18" charset="-120"/>
              </a:rPr>
              <a:t>Symbian OS,      J2ME</a:t>
            </a:r>
          </a:p>
        </p:txBody>
      </p:sp>
      <p:pic>
        <p:nvPicPr>
          <p:cNvPr id="15360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221163"/>
            <a:ext cx="10953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610600" cy="838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3300"/>
                </a:solidFill>
                <a:latin typeface="Calibri" pitchFamily="34" charset="0"/>
                <a:ea typeface="宋体" pitchFamily="2" charset="-122"/>
              </a:rPr>
              <a:t>iPhone</a:t>
            </a:r>
            <a:r>
              <a:rPr lang="en-US" altLang="en-US" smtClean="0">
                <a:solidFill>
                  <a:srgbClr val="663300"/>
                </a:solidFill>
                <a:latin typeface="Calibri" pitchFamily="34" charset="0"/>
                <a:ea typeface="宋体" pitchFamily="2" charset="-122"/>
              </a:rPr>
              <a:t>’</a:t>
            </a:r>
            <a:r>
              <a:rPr lang="en-US" smtClean="0">
                <a:solidFill>
                  <a:srgbClr val="663300"/>
                </a:solidFill>
                <a:latin typeface="Calibri" pitchFamily="34" charset="0"/>
                <a:ea typeface="宋体" pitchFamily="2" charset="-122"/>
              </a:rPr>
              <a:t>s iOS platform</a:t>
            </a:r>
            <a:endParaRPr lang="en-US" altLang="zh-TW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8600" y="1484313"/>
            <a:ext cx="8763000" cy="47640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GB" altLang="zh-HK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iOS</a:t>
            </a:r>
            <a:r>
              <a:rPr lang="en-GB" altLang="zh-HK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4.3 (</a:t>
            </a:r>
            <a:r>
              <a:rPr lang="en-GB" altLang="zh-HK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iPhone</a:t>
            </a:r>
            <a:r>
              <a:rPr lang="en-GB" altLang="zh-HK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OS)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smtClean="0">
                <a:latin typeface="Calibri" pitchFamily="34" charset="0"/>
              </a:rPr>
              <a:t>Derived from Mac OS X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err="1" smtClean="0">
                <a:latin typeface="Calibri" pitchFamily="34" charset="0"/>
              </a:rPr>
              <a:t>iOS</a:t>
            </a:r>
            <a:r>
              <a:rPr lang="en-GB" altLang="zh-HK" sz="2400" dirty="0" smtClean="0">
                <a:latin typeface="Calibri" pitchFamily="34" charset="0"/>
              </a:rPr>
              <a:t> SDK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GB" altLang="zh-HK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Novel Feature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smtClean="0">
                <a:latin typeface="Calibri" pitchFamily="34" charset="0"/>
              </a:rPr>
              <a:t>Multi-touch interface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smtClean="0">
                <a:latin typeface="Calibri" pitchFamily="34" charset="0"/>
              </a:rPr>
              <a:t>Multi-tasking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smtClean="0">
                <a:latin typeface="Calibri" pitchFamily="34" charset="0"/>
              </a:rPr>
              <a:t>Sensors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GB" altLang="zh-HK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iOS</a:t>
            </a:r>
            <a:r>
              <a:rPr lang="en-GB" altLang="zh-HK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devices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err="1" smtClean="0">
                <a:latin typeface="Calibri" pitchFamily="34" charset="0"/>
              </a:rPr>
              <a:t>iPad</a:t>
            </a:r>
            <a:endParaRPr lang="en-GB" altLang="zh-HK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30000"/>
              </a:spcBef>
              <a:defRPr/>
            </a:pPr>
            <a:r>
              <a:rPr lang="en-GB" altLang="zh-HK" sz="2400" dirty="0" smtClean="0">
                <a:latin typeface="Calibri" pitchFamily="34" charset="0"/>
              </a:rPr>
              <a:t>iPod Touch</a:t>
            </a: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844675"/>
            <a:ext cx="195103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Google Android</a:t>
            </a:r>
            <a:endParaRPr lang="en-US" altLang="zh-TW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371600"/>
            <a:ext cx="89154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zh-TW" sz="2800" smtClean="0">
                <a:solidFill>
                  <a:srgbClr val="404040"/>
                </a:solidFill>
                <a:latin typeface="Calibri" pitchFamily="34" charset="0"/>
              </a:rPr>
              <a:t>So far, most mobile device platforms are closed systems owned by companies and consortium</a:t>
            </a:r>
          </a:p>
          <a:p>
            <a:pPr lvl="1" eaLnBrk="1" hangingPunct="1"/>
            <a:r>
              <a:rPr lang="en-GB" altLang="zh-TW" sz="2000" smtClean="0">
                <a:latin typeface="Calibri" pitchFamily="34" charset="0"/>
              </a:rPr>
              <a:t>High royalty fee, OEM/ODM not happy</a:t>
            </a:r>
          </a:p>
          <a:p>
            <a:pPr lvl="1" eaLnBrk="1" hangingPunct="1"/>
            <a:r>
              <a:rPr lang="en-GB" altLang="zh-TW" sz="2000" smtClean="0">
                <a:latin typeface="Calibri" pitchFamily="34" charset="0"/>
              </a:rPr>
              <a:t>Low application development efficiency </a:t>
            </a:r>
          </a:p>
          <a:p>
            <a:pPr lvl="1" eaLnBrk="1" hangingPunct="1"/>
            <a:r>
              <a:rPr lang="en-GB" altLang="zh-TW" sz="2000" smtClean="0">
                <a:latin typeface="Calibri" pitchFamily="34" charset="0"/>
              </a:rPr>
              <a:t>Difficult to collaborate and re-use among developers</a:t>
            </a:r>
          </a:p>
          <a:p>
            <a:pPr eaLnBrk="1" hangingPunct="1"/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Android is a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3" tooltip="Platform (computing)"/>
              </a:rPr>
              <a:t>software platform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 and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4" tooltip="Operating system"/>
              </a:rPr>
              <a:t>operating system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 for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5" tooltip="Mobile device"/>
              </a:rPr>
              <a:t>mobile devices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, based on the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6" tooltip="Linux kernel"/>
              </a:rPr>
              <a:t>Linux kernel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, developed by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7" tooltip="Google"/>
              </a:rPr>
              <a:t>Google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 and later the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hlinkClick r:id="rId8" tooltip="Open Handset Alliance"/>
              </a:rPr>
              <a:t>Open Handset Alliance</a:t>
            </a:r>
            <a:endParaRPr lang="en-US" altLang="zh-TW" sz="2800" smtClean="0">
              <a:solidFill>
                <a:srgbClr val="404040"/>
              </a:solidFill>
              <a:latin typeface="Calibri" pitchFamily="34" charset="0"/>
            </a:endParaRPr>
          </a:p>
          <a:p>
            <a:pPr lvl="1" eaLnBrk="1" hangingPunct="1"/>
            <a:r>
              <a:rPr lang="en-US" altLang="zh-TW" sz="2000" smtClean="0">
                <a:latin typeface="Calibri" pitchFamily="34" charset="0"/>
              </a:rPr>
              <a:t>The main goal is to make the best possible user experience available on a mobile device - an open platform allows just about anyone who wants the chance to get in on the game. </a:t>
            </a:r>
          </a:p>
          <a:p>
            <a:pPr lvl="1" eaLnBrk="1" hangingPunct="1"/>
            <a:r>
              <a:rPr lang="en-GB" sz="2000" smtClean="0">
                <a:latin typeface="Calibri" pitchFamily="34" charset="0"/>
              </a:rPr>
              <a:t>Andriod</a:t>
            </a:r>
            <a:r>
              <a:rPr lang="en-GB" altLang="en-US" sz="2000" smtClean="0">
                <a:latin typeface="Calibri" pitchFamily="34" charset="0"/>
              </a:rPr>
              <a:t>’</a:t>
            </a:r>
            <a:r>
              <a:rPr lang="en-GB" sz="2000" smtClean="0">
                <a:latin typeface="Calibri" pitchFamily="34" charset="0"/>
              </a:rPr>
              <a:t>s API is freely available for any programmer to create Android applications</a:t>
            </a:r>
          </a:p>
          <a:p>
            <a:pPr lvl="1" eaLnBrk="1" hangingPunct="1"/>
            <a:endParaRPr lang="en-GB" altLang="zh-TW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Google Android</a:t>
            </a:r>
            <a:endParaRPr lang="en-US" altLang="zh-TW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95400"/>
            <a:ext cx="8610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</a:pPr>
            <a:r>
              <a:rPr lang="en-GB" altLang="zh-TW" sz="3000" smtClean="0">
                <a:solidFill>
                  <a:srgbClr val="404040"/>
                </a:solidFill>
                <a:latin typeface="Calibri" pitchFamily="34" charset="0"/>
              </a:rPr>
              <a:t>Open Handset Alliance: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</a:rPr>
              <a:t>A consortium </a:t>
            </a:r>
            <a:r>
              <a:rPr lang="en-GB" altLang="zh-TW" sz="2400" smtClean="0">
                <a:latin typeface="Calibri" pitchFamily="34" charset="0"/>
              </a:rPr>
              <a:t>established in 2007, led by Google, </a:t>
            </a:r>
            <a:r>
              <a:rPr lang="en-US" altLang="zh-TW" sz="2400" smtClean="0">
                <a:latin typeface="Calibri" pitchFamily="34" charset="0"/>
              </a:rPr>
              <a:t>48 hardware, software, and telecom companies</a:t>
            </a:r>
            <a:r>
              <a:rPr lang="en-US" sz="2400" smtClean="0">
                <a:latin typeface="Calibri" pitchFamily="34" charset="0"/>
              </a:rPr>
              <a:t>: Intel, Motorola, T-Mobile, HTC, etc</a:t>
            </a:r>
          </a:p>
          <a:p>
            <a:pPr lvl="1" eaLnBrk="1" hangingPunct="1"/>
            <a:r>
              <a:rPr lang="en-GB" sz="2400" smtClean="0">
                <a:latin typeface="Calibri" pitchFamily="34" charset="0"/>
              </a:rPr>
              <a:t>Develop open standards for mobile devices</a:t>
            </a:r>
            <a:endParaRPr lang="en-GB" altLang="zh-TW" sz="2400" smtClean="0">
              <a:latin typeface="Calibri" pitchFamily="34" charset="0"/>
            </a:endParaRPr>
          </a:p>
          <a:p>
            <a:pPr lvl="1" eaLnBrk="1" hangingPunct="1"/>
            <a:r>
              <a:rPr lang="en-GB" altLang="zh-TW" sz="2400" smtClean="0">
                <a:latin typeface="Calibri" pitchFamily="34" charset="0"/>
              </a:rPr>
              <a:t>Main product: Android Platform (Nov. 2007)</a:t>
            </a:r>
            <a:r>
              <a:rPr lang="en-GB" sz="2400" smtClean="0">
                <a:latin typeface="Calibri" pitchFamily="34" charset="0"/>
              </a:rPr>
              <a:t>, </a:t>
            </a:r>
            <a:r>
              <a:rPr lang="en-US" altLang="zh-TW" sz="2400" smtClean="0">
                <a:latin typeface="Calibri" pitchFamily="34" charset="0"/>
              </a:rPr>
              <a:t>available as open source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600" smtClean="0">
                <a:solidFill>
                  <a:srgbClr val="404040"/>
                </a:solidFill>
                <a:latin typeface="Calibri" pitchFamily="34" charset="0"/>
              </a:rPr>
              <a:t>October 22, 2008</a:t>
            </a:r>
            <a:r>
              <a:rPr lang="en-US" sz="3200" smtClean="0">
                <a:solidFill>
                  <a:srgbClr val="404040"/>
                </a:solidFill>
                <a:latin typeface="Calibri" pitchFamily="34" charset="0"/>
              </a:rPr>
              <a:t>: </a:t>
            </a:r>
            <a:r>
              <a:rPr lang="en-GB" altLang="zh-TW" sz="2600" smtClean="0">
                <a:solidFill>
                  <a:srgbClr val="404040"/>
                </a:solidFill>
                <a:latin typeface="Calibri" pitchFamily="34" charset="0"/>
              </a:rPr>
              <a:t>HTC delivered </a:t>
            </a:r>
            <a:r>
              <a:rPr lang="en-GB" sz="2600" smtClean="0">
                <a:solidFill>
                  <a:srgbClr val="404040"/>
                </a:solidFill>
                <a:latin typeface="Calibri" pitchFamily="34" charset="0"/>
              </a:rPr>
              <a:t>G-Phone                                       </a:t>
            </a:r>
            <a:r>
              <a:rPr lang="en-GB" altLang="zh-TW" sz="2600" smtClean="0">
                <a:solidFill>
                  <a:srgbClr val="404040"/>
                </a:solidFill>
                <a:latin typeface="Calibri" pitchFamily="34" charset="0"/>
              </a:rPr>
              <a:t> - Android</a:t>
            </a:r>
            <a:r>
              <a:rPr lang="en-GB" sz="2600" smtClean="0">
                <a:solidFill>
                  <a:srgbClr val="404040"/>
                </a:solidFill>
                <a:latin typeface="Calibri" pitchFamily="34" charset="0"/>
              </a:rPr>
              <a:t> </a:t>
            </a:r>
            <a:r>
              <a:rPr lang="en-GB" altLang="zh-TW" sz="2600" smtClean="0">
                <a:solidFill>
                  <a:srgbClr val="404040"/>
                </a:solidFill>
                <a:latin typeface="Calibri" pitchFamily="34" charset="0"/>
              </a:rPr>
              <a:t>capabl</a:t>
            </a:r>
            <a:r>
              <a:rPr lang="en-GB" sz="2600" smtClean="0">
                <a:solidFill>
                  <a:srgbClr val="404040"/>
                </a:solidFill>
                <a:latin typeface="Calibri" pitchFamily="34" charset="0"/>
              </a:rPr>
              <a:t>e </a:t>
            </a:r>
            <a:r>
              <a:rPr lang="en-GB" altLang="zh-TW" sz="2600" smtClean="0">
                <a:solidFill>
                  <a:srgbClr val="404040"/>
                </a:solidFill>
                <a:latin typeface="Calibri" pitchFamily="34" charset="0"/>
              </a:rPr>
              <a:t>smartphone</a:t>
            </a:r>
            <a:endParaRPr lang="en-US" sz="2600" smtClean="0">
              <a:solidFill>
                <a:srgbClr val="404040"/>
              </a:solidFill>
              <a:latin typeface="Calibri" pitchFamily="34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sz="2600" smtClean="0">
                <a:solidFill>
                  <a:srgbClr val="404040"/>
                </a:solidFill>
                <a:latin typeface="Calibri" pitchFamily="34" charset="0"/>
              </a:rPr>
              <a:t>Jan. 5, 2010: Google releases                                                       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</a:rPr>
              <a:t>Nexus One</a:t>
            </a:r>
            <a:r>
              <a:rPr lang="en-US" altLang="zh-TW" sz="3200" smtClean="0">
                <a:solidFill>
                  <a:srgbClr val="404040"/>
                </a:solidFill>
                <a:latin typeface="Calibri" pitchFamily="34" charset="0"/>
              </a:rPr>
              <a:t> </a:t>
            </a:r>
            <a:endParaRPr lang="en-GB" altLang="zh-TW" sz="3200" smtClean="0">
              <a:solidFill>
                <a:srgbClr val="404040"/>
              </a:solidFill>
              <a:latin typeface="Calibri" pitchFamily="34" charset="0"/>
            </a:endParaRPr>
          </a:p>
        </p:txBody>
      </p:sp>
      <p:pic>
        <p:nvPicPr>
          <p:cNvPr id="951301" name="Picture 5" descr="imagesgphone-2dfor-2drealtor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86200"/>
            <a:ext cx="15351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4400"/>
            <a:ext cx="8826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2161" tIns="50184" rIns="102161" bIns="50184" anchor="ctr"/>
          <a:lstStyle/>
          <a:p>
            <a:pPr algn="ctr"/>
            <a:r>
              <a:rPr kumimoji="1" lang="en-US" sz="5400" b="1">
                <a:solidFill>
                  <a:srgbClr val="4A45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Mobile Internet Architectures</a:t>
            </a:r>
            <a:endParaRPr kumimoji="1" lang="en-US" altLang="zh-CN" sz="5400" b="1">
              <a:solidFill>
                <a:srgbClr val="4A452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106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Blackberry OS</a:t>
            </a:r>
            <a:endParaRPr lang="en-US" altLang="zh-TW" smtClean="0">
              <a:solidFill>
                <a:srgbClr val="663300"/>
              </a:solidFill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68413"/>
            <a:ext cx="7315200" cy="52562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Proprietary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  <a:hlinkClick r:id="rId3" tooltip="Software platform"/>
              </a:rPr>
              <a:t>software platform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made by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  <a:hlinkClick r:id="rId4" tooltip="Research In Motion"/>
              </a:rPr>
              <a:t>Research In Motion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for their 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  <a:hlinkClick r:id="rId5" tooltip="BlackBerry"/>
              </a:rPr>
              <a:t>BlackBerry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 line of handhelds</a:t>
            </a:r>
            <a:r>
              <a:rPr lang="en-GB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ＭＳ Ｐゴシック" pitchFamily="34" charset="-128"/>
              </a:rPr>
              <a:t>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TW" sz="2200" dirty="0" smtClean="0">
                <a:latin typeface="Calibri" pitchFamily="34" charset="0"/>
              </a:rPr>
              <a:t>Provides multi-tasking, 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TW" sz="2200" dirty="0" smtClean="0">
                <a:latin typeface="Calibri" pitchFamily="34" charset="0"/>
              </a:rPr>
              <a:t>Makes heavy use of specialized input devices, particularly the thumbwheel,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TW" sz="2200" dirty="0" smtClean="0">
                <a:latin typeface="Calibri" pitchFamily="34" charset="0"/>
              </a:rPr>
              <a:t>Support a subset of MIDP2.0 and WAP1.2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TW" sz="2200" dirty="0" smtClean="0">
                <a:latin typeface="Calibri" pitchFamily="34" charset="0"/>
              </a:rPr>
              <a:t>Allows complete wireless activation and synchronization with Exchange's e-mail, calendar, tasks, notes and contacts,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altLang="zh-TW" sz="2200" dirty="0" smtClean="0">
                <a:latin typeface="Calibri" pitchFamily="34" charset="0"/>
              </a:rPr>
              <a:t>Third-party developers can write software using these APIs, and proprietary BlackBerry APIs. 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GB" altLang="zh-TW" sz="1800" dirty="0" smtClean="0">
                <a:latin typeface="Calibri" pitchFamily="34" charset="0"/>
              </a:rPr>
              <a:t>Fast Web browsing, Video camera, </a:t>
            </a:r>
            <a:r>
              <a:rPr lang="en-GB" altLang="zh-TW" sz="1800" dirty="0" err="1" smtClean="0">
                <a:latin typeface="Calibri" pitchFamily="34" charset="0"/>
              </a:rPr>
              <a:t>Youtube</a:t>
            </a:r>
            <a:r>
              <a:rPr lang="en-GB" altLang="zh-TW" sz="1800" dirty="0" smtClean="0">
                <a:latin typeface="Calibri" pitchFamily="34" charset="0"/>
              </a:rPr>
              <a:t>, </a:t>
            </a:r>
          </a:p>
        </p:txBody>
      </p:sp>
      <p:pic>
        <p:nvPicPr>
          <p:cNvPr id="1617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69138" y="2660650"/>
            <a:ext cx="21399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058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J2ME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447800"/>
            <a:ext cx="8610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J2ME, now called </a:t>
            </a:r>
            <a:r>
              <a:rPr lang="en-US" altLang="zh-TW" sz="3000" smtClean="0">
                <a:solidFill>
                  <a:srgbClr val="FF0000"/>
                </a:solidFill>
                <a:latin typeface="Calibri" pitchFamily="34" charset="0"/>
                <a:ea typeface="PMingLiU" pitchFamily="18" charset="-120"/>
              </a:rPr>
              <a:t>Java ME</a:t>
            </a: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, is Sun’s answer to the development of Java services on lightweight, limited computing platforms.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sz="2400" smtClean="0">
                <a:latin typeface="Calibri" pitchFamily="34" charset="0"/>
              </a:rPr>
              <a:t>Consumer devices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GB" sz="2400" smtClean="0">
                <a:latin typeface="Calibri" pitchFamily="34" charset="0"/>
              </a:rPr>
              <a:t>Embedded systems</a:t>
            </a:r>
            <a:endParaRPr lang="en-US" altLang="zh-TW" sz="2400" smtClean="0">
              <a:latin typeface="Calibri" pitchFamily="34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Support b</a:t>
            </a: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oth connected / disconnected operations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Rich user-network interaction model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Fully programmable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TW" sz="3000" smtClean="0">
                <a:solidFill>
                  <a:srgbClr val="404040"/>
                </a:solidFill>
                <a:latin typeface="Calibri" pitchFamily="34" charset="0"/>
                <a:ea typeface="PMingLiU" pitchFamily="18" charset="-120"/>
              </a:rPr>
              <a:t>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542338" cy="685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J2ME configurations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7897812" cy="460851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J2ME currently is designed to target two types of devices (called configurations)</a:t>
            </a:r>
          </a:p>
          <a:p>
            <a:pPr lvl="1" eaLnBrk="1" hangingPunct="1">
              <a:defRPr/>
            </a:pPr>
            <a:r>
              <a:rPr lang="en-US" altLang="zh-CN" sz="2400" b="1" dirty="0" smtClean="0">
                <a:solidFill>
                  <a:schemeClr val="hlink"/>
                </a:solidFill>
                <a:latin typeface="Calibri" pitchFamily="34" charset="0"/>
                <a:ea typeface="宋体" pitchFamily="2" charset="-122"/>
              </a:rPr>
              <a:t>CDC (Connected Device Configuration)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</a:rPr>
              <a:t> - targeted at shared, fixed (permanently                                           connected) devices</a:t>
            </a:r>
          </a:p>
          <a:p>
            <a:pPr lvl="1" eaLnBrk="1" hangingPunct="1">
              <a:defRPr/>
            </a:pPr>
            <a:r>
              <a:rPr lang="en-US" altLang="zh-CN" sz="2400" b="1" dirty="0" smtClean="0">
                <a:solidFill>
                  <a:schemeClr val="hlink"/>
                </a:solidFill>
                <a:latin typeface="Calibri" pitchFamily="34" charset="0"/>
                <a:ea typeface="宋体" pitchFamily="2" charset="-122"/>
              </a:rPr>
              <a:t>CLDC (Connected Limited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</a:rPr>
              <a:t>                                             </a:t>
            </a:r>
            <a:r>
              <a:rPr lang="en-US" altLang="zh-CN" sz="2400" b="1" dirty="0" smtClean="0">
                <a:solidFill>
                  <a:schemeClr val="hlink"/>
                </a:solidFill>
                <a:latin typeface="Calibri" pitchFamily="34" charset="0"/>
                <a:ea typeface="宋体" pitchFamily="2" charset="-122"/>
              </a:rPr>
              <a:t>Device Configuration</a:t>
            </a:r>
            <a:r>
              <a:rPr lang="en-US" altLang="zh-CN" sz="2400" dirty="0" smtClean="0">
                <a:solidFill>
                  <a:schemeClr val="hlink"/>
                </a:solidFill>
                <a:latin typeface="Calibri" pitchFamily="34" charset="0"/>
                <a:ea typeface="宋体" pitchFamily="2" charset="-122"/>
              </a:rPr>
              <a:t>)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</a:rPr>
              <a:t> -                                            targeted at mobile,  personal </a:t>
            </a:r>
            <a:r>
              <a:rPr lang="en-US" altLang="zh-HK" sz="2400" dirty="0" smtClean="0">
                <a:latin typeface="Calibri" pitchFamily="34" charset="0"/>
                <a:ea typeface="宋体" pitchFamily="2" charset="-122"/>
              </a:rPr>
              <a:t>                                               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</a:rPr>
              <a:t>devices that  have low </a:t>
            </a:r>
            <a:r>
              <a:rPr lang="en-US" altLang="zh-HK" sz="2400" dirty="0" smtClean="0">
                <a:latin typeface="Calibri" pitchFamily="34" charset="0"/>
                <a:ea typeface="宋体" pitchFamily="2" charset="-122"/>
              </a:rPr>
              <a:t>                                                        </a:t>
            </a:r>
            <a:r>
              <a:rPr lang="en-US" altLang="zh-CN" sz="2400" dirty="0" smtClean="0">
                <a:latin typeface="Calibri" pitchFamily="34" charset="0"/>
                <a:ea typeface="宋体" pitchFamily="2" charset="-122"/>
              </a:rPr>
              <a:t>bandwidth &amp; transient                                                                 network connections. </a:t>
            </a:r>
          </a:p>
        </p:txBody>
      </p:sp>
      <p:pic>
        <p:nvPicPr>
          <p:cNvPr id="165891" name="Picture 4" descr="j2me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852738"/>
            <a:ext cx="4191000" cy="3589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38200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J2ME architecture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0825" y="1341438"/>
            <a:ext cx="4105275" cy="50403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J2ME consists of</a:t>
            </a:r>
          </a:p>
          <a:p>
            <a:pPr lvl="1" eaLnBrk="1" hangingPunct="1">
              <a:spcBef>
                <a:spcPts val="6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CN" sz="2400" b="1" dirty="0">
                <a:latin typeface="Calibri" pitchFamily="34" charset="0"/>
                <a:ea typeface="新細明體" pitchFamily="18" charset="-120"/>
              </a:rPr>
              <a:t>Configuration</a:t>
            </a:r>
            <a:r>
              <a:rPr lang="en-US" altLang="zh-CN" sz="2400" dirty="0">
                <a:latin typeface="Calibri" pitchFamily="34" charset="0"/>
                <a:ea typeface="新細明體" pitchFamily="18" charset="-120"/>
              </a:rPr>
              <a:t> </a:t>
            </a:r>
          </a:p>
          <a:p>
            <a:pPr lvl="2" eaLnBrk="1" hangingPunct="1">
              <a:spcBef>
                <a:spcPts val="264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TW" sz="1800" b="1" dirty="0" smtClean="0">
                <a:latin typeface="Calibri" pitchFamily="34" charset="0"/>
                <a:ea typeface="新細明體" pitchFamily="18" charset="-120"/>
              </a:rPr>
              <a:t>JVMs</a:t>
            </a:r>
            <a:r>
              <a:rPr lang="en-US" altLang="zh-TW" sz="1800" dirty="0" smtClean="0">
                <a:latin typeface="Calibri" pitchFamily="34" charset="0"/>
                <a:ea typeface="新細明體" pitchFamily="18" charset="-120"/>
              </a:rPr>
              <a:t> that fit inside the range of consumer devices</a:t>
            </a:r>
          </a:p>
          <a:p>
            <a:pPr lvl="2" eaLnBrk="1" hangingPunct="1">
              <a:spcBef>
                <a:spcPts val="264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sz="1800" dirty="0" smtClean="0">
                <a:latin typeface="Calibri" pitchFamily="34" charset="0"/>
                <a:ea typeface="新細明體" pitchFamily="18" charset="-120"/>
              </a:rPr>
              <a:t>A </a:t>
            </a:r>
            <a:r>
              <a:rPr lang="en-US" altLang="zh-TW" sz="1800" b="1" dirty="0" smtClean="0">
                <a:latin typeface="Calibri" pitchFamily="34" charset="0"/>
                <a:ea typeface="新細明體" pitchFamily="18" charset="-120"/>
              </a:rPr>
              <a:t>library of Java APIs </a:t>
            </a:r>
            <a:r>
              <a:rPr lang="en-US" altLang="zh-TW" sz="1800" dirty="0" smtClean="0">
                <a:latin typeface="Calibri" pitchFamily="34" charset="0"/>
                <a:ea typeface="新細明體" pitchFamily="18" charset="-120"/>
              </a:rPr>
              <a:t>that are common for each type of devices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TW" sz="2400" b="1" dirty="0" smtClean="0">
                <a:latin typeface="Calibri" pitchFamily="34" charset="0"/>
                <a:ea typeface="新細明體" pitchFamily="18" charset="-120"/>
              </a:rPr>
              <a:t>Profile</a:t>
            </a:r>
            <a:r>
              <a:rPr lang="en-US" altLang="zh-CN" sz="2400" dirty="0" smtClean="0">
                <a:latin typeface="Calibri" pitchFamily="34" charset="0"/>
                <a:ea typeface="新細明體" pitchFamily="18" charset="-120"/>
              </a:rPr>
              <a:t> </a:t>
            </a:r>
          </a:p>
          <a:p>
            <a:pPr lvl="2" eaLnBrk="1" hangingPunct="1">
              <a:spcBef>
                <a:spcPts val="264"/>
              </a:spcBef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1800" dirty="0" smtClean="0">
                <a:latin typeface="Calibri" pitchFamily="34" charset="0"/>
                <a:ea typeface="新細明體" pitchFamily="18" charset="-120"/>
              </a:rPr>
              <a:t>Additional set of Java APIs specialized</a:t>
            </a:r>
            <a:r>
              <a:rPr lang="en-US" altLang="zh-TW" sz="1800" dirty="0" smtClean="0"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alibri" pitchFamily="34" charset="0"/>
                <a:ea typeface="新細明體" pitchFamily="18" charset="-120"/>
              </a:rPr>
              <a:t>for a particular kind of </a:t>
            </a:r>
            <a:r>
              <a:rPr lang="en-US" altLang="zh-TW" sz="1800" dirty="0" smtClean="0">
                <a:latin typeface="Calibri" pitchFamily="34" charset="0"/>
                <a:ea typeface="新細明體" pitchFamily="18" charset="-120"/>
              </a:rPr>
              <a:t>device</a:t>
            </a:r>
            <a:r>
              <a:rPr lang="en-US" altLang="zh-CN" sz="1800" dirty="0" smtClean="0">
                <a:latin typeface="Calibri" pitchFamily="34" charset="0"/>
                <a:ea typeface="新細明體" pitchFamily="18" charset="-120"/>
              </a:rPr>
              <a:t>s of that type, </a:t>
            </a:r>
            <a:r>
              <a:rPr lang="en-US" altLang="zh-CN" sz="1800" dirty="0">
                <a:latin typeface="Calibri" pitchFamily="34" charset="0"/>
                <a:ea typeface="新細明體" pitchFamily="18" charset="-120"/>
              </a:rPr>
              <a:t>e.g., PDA and mobile </a:t>
            </a:r>
            <a:r>
              <a:rPr lang="en-US" altLang="zh-CN" sz="1800" dirty="0" smtClean="0">
                <a:latin typeface="Calibri" pitchFamily="34" charset="0"/>
                <a:ea typeface="新細明體" pitchFamily="18" charset="-120"/>
              </a:rPr>
              <a:t>phone</a:t>
            </a:r>
          </a:p>
          <a:p>
            <a:pPr lvl="2" eaLnBrk="1" hangingPunct="1">
              <a:spcBef>
                <a:spcPts val="264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CN" sz="1800" dirty="0">
                <a:solidFill>
                  <a:srgbClr val="3366FF"/>
                </a:solidFill>
                <a:latin typeface="Calibri" charset="0"/>
                <a:ea typeface="宋体" charset="0"/>
                <a:cs typeface="宋体" charset="0"/>
              </a:rPr>
              <a:t>MIDP (</a:t>
            </a:r>
            <a:r>
              <a:rPr lang="en-US" altLang="zh-CN" sz="1800" i="1" dirty="0">
                <a:solidFill>
                  <a:srgbClr val="3366FF"/>
                </a:solidFill>
                <a:latin typeface="Calibri" charset="0"/>
                <a:ea typeface="宋体" charset="0"/>
                <a:cs typeface="宋体" charset="0"/>
              </a:rPr>
              <a:t>Mobile Information Device Profile</a:t>
            </a:r>
            <a:r>
              <a:rPr lang="en-US" altLang="zh-CN" sz="1800" dirty="0">
                <a:solidFill>
                  <a:srgbClr val="3366FF"/>
                </a:solidFill>
                <a:latin typeface="Calibri" charset="0"/>
                <a:ea typeface="宋体" charset="0"/>
                <a:cs typeface="宋体" charset="0"/>
              </a:rPr>
              <a:t>) </a:t>
            </a:r>
            <a:r>
              <a:rPr lang="en-US" altLang="zh-CN" sz="1800" dirty="0">
                <a:solidFill>
                  <a:srgbClr val="404040"/>
                </a:solidFill>
                <a:latin typeface="Calibri" charset="0"/>
                <a:ea typeface="宋体" charset="0"/>
                <a:cs typeface="宋体" charset="0"/>
              </a:rPr>
              <a:t>is a particular profile specified for wireless </a:t>
            </a:r>
            <a:r>
              <a:rPr lang="en-US" altLang="zh-TW" sz="1800" dirty="0">
                <a:latin typeface="Calibri" charset="0"/>
                <a:ea typeface="宋体" charset="0"/>
                <a:cs typeface="宋体" charset="0"/>
              </a:rPr>
              <a:t>handheld </a:t>
            </a:r>
            <a:r>
              <a:rPr lang="en-US" altLang="zh-TW" sz="1800" dirty="0" smtClean="0">
                <a:latin typeface="Calibri" charset="0"/>
                <a:ea typeface="宋体" charset="0"/>
                <a:cs typeface="宋体" charset="0"/>
              </a:rPr>
              <a:t>devices.</a:t>
            </a:r>
            <a:r>
              <a:rPr lang="en-US" altLang="zh-CN" sz="1800" dirty="0" smtClean="0">
                <a:solidFill>
                  <a:srgbClr val="404040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endParaRPr lang="en-US" altLang="zh-CN" sz="1800" dirty="0">
              <a:solidFill>
                <a:srgbClr val="404040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grpSp>
        <p:nvGrpSpPr>
          <p:cNvPr id="167939" name="Group 4"/>
          <p:cNvGrpSpPr>
            <a:grpSpLocks/>
          </p:cNvGrpSpPr>
          <p:nvPr/>
        </p:nvGrpSpPr>
        <p:grpSpPr bwMode="auto">
          <a:xfrm>
            <a:off x="4716463" y="1557338"/>
            <a:ext cx="4024312" cy="4668837"/>
            <a:chOff x="3051" y="1145"/>
            <a:chExt cx="2535" cy="2941"/>
          </a:xfrm>
        </p:grpSpPr>
        <p:sp>
          <p:nvSpPr>
            <p:cNvPr id="167940" name="Rectangle 5"/>
            <p:cNvSpPr>
              <a:spLocks noChangeArrowheads="1"/>
            </p:cNvSpPr>
            <p:nvPr/>
          </p:nvSpPr>
          <p:spPr bwMode="auto">
            <a:xfrm>
              <a:off x="3456" y="1248"/>
              <a:ext cx="1405" cy="74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J2ME </a:t>
              </a:r>
            </a:p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Profile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41" name="Rectangle 6"/>
            <p:cNvSpPr>
              <a:spLocks noChangeArrowheads="1"/>
            </p:cNvSpPr>
            <p:nvPr/>
          </p:nvSpPr>
          <p:spPr bwMode="auto">
            <a:xfrm>
              <a:off x="3456" y="2171"/>
              <a:ext cx="1405" cy="487"/>
            </a:xfrm>
            <a:prstGeom prst="rect">
              <a:avLst/>
            </a:pr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J2ME</a:t>
              </a:r>
            </a:p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Libraries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42" name="Rectangle 7"/>
            <p:cNvSpPr>
              <a:spLocks noChangeArrowheads="1"/>
            </p:cNvSpPr>
            <p:nvPr/>
          </p:nvSpPr>
          <p:spPr bwMode="auto">
            <a:xfrm>
              <a:off x="3478" y="3197"/>
              <a:ext cx="1406" cy="228"/>
            </a:xfrm>
            <a:prstGeom prst="rect">
              <a:avLst/>
            </a:pr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Java Virtual Machine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43" name="Rectangle 8"/>
            <p:cNvSpPr>
              <a:spLocks noChangeArrowheads="1"/>
            </p:cNvSpPr>
            <p:nvPr/>
          </p:nvSpPr>
          <p:spPr bwMode="auto">
            <a:xfrm>
              <a:off x="3317" y="1145"/>
              <a:ext cx="1709" cy="236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7944" name="Line 9"/>
            <p:cNvSpPr>
              <a:spLocks noChangeShapeType="1"/>
            </p:cNvSpPr>
            <p:nvPr/>
          </p:nvSpPr>
          <p:spPr bwMode="auto">
            <a:xfrm>
              <a:off x="3051" y="2068"/>
              <a:ext cx="22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Line 10"/>
            <p:cNvSpPr>
              <a:spLocks noChangeShapeType="1"/>
            </p:cNvSpPr>
            <p:nvPr/>
          </p:nvSpPr>
          <p:spPr bwMode="auto">
            <a:xfrm>
              <a:off x="5254" y="1248"/>
              <a:ext cx="0" cy="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Line 11"/>
            <p:cNvSpPr>
              <a:spLocks noChangeShapeType="1"/>
            </p:cNvSpPr>
            <p:nvPr/>
          </p:nvSpPr>
          <p:spPr bwMode="auto">
            <a:xfrm>
              <a:off x="5254" y="2171"/>
              <a:ext cx="0" cy="1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7" name="Text Box 12"/>
            <p:cNvSpPr txBox="1">
              <a:spLocks noChangeArrowheads="1"/>
            </p:cNvSpPr>
            <p:nvPr/>
          </p:nvSpPr>
          <p:spPr bwMode="auto">
            <a:xfrm rot="-5518634">
              <a:off x="5177" y="1515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Profiles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48" name="Text Box 13"/>
            <p:cNvSpPr txBox="1">
              <a:spLocks noChangeArrowheads="1"/>
            </p:cNvSpPr>
            <p:nvPr/>
          </p:nvSpPr>
          <p:spPr bwMode="auto">
            <a:xfrm rot="-5446308">
              <a:off x="4977" y="2819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Configuration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49" name="Rectangle 14"/>
            <p:cNvSpPr>
              <a:spLocks noChangeArrowheads="1"/>
            </p:cNvSpPr>
            <p:nvPr/>
          </p:nvSpPr>
          <p:spPr bwMode="auto">
            <a:xfrm>
              <a:off x="3408" y="3710"/>
              <a:ext cx="1584" cy="376"/>
            </a:xfrm>
            <a:prstGeom prst="rect">
              <a:avLst/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Host Operating System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67950" name="Line 15"/>
            <p:cNvSpPr>
              <a:spLocks noChangeShapeType="1"/>
            </p:cNvSpPr>
            <p:nvPr/>
          </p:nvSpPr>
          <p:spPr bwMode="auto">
            <a:xfrm>
              <a:off x="3118" y="3607"/>
              <a:ext cx="2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1" name="Rectangle 16"/>
            <p:cNvSpPr>
              <a:spLocks noChangeArrowheads="1"/>
            </p:cNvSpPr>
            <p:nvPr/>
          </p:nvSpPr>
          <p:spPr bwMode="auto">
            <a:xfrm>
              <a:off x="3478" y="2821"/>
              <a:ext cx="1406" cy="228"/>
            </a:xfrm>
            <a:prstGeom prst="rect">
              <a:avLst/>
            </a:prstGeom>
            <a:gradFill rotWithShape="0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imes New Roman" pitchFamily="18" charset="0"/>
                  <a:ea typeface="宋体" pitchFamily="2" charset="-122"/>
                </a:rPr>
                <a:t>Java Language</a:t>
              </a:r>
              <a:endParaRPr lang="en-US" altLang="zh-TW" sz="1800" b="1">
                <a:latin typeface="Times New Roman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4988"/>
            <a:ext cx="8386763" cy="7604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CLDC/MIDP Wireless Toolkit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600200"/>
            <a:ext cx="8664575" cy="441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CLDC 2.0 specification is available for download free of charge.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TW" sz="2400" dirty="0" smtClean="0">
                <a:latin typeface="Calibri" pitchFamily="34" charset="0"/>
                <a:ea typeface="新細明體" pitchFamily="18" charset="-120"/>
              </a:rPr>
              <a:t>Java language and virtual machine features, core libraries, input/output, networking and security are the primary topics addressed by the specification.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TW" sz="2400" dirty="0" smtClean="0">
                <a:latin typeface="Calibri" pitchFamily="34" charset="0"/>
                <a:ea typeface="新細明體" pitchFamily="18" charset="-120"/>
              </a:rPr>
              <a:t>SUN provides reference implementation of CLDC on KVM.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MIDP 2.0 specification and implementation are </a:t>
            </a:r>
            <a:r>
              <a:rPr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also </a:t>
            </a: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新細明體" pitchFamily="18" charset="-120"/>
              </a:rPr>
              <a:t>available for download.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4988"/>
            <a:ext cx="8462963" cy="6842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J2ME talks to J2EE</a:t>
            </a:r>
          </a:p>
        </p:txBody>
      </p:sp>
      <p:grpSp>
        <p:nvGrpSpPr>
          <p:cNvPr id="172034" name="Group 3"/>
          <p:cNvGrpSpPr>
            <a:grpSpLocks/>
          </p:cNvGrpSpPr>
          <p:nvPr/>
        </p:nvGrpSpPr>
        <p:grpSpPr bwMode="auto">
          <a:xfrm>
            <a:off x="609600" y="1524000"/>
            <a:ext cx="7929563" cy="4799013"/>
            <a:chOff x="477" y="1152"/>
            <a:chExt cx="4995" cy="3023"/>
          </a:xfrm>
        </p:grpSpPr>
        <p:pic>
          <p:nvPicPr>
            <p:cNvPr id="17203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" y="2750"/>
              <a:ext cx="1439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203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" y="1152"/>
              <a:ext cx="2771" cy="3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rot="1023380">
              <a:off x="2014" y="2099"/>
              <a:ext cx="5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GB" sz="20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HTTP</a:t>
              </a:r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2158" y="3299"/>
              <a:ext cx="5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GB" sz="20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HTTP</a:t>
              </a:r>
            </a:p>
          </p:txBody>
        </p:sp>
        <p:sp>
          <p:nvSpPr>
            <p:cNvPr id="172040" name="Text Box 8"/>
            <p:cNvSpPr txBox="1">
              <a:spLocks noChangeArrowheads="1"/>
            </p:cNvSpPr>
            <p:nvPr/>
          </p:nvSpPr>
          <p:spPr bwMode="auto">
            <a:xfrm>
              <a:off x="3087" y="3296"/>
              <a:ext cx="7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buSzPct val="120000"/>
              </a:pPr>
              <a:r>
                <a:rPr lang="en-GB" sz="20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HTML Servlet</a:t>
              </a:r>
            </a:p>
          </p:txBody>
        </p:sp>
        <p:sp>
          <p:nvSpPr>
            <p:cNvPr id="172041" name="Text Box 9"/>
            <p:cNvSpPr txBox="1">
              <a:spLocks noChangeArrowheads="1"/>
            </p:cNvSpPr>
            <p:nvPr/>
          </p:nvSpPr>
          <p:spPr bwMode="auto">
            <a:xfrm>
              <a:off x="3087" y="2378"/>
              <a:ext cx="7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>
                <a:buSzPct val="120000"/>
              </a:pPr>
              <a:r>
                <a:rPr lang="en-GB" sz="2000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J2ME Servlet</a:t>
              </a:r>
            </a:p>
          </p:txBody>
        </p:sp>
        <p:sp>
          <p:nvSpPr>
            <p:cNvPr id="172042" name="Text Box 10"/>
            <p:cNvSpPr txBox="1">
              <a:spLocks noChangeArrowheads="1"/>
            </p:cNvSpPr>
            <p:nvPr/>
          </p:nvSpPr>
          <p:spPr bwMode="auto">
            <a:xfrm>
              <a:off x="4250" y="1660"/>
              <a:ext cx="86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GB" b="1">
                  <a:latin typeface="Arial" pitchFamily="34" charset="0"/>
                  <a:ea typeface="宋体" pitchFamily="2" charset="-122"/>
                </a:rPr>
                <a:t>EJB</a:t>
              </a:r>
            </a:p>
            <a:p>
              <a:pPr algn="ctr"/>
              <a:r>
                <a:rPr lang="en-GB" altLang="zh-CN" b="1">
                  <a:latin typeface="Arial" pitchFamily="34" charset="0"/>
                  <a:ea typeface="宋体" pitchFamily="2" charset="-122"/>
                </a:rPr>
                <a:t>container</a:t>
              </a:r>
            </a:p>
          </p:txBody>
        </p:sp>
        <p:sp>
          <p:nvSpPr>
            <p:cNvPr id="172043" name="Text Box 11"/>
            <p:cNvSpPr txBox="1">
              <a:spLocks noChangeArrowheads="1"/>
            </p:cNvSpPr>
            <p:nvPr/>
          </p:nvSpPr>
          <p:spPr bwMode="auto">
            <a:xfrm>
              <a:off x="3026" y="1660"/>
              <a:ext cx="86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GB" altLang="zh-CN" b="1">
                  <a:latin typeface="Arial" pitchFamily="34" charset="0"/>
                  <a:ea typeface="宋体" pitchFamily="2" charset="-122"/>
                </a:rPr>
                <a:t>Network</a:t>
              </a:r>
            </a:p>
            <a:p>
              <a:pPr algn="ctr"/>
              <a:r>
                <a:rPr lang="en-GB" altLang="zh-CN" b="1">
                  <a:latin typeface="Arial" pitchFamily="34" charset="0"/>
                  <a:ea typeface="宋体" pitchFamily="2" charset="-122"/>
                </a:rPr>
                <a:t>container</a:t>
              </a:r>
            </a:p>
          </p:txBody>
        </p:sp>
        <p:sp>
          <p:nvSpPr>
            <p:cNvPr id="172044" name="Text Box 12"/>
            <p:cNvSpPr txBox="1">
              <a:spLocks noChangeArrowheads="1"/>
            </p:cNvSpPr>
            <p:nvPr/>
          </p:nvSpPr>
          <p:spPr bwMode="auto">
            <a:xfrm>
              <a:off x="2959" y="1269"/>
              <a:ext cx="221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GB" b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J2EE </a:t>
              </a:r>
              <a:r>
                <a:rPr lang="en-GB" altLang="zh-CN" b="1">
                  <a:solidFill>
                    <a:srgbClr val="FFFFFF"/>
                  </a:solidFill>
                  <a:latin typeface="Arial" pitchFamily="34" charset="0"/>
                  <a:ea typeface="宋体" pitchFamily="2" charset="-122"/>
                </a:rPr>
                <a:t>Application Server</a:t>
              </a:r>
            </a:p>
          </p:txBody>
        </p:sp>
        <p:sp>
          <p:nvSpPr>
            <p:cNvPr id="172045" name="Line 13"/>
            <p:cNvSpPr>
              <a:spLocks noChangeShapeType="1"/>
            </p:cNvSpPr>
            <p:nvPr/>
          </p:nvSpPr>
          <p:spPr bwMode="auto">
            <a:xfrm>
              <a:off x="1917" y="3491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46" name="Line 14"/>
            <p:cNvSpPr>
              <a:spLocks noChangeShapeType="1"/>
            </p:cNvSpPr>
            <p:nvPr/>
          </p:nvSpPr>
          <p:spPr bwMode="auto">
            <a:xfrm>
              <a:off x="1485" y="2051"/>
              <a:ext cx="153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V="1">
              <a:off x="3453" y="2867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48" name="Text Box 16"/>
            <p:cNvSpPr txBox="1">
              <a:spLocks noChangeArrowheads="1"/>
            </p:cNvSpPr>
            <p:nvPr/>
          </p:nvSpPr>
          <p:spPr bwMode="auto">
            <a:xfrm>
              <a:off x="3501" y="2963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GB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redirect</a:t>
              </a:r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V="1">
              <a:off x="3885" y="3059"/>
              <a:ext cx="48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72050" name="Object 18"/>
            <p:cNvGraphicFramePr>
              <a:graphicFrameLocks noChangeAspect="1"/>
            </p:cNvGraphicFramePr>
            <p:nvPr/>
          </p:nvGraphicFramePr>
          <p:xfrm>
            <a:off x="877" y="1576"/>
            <a:ext cx="512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53" name="位图图象" r:id="rId6" imgW="1026510" imgH="1916386" progId="Paint.Picture">
                    <p:embed/>
                  </p:oleObj>
                </mc:Choice>
                <mc:Fallback>
                  <p:oleObj name="位图图象" r:id="rId6" imgW="1026510" imgH="1916386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576"/>
                          <a:ext cx="512" cy="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1" name="Text Box 19"/>
            <p:cNvSpPr txBox="1">
              <a:spLocks noChangeArrowheads="1"/>
            </p:cNvSpPr>
            <p:nvPr/>
          </p:nvSpPr>
          <p:spPr bwMode="auto">
            <a:xfrm rot="-2372504">
              <a:off x="3981" y="3251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GB" altLang="zh-CN" sz="2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search</a:t>
              </a:r>
            </a:p>
          </p:txBody>
        </p:sp>
        <p:sp>
          <p:nvSpPr>
            <p:cNvPr id="172052" name="Text Box 20"/>
            <p:cNvSpPr txBox="1">
              <a:spLocks noChangeArrowheads="1"/>
            </p:cNvSpPr>
            <p:nvPr/>
          </p:nvSpPr>
          <p:spPr bwMode="auto">
            <a:xfrm>
              <a:off x="4560" y="2750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zh-CN" sz="1800" b="1">
                  <a:latin typeface="Arial" pitchFamily="34" charset="0"/>
                  <a:ea typeface="宋体" pitchFamily="2" charset="-122"/>
                </a:rPr>
                <a:t>Book</a:t>
              </a:r>
            </a:p>
            <a:p>
              <a:pPr algn="ctr"/>
              <a:r>
                <a:rPr lang="en-US" altLang="zh-CN" sz="1800" b="1">
                  <a:latin typeface="Arial" pitchFamily="34" charset="0"/>
                  <a:ea typeface="宋体" pitchFamily="2" charset="-122"/>
                </a:rPr>
                <a:t>EJB</a:t>
              </a:r>
            </a:p>
          </p:txBody>
        </p:sp>
      </p:grpSp>
      <p:sp>
        <p:nvSpPr>
          <p:cNvPr id="172035" name="Text Box 21"/>
          <p:cNvSpPr txBox="1">
            <a:spLocks noChangeArrowheads="1"/>
          </p:cNvSpPr>
          <p:nvPr/>
        </p:nvSpPr>
        <p:spPr bwMode="auto">
          <a:xfrm>
            <a:off x="2362200" y="3429000"/>
            <a:ext cx="1385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 b="1">
                <a:ea typeface="宋体" pitchFamily="2" charset="-122"/>
              </a:rPr>
              <a:t>GSM/GPRS,</a:t>
            </a:r>
          </a:p>
          <a:p>
            <a:pPr eaLnBrk="1" hangingPunct="1"/>
            <a:r>
              <a:rPr lang="en-US" altLang="zh-CN" sz="1600" b="1">
                <a:ea typeface="宋体" pitchFamily="2" charset="-122"/>
              </a:rPr>
              <a:t>WLAN, …</a:t>
            </a:r>
            <a:endParaRPr lang="en-US" altLang="zh-TW" sz="1600" b="1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4988"/>
            <a:ext cx="8386763" cy="6842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J2ME extensions</a:t>
            </a:r>
          </a:p>
        </p:txBody>
      </p:sp>
      <p:sp>
        <p:nvSpPr>
          <p:cNvPr id="17408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447800"/>
            <a:ext cx="87630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TW" sz="3200" b="0" smtClean="0">
                <a:ea typeface="PMingLiU" pitchFamily="18" charset="-120"/>
                <a:hlinkClick r:id="rId3"/>
              </a:rPr>
              <a:t>http://www.jcp.org/en/jsr/all</a:t>
            </a:r>
            <a:endParaRPr lang="en-US" altLang="zh-TW" sz="3200" b="0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120</a:t>
            </a:r>
            <a:r>
              <a:rPr lang="en-US" altLang="zh-CN" sz="2000" b="1" smtClean="0">
                <a:ea typeface="PMingLiU" pitchFamily="18" charset="-120"/>
              </a:rPr>
              <a:t>, 205:</a:t>
            </a:r>
            <a:r>
              <a:rPr lang="en-US" altLang="zh-TW" sz="2000" smtClean="0">
                <a:ea typeface="PMingLiU" pitchFamily="18" charset="-120"/>
              </a:rPr>
              <a:t> </a:t>
            </a:r>
            <a:r>
              <a:rPr lang="en-US" altLang="zh-TW" sz="2000" b="1" u="sng" smtClean="0">
                <a:ea typeface="PMingLiU" pitchFamily="18" charset="-120"/>
                <a:hlinkClick r:id="rId4"/>
              </a:rPr>
              <a:t>Wireless Messaging API</a:t>
            </a:r>
            <a:endParaRPr lang="en-US" altLang="zh-TW" sz="2000" b="1" u="sng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135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b="1" smtClean="0">
                <a:ea typeface="PMingLiU" pitchFamily="18" charset="-120"/>
              </a:rPr>
              <a:t> </a:t>
            </a:r>
            <a:r>
              <a:rPr lang="en-US" altLang="zh-TW" sz="2000" b="1" u="sng" smtClean="0">
                <a:ea typeface="PMingLiU" pitchFamily="18" charset="-120"/>
                <a:hlinkClick r:id="rId5"/>
              </a:rPr>
              <a:t>Mobile Media API</a:t>
            </a:r>
            <a:endParaRPr lang="en-US" altLang="zh-TW" sz="2000" b="1" u="sng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169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b="1" smtClean="0">
                <a:ea typeface="PMingLiU" pitchFamily="18" charset="-120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6"/>
              </a:rPr>
              <a:t>JDBC Optional Package for CDC/Foundation</a:t>
            </a:r>
            <a:r>
              <a:rPr lang="en-US" altLang="zh-CN" sz="2000" b="1" smtClean="0">
                <a:ea typeface="PMingLiU" pitchFamily="18" charset="-120"/>
                <a:hlinkClick r:id="rId6"/>
              </a:rPr>
              <a:t> </a:t>
            </a:r>
            <a:r>
              <a:rPr lang="en-US" altLang="zh-TW" sz="2000" b="1" u="sng" smtClean="0">
                <a:ea typeface="PMingLiU" pitchFamily="18" charset="-120"/>
                <a:hlinkClick r:id="rId6"/>
              </a:rPr>
              <a:t>Profile</a:t>
            </a:r>
            <a:r>
              <a:rPr lang="en-US" altLang="zh-TW" sz="2000" b="1" smtClean="0">
                <a:ea typeface="PMingLiU" pitchFamily="18" charset="-120"/>
                <a:hlinkClick r:id="rId6"/>
              </a:rPr>
              <a:t> </a:t>
            </a:r>
            <a:endParaRPr lang="en-US" altLang="zh-CN" sz="2000" b="1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b="1" smtClean="0">
                <a:ea typeface="PMingLiU" pitchFamily="18" charset="-120"/>
              </a:rPr>
              <a:t>82:   </a:t>
            </a:r>
            <a:r>
              <a:rPr lang="en-US" altLang="zh-TW" sz="2000" b="1" smtClean="0">
                <a:solidFill>
                  <a:schemeClr val="hlink"/>
                </a:solidFill>
                <a:ea typeface="PMingLiU" pitchFamily="18" charset="-120"/>
              </a:rPr>
              <a:t>Java APIs for Bluetooth</a:t>
            </a:r>
            <a:r>
              <a:rPr lang="en-US" altLang="zh-TW" sz="2400" smtClean="0">
                <a:ea typeface="PMingLiU" pitchFamily="18" charset="-120"/>
              </a:rPr>
              <a:t> </a:t>
            </a:r>
            <a:endParaRPr lang="en-US" altLang="zh-CN" sz="2000" b="1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179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b="1" smtClean="0">
                <a:ea typeface="PMingLiU" pitchFamily="18" charset="-120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7"/>
              </a:rPr>
              <a:t>Location API for J2ME</a:t>
            </a:r>
            <a:endParaRPr lang="en-US" altLang="zh-TW" sz="2000" b="1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184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b="1" u="sng" smtClean="0">
                <a:ea typeface="PMingLiU" pitchFamily="18" charset="-120"/>
              </a:rPr>
              <a:t> </a:t>
            </a:r>
            <a:r>
              <a:rPr lang="en-US" altLang="zh-TW" sz="2000" b="1" u="sng" smtClean="0">
                <a:ea typeface="PMingLiU" pitchFamily="18" charset="-120"/>
                <a:hlinkClick r:id="rId8"/>
              </a:rPr>
              <a:t>Mobile 3D Graphics API for J2ME</a:t>
            </a:r>
            <a:endParaRPr lang="en-US" altLang="zh-TW" sz="2000" b="1" u="sng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000" b="1" smtClean="0">
                <a:ea typeface="PMingLiU" pitchFamily="18" charset="-120"/>
              </a:rPr>
              <a:t>172:</a:t>
            </a:r>
            <a:r>
              <a:rPr lang="en-US" altLang="zh-TW" sz="2000" b="1" smtClean="0">
                <a:ea typeface="PMingLiU" pitchFamily="18" charset="-120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9"/>
              </a:rPr>
              <a:t>J2ME</a:t>
            </a:r>
            <a:r>
              <a:rPr lang="en-US" altLang="zh-CN" sz="2000" b="1" smtClean="0">
                <a:ea typeface="PMingLiU" pitchFamily="18" charset="-120"/>
                <a:hlinkClick r:id="rId9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9"/>
              </a:rPr>
              <a:t>Web Services Specification</a:t>
            </a:r>
            <a:r>
              <a:rPr lang="en-US" altLang="zh-TW" sz="2000" smtClean="0">
                <a:ea typeface="PMingLiU" pitchFamily="18" charset="-120"/>
              </a:rPr>
              <a:t>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177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smtClean="0">
                <a:ea typeface="PMingLiU" pitchFamily="18" charset="-120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10"/>
              </a:rPr>
              <a:t>Security and Trust Services API for J2ME</a:t>
            </a:r>
            <a:endParaRPr lang="en-US" altLang="zh-TW" sz="2000" b="1" baseline="30000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smtClean="0">
                <a:ea typeface="PMingLiU" pitchFamily="18" charset="-120"/>
              </a:rPr>
              <a:t>180</a:t>
            </a:r>
            <a:r>
              <a:rPr lang="en-US" altLang="zh-CN" sz="2000" b="1" smtClean="0">
                <a:ea typeface="PMingLiU" pitchFamily="18" charset="-120"/>
              </a:rPr>
              <a:t>:</a:t>
            </a:r>
            <a:r>
              <a:rPr lang="en-US" altLang="zh-TW" sz="2000" b="1" smtClean="0">
                <a:ea typeface="PMingLiU" pitchFamily="18" charset="-120"/>
              </a:rPr>
              <a:t> </a:t>
            </a:r>
            <a:r>
              <a:rPr lang="en-US" altLang="zh-TW" sz="2000" b="1" smtClean="0">
                <a:ea typeface="PMingLiU" pitchFamily="18" charset="-120"/>
                <a:hlinkClick r:id="rId11"/>
              </a:rPr>
              <a:t>SIP API for J2ME</a:t>
            </a:r>
            <a:endParaRPr lang="en-US" altLang="zh-TW" sz="2000" b="1" smtClean="0"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b="1" u="sng" smtClean="0">
                <a:ea typeface="PMingLiU" pitchFamily="18" charset="-120"/>
              </a:rPr>
              <a:t>190</a:t>
            </a:r>
            <a:r>
              <a:rPr lang="en-US" altLang="zh-CN" sz="2000" b="1" u="sng" smtClean="0">
                <a:ea typeface="PMingLiU" pitchFamily="18" charset="-120"/>
              </a:rPr>
              <a:t>:</a:t>
            </a:r>
            <a:r>
              <a:rPr lang="en-US" altLang="zh-TW" sz="2000" b="1" u="sng" smtClean="0">
                <a:ea typeface="PMingLiU" pitchFamily="18" charset="-120"/>
              </a:rPr>
              <a:t> </a:t>
            </a:r>
            <a:r>
              <a:rPr lang="en-US" altLang="zh-TW" sz="2000" b="1" u="sng" smtClean="0">
                <a:ea typeface="PMingLiU" pitchFamily="18" charset="-120"/>
                <a:hlinkClick r:id="rId12"/>
              </a:rPr>
              <a:t>Event Tracking API for J2ME</a:t>
            </a:r>
            <a:r>
              <a:rPr lang="en-US" altLang="zh-CN" sz="2000" b="1" smtClean="0">
                <a:ea typeface="PMingLiU" pitchFamily="18" charset="-120"/>
              </a:rPr>
              <a:t> </a:t>
            </a:r>
            <a:endParaRPr lang="en-US" altLang="zh-TW" sz="2000" b="1" smtClean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The trend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8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10600" cy="495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3200" b="1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Focus shifted from device to OS platforms and application software.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lang="en-US" smtClean="0">
                <a:solidFill>
                  <a:srgbClr val="404040"/>
                </a:solidFill>
                <a:cs typeface="Calibri" pitchFamily="34" charset="0"/>
              </a:rPr>
              <a:t>Most mobile devices now have similar design and form factors, so OS platforms and application software become the key for competition in attracting the users.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WMC-2010 in Spain – Nokia, LG, Apple not present, but Google’s Eric Schmidt and Microsoft ‘s Steve Ballmer showed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The Trend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sz="3000">
                <a:ea typeface="新細明體" pitchFamily="18" charset="-120"/>
              </a:rPr>
              <a:t>The biggest problem now is the incompatibility among the OS platforms and application software.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sz="3000">
                <a:ea typeface="新細明體" pitchFamily="18" charset="-120"/>
              </a:rPr>
              <a:t>Big equipment manufacturers, mobile operators are forming </a:t>
            </a:r>
            <a:r>
              <a:rPr altLang="zh-TW"/>
              <a:t>alliance and pushing standards for mobile application software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smtClean="0">
                <a:ea typeface="新細明體" pitchFamily="18" charset="-120"/>
              </a:rPr>
              <a:t>Alcatel-Lucent (</a:t>
            </a:r>
            <a:r>
              <a:rPr lang="en-US" altLang="zh-TW" sz="2400" smtClean="0">
                <a:hlinkClick r:id="rId3"/>
              </a:rPr>
              <a:t>www.</a:t>
            </a:r>
            <a:r>
              <a:rPr lang="en-US" altLang="zh-TW" sz="2400" b="1" smtClean="0">
                <a:hlinkClick r:id="rId3"/>
              </a:rPr>
              <a:t>alcatel</a:t>
            </a:r>
            <a:r>
              <a:rPr lang="en-US" altLang="zh-TW" sz="2400" smtClean="0">
                <a:hlinkClick r:id="rId3"/>
              </a:rPr>
              <a:t>-</a:t>
            </a:r>
            <a:r>
              <a:rPr lang="en-US" altLang="zh-TW" sz="2400" b="1" smtClean="0">
                <a:hlinkClick r:id="rId3"/>
              </a:rPr>
              <a:t>lucent</a:t>
            </a:r>
            <a:r>
              <a:rPr lang="en-US" altLang="zh-TW" sz="2400" smtClean="0">
                <a:hlinkClick r:id="rId3"/>
              </a:rPr>
              <a:t>.com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smtClean="0">
                <a:ea typeface="新細明體" pitchFamily="18" charset="-120"/>
              </a:rPr>
              <a:t>Joint Innovation Lab (JIL): formed by China Mobile, Verizon Wireless, Vodafone, Softbank Mobile (</a:t>
            </a:r>
            <a:r>
              <a:rPr lang="en-US" altLang="zh-CN" sz="2400" smtClean="0">
                <a:ea typeface="新細明體" pitchFamily="18" charset="-120"/>
                <a:hlinkClick r:id="rId4"/>
              </a:rPr>
              <a:t>http://www.jil.org/</a:t>
            </a:r>
            <a:r>
              <a:rPr lang="en-US" altLang="zh-CN" sz="2400" smtClean="0"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CN" sz="2400" smtClean="0">
                <a:ea typeface="新細明體" pitchFamily="18" charset="-120"/>
              </a:rPr>
              <a:t>Wholesale Applications Community: formed by JIL and AT&amp;T, Sprint Nextel, Orange and other mobile operators (</a:t>
            </a:r>
            <a:r>
              <a:rPr lang="en-US" altLang="zh-CN" sz="2400" smtClean="0">
                <a:ea typeface="新細明體" pitchFamily="18" charset="-120"/>
                <a:hlinkClick r:id="rId5"/>
              </a:rPr>
              <a:t>www.wholesaleappcommunity.com</a:t>
            </a:r>
            <a:r>
              <a:rPr lang="en-US" altLang="zh-CN" sz="2400" smtClean="0"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4582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Mobile Internet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4343400" cy="49530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buFont typeface="Wingdings" pitchFamily="2" charset="2"/>
              <a:buBlip>
                <a:blip r:embed="rId3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Thin Client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Also called as Wireless internet applications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S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ame architecture as wired Internet application</a:t>
            </a:r>
            <a:r>
              <a:rPr lang="en-US" altLang="zh-CN" sz="2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s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</a:t>
            </a:r>
            <a:endParaRPr lang="en-US" altLang="zh-CN" sz="2000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Business and enterprise data are stored on the servers </a:t>
            </a:r>
            <a:endParaRPr lang="en-US" altLang="zh-CN" sz="2000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Client side is a mobile device with internet browser called </a:t>
            </a: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  <a:cs typeface="Calibri" pitchFamily="34" charset="0"/>
              </a:rPr>
              <a:t>microbrowsers</a:t>
            </a:r>
            <a:r>
              <a:rPr lang="en-US" altLang="zh-TW" sz="2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(due to their limited size and functionality). No other software is required on the client device</a:t>
            </a:r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4724400" y="1447800"/>
            <a:ext cx="4191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6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Smart Client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</a:pPr>
            <a:r>
              <a:rPr lang="en-US" altLang="zh-CN" sz="2000">
                <a:latin typeface="Calibri" pitchFamily="34" charset="0"/>
                <a:cs typeface="Calibri" pitchFamily="34" charset="0"/>
              </a:rPr>
              <a:t>Enables</a:t>
            </a:r>
            <a:r>
              <a:rPr lang="en-US" altLang="zh-TW" sz="2000">
                <a:latin typeface="Calibri" pitchFamily="34" charset="0"/>
                <a:cs typeface="Calibri" pitchFamily="34" charset="0"/>
              </a:rPr>
              <a:t> user to access data when disconnected from the network. 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</a:pPr>
            <a:r>
              <a:rPr lang="en-US" altLang="zh-TW" sz="2000">
                <a:latin typeface="Calibri" pitchFamily="34" charset="0"/>
                <a:cs typeface="Calibri" pitchFamily="34" charset="0"/>
              </a:rPr>
              <a:t>Instead of a microbrowser, </a:t>
            </a:r>
            <a:r>
              <a:rPr lang="en-US" altLang="zh-CN" sz="2000"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altLang="zh-TW" sz="2000">
                <a:latin typeface="Calibri" pitchFamily="34" charset="0"/>
                <a:cs typeface="Calibri" pitchFamily="34" charset="0"/>
              </a:rPr>
              <a:t>software is developed on the client device</a:t>
            </a:r>
            <a:r>
              <a:rPr lang="en-US" altLang="zh-CN" sz="2000">
                <a:latin typeface="Calibri" pitchFamily="34" charset="0"/>
                <a:cs typeface="Calibri" pitchFamily="34" charset="0"/>
              </a:rPr>
              <a:t>, so it</a:t>
            </a:r>
            <a:r>
              <a:rPr lang="en-US" altLang="zh-TW" sz="2000">
                <a:latin typeface="Calibri" pitchFamily="34" charset="0"/>
                <a:cs typeface="Calibri" pitchFamily="34" charset="0"/>
              </a:rPr>
              <a:t> is mobile and can be used even when the connection is unavailable.</a:t>
            </a:r>
          </a:p>
          <a:p>
            <a:pPr marL="742950" lvl="1" indent="-285750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</a:pPr>
            <a:r>
              <a:rPr lang="en-US" altLang="zh-TW" sz="2000">
                <a:latin typeface="Calibri" pitchFamily="34" charset="0"/>
                <a:cs typeface="Calibri" pitchFamily="34" charset="0"/>
              </a:rPr>
              <a:t>By deploying applications to the device itself, we have capability to give client application some “smarts” or </a:t>
            </a:r>
            <a:r>
              <a:rPr lang="en-US" altLang="zh-CN" sz="2000">
                <a:latin typeface="Calibri" pitchFamily="34" charset="0"/>
                <a:cs typeface="Calibri" pitchFamily="34" charset="0"/>
              </a:rPr>
              <a:t>business </a:t>
            </a:r>
            <a:r>
              <a:rPr lang="en-US" altLang="zh-TW" sz="2000">
                <a:latin typeface="Calibri" pitchFamily="34" charset="0"/>
                <a:cs typeface="Calibri" pitchFamily="34" charset="0"/>
              </a:rPr>
              <a:t>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0" grpId="0" animBg="1"/>
    </p:bld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23435</TotalTime>
  <Words>5209</Words>
  <Application>Microsoft Office PowerPoint</Application>
  <PresentationFormat>全屏显示(4:3)</PresentationFormat>
  <Paragraphs>765</Paragraphs>
  <Slides>88</Slides>
  <Notes>81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8" baseType="lpstr">
      <vt:lpstr>Tahoma</vt:lpstr>
      <vt:lpstr>MS PGothic</vt:lpstr>
      <vt:lpstr>Arial</vt:lpstr>
      <vt:lpstr>Arial Rounded MT Bold</vt:lpstr>
      <vt:lpstr>PMingLiU</vt:lpstr>
      <vt:lpstr>Myriad Web</vt:lpstr>
      <vt:lpstr>Wingdings</vt:lpstr>
      <vt:lpstr>Arial Unicode MS</vt:lpstr>
      <vt:lpstr>宋体</vt:lpstr>
      <vt:lpstr>Monotype Corsiva</vt:lpstr>
      <vt:lpstr>Calibri</vt:lpstr>
      <vt:lpstr>Comic Sans MS</vt:lpstr>
      <vt:lpstr>Symbol</vt:lpstr>
      <vt:lpstr>Times New Roman</vt:lpstr>
      <vt:lpstr>Helvetica</vt:lpstr>
      <vt:lpstr>polyu</vt:lpstr>
      <vt:lpstr>Microsoft Clip Gallery</vt:lpstr>
      <vt:lpstr>Microsoft ClipArt Gallery</vt:lpstr>
      <vt:lpstr>Bitmap Image</vt:lpstr>
      <vt:lpstr>位图图象</vt:lpstr>
      <vt:lpstr>PowerPoint 演示文稿</vt:lpstr>
      <vt:lpstr>Outline</vt:lpstr>
      <vt:lpstr>Mobile computing models</vt:lpstr>
      <vt:lpstr>Application architectures</vt:lpstr>
      <vt:lpstr>Model vs. Architecture</vt:lpstr>
      <vt:lpstr>Example: C/S model</vt:lpstr>
      <vt:lpstr>Example: C/S application architectures</vt:lpstr>
      <vt:lpstr>PowerPoint 演示文稿</vt:lpstr>
      <vt:lpstr>Mobile Internet</vt:lpstr>
      <vt:lpstr>Mobile Internet</vt:lpstr>
      <vt:lpstr>Three-tier client/server</vt:lpstr>
      <vt:lpstr>Extended C/S models</vt:lpstr>
      <vt:lpstr>Extended C/S model</vt:lpstr>
      <vt:lpstr>Extended C/S model</vt:lpstr>
      <vt:lpstr>Extended C/S architectures</vt:lpstr>
      <vt:lpstr>Client/Agent/Server architecture</vt:lpstr>
      <vt:lpstr>Client/Intercept/Server architecture</vt:lpstr>
      <vt:lpstr>CAS vs. CIS</vt:lpstr>
      <vt:lpstr>Thin Client  architecture</vt:lpstr>
      <vt:lpstr>Processing a wireless request</vt:lpstr>
      <vt:lpstr>Wireless gateway</vt:lpstr>
      <vt:lpstr>Servers</vt:lpstr>
      <vt:lpstr> J2EE</vt:lpstr>
      <vt:lpstr>J2EE</vt:lpstr>
      <vt:lpstr>J2EE</vt:lpstr>
      <vt:lpstr>J2EE Components</vt:lpstr>
      <vt:lpstr>J2EE extensions for mobile application development</vt:lpstr>
      <vt:lpstr>Wireless Internet Standards</vt:lpstr>
      <vt:lpstr>WAP overview </vt:lpstr>
      <vt:lpstr>WAP - Motivations</vt:lpstr>
      <vt:lpstr>WAP - Motivations</vt:lpstr>
      <vt:lpstr>WAP components</vt:lpstr>
      <vt:lpstr>WAP protocol stack</vt:lpstr>
      <vt:lpstr>WAP programming model</vt:lpstr>
      <vt:lpstr>Using a wireless gateway </vt:lpstr>
      <vt:lpstr>Using a wireless gateway </vt:lpstr>
      <vt:lpstr>Without wireless gateway</vt:lpstr>
      <vt:lpstr>WAP vs. HTML5? </vt:lpstr>
      <vt:lpstr>Smart Client  architecture</vt:lpstr>
      <vt:lpstr>Smart Client</vt:lpstr>
      <vt:lpstr>Data synchronization</vt:lpstr>
      <vt:lpstr>Data synchronization</vt:lpstr>
      <vt:lpstr>Synchronization server</vt:lpstr>
      <vt:lpstr>Why is synchronization difficult? </vt:lpstr>
      <vt:lpstr>Mobile Messaging  architecture</vt:lpstr>
      <vt:lpstr>Mobile messaging</vt:lpstr>
      <vt:lpstr>Syn vs. Asyn. messaging</vt:lpstr>
      <vt:lpstr>Syn. vs. Asyn. messaging</vt:lpstr>
      <vt:lpstr>Push vs. Pull messaging</vt:lpstr>
      <vt:lpstr>Push vs. Pull messaging</vt:lpstr>
      <vt:lpstr>User-to-User  vs.  Application-to-Application messaging</vt:lpstr>
      <vt:lpstr>U2U vs. A2A messaging</vt:lpstr>
      <vt:lpstr>Point-to-Point messaging vs. Pub/Sub messaging </vt:lpstr>
      <vt:lpstr>Point-to-Point messaging</vt:lpstr>
      <vt:lpstr>Pub/Sub messaging</vt:lpstr>
      <vt:lpstr>Email</vt:lpstr>
      <vt:lpstr>Short Message Service(SMS)</vt:lpstr>
      <vt:lpstr>SMS architecture</vt:lpstr>
      <vt:lpstr>PowerPoint 演示文稿</vt:lpstr>
      <vt:lpstr>SMS architecture</vt:lpstr>
      <vt:lpstr>SMS architecture</vt:lpstr>
      <vt:lpstr>Multimedia Message Service (MMS)</vt:lpstr>
      <vt:lpstr>MMS features</vt:lpstr>
      <vt:lpstr>MMS architecture</vt:lpstr>
      <vt:lpstr>Instant Messaging (IM)</vt:lpstr>
      <vt:lpstr>Push messaging</vt:lpstr>
      <vt:lpstr>WAP Push  architecture</vt:lpstr>
      <vt:lpstr>WAP Push: how it works</vt:lpstr>
      <vt:lpstr>WAP Push: how it works</vt:lpstr>
      <vt:lpstr>WAP Push operations</vt:lpstr>
      <vt:lpstr>PowerPoint 演示文稿</vt:lpstr>
      <vt:lpstr>Mobile device platforms</vt:lpstr>
      <vt:lpstr>Mobile devices</vt:lpstr>
      <vt:lpstr>Converged technologies</vt:lpstr>
      <vt:lpstr>OS for mobile devices</vt:lpstr>
      <vt:lpstr>OS for mobile devices</vt:lpstr>
      <vt:lpstr>iPhone’s iOS platform</vt:lpstr>
      <vt:lpstr>Google Android</vt:lpstr>
      <vt:lpstr>Google Android</vt:lpstr>
      <vt:lpstr>Blackberry OS</vt:lpstr>
      <vt:lpstr>J2ME</vt:lpstr>
      <vt:lpstr>J2ME configurations</vt:lpstr>
      <vt:lpstr>J2ME architecture</vt:lpstr>
      <vt:lpstr>CLDC/MIDP Wireless Toolkit</vt:lpstr>
      <vt:lpstr>J2ME talks to J2EE</vt:lpstr>
      <vt:lpstr>J2ME extensions</vt:lpstr>
      <vt:lpstr>The trend</vt:lpstr>
      <vt:lpstr>The Trend</vt:lpstr>
    </vt:vector>
  </TitlesOfParts>
  <Company>Polyu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Wireless  Communication for Pervasive Internet Access</dc:title>
  <dc:creator>KunXie</dc:creator>
  <cp:lastModifiedBy>QING Pei</cp:lastModifiedBy>
  <cp:revision>1221</cp:revision>
  <cp:lastPrinted>2012-02-08T09:33:54Z</cp:lastPrinted>
  <dcterms:created xsi:type="dcterms:W3CDTF">2010-10-07T04:09:28Z</dcterms:created>
  <dcterms:modified xsi:type="dcterms:W3CDTF">2012-04-23T19:12:36Z</dcterms:modified>
</cp:coreProperties>
</file>