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608" r:id="rId2"/>
    <p:sldId id="647" r:id="rId3"/>
    <p:sldId id="631" r:id="rId4"/>
    <p:sldId id="649" r:id="rId5"/>
    <p:sldId id="643" r:id="rId6"/>
    <p:sldId id="657" r:id="rId7"/>
    <p:sldId id="633" r:id="rId8"/>
    <p:sldId id="636" r:id="rId9"/>
    <p:sldId id="635" r:id="rId10"/>
    <p:sldId id="634" r:id="rId11"/>
    <p:sldId id="644" r:id="rId12"/>
    <p:sldId id="658" r:id="rId13"/>
    <p:sldId id="659" r:id="rId14"/>
    <p:sldId id="648" r:id="rId15"/>
    <p:sldId id="650" r:id="rId16"/>
    <p:sldId id="651" r:id="rId17"/>
    <p:sldId id="656" r:id="rId18"/>
    <p:sldId id="653" r:id="rId19"/>
    <p:sldId id="654" r:id="rId20"/>
    <p:sldId id="655" r:id="rId21"/>
    <p:sldId id="652" r:id="rId22"/>
    <p:sldId id="660" r:id="rId23"/>
    <p:sldId id="661" r:id="rId24"/>
  </p:sldIdLst>
  <p:sldSz cx="9144000" cy="6858000" type="screen4x3"/>
  <p:notesSz cx="6670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45148C"/>
    <a:srgbClr val="262626"/>
    <a:srgbClr val="644C00"/>
    <a:srgbClr val="9A7500"/>
    <a:srgbClr val="CC3300"/>
    <a:srgbClr val="FF9900"/>
    <a:srgbClr val="0066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74" y="-91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17.xml"/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E27C1EEC-6407-41D6-A6DA-1688C26D5058}" type="datetimeFigureOut">
              <a:rPr lang="zh-CN" altLang="en-US"/>
              <a:pPr/>
              <a:t>2012/4/24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AD5BF477-B64B-4960-9E9C-C12AEC597E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30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8050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5AD407CF-54B3-466B-9606-017BFCE899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18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4D4BD49-42E1-4BE1-8884-49CAD012389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C1C67D6-1EA5-457B-B61E-F6587A94DD0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75CFDA7-7BD5-42DE-8147-443A38ED2EE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2169944-979E-4730-9C3A-3E82F2B0DF7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76F3277-D3AE-4C17-9ED7-0CC2E5686DD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822435B-D6BD-4E5E-8449-704306D3B31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A18B52C-E4DA-4B7E-BE0D-0285B21CEDF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EFD2739-4959-487E-9386-E30F245D0AB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41D797F-2B11-41D2-936E-015BF62EF2E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1FBBBD6-BBBA-491F-9B26-E1F003B40B3C}" type="slidenum">
              <a:rPr lang="en-US" altLang="zh-TW" sz="1200">
                <a:latin typeface="Arial" pitchFamily="34" charset="0"/>
                <a:ea typeface="宋体" pitchFamily="2" charset="-122"/>
              </a:rPr>
              <a:pPr eaLnBrk="1" hangingPunct="1"/>
              <a:t>18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7F5EFC4-F96A-4776-847A-1BC74D6A6265}" type="slidenum">
              <a:rPr lang="en-US" altLang="zh-TW" sz="1200">
                <a:latin typeface="Arial" pitchFamily="34" charset="0"/>
                <a:ea typeface="宋体" pitchFamily="2" charset="-122"/>
              </a:rPr>
              <a:pPr eaLnBrk="1" hangingPunct="1"/>
              <a:t>19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94895D9-2155-4F2D-ABDB-710E54AFAF8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EC9B129-1104-4C6C-A322-E6D3E93226AB}" type="slidenum">
              <a:rPr lang="en-US" altLang="zh-TW" sz="1200">
                <a:latin typeface="Arial" pitchFamily="34" charset="0"/>
                <a:ea typeface="宋体" pitchFamily="2" charset="-122"/>
              </a:rPr>
              <a:pPr eaLnBrk="1" hangingPunct="1"/>
              <a:t>20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E47D3A1-8823-4406-98DC-EE212140A95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F3EF3B6-BC32-475B-A0D3-CF8AB4863B2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4EFDE60-58B9-472E-B6B1-F86FD809725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C350CF2-E343-4E8E-B84B-F4019EBD237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6FA9D45-6F3E-43B9-BCB7-0640456CF83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C173F22-838F-4994-82CF-423ACAD5E07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3003ADE-46E0-4CD0-998F-ABB74606255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9AEC207-582D-4C02-8062-9AA17AE5066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E6A0266-C43F-4231-BE22-9D6B26CEB30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5" name="Rectangle 12"/>
          <p:cNvSpPr>
            <a:spLocks noGrp="1" noChangeArrowheads="1"/>
          </p:cNvSpPr>
          <p:nvPr userDrawn="1"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Arial Unicode MS" pitchFamily="34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Arial Unicode MS" pitchFamily="34" charset="-122"/>
              </a:rPr>
              <a:t> </a:t>
            </a:r>
            <a:fld id="{2E99825E-099B-41B7-8AFF-CA8C566DDEFA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Arial Unicode MS" pitchFamily="34" charset="-122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Arial Unicode MS" pitchFamily="34" charset="-122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/>
          <p:nvPr userDrawn="1"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1124744"/>
            <a:ext cx="8784976" cy="5214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buClr>
                <a:srgbClr val="993300"/>
              </a:buClr>
              <a:defRPr baseline="0">
                <a:solidFill>
                  <a:srgbClr val="003366"/>
                </a:solidFill>
              </a:defRPr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 baseline="0">
                <a:solidFill>
                  <a:srgbClr val="003366"/>
                </a:solidFill>
              </a:defRPr>
            </a:lvl3pPr>
            <a:lvl4pPr>
              <a:defRPr baseline="0">
                <a:solidFill>
                  <a:srgbClr val="003366"/>
                </a:solidFill>
              </a:defRPr>
            </a:lvl4pPr>
          </a:lstStyle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  <a:p>
            <a:pPr lvl="3"/>
            <a:r>
              <a:rPr lang="en-US" altLang="zh-TW" dirty="0" smtClean="0"/>
              <a:t>This is another case</a:t>
            </a:r>
          </a:p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</p:txBody>
      </p:sp>
    </p:spTree>
    <p:extLst>
      <p:ext uri="{BB962C8B-B14F-4D97-AF65-F5344CB8AC3E}">
        <p14:creationId xmlns:p14="http://schemas.microsoft.com/office/powerpoint/2010/main" val="422358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kumimoji="1" lang="en-US" altLang="zh-CN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新細明體" charset="0"/>
                <a:cs typeface="Arial Unicode MS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Blip>
                <a:blip r:embed="rId2"/>
              </a:buBlip>
              <a:def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Arial Unicode MS" pitchFamily="34" charset="-122"/>
              </a:defRPr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88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2131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333333"/>
                </a:solidFill>
                <a:latin typeface="Monotype Corsiva" pitchFamily="66" charset="0"/>
                <a:ea typeface="Arial Unicode MS" pitchFamily="34" charset="-122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pitchFamily="66" charset="0"/>
                <a:ea typeface="Arial Unicode MS" pitchFamily="34" charset="-122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pitchFamily="66" charset="0"/>
              <a:ea typeface="Arial Unicode MS" pitchFamily="34" charset="-122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Arial Unicode MS" pitchFamily="34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Arial Unicode MS" pitchFamily="34" charset="-122"/>
              </a:rPr>
              <a:t> </a:t>
            </a:r>
            <a:fld id="{CDA75C2C-62CD-44DD-BA49-476C2B2AF490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Arial Unicode MS" pitchFamily="34" charset="-122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Arial Unicode MS" pitchFamily="34" charset="-122"/>
              </a:rPr>
              <a:t> </a:t>
            </a: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None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08" r:id="rId2"/>
    <p:sldLayoutId id="2147484110" r:id="rId3"/>
    <p:sldLayoutId id="214748411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PMingLiU" pitchFamily="18" charset="-120"/>
          <a:cs typeface="新細明體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7"/>
        </a:buBlip>
        <a:defRPr sz="36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8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060575"/>
            <a:ext cx="9144000" cy="22066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5400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Overview of </a:t>
            </a:r>
            <a:br>
              <a:rPr lang="en-US" altLang="zh-TW" sz="5400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lang="en-US" altLang="zh-TW" sz="5400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Data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database: data </a:t>
            </a:r>
            <a:r>
              <a:rPr altLang="zh-TW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Calibri" pitchFamily="34" charset="0"/>
              </a:rPr>
              <a:t>management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29662" cy="5327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Mobile transaction management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Concurrency and Integrity constraint enforcement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Recovery of mobile transactions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376092"/>
                </a:solidFill>
                <a:ea typeface="Arial Unicode MS" pitchFamily="34" charset="-122"/>
                <a:cs typeface="Arial Unicode MS" pitchFamily="34" charset="-122"/>
              </a:rPr>
              <a:t>Wireless data dissemination (broadcast)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376092"/>
                </a:solidFill>
                <a:ea typeface="Arial Unicode MS" pitchFamily="34" charset="-122"/>
                <a:cs typeface="Arial Unicode MS" pitchFamily="34" charset="-122"/>
              </a:rPr>
              <a:t>Mobile data caching / replication management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376092"/>
                </a:solidFill>
                <a:ea typeface="Arial Unicode MS" pitchFamily="34" charset="-122"/>
                <a:cs typeface="Arial Unicode MS" pitchFamily="34" charset="-122"/>
              </a:rPr>
              <a:t>Disconnected operations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376092"/>
                </a:solidFill>
                <a:ea typeface="Arial Unicode MS" pitchFamily="34" charset="-122"/>
                <a:cs typeface="Arial Unicode MS" pitchFamily="34" charset="-122"/>
              </a:rPr>
              <a:t>Mobile query processing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200" smtClean="0">
                <a:solidFill>
                  <a:srgbClr val="376092"/>
                </a:solidFill>
              </a:rPr>
              <a:t>Energy efficient query processing, e.g., data shipping vs. query shipping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200" smtClean="0">
                <a:solidFill>
                  <a:srgbClr val="376092"/>
                </a:solidFill>
              </a:rPr>
              <a:t>Location dependent query processing – must reflect the constantly-changing location of client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200" smtClean="0">
                <a:solidFill>
                  <a:srgbClr val="376092"/>
                </a:solidFill>
              </a:rPr>
              <a:t>Querying moving objects – keep tracking moving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transactions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29662" cy="50403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sz="3000">
                <a:solidFill>
                  <a:srgbClr val="FF6600"/>
                </a:solidFill>
                <a:latin typeface="Calibri" charset="0"/>
                <a:ea typeface="ＭＳ Ｐゴシック" charset="0"/>
                <a:cs typeface="Calibri" charset="0"/>
              </a:rPr>
              <a:t>Transaction</a:t>
            </a:r>
            <a:r>
              <a:rPr sz="300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Calibri" charset="0"/>
              </a:rPr>
              <a:t>: a set of operations that translate a database from one consistent state to another consistent state</a:t>
            </a:r>
          </a:p>
          <a:p>
            <a:pPr lvl="1" eaLnBrk="1" hangingPunct="1">
              <a:spcBef>
                <a:spcPts val="6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Calibri" charset="0"/>
              </a:rPr>
              <a:t>Transaction operations</a:t>
            </a:r>
          </a:p>
          <a:p>
            <a:pPr lvl="2" eaLnBrk="1" hangingPunct="1">
              <a:spcBef>
                <a:spcPts val="600"/>
              </a:spcBef>
              <a:buFont typeface="Wingdings" charset="0"/>
              <a:buBlip>
                <a:blip r:embed="rId4"/>
              </a:buBlip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Serialization of concurrent execution</a:t>
            </a:r>
          </a:p>
          <a:p>
            <a:pPr lvl="2" eaLnBrk="1" hangingPunct="1">
              <a:spcBef>
                <a:spcPts val="600"/>
              </a:spcBef>
              <a:buFont typeface="Wingdings" charset="0"/>
              <a:buBlip>
                <a:blip r:embed="rId4"/>
              </a:buBlip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Transaction commit</a:t>
            </a:r>
          </a:p>
          <a:p>
            <a:pPr lvl="2" eaLnBrk="1" hangingPunct="1">
              <a:spcBef>
                <a:spcPts val="600"/>
              </a:spcBef>
              <a:buFont typeface="Wingdings" charset="0"/>
              <a:buBlip>
                <a:blip r:embed="rId4"/>
              </a:buBlip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cs typeface="Calibri" charset="0"/>
              </a:rPr>
              <a:t>Transaction and database recovery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sz="300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Calibri" charset="0"/>
              </a:rPr>
              <a:t>Transaction properties: 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  <a:defRPr/>
            </a:pPr>
            <a:r>
              <a:rPr sz="360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Calibri" charset="0"/>
              </a:rPr>
              <a:t>	  </a:t>
            </a:r>
            <a:r>
              <a:rPr sz="2400">
                <a:solidFill>
                  <a:schemeClr val="bg2">
                    <a:lumMod val="25000"/>
                  </a:schemeClr>
                </a:solidFill>
                <a:latin typeface="Calibri" charset="0"/>
                <a:ea typeface="Arial Unicode MS" charset="0"/>
                <a:cs typeface="Calibri" charset="0"/>
              </a:rPr>
              <a:t>ACID (Atomicity, Consistency, Isolation, and Durability)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sz="3000">
                <a:solidFill>
                  <a:schemeClr val="bg2">
                    <a:lumMod val="25000"/>
                  </a:schemeClr>
                </a:solidFill>
                <a:latin typeface="Calibri" charset="0"/>
                <a:ea typeface="ＭＳ Ｐゴシック" charset="0"/>
                <a:cs typeface="Calibri" charset="0"/>
              </a:rPr>
              <a:t>Too rigid and difficult to enforce for mobile transactions.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5963" y="3141663"/>
            <a:ext cx="2736850" cy="147637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200" dirty="0" err="1">
                <a:latin typeface="+mn-lt"/>
                <a:ea typeface="ＭＳ Ｐゴシック" charset="0"/>
                <a:cs typeface="ＭＳ Ｐゴシック" charset="0"/>
              </a:rPr>
              <a:t>Begin_transaction</a:t>
            </a: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 ()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 Execution of transaction program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  If (</a:t>
            </a:r>
            <a:r>
              <a:rPr lang="en-US" sz="1200" dirty="0" err="1">
                <a:latin typeface="+mn-lt"/>
                <a:ea typeface="ＭＳ Ｐゴシック" charset="0"/>
                <a:cs typeface="ＭＳ Ｐゴシック" charset="0"/>
              </a:rPr>
              <a:t>reach_final_state</a:t>
            </a: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) then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200" dirty="0" err="1">
                <a:latin typeface="+mn-lt"/>
                <a:ea typeface="ＭＳ Ｐゴシック" charset="0"/>
                <a:cs typeface="ＭＳ Ｐゴシック" charset="0"/>
              </a:rPr>
              <a:t>Commit_Work</a:t>
            </a: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err="1">
                <a:latin typeface="+mn-lt"/>
                <a:ea typeface="ＭＳ Ｐゴシック" charset="0"/>
                <a:cs typeface="ＭＳ Ｐゴシック" charset="0"/>
              </a:rPr>
              <a:t>final_state</a:t>
            </a: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  Else	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200" dirty="0" err="1">
                <a:latin typeface="+mn-lt"/>
                <a:ea typeface="ＭＳ Ｐゴシック" charset="0"/>
                <a:cs typeface="ＭＳ Ｐゴシック" charset="0"/>
              </a:rPr>
              <a:t>Rollback_Work</a:t>
            </a: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err="1">
                <a:latin typeface="+mn-lt"/>
                <a:ea typeface="ＭＳ Ｐゴシック" charset="0"/>
                <a:cs typeface="ＭＳ Ｐゴシック" charset="0"/>
              </a:rPr>
              <a:t>initial_state</a:t>
            </a: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)</a:t>
            </a:r>
            <a:endParaRPr lang="en-US" sz="1200" dirty="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" y="26035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transactions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29662" cy="5327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4"/>
              </a:buBlip>
            </a:pPr>
            <a:r>
              <a:rPr sz="3000">
                <a:solidFill>
                  <a:srgbClr val="4A452A"/>
                </a:solidFill>
                <a:ea typeface="MS PGothic" pitchFamily="34" charset="-128"/>
              </a:rPr>
              <a:t>Execution scenario: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600" smtClean="0">
                <a:solidFill>
                  <a:srgbClr val="660033"/>
                </a:solidFill>
              </a:rPr>
              <a:t>User issues transactions from his/her MU and the final results comes back to the same MU.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600" smtClean="0">
                <a:solidFill>
                  <a:srgbClr val="660033"/>
                </a:solidFill>
              </a:rPr>
              <a:t>The user transaction may not be completely executed at the MU so it is fragmented and distributed among database servers for execution.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600" smtClean="0">
                <a:solidFill>
                  <a:srgbClr val="660033"/>
                </a:solidFill>
              </a:rPr>
              <a:t>This creates a                                                                   </a:t>
            </a:r>
            <a:r>
              <a:rPr lang="en-US" altLang="zh-CN" sz="2600" i="1" smtClean="0">
                <a:solidFill>
                  <a:srgbClr val="17375E"/>
                </a:solidFill>
              </a:rPr>
              <a:t>distributed mobile execution</a:t>
            </a:r>
            <a:endParaRPr lang="en-US" altLang="zh-CN" sz="2600" smtClean="0">
              <a:solidFill>
                <a:srgbClr val="660033"/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4859338" y="3860800"/>
          <a:ext cx="40957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VISIO" r:id="rId5" imgW="5210556" imgH="3224784" progId="Visio.Drawing.6">
                  <p:embed/>
                </p:oleObj>
              </mc:Choice>
              <mc:Fallback>
                <p:oleObj name="VISIO" r:id="rId5" imgW="5210556" imgH="3224784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60800"/>
                        <a:ext cx="409575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transactions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785225" cy="5616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A452A"/>
                </a:solidFill>
                <a:ea typeface="MS PGothic" pitchFamily="34" charset="-128"/>
              </a:rPr>
              <a:t>Flexibility need be introduced.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solidFill>
                  <a:srgbClr val="4A452A"/>
                </a:solidFill>
                <a:cs typeface="Calibri" pitchFamily="34" charset="0"/>
              </a:rPr>
              <a:t>E.g., using workflow concept, p</a:t>
            </a:r>
            <a:r>
              <a:rPr lang="en-US" altLang="zh-CN" sz="2400" smtClean="0">
                <a:solidFill>
                  <a:srgbClr val="4A452A"/>
                </a:solidFill>
                <a:cs typeface="Calibri" pitchFamily="34" charset="0"/>
              </a:rPr>
              <a:t>art of the transaction can be executed and committed independent to its other parts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solidFill>
                  <a:srgbClr val="4A452A"/>
                </a:solidFill>
                <a:cs typeface="Calibri" pitchFamily="34" charset="0"/>
              </a:rPr>
              <a:t>New models and solutions are needed.</a:t>
            </a:r>
            <a:endParaRPr lang="en-US" altLang="zh-CN" sz="2400" smtClean="0">
              <a:solidFill>
                <a:srgbClr val="4A452A"/>
              </a:solidFill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FF6600"/>
                </a:solidFill>
                <a:ea typeface="MS PGothic" pitchFamily="34" charset="-128"/>
              </a:rPr>
              <a:t>Kangaroo Transactions</a:t>
            </a:r>
            <a:r>
              <a:rPr sz="3000">
                <a:solidFill>
                  <a:srgbClr val="4A452A"/>
                </a:solidFill>
                <a:ea typeface="MS PGothic" pitchFamily="34" charset="-128"/>
              </a:rPr>
              <a:t>: the management of transactions move with MU.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262626"/>
                </a:solidFill>
                <a:cs typeface="Calibri" pitchFamily="34" charset="0"/>
              </a:rPr>
              <a:t>A Kangaroo Transaction (KT) is created at MU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262626"/>
                </a:solidFill>
                <a:cs typeface="Calibri" pitchFamily="34" charset="0"/>
              </a:rPr>
              <a:t>On each hop to a new BS, A Jump Transaction (JT) is created at the BS - JT consists of a set of Local Transactions (LTs) and Global Transactions (GTs)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262626"/>
                </a:solidFill>
                <a:cs typeface="Calibri" pitchFamily="34" charset="0"/>
              </a:rPr>
              <a:t>Each BS manages mobile transactions and the movement of the MU.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cs typeface="Calibri" pitchFamily="34" charset="0"/>
              </a:rPr>
              <a:t>Mobile transaction</a:t>
            </a:r>
            <a:r>
              <a:rPr lang="ja-JP" altLang="en-US" sz="2000" smtClean="0">
                <a:cs typeface="Calibri" pitchFamily="34" charset="0"/>
              </a:rPr>
              <a:t>’</a:t>
            </a:r>
            <a:r>
              <a:rPr lang="en-US" altLang="ja-JP" sz="2000" smtClean="0">
                <a:cs typeface="Calibri" pitchFamily="34" charset="0"/>
              </a:rPr>
              <a:t>s execution is coordinated by the BS the MU is currently associated with.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cs typeface="Calibri" pitchFamily="34" charset="0"/>
              </a:rPr>
              <a:t>When MU hops from one cell to another, coordination of the mobile transaction moves to the new BS.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cs typeface="Calibri" pitchFamily="34" charset="0"/>
              </a:rPr>
              <a:t>Maintains a linked list of all BSs that have been coordinators of the KT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management in ad hoc mobile environments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29662" cy="4824413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sz="3000">
                <a:solidFill>
                  <a:schemeClr val="bg2">
                    <a:lumMod val="25000"/>
                  </a:schemeClr>
                </a:solidFill>
              </a:rPr>
              <a:t>With n</a:t>
            </a:r>
            <a:r>
              <a:rPr sz="280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sz="2800">
                <a:solidFill>
                  <a:schemeClr val="bg2">
                    <a:lumMod val="25000"/>
                  </a:schemeClr>
                </a:solidFill>
              </a:rPr>
              <a:t>dedicated </a:t>
            </a:r>
            <a:r>
              <a:rPr sz="2800">
                <a:solidFill>
                  <a:schemeClr val="bg2">
                    <a:lumMod val="25000"/>
                  </a:schemeClr>
                </a:solidFill>
              </a:rPr>
              <a:t>routers</a:t>
            </a:r>
            <a:r>
              <a:rPr sz="2800">
                <a:solidFill>
                  <a:schemeClr val="bg2">
                    <a:lumMod val="25000"/>
                  </a:schemeClr>
                </a:solidFill>
              </a:rPr>
              <a:t>, nodes become much more prone to get disconnected from network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sz="2800">
                <a:solidFill>
                  <a:schemeClr val="bg2">
                    <a:lumMod val="25000"/>
                  </a:schemeClr>
                </a:solidFill>
              </a:rPr>
              <a:t>Data availability degrade significantly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altLang="zh-TW" sz="2800">
                <a:solidFill>
                  <a:schemeClr val="bg2">
                    <a:lumMod val="25000"/>
                  </a:schemeClr>
                </a:solidFill>
              </a:rPr>
              <a:t>Query &amp; data delivery becomes much more difficult &amp; costly (energy)</a:t>
            </a:r>
          </a:p>
        </p:txBody>
      </p:sp>
      <p:pic>
        <p:nvPicPr>
          <p:cNvPr id="32771" name="Picture 4" descr="http://mitocw.udsm.ac.tz/NR/rdonlyres/Global/2/275E775C-2819-4606-9104-FC6C854E9877/0/chp_peer_to_peer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21163"/>
            <a:ext cx="30130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6" descr="http://t2.gstatic.com/images?q=tbn:ANd9GcT_biHEJk-Sdnrp4nK_wjuOIGI-15qtZqSs_Lg4clTbOSmHVfnxU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221163"/>
            <a:ext cx="3124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508500"/>
            <a:ext cx="238283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Caching &amp; Replication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8729662" cy="5184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A452A"/>
                </a:solidFill>
                <a:ea typeface="MS PGothic" pitchFamily="34" charset="-128"/>
              </a:rPr>
              <a:t>Same goal as in C/S model: improve data availability and reduce delay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A452A"/>
                </a:solidFill>
                <a:ea typeface="MS PGothic" pitchFamily="34" charset="-128"/>
              </a:rPr>
              <a:t>But, replication is very hard to achieve now</a:t>
            </a:r>
          </a:p>
          <a:p>
            <a:pPr lvl="1"/>
            <a:r>
              <a:rPr lang="en-US" altLang="zh-CN" sz="2400" smtClean="0">
                <a:solidFill>
                  <a:srgbClr val="4A452A"/>
                </a:solidFill>
              </a:rPr>
              <a:t>Disconnection makes it difficult to guarantee consistency in a timely and efficient manner, as we rely purely on the mobile nodes, no wired nodes</a:t>
            </a:r>
            <a:endParaRPr lang="en-US" altLang="zh-CN" smtClean="0">
              <a:solidFill>
                <a:srgbClr val="4A452A"/>
              </a:solidFill>
            </a:endParaRPr>
          </a:p>
          <a:p>
            <a:pPr lvl="1"/>
            <a:r>
              <a:rPr lang="en-US" sz="2400" smtClean="0">
                <a:solidFill>
                  <a:srgbClr val="4A452A"/>
                </a:solidFill>
              </a:rPr>
              <a:t>As nodes are disconnected more often</a:t>
            </a:r>
            <a:r>
              <a:rPr lang="en-US" altLang="zh-CN" sz="2400" smtClean="0">
                <a:solidFill>
                  <a:srgbClr val="4A452A"/>
                </a:solidFill>
              </a:rPr>
              <a:t>, data at each node diverges further and further from others</a:t>
            </a:r>
          </a:p>
          <a:p>
            <a:pPr lvl="1"/>
            <a:r>
              <a:rPr lang="en-US" altLang="zh-CN" sz="2400" smtClean="0">
                <a:solidFill>
                  <a:srgbClr val="4A452A"/>
                </a:solidFill>
              </a:rPr>
              <a:t>Soon, the database is inconsistent and there is no obvious way to repair it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A452A"/>
                </a:solidFill>
                <a:ea typeface="宋体" pitchFamily="2" charset="-122"/>
                <a:cs typeface="Arial Unicode MS" pitchFamily="34" charset="-122"/>
              </a:rPr>
              <a:t>Cooperative caching provides an effective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19200"/>
            <a:ext cx="8686800" cy="5334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Caching</a:t>
            </a:r>
          </a:p>
          <a:p>
            <a:pPr lvl="1">
              <a:lnSpc>
                <a:spcPct val="95000"/>
              </a:lnSpc>
            </a:pP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Cache popular data on the </a:t>
            </a:r>
            <a:r>
              <a:rPr lang="en-US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querying node</a:t>
            </a:r>
            <a:endParaRPr lang="en-US" altLang="zh-TW" sz="2600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Reduce</a:t>
            </a: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traffic overhead and query delay</a:t>
            </a:r>
          </a:p>
          <a:p>
            <a:pPr>
              <a:lnSpc>
                <a:spcPct val="95000"/>
              </a:lnSpc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Cooperative Caching</a:t>
            </a:r>
          </a:p>
          <a:p>
            <a:pPr lvl="1">
              <a:lnSpc>
                <a:spcPct val="95000"/>
              </a:lnSpc>
            </a:pPr>
            <a:r>
              <a:rPr lang="en-GB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Data source a</a:t>
            </a:r>
            <a:r>
              <a:rPr lang="en-GB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sk</a:t>
            </a:r>
            <a:r>
              <a:rPr lang="en-GB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 a collection of caching nodes</a:t>
            </a:r>
            <a:r>
              <a:rPr lang="en-GB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for help</a:t>
            </a:r>
            <a:endParaRPr lang="en-GB" altLang="zh-TW" sz="2600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5000"/>
              </a:lnSpc>
            </a:pPr>
            <a:r>
              <a:rPr lang="en-GB" altLang="zh-CN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Nodes cooperate to cache popular data</a:t>
            </a:r>
            <a:endParaRPr lang="en-GB" altLang="zh-TW" sz="2600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5000"/>
              </a:lnSpc>
            </a:pPr>
            <a:r>
              <a:rPr lang="en-GB" altLang="zh-TW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Coordination and sharing of cached data</a:t>
            </a:r>
          </a:p>
          <a:p>
            <a:pPr lvl="1">
              <a:lnSpc>
                <a:spcPct val="95000"/>
              </a:lnSpc>
            </a:pPr>
            <a:r>
              <a:rPr lang="en-GB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Advantages</a:t>
            </a:r>
          </a:p>
          <a:p>
            <a:pPr lvl="2">
              <a:lnSpc>
                <a:spcPct val="95000"/>
              </a:lnSpc>
            </a:pPr>
            <a:r>
              <a:rPr lang="en-GB" altLang="zh-TW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Further explore the potential of caching</a:t>
            </a:r>
            <a:r>
              <a:rPr lang="en-GB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– nodes c</a:t>
            </a:r>
            <a:r>
              <a:rPr lang="en-GB" altLang="zh-TW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ollaborate to serve queries</a:t>
            </a:r>
            <a:r>
              <a:rPr lang="en-GB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 without having to frequently send request to data source</a:t>
            </a:r>
          </a:p>
          <a:p>
            <a:pPr lvl="2">
              <a:lnSpc>
                <a:spcPct val="95000"/>
              </a:lnSpc>
            </a:pPr>
            <a:r>
              <a:rPr lang="en-GB" altLang="zh-CN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Shorter delay and less communication overhead</a:t>
            </a:r>
            <a:endParaRPr lang="en-GB" altLang="zh-TW" sz="2200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154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Caching in ad hoc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520112" cy="4824412"/>
          </a:xfrm>
        </p:spPr>
        <p:txBody>
          <a:bodyPr/>
          <a:lstStyle/>
          <a:p>
            <a:pPr>
              <a:lnSpc>
                <a:spcPct val="95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altLang="zh-TW" sz="3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Data collection and dissemination </a:t>
            </a:r>
          </a:p>
          <a:p>
            <a:pPr lvl="1">
              <a:lnSpc>
                <a:spcPct val="95000"/>
              </a:lnSpc>
              <a:buFont typeface="Wingdings" charset="0"/>
              <a:buBlip>
                <a:blip r:embed="rId4"/>
              </a:buBlip>
              <a:defRPr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From / to a certain </a:t>
            </a: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node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lvl="1">
              <a:lnSpc>
                <a:spcPct val="95000"/>
              </a:lnSpc>
              <a:buFont typeface="Wingdings" charset="0"/>
              <a:buBlip>
                <a:blip r:embed="rId4"/>
              </a:buBlip>
              <a:defRPr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From / to a certain group of nodes</a:t>
            </a:r>
          </a:p>
          <a:p>
            <a:pPr lvl="1">
              <a:lnSpc>
                <a:spcPct val="95000"/>
              </a:lnSpc>
              <a:buFont typeface="Wingdings" charset="0"/>
              <a:buBlip>
                <a:blip r:embed="rId4"/>
              </a:buBlip>
              <a:defRPr/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From 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/ to a certain area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3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Data delivery in 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Mobile ad hoc networks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Sensor networks</a:t>
            </a:r>
          </a:p>
          <a:p>
            <a:pPr lvl="1">
              <a:lnSpc>
                <a:spcPct val="95000"/>
              </a:lnSpc>
              <a:defRPr/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Vehicular networks</a:t>
            </a:r>
          </a:p>
          <a:p>
            <a:pPr>
              <a:lnSpc>
                <a:spcPct val="95000"/>
              </a:lnSpc>
              <a:defRPr/>
            </a:pPr>
            <a:r>
              <a:rPr lang="en-US" altLang="zh-TW" sz="3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Ad hoc routing</a:t>
            </a:r>
          </a:p>
          <a:p>
            <a:pPr>
              <a:lnSpc>
                <a:spcPct val="95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altLang="zh-TW" sz="3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rPr>
              <a:t>Delay-tolerant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200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dissemination in ad hoc networks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4572000" y="3573463"/>
            <a:ext cx="3878263" cy="2501900"/>
            <a:chOff x="672" y="720"/>
            <a:chExt cx="4416" cy="244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53" y="1824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B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72" y="2256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A</a:t>
              </a:r>
            </a:p>
          </p:txBody>
        </p:sp>
        <p:sp>
          <p:nvSpPr>
            <p:cNvPr id="8" name="Oval 7" descr="Water droplets"/>
            <p:cNvSpPr>
              <a:spLocks noChangeArrowheads="1"/>
            </p:cNvSpPr>
            <p:nvPr/>
          </p:nvSpPr>
          <p:spPr bwMode="auto">
            <a:xfrm>
              <a:off x="1728" y="1441"/>
              <a:ext cx="385" cy="3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S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51" y="1487"/>
              <a:ext cx="385" cy="385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E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77" y="1728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F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440" y="2447"/>
              <a:ext cx="383" cy="385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H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05" y="2064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J</a:t>
              </a:r>
            </a:p>
          </p:txBody>
        </p:sp>
        <p:sp>
          <p:nvSpPr>
            <p:cNvPr id="13" name="Oval 12" descr="Pink tissue paper"/>
            <p:cNvSpPr>
              <a:spLocks noChangeArrowheads="1"/>
            </p:cNvSpPr>
            <p:nvPr/>
          </p:nvSpPr>
          <p:spPr bwMode="auto">
            <a:xfrm>
              <a:off x="3984" y="2447"/>
              <a:ext cx="385" cy="385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D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968" y="1921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C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640" y="2256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G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13" y="2784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I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15" y="2592"/>
              <a:ext cx="385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K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008" y="2112"/>
              <a:ext cx="192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487" y="1728"/>
              <a:ext cx="28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055" y="2495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40" y="2160"/>
              <a:ext cx="145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728" y="2256"/>
              <a:ext cx="336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255" y="1824"/>
              <a:ext cx="145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736" y="1728"/>
              <a:ext cx="287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928" y="2064"/>
              <a:ext cx="145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400" y="2592"/>
              <a:ext cx="28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351" y="2208"/>
              <a:ext cx="28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776" y="273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11" y="2015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977" y="2592"/>
              <a:ext cx="23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841" y="2353"/>
              <a:ext cx="192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3600" y="2688"/>
              <a:ext cx="38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113" y="1632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968" y="1824"/>
              <a:ext cx="9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273" y="1200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Z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464" y="720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Y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511" y="11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128" y="1921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M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3888" y="2112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4416" y="2784"/>
              <a:ext cx="385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320" y="2784"/>
              <a:ext cx="145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705" y="1921"/>
              <a:ext cx="383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>
                  <a:latin typeface="Arial" charset="0"/>
                  <a:ea typeface="新細明體" charset="0"/>
                  <a:cs typeface="新細明體" charset="0"/>
                </a:rPr>
                <a:t>L</a:t>
              </a: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511" y="2112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Query processing in WSN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71600"/>
            <a:ext cx="8534400" cy="495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Network is abstracted as a database</a:t>
            </a:r>
            <a:endParaRPr lang="en-US" sz="3000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TW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epresents sensors and sensor data in a database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Control of sensors and extracting data occurs through special SQL-like queries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8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8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4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</a:pPr>
            <a:endParaRPr lang="en-US" sz="24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Examples: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TinyDB (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UC Berkley</a:t>
            </a: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)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,                          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Cougar</a:t>
            </a: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 (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Cornell</a:t>
            </a: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)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,                                   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5699125" y="5300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0964" name="Group 10"/>
          <p:cNvGrpSpPr>
            <a:grpSpLocks/>
          </p:cNvGrpSpPr>
          <p:nvPr/>
        </p:nvGrpSpPr>
        <p:grpSpPr bwMode="auto">
          <a:xfrm>
            <a:off x="-228600" y="3429000"/>
            <a:ext cx="4648200" cy="1295400"/>
            <a:chOff x="2688" y="2400"/>
            <a:chExt cx="2928" cy="672"/>
          </a:xfrm>
        </p:grpSpPr>
        <p:sp>
          <p:nvSpPr>
            <p:cNvPr id="41010" name="Rectangle 9"/>
            <p:cNvSpPr>
              <a:spLocks noChangeArrowheads="1"/>
            </p:cNvSpPr>
            <p:nvPr/>
          </p:nvSpPr>
          <p:spPr bwMode="auto">
            <a:xfrm>
              <a:off x="2976" y="2400"/>
              <a:ext cx="264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Text Box 7"/>
            <p:cNvSpPr txBox="1">
              <a:spLocks noChangeArrowheads="1"/>
            </p:cNvSpPr>
            <p:nvPr/>
          </p:nvSpPr>
          <p:spPr bwMode="auto">
            <a:xfrm>
              <a:off x="2688" y="2400"/>
              <a:ext cx="292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lvl="1" eaLnBrk="1" hangingPunct="1"/>
              <a:r>
                <a:rPr lang="en-US" altLang="zh-TW" sz="1600"/>
                <a:t>SELECT </a:t>
              </a:r>
              <a:r>
                <a:rPr lang="en-US" sz="1600"/>
                <a:t>N</a:t>
              </a:r>
              <a:r>
                <a:rPr lang="en-US" altLang="zh-TW" sz="1600"/>
                <a:t>odeid, </a:t>
              </a:r>
              <a:r>
                <a:rPr lang="en-US" sz="1600"/>
                <a:t>Light</a:t>
              </a:r>
            </a:p>
            <a:p>
              <a:pPr lvl="1" eaLnBrk="1" hangingPunct="1"/>
              <a:r>
                <a:rPr lang="en-US" sz="1600"/>
                <a:t>	FROM Sensors</a:t>
              </a:r>
              <a:endParaRPr lang="en-US" altLang="zh-TW" sz="1600"/>
            </a:p>
            <a:p>
              <a:pPr lvl="2" eaLnBrk="1" hangingPunct="1"/>
              <a:r>
                <a:rPr lang="en-US" altLang="zh-TW" sz="1600"/>
                <a:t>WHERE </a:t>
              </a:r>
              <a:r>
                <a:rPr lang="en-US" sz="1600"/>
                <a:t>Light </a:t>
              </a:r>
              <a:r>
                <a:rPr lang="en-US" altLang="zh-TW" sz="1600"/>
                <a:t>&gt;</a:t>
              </a:r>
              <a:r>
                <a:rPr lang="en-US" sz="1600"/>
                <a:t> 400</a:t>
              </a:r>
              <a:endParaRPr lang="en-US" altLang="zh-TW" sz="1600"/>
            </a:p>
            <a:p>
              <a:pPr lvl="2" eaLnBrk="1" hangingPunct="1"/>
              <a:r>
                <a:rPr lang="en-US" sz="1600"/>
                <a:t>EPOCH DURATION 1s</a:t>
              </a:r>
              <a:endParaRPr lang="en-US" altLang="zh-TW" sz="1600"/>
            </a:p>
          </p:txBody>
        </p:sp>
      </p:grpSp>
      <p:graphicFrame>
        <p:nvGraphicFramePr>
          <p:cNvPr id="9320" name="Group 104"/>
          <p:cNvGraphicFramePr>
            <a:graphicFrameLocks noGrp="1"/>
          </p:cNvGraphicFramePr>
          <p:nvPr>
            <p:ph sz="half" idx="2"/>
          </p:nvPr>
        </p:nvGraphicFramePr>
        <p:xfrm>
          <a:off x="4572000" y="3352800"/>
          <a:ext cx="4419600" cy="1544638"/>
        </p:xfrm>
        <a:graphic>
          <a:graphicData uri="http://schemas.openxmlformats.org/drawingml/2006/table">
            <a:tbl>
              <a:tblPr/>
              <a:tblGrid>
                <a:gridCol w="747713"/>
                <a:gridCol w="830262"/>
                <a:gridCol w="690563"/>
                <a:gridCol w="677862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Epoch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Nodeid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Accel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Sound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0</a:t>
                      </a:r>
                      <a:endParaRPr kumimoji="0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Web" pitchFamily="34" charset="0"/>
                        <a:ea typeface="PMingLiU" pitchFamily="18" charset="-12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455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0</a:t>
                      </a:r>
                      <a:endParaRPr kumimoji="0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BFB9BD"/>
                        </a:solidFill>
                        <a:effectLst/>
                        <a:latin typeface="Myriad Web" pitchFamily="34" charset="0"/>
                        <a:ea typeface="PMingLiU" pitchFamily="18" charset="-12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389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422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405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</a:tbl>
          </a:graphicData>
        </a:graphic>
      </p:graphicFrame>
      <p:sp>
        <p:nvSpPr>
          <p:cNvPr id="41009" name="Text Box 105"/>
          <p:cNvSpPr txBox="1">
            <a:spLocks noChangeArrowheads="1"/>
          </p:cNvSpPr>
          <p:nvPr/>
        </p:nvSpPr>
        <p:spPr bwMode="auto">
          <a:xfrm>
            <a:off x="6400800" y="2971800"/>
            <a:ext cx="261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 b="1">
                <a:latin typeface="Times New Roman" pitchFamily="18" charset="0"/>
              </a:rPr>
              <a:t>Sensors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Query processing in WSN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71600"/>
            <a:ext cx="8534400" cy="495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Network is abstracted as a database</a:t>
            </a:r>
            <a:endParaRPr lang="en-US" sz="3000" smtClean="0">
              <a:solidFill>
                <a:srgbClr val="4A452A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TW" sz="24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epresents sensors and sensor data in a database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Control of sensors and extracting data occurs through special SQL-like queries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8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8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sz="24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</a:pPr>
            <a:endParaRPr lang="en-US" sz="2400" smtClean="0">
              <a:solidFill>
                <a:srgbClr val="4A452A"/>
              </a:solidFill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Examples: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TinyDB (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UC Berkley</a:t>
            </a: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)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,                          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Cougar</a:t>
            </a: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 (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Cornell</a:t>
            </a: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)</a:t>
            </a:r>
            <a:r>
              <a:rPr lang="en-US" sz="2200" smtClean="0">
                <a:solidFill>
                  <a:srgbClr val="4A452A"/>
                </a:solidFill>
                <a:latin typeface="Calibri" pitchFamily="34" charset="0"/>
                <a:ea typeface="宋体" pitchFamily="2" charset="-122"/>
              </a:rPr>
              <a:t>,                                   </a:t>
            </a:r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5699125" y="5300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3012" name="Group 10"/>
          <p:cNvGrpSpPr>
            <a:grpSpLocks/>
          </p:cNvGrpSpPr>
          <p:nvPr/>
        </p:nvGrpSpPr>
        <p:grpSpPr bwMode="auto">
          <a:xfrm>
            <a:off x="-228600" y="3429000"/>
            <a:ext cx="4648200" cy="1295400"/>
            <a:chOff x="2688" y="2400"/>
            <a:chExt cx="2928" cy="672"/>
          </a:xfrm>
        </p:grpSpPr>
        <p:sp>
          <p:nvSpPr>
            <p:cNvPr id="43058" name="Rectangle 9"/>
            <p:cNvSpPr>
              <a:spLocks noChangeArrowheads="1"/>
            </p:cNvSpPr>
            <p:nvPr/>
          </p:nvSpPr>
          <p:spPr bwMode="auto">
            <a:xfrm>
              <a:off x="2976" y="2400"/>
              <a:ext cx="264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Text Box 7"/>
            <p:cNvSpPr txBox="1">
              <a:spLocks noChangeArrowheads="1"/>
            </p:cNvSpPr>
            <p:nvPr/>
          </p:nvSpPr>
          <p:spPr bwMode="auto">
            <a:xfrm>
              <a:off x="2688" y="2400"/>
              <a:ext cx="292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lvl="1" eaLnBrk="1" hangingPunct="1"/>
              <a:r>
                <a:rPr lang="en-US" altLang="zh-TW" sz="1600"/>
                <a:t>SELECT </a:t>
              </a:r>
              <a:r>
                <a:rPr lang="en-US" sz="1600"/>
                <a:t>N</a:t>
              </a:r>
              <a:r>
                <a:rPr lang="en-US" altLang="zh-TW" sz="1600"/>
                <a:t>odeid, </a:t>
              </a:r>
              <a:r>
                <a:rPr lang="en-US" sz="1600"/>
                <a:t>Light</a:t>
              </a:r>
            </a:p>
            <a:p>
              <a:pPr lvl="1" eaLnBrk="1" hangingPunct="1"/>
              <a:r>
                <a:rPr lang="en-US" sz="1600"/>
                <a:t>	FROM Sensors</a:t>
              </a:r>
              <a:endParaRPr lang="en-US" altLang="zh-TW" sz="1600"/>
            </a:p>
            <a:p>
              <a:pPr lvl="2" eaLnBrk="1" hangingPunct="1"/>
              <a:r>
                <a:rPr lang="en-US" altLang="zh-TW" sz="1600"/>
                <a:t>WHERE </a:t>
              </a:r>
              <a:r>
                <a:rPr lang="en-US" sz="1600"/>
                <a:t>Light </a:t>
              </a:r>
              <a:r>
                <a:rPr lang="en-US" altLang="zh-TW" sz="1600"/>
                <a:t>&gt;</a:t>
              </a:r>
              <a:r>
                <a:rPr lang="en-US" sz="1600"/>
                <a:t> 400</a:t>
              </a:r>
              <a:endParaRPr lang="en-US" altLang="zh-TW" sz="1600"/>
            </a:p>
            <a:p>
              <a:pPr lvl="2" eaLnBrk="1" hangingPunct="1"/>
              <a:r>
                <a:rPr lang="en-US" sz="1600"/>
                <a:t>EPOCH DURATION 1s</a:t>
              </a:r>
              <a:endParaRPr lang="en-US" altLang="zh-TW" sz="1600"/>
            </a:p>
          </p:txBody>
        </p:sp>
      </p:grpSp>
      <p:graphicFrame>
        <p:nvGraphicFramePr>
          <p:cNvPr id="9320" name="Group 104"/>
          <p:cNvGraphicFramePr>
            <a:graphicFrameLocks noGrp="1"/>
          </p:cNvGraphicFramePr>
          <p:nvPr>
            <p:ph sz="half" idx="2"/>
          </p:nvPr>
        </p:nvGraphicFramePr>
        <p:xfrm>
          <a:off x="4572000" y="3352800"/>
          <a:ext cx="4419600" cy="1544638"/>
        </p:xfrm>
        <a:graphic>
          <a:graphicData uri="http://schemas.openxmlformats.org/drawingml/2006/table">
            <a:tbl>
              <a:tblPr/>
              <a:tblGrid>
                <a:gridCol w="747713"/>
                <a:gridCol w="830262"/>
                <a:gridCol w="690563"/>
                <a:gridCol w="677862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Epoch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Nodeid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Accel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Sound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0</a:t>
                      </a:r>
                      <a:endParaRPr kumimoji="0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Web" pitchFamily="34" charset="0"/>
                        <a:ea typeface="PMingLiU" pitchFamily="18" charset="-12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455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0</a:t>
                      </a:r>
                      <a:endParaRPr kumimoji="0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BFB9BD"/>
                        </a:solidFill>
                        <a:effectLst/>
                        <a:latin typeface="Myriad Web" pitchFamily="34" charset="0"/>
                        <a:ea typeface="PMingLiU" pitchFamily="18" charset="-120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389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422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405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B9BD"/>
                          </a:solidFill>
                          <a:effectLst/>
                          <a:latin typeface="Myriad Web" pitchFamily="34" charset="0"/>
                          <a:ea typeface="PMingLiU" pitchFamily="18" charset="-120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</a:tbl>
          </a:graphicData>
        </a:graphic>
      </p:graphicFrame>
      <p:sp>
        <p:nvSpPr>
          <p:cNvPr id="43057" name="Text Box 105"/>
          <p:cNvSpPr txBox="1">
            <a:spLocks noChangeArrowheads="1"/>
          </p:cNvSpPr>
          <p:nvPr/>
        </p:nvSpPr>
        <p:spPr bwMode="auto">
          <a:xfrm>
            <a:off x="6400800" y="2971800"/>
            <a:ext cx="261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 b="1">
                <a:latin typeface="Times New Roman" pitchFamily="18" charset="0"/>
              </a:rPr>
              <a:t>Sensors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Outline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04250" cy="5005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Drives of mobile data management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Objectives of mobile data management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Data management in client/server mobile environments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Data management in ad hoc mobile environments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endParaRPr altLang="zh-TW">
              <a:solidFill>
                <a:srgbClr val="40404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Query processing in WSN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71600"/>
            <a:ext cx="8534400" cy="495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Users specify the data they want</a:t>
            </a:r>
          </a:p>
          <a:p>
            <a:pPr lvl="1">
              <a:lnSpc>
                <a:spcPct val="90000"/>
              </a:lnSpc>
            </a:pP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Simple, SQL-like queries</a:t>
            </a:r>
          </a:p>
          <a:p>
            <a:pPr>
              <a:lnSpc>
                <a:spcPct val="90000"/>
              </a:lnSpc>
            </a:pPr>
            <a:r>
              <a:rPr lang="en-US" altLang="zh-TW" sz="30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Challenge is to how to provide:</a:t>
            </a:r>
          </a:p>
          <a:p>
            <a:pPr lvl="1">
              <a:lnSpc>
                <a:spcPct val="90000"/>
              </a:lnSpc>
            </a:pP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expressive &amp; easy-to-use interface</a:t>
            </a:r>
          </a:p>
          <a:p>
            <a:pPr lvl="1">
              <a:lnSpc>
                <a:spcPct val="90000"/>
              </a:lnSpc>
            </a:pP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high-level operators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well-defined interactions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“transparent optimizations” that many programmers would miss</a:t>
            </a:r>
          </a:p>
          <a:p>
            <a:pPr lvl="3">
              <a:lnSpc>
                <a:spcPct val="90000"/>
              </a:lnSpc>
            </a:pPr>
            <a:r>
              <a:rPr lang="en-US" altLang="zh-TW" sz="22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Sensor-net specific techniques</a:t>
            </a:r>
          </a:p>
          <a:p>
            <a:pPr lvl="1">
              <a:lnSpc>
                <a:spcPct val="90000"/>
              </a:lnSpc>
            </a:pPr>
            <a:r>
              <a:rPr lang="en-US" altLang="zh-TW" sz="2600" smtClean="0">
                <a:solidFill>
                  <a:srgbClr val="4A452A"/>
                </a:solidFill>
                <a:latin typeface="Calibri" pitchFamily="34" charset="0"/>
                <a:cs typeface="Calibri" pitchFamily="34" charset="0"/>
              </a:rPr>
              <a:t>Power-efficient execution of queries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aggregation in WSN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0338"/>
            <a:ext cx="864235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A452A"/>
                </a:solidFill>
                <a:ea typeface="MS PGothic" pitchFamily="34" charset="-128"/>
              </a:rPr>
              <a:t>Exploit query semantics to improve efficiency</a:t>
            </a:r>
          </a:p>
          <a:p>
            <a:pPr lvl="1">
              <a:spcBef>
                <a:spcPct val="30000"/>
              </a:spcBef>
            </a:pPr>
            <a:r>
              <a:rPr lang="en-US" altLang="zh-TW" sz="2400" smtClean="0">
                <a:solidFill>
                  <a:srgbClr val="4A452A"/>
                </a:solidFill>
              </a:rPr>
              <a:t>Data coming from multiple sensor nodes are aggregated when they reach a common routing or relaying node on their way to the sink, if they have about the same attributes of the phenomenon being sensed </a:t>
            </a:r>
            <a:endParaRPr lang="en-US" altLang="zh-CN" sz="2400" smtClean="0">
              <a:solidFill>
                <a:srgbClr val="4A452A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altLang="zh-CN" sz="2400" smtClean="0">
                <a:solidFill>
                  <a:srgbClr val="4A452A"/>
                </a:solidFill>
              </a:rPr>
              <a:t>P</a:t>
            </a:r>
            <a:r>
              <a:rPr lang="en-US" altLang="zh-TW" sz="2400" smtClean="0">
                <a:solidFill>
                  <a:srgbClr val="4A452A"/>
                </a:solidFill>
              </a:rPr>
              <a:t>rovide energy savings by allowing in-network aggregation of redundant information</a:t>
            </a:r>
            <a:r>
              <a:rPr lang="en-US" altLang="zh-CN" sz="2400" smtClean="0">
                <a:solidFill>
                  <a:srgbClr val="4A452A"/>
                </a:solidFill>
              </a:rPr>
              <a:t> and                                                        reducing transmissions</a:t>
            </a:r>
            <a:endParaRPr lang="en-US" sz="2400" smtClean="0">
              <a:solidFill>
                <a:srgbClr val="4A452A"/>
              </a:solidFill>
            </a:endParaRP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5003800" y="4076700"/>
            <a:ext cx="3770313" cy="2284413"/>
            <a:chOff x="3315" y="2727"/>
            <a:chExt cx="2044" cy="113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21" y="2878"/>
              <a:ext cx="93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157" y="2878"/>
              <a:ext cx="95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621" y="3204"/>
              <a:ext cx="93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157" y="3204"/>
              <a:ext cx="95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877" y="3531"/>
              <a:ext cx="94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10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3667" y="2971"/>
              <a:ext cx="0" cy="23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3700" y="3284"/>
              <a:ext cx="191" cy="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4204" y="2971"/>
              <a:ext cx="0" cy="23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8" idx="4"/>
              <a:endCxn id="9" idx="7"/>
            </p:cNvCxnSpPr>
            <p:nvPr/>
          </p:nvCxnSpPr>
          <p:spPr bwMode="auto">
            <a:xfrm flipH="1">
              <a:off x="3957" y="3297"/>
              <a:ext cx="247" cy="2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5" idx="6"/>
              <a:endCxn id="8" idx="1"/>
            </p:cNvCxnSpPr>
            <p:nvPr/>
          </p:nvCxnSpPr>
          <p:spPr bwMode="auto">
            <a:xfrm>
              <a:off x="3714" y="2924"/>
              <a:ext cx="457" cy="2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297" y="2924"/>
              <a:ext cx="0" cy="30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017" y="3344"/>
              <a:ext cx="234" cy="23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737" y="3018"/>
              <a:ext cx="327" cy="20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15" y="2727"/>
              <a:ext cx="50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 b="1">
                  <a:latin typeface="Arial" charset="0"/>
                  <a:ea typeface="新細明體" charset="0"/>
                  <a:cs typeface="新細明體" charset="0"/>
                </a:rPr>
                <a:t>Source 1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83" y="2727"/>
              <a:ext cx="50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 b="1">
                  <a:latin typeface="Arial" charset="0"/>
                  <a:ea typeface="新細明體" charset="0"/>
                  <a:cs typeface="新細明體" charset="0"/>
                </a:rPr>
                <a:t>Source 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456" y="3312"/>
              <a:ext cx="170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 b="1">
                  <a:latin typeface="Arial" charset="0"/>
                  <a:ea typeface="新細明體" charset="0"/>
                  <a:cs typeface="新細明體" charset="0"/>
                </a:rPr>
                <a:t>A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298" y="3288"/>
              <a:ext cx="170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latin typeface="Arial" pitchFamily="34" charset="0"/>
                  <a:ea typeface="PMingLiU" pitchFamily="18" charset="-120"/>
                </a:rPr>
                <a:t>B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808" y="3708"/>
              <a:ext cx="30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 b="1">
                  <a:latin typeface="Arial" charset="0"/>
                  <a:ea typeface="新細明體" charset="0"/>
                  <a:cs typeface="新細明體" charset="0"/>
                </a:rPr>
                <a:t>Sink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4087" y="3134"/>
              <a:ext cx="234" cy="2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39" y="3008"/>
              <a:ext cx="15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>
                  <a:latin typeface="Arial" charset="0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78" y="3125"/>
              <a:ext cx="15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>
                  <a:latin typeface="Arial" charset="0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135" y="3475"/>
              <a:ext cx="26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400">
                  <a:latin typeface="Arial" charset="0"/>
                  <a:ea typeface="新細明體" charset="0"/>
                  <a:cs typeface="新細明體" charset="0"/>
                </a:rPr>
                <a:t>1+2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4368" y="3168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694" y="3031"/>
              <a:ext cx="66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latin typeface="Arial" pitchFamily="34" charset="0"/>
                  <a:ea typeface="PMingLiU" pitchFamily="18" charset="-120"/>
                </a:rPr>
                <a:t>Data</a:t>
              </a:r>
            </a:p>
            <a:p>
              <a:r>
                <a:rPr lang="en-US" altLang="zh-TW" sz="1400" b="1">
                  <a:latin typeface="Arial" pitchFamily="34" charset="0"/>
                  <a:ea typeface="PMingLiU" pitchFamily="18" charset="-120"/>
                </a:rPr>
                <a:t>Aggregation</a:t>
              </a:r>
              <a:endParaRPr lang="en-US" altLang="zh-TW">
                <a:latin typeface="Arial" pitchFamily="34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  <p:transition advTm="10740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aggregation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in WSN</a:t>
            </a:r>
            <a:endParaRPr kumimoji="0"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4968875" cy="5257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A452A"/>
                </a:solidFill>
                <a:ea typeface="宋体" pitchFamily="2" charset="-122"/>
              </a:rPr>
              <a:t>In this view, routing structure in a sensor network can be considered as a form of reverse multicast tree</a:t>
            </a:r>
            <a:endParaRPr sz="2800">
              <a:solidFill>
                <a:srgbClr val="4A452A"/>
              </a:solidFill>
              <a:ea typeface="宋体" pitchFamily="2" charset="-122"/>
            </a:endParaRPr>
          </a:p>
          <a:p>
            <a:pPr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A452A"/>
                </a:solidFill>
                <a:ea typeface="宋体" pitchFamily="2" charset="-122"/>
              </a:rPr>
              <a:t>Optimal aggregation is</a:t>
            </a:r>
            <a:r>
              <a:rPr altLang="zh-TW" sz="2800">
                <a:solidFill>
                  <a:srgbClr val="4A452A"/>
                </a:solidFill>
                <a:ea typeface="宋体" pitchFamily="2" charset="-122"/>
              </a:rPr>
              <a:t> NP-hard in general</a:t>
            </a:r>
            <a:r>
              <a:rPr sz="2800">
                <a:solidFill>
                  <a:srgbClr val="4A452A"/>
                </a:solidFill>
                <a:ea typeface="宋体" pitchFamily="2" charset="-122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E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quivalent to forming a minimum Steiner tree.</a:t>
            </a:r>
            <a:endParaRPr lang="en-US" altLang="zh-CN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>
              <a:spcBef>
                <a:spcPct val="3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Optimum no. Of transmission = no. of edges in the minimum Steiner tree</a:t>
            </a:r>
          </a:p>
        </p:txBody>
      </p:sp>
      <p:pic>
        <p:nvPicPr>
          <p:cNvPr id="48131" name="Picture 4" descr="Data_Aggreg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557338"/>
            <a:ext cx="3482975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5148263" y="4724400"/>
            <a:ext cx="388778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TW" altLang="en-US" sz="1600">
                <a:latin typeface="Myriad Web" pitchFamily="34" charset="0"/>
                <a:ea typeface="PMingLiU" pitchFamily="18" charset="-120"/>
              </a:rPr>
              <a:t>	*</a:t>
            </a:r>
            <a:r>
              <a:rPr lang="en-US" altLang="zh-TW" sz="1600">
                <a:latin typeface="Myriad Web" pitchFamily="34" charset="0"/>
                <a:ea typeface="PMingLiU" pitchFamily="18" charset="-120"/>
              </a:rPr>
              <a:t>A minimum-weight tree connecting a designated set of vertices, called terminals, in a weighted graph. The tree may include non-terminals, which are called Steiner vertices</a:t>
            </a:r>
            <a:r>
              <a:rPr lang="en-US" altLang="zh-CN" sz="1600">
                <a:latin typeface="Arial" pitchFamily="34" charset="0"/>
                <a:ea typeface="PMingLiU" pitchFamily="18" charset="-120"/>
              </a:rPr>
              <a:t>”</a:t>
            </a:r>
            <a:endParaRPr lang="en-US" altLang="zh-TW" sz="1600">
              <a:latin typeface="Myriad Web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sz="3000">
                <a:solidFill>
                  <a:schemeClr val="bg2">
                    <a:lumMod val="25000"/>
                  </a:schemeClr>
                </a:solidFill>
              </a:rPr>
              <a:t>Aggregation techniques (sub-optimal)</a:t>
            </a:r>
          </a:p>
          <a:p>
            <a:pPr lvl="1">
              <a:spcBef>
                <a:spcPct val="300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TW" sz="2600" i="1" dirty="0">
                <a:solidFill>
                  <a:schemeClr val="bg2">
                    <a:lumMod val="25000"/>
                  </a:schemeClr>
                </a:solidFill>
              </a:rPr>
              <a:t>Center at Nearest Source (CNSDC)</a:t>
            </a:r>
            <a:r>
              <a:rPr lang="en-US" altLang="zh-TW" sz="2600" dirty="0">
                <a:solidFill>
                  <a:schemeClr val="bg2">
                    <a:lumMod val="25000"/>
                  </a:schemeClr>
                </a:solidFill>
              </a:rPr>
              <a:t>: All sources send the information first to the source nearest to the sink, which acts as the aggregator. </a:t>
            </a:r>
          </a:p>
          <a:p>
            <a:pPr lvl="1">
              <a:buFont typeface="Wingdings" charset="0"/>
              <a:buBlip>
                <a:blip r:embed="rId3"/>
              </a:buBlip>
              <a:defRPr/>
            </a:pPr>
            <a:r>
              <a:rPr lang="en-US" altLang="zh-TW" sz="2600" i="1" dirty="0" smtClean="0">
                <a:solidFill>
                  <a:schemeClr val="bg2">
                    <a:lumMod val="25000"/>
                  </a:schemeClr>
                </a:solidFill>
              </a:rPr>
              <a:t>Shortest Path Tree (SPTDC)</a:t>
            </a:r>
            <a:r>
              <a:rPr lang="en-US" altLang="zh-TW" sz="26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TW" sz="2600" dirty="0">
                <a:solidFill>
                  <a:schemeClr val="bg2">
                    <a:lumMod val="25000"/>
                  </a:schemeClr>
                </a:solidFill>
              </a:rPr>
              <a:t>Opportunistically merge the shortest paths from each source wherever they overlap. </a:t>
            </a:r>
          </a:p>
          <a:p>
            <a:pPr lvl="1">
              <a:buFont typeface="Wingdings" charset="0"/>
              <a:buBlip>
                <a:blip r:embed="rId3"/>
              </a:buBlip>
              <a:defRPr/>
            </a:pPr>
            <a:r>
              <a:rPr lang="en-US" altLang="zh-TW" sz="2600" i="1" dirty="0">
                <a:solidFill>
                  <a:schemeClr val="bg2">
                    <a:lumMod val="25000"/>
                  </a:schemeClr>
                </a:solidFill>
              </a:rPr>
              <a:t>Greedy Incremental Tree (GITDC)</a:t>
            </a:r>
            <a:r>
              <a:rPr lang="en-US" altLang="zh-TW" sz="2600" dirty="0">
                <a:solidFill>
                  <a:schemeClr val="bg2">
                    <a:lumMod val="25000"/>
                  </a:schemeClr>
                </a:solidFill>
              </a:rPr>
              <a:t>: Start with path from sink to nearest source. Successively add next nearest source to the existing tree.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aggregation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in WSN</a:t>
            </a:r>
            <a:endParaRPr kumimoji="0"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57200"/>
            <a:ext cx="8736012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Drives of mobile data management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41438"/>
            <a:ext cx="8604250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With increasing wireless connectivity and popularity of portable devices, mobile users are enabled to access and share on-line data and related services.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Mobile users can also carry extracts of corporate databases with them to have continuous access.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smtClean="0">
                <a:solidFill>
                  <a:srgbClr val="404040"/>
                </a:solidFill>
                <a:cs typeface="Calibri" pitchFamily="34" charset="0"/>
              </a:rPr>
              <a:t>Sales force automation – especially in pharmaceutical industry, consumer goods, parts, etc.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smtClean="0">
                <a:solidFill>
                  <a:srgbClr val="404040"/>
                </a:solidFill>
                <a:cs typeface="Calibri" pitchFamily="34" charset="0"/>
              </a:rPr>
              <a:t>Financial consulting and planning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smtClean="0">
                <a:solidFill>
                  <a:srgbClr val="404040"/>
                </a:solidFill>
                <a:cs typeface="Calibri" pitchFamily="34" charset="0"/>
              </a:rPr>
              <a:t>Insurance and claim processing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smtClean="0">
                <a:solidFill>
                  <a:srgbClr val="404040"/>
                </a:solidFill>
                <a:cs typeface="Calibri" pitchFamily="34" charset="0"/>
              </a:rPr>
              <a:t>Real estate / Property management – maintenance and building contracting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smtClean="0">
                <a:solidFill>
                  <a:srgbClr val="404040"/>
                </a:solidFill>
                <a:cs typeface="Calibri" pitchFamily="34" charset="0"/>
              </a:rPr>
              <a:t>Mobile e-commerce</a:t>
            </a:r>
          </a:p>
          <a:p>
            <a:pPr lvl="1" eaLnBrk="1" hangingPunct="1">
              <a:buFont typeface="Wingdings" pitchFamily="2" charset="2"/>
              <a:buBlip>
                <a:blip r:embed="rId3"/>
              </a:buBlip>
            </a:pPr>
            <a:endParaRPr lang="en-US" altLang="zh-TW" sz="2400" smtClean="0">
              <a:solidFill>
                <a:srgbClr val="404040"/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Objectives of mobile data management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8775"/>
            <a:ext cx="8604250" cy="4464050"/>
          </a:xfrm>
        </p:spPr>
        <p:txBody>
          <a:bodyPr/>
          <a:lstStyle/>
          <a:p>
            <a:pPr>
              <a:defRPr/>
            </a:pPr>
            <a:r>
              <a:rPr/>
              <a:t>Reducing the number of data </a:t>
            </a:r>
            <a:r>
              <a:t>transmitted over wireless networks.</a:t>
            </a:r>
            <a:endParaRPr/>
          </a:p>
          <a:p>
            <a:pPr>
              <a:defRPr/>
            </a:pPr>
            <a:r>
              <a:rPr/>
              <a:t>Reducing the response time of accessing data via </a:t>
            </a:r>
            <a:r>
              <a:t>wireless networks.</a:t>
            </a:r>
            <a:endParaRPr/>
          </a:p>
          <a:p>
            <a:pPr>
              <a:defRPr/>
            </a:pPr>
            <a:r>
              <a:rPr/>
              <a:t>Providing data </a:t>
            </a:r>
            <a:r>
              <a:t>caching </a:t>
            </a:r>
            <a:r>
              <a:rPr/>
              <a:t>on mobile </a:t>
            </a:r>
            <a:r>
              <a:t>hosts.</a:t>
            </a:r>
            <a:endParaRPr/>
          </a:p>
          <a:p>
            <a:pPr>
              <a:defRPr/>
            </a:pPr>
            <a:r>
              <a:rPr altLang="zh-TW"/>
              <a:t>Maintaining </a:t>
            </a:r>
            <a:r>
              <a:rPr altLang="zh-TW"/>
              <a:t>consistency of data and </a:t>
            </a:r>
            <a:r>
              <a:rPr altLang="zh-TW"/>
              <a:t>transactions.</a:t>
            </a:r>
            <a:endParaRPr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management in Client /Server mobile environments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729662" cy="45370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altLang="zh-TW" sz="3000"/>
              <a:t>A reference </a:t>
            </a:r>
            <a:r>
              <a:rPr altLang="zh-TW" sz="3000"/>
              <a:t>model of mobie databases</a:t>
            </a:r>
            <a:endParaRPr altLang="zh-TW" sz="3000"/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476375" y="2565400"/>
          <a:ext cx="6324600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4" imgW="5443728" imgH="4177284" progId="Visio.Drawing.6">
                  <p:embed/>
                </p:oleObj>
              </mc:Choice>
              <mc:Fallback>
                <p:oleObj name="VISIO" r:id="rId4" imgW="5443728" imgH="4177284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6324600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management in Client /Server mobile environments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729662" cy="7921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altLang="zh-TW" sz="3000"/>
              <a:t>Components of mobile a database</a:t>
            </a:r>
            <a:endParaRPr altLang="zh-TW" sz="3000"/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611188" y="2636838"/>
            <a:ext cx="8001000" cy="3810000"/>
            <a:chOff x="609600" y="1752600"/>
            <a:chExt cx="8001000" cy="3810000"/>
          </a:xfrm>
        </p:grpSpPr>
        <p:sp>
          <p:nvSpPr>
            <p:cNvPr id="16388" name="mainfrm"/>
            <p:cNvSpPr>
              <a:spLocks noEditPoints="1" noChangeArrowheads="1"/>
            </p:cNvSpPr>
            <p:nvPr/>
          </p:nvSpPr>
          <p:spPr bwMode="auto">
            <a:xfrm>
              <a:off x="685800" y="3048000"/>
              <a:ext cx="1042988" cy="801688"/>
            </a:xfrm>
            <a:custGeom>
              <a:avLst/>
              <a:gdLst>
                <a:gd name="T0" fmla="*/ 0 w 21600"/>
                <a:gd name="T1" fmla="*/ 0 h 21600"/>
                <a:gd name="T2" fmla="*/ 25181110 w 21600"/>
                <a:gd name="T3" fmla="*/ 0 h 21600"/>
                <a:gd name="T4" fmla="*/ 50362221 w 21600"/>
                <a:gd name="T5" fmla="*/ 0 h 21600"/>
                <a:gd name="T6" fmla="*/ 50362221 w 21600"/>
                <a:gd name="T7" fmla="*/ 14877399 h 21600"/>
                <a:gd name="T8" fmla="*/ 48037613 w 21600"/>
                <a:gd name="T9" fmla="*/ 29754799 h 21600"/>
                <a:gd name="T10" fmla="*/ 25181110 w 21600"/>
                <a:gd name="T11" fmla="*/ 29754799 h 21600"/>
                <a:gd name="T12" fmla="*/ 2711624 w 21600"/>
                <a:gd name="T13" fmla="*/ 29754799 h 21600"/>
                <a:gd name="T14" fmla="*/ 0 w 21600"/>
                <a:gd name="T15" fmla="*/ 148773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32 w 21600"/>
                <a:gd name="T25" fmla="*/ 22174 h 21600"/>
                <a:gd name="T26" fmla="*/ 21579 w 21600"/>
                <a:gd name="T27" fmla="*/ 279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laptop"/>
            <p:cNvSpPr>
              <a:spLocks noEditPoints="1" noChangeArrowheads="1"/>
            </p:cNvSpPr>
            <p:nvPr/>
          </p:nvSpPr>
          <p:spPr bwMode="auto">
            <a:xfrm>
              <a:off x="7391400" y="2667000"/>
              <a:ext cx="1219200" cy="990600"/>
            </a:xfrm>
            <a:custGeom>
              <a:avLst/>
              <a:gdLst>
                <a:gd name="T0" fmla="*/ 10711236 w 21600"/>
                <a:gd name="T1" fmla="*/ 0 h 21600"/>
                <a:gd name="T2" fmla="*/ 10711236 w 21600"/>
                <a:gd name="T3" fmla="*/ 15086563 h 21600"/>
                <a:gd name="T4" fmla="*/ 58389351 w 21600"/>
                <a:gd name="T5" fmla="*/ 0 h 21600"/>
                <a:gd name="T6" fmla="*/ 58389351 w 21600"/>
                <a:gd name="T7" fmla="*/ 15086563 h 21600"/>
                <a:gd name="T8" fmla="*/ 34408533 w 21600"/>
                <a:gd name="T9" fmla="*/ 0 h 21600"/>
                <a:gd name="T10" fmla="*/ 34408533 w 21600"/>
                <a:gd name="T11" fmla="*/ 45430017 h 21600"/>
                <a:gd name="T12" fmla="*/ 0 w 21600"/>
                <a:gd name="T13" fmla="*/ 45430017 h 21600"/>
                <a:gd name="T14" fmla="*/ 68817067 w 21600"/>
                <a:gd name="T15" fmla="*/ 4543001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scanner1"/>
            <p:cNvSpPr>
              <a:spLocks noEditPoints="1" noChangeArrowheads="1"/>
            </p:cNvSpPr>
            <p:nvPr/>
          </p:nvSpPr>
          <p:spPr bwMode="auto">
            <a:xfrm>
              <a:off x="7467600" y="5029200"/>
              <a:ext cx="914400" cy="381000"/>
            </a:xfrm>
            <a:custGeom>
              <a:avLst/>
              <a:gdLst>
                <a:gd name="T0" fmla="*/ 38709600 w 21600"/>
                <a:gd name="T1" fmla="*/ 2240139 h 21600"/>
                <a:gd name="T2" fmla="*/ 38709600 w 21600"/>
                <a:gd name="T3" fmla="*/ 3949806 h 21600"/>
                <a:gd name="T4" fmla="*/ 24955161 w 21600"/>
                <a:gd name="T5" fmla="*/ 6720417 h 21600"/>
                <a:gd name="T6" fmla="*/ 0 w 21600"/>
                <a:gd name="T7" fmla="*/ 3596040 h 21600"/>
                <a:gd name="T8" fmla="*/ 0 w 21600"/>
                <a:gd name="T9" fmla="*/ 1886391 h 21600"/>
                <a:gd name="T10" fmla="*/ 13361966 w 21600"/>
                <a:gd name="T11" fmla="*/ 0 h 21600"/>
                <a:gd name="T12" fmla="*/ 33600305 w 21600"/>
                <a:gd name="T13" fmla="*/ 29464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1425 w 21600"/>
                <a:gd name="T22" fmla="*/ 23068 h 21600"/>
                <a:gd name="T23" fmla="*/ 20312 w 21600"/>
                <a:gd name="T24" fmla="*/ 3093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5350" y="4547"/>
                  </a:moveTo>
                  <a:lnTo>
                    <a:pt x="21600" y="7200"/>
                  </a:lnTo>
                  <a:lnTo>
                    <a:pt x="21600" y="10800"/>
                  </a:lnTo>
                  <a:lnTo>
                    <a:pt x="21600" y="12695"/>
                  </a:lnTo>
                  <a:lnTo>
                    <a:pt x="13925" y="21600"/>
                  </a:lnTo>
                  <a:lnTo>
                    <a:pt x="10964" y="19326"/>
                  </a:lnTo>
                  <a:lnTo>
                    <a:pt x="0" y="11558"/>
                  </a:lnTo>
                  <a:lnTo>
                    <a:pt x="0" y="10800"/>
                  </a:lnTo>
                  <a:lnTo>
                    <a:pt x="0" y="6063"/>
                  </a:lnTo>
                  <a:lnTo>
                    <a:pt x="7456" y="0"/>
                  </a:lnTo>
                  <a:lnTo>
                    <a:pt x="8552" y="568"/>
                  </a:lnTo>
                  <a:lnTo>
                    <a:pt x="10964" y="568"/>
                  </a:lnTo>
                  <a:lnTo>
                    <a:pt x="18749" y="947"/>
                  </a:lnTo>
                  <a:lnTo>
                    <a:pt x="15350" y="4547"/>
                  </a:lnTo>
                  <a:close/>
                </a:path>
                <a:path w="21600" h="21600" extrusionOk="0">
                  <a:moveTo>
                    <a:pt x="15350" y="4547"/>
                  </a:moveTo>
                  <a:lnTo>
                    <a:pt x="21600" y="7200"/>
                  </a:lnTo>
                  <a:lnTo>
                    <a:pt x="13925" y="15347"/>
                  </a:lnTo>
                  <a:lnTo>
                    <a:pt x="0" y="6063"/>
                  </a:lnTo>
                  <a:moveTo>
                    <a:pt x="8552" y="568"/>
                  </a:moveTo>
                  <a:lnTo>
                    <a:pt x="2083" y="6063"/>
                  </a:lnTo>
                  <a:lnTo>
                    <a:pt x="11951" y="7579"/>
                  </a:lnTo>
                  <a:lnTo>
                    <a:pt x="15350" y="4547"/>
                  </a:lnTo>
                  <a:moveTo>
                    <a:pt x="14254" y="5684"/>
                  </a:moveTo>
                  <a:lnTo>
                    <a:pt x="19078" y="7768"/>
                  </a:lnTo>
                  <a:lnTo>
                    <a:pt x="13815" y="13074"/>
                  </a:lnTo>
                  <a:lnTo>
                    <a:pt x="2083" y="6063"/>
                  </a:lnTo>
                  <a:moveTo>
                    <a:pt x="13925" y="21600"/>
                  </a:moveTo>
                  <a:lnTo>
                    <a:pt x="13925" y="20463"/>
                  </a:lnTo>
                  <a:lnTo>
                    <a:pt x="13925" y="16674"/>
                  </a:lnTo>
                  <a:lnTo>
                    <a:pt x="13925" y="15347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2209800" y="2819400"/>
              <a:ext cx="914400" cy="1214438"/>
            </a:xfrm>
            <a:prstGeom prst="can">
              <a:avLst>
                <a:gd name="adj" fmla="val 332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AutoShape 7"/>
            <p:cNvSpPr>
              <a:spLocks noChangeArrowheads="1"/>
            </p:cNvSpPr>
            <p:nvPr/>
          </p:nvSpPr>
          <p:spPr bwMode="auto">
            <a:xfrm>
              <a:off x="6324600" y="2971800"/>
              <a:ext cx="533400" cy="685800"/>
            </a:xfrm>
            <a:prstGeom prst="can">
              <a:avLst>
                <a:gd name="adj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pitchFamily="34" charset="0"/>
                </a:rPr>
                <a:t>Mobile DB</a:t>
              </a:r>
            </a:p>
          </p:txBody>
        </p:sp>
        <p:sp>
          <p:nvSpPr>
            <p:cNvPr id="16393" name="AutoShape 8"/>
            <p:cNvSpPr>
              <a:spLocks noChangeArrowheads="1"/>
            </p:cNvSpPr>
            <p:nvPr/>
          </p:nvSpPr>
          <p:spPr bwMode="auto">
            <a:xfrm>
              <a:off x="6324600" y="4953000"/>
              <a:ext cx="533400" cy="609600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pitchFamily="34" charset="0"/>
                </a:rPr>
                <a:t>Mobile DB</a:t>
              </a: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7543800" y="2133600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Laptop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7620000" y="4419600"/>
              <a:ext cx="654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PDA</a:t>
              </a: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1200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Corporate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Server</a:t>
              </a:r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2057400" y="2057400"/>
              <a:ext cx="1200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Corporate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DB</a:t>
              </a:r>
            </a:p>
          </p:txBody>
        </p:sp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5867400" y="2286000"/>
              <a:ext cx="1447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pitchFamily="34" charset="0"/>
                </a:rPr>
                <a:t>Mobile DBMS</a:t>
              </a:r>
            </a:p>
          </p:txBody>
        </p:sp>
        <p:sp>
          <p:nvSpPr>
            <p:cNvPr id="16399" name="Rectangle 14"/>
            <p:cNvSpPr>
              <a:spLocks noChangeArrowheads="1"/>
            </p:cNvSpPr>
            <p:nvPr/>
          </p:nvSpPr>
          <p:spPr bwMode="auto">
            <a:xfrm>
              <a:off x="5867400" y="4267200"/>
              <a:ext cx="1447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pitchFamily="34" charset="0"/>
                </a:rPr>
                <a:t>Mobile DBMS</a:t>
              </a:r>
            </a:p>
          </p:txBody>
        </p:sp>
        <p:sp>
          <p:nvSpPr>
            <p:cNvPr id="16400" name="Rectangle 15"/>
            <p:cNvSpPr>
              <a:spLocks noChangeArrowheads="1"/>
            </p:cNvSpPr>
            <p:nvPr/>
          </p:nvSpPr>
          <p:spPr bwMode="auto">
            <a:xfrm>
              <a:off x="3352800" y="304800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pitchFamily="34" charset="0"/>
                </a:rPr>
                <a:t>Corporate</a:t>
              </a:r>
            </a:p>
            <a:p>
              <a:pPr algn="ctr"/>
              <a:r>
                <a:rPr lang="en-US" sz="1800">
                  <a:latin typeface="Arial" pitchFamily="34" charset="0"/>
                </a:rPr>
                <a:t>DBMS</a:t>
              </a:r>
            </a:p>
          </p:txBody>
        </p:sp>
        <p:cxnSp>
          <p:nvCxnSpPr>
            <p:cNvPr id="16401" name="AutoShape 16"/>
            <p:cNvCxnSpPr>
              <a:cxnSpLocks noChangeShapeType="1"/>
              <a:stCxn id="16391" idx="4"/>
              <a:endCxn id="16400" idx="1"/>
            </p:cNvCxnSpPr>
            <p:nvPr/>
          </p:nvCxnSpPr>
          <p:spPr bwMode="auto">
            <a:xfrm>
              <a:off x="3124200" y="3427413"/>
              <a:ext cx="228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7"/>
            <p:cNvCxnSpPr>
              <a:cxnSpLocks noChangeShapeType="1"/>
              <a:stCxn id="16392" idx="1"/>
              <a:endCxn id="16398" idx="2"/>
            </p:cNvCxnSpPr>
            <p:nvPr/>
          </p:nvCxnSpPr>
          <p:spPr bwMode="auto">
            <a:xfrm flipV="1">
              <a:off x="6591300" y="26670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8"/>
            <p:cNvCxnSpPr>
              <a:cxnSpLocks noChangeShapeType="1"/>
              <a:stCxn id="16393" idx="1"/>
              <a:endCxn id="16399" idx="2"/>
            </p:cNvCxnSpPr>
            <p:nvPr/>
          </p:nvCxnSpPr>
          <p:spPr bwMode="auto">
            <a:xfrm flipV="1">
              <a:off x="6591300" y="4648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9"/>
            <p:cNvCxnSpPr>
              <a:cxnSpLocks noChangeShapeType="1"/>
              <a:stCxn id="16400" idx="2"/>
              <a:endCxn id="16399" idx="1"/>
            </p:cNvCxnSpPr>
            <p:nvPr/>
          </p:nvCxnSpPr>
          <p:spPr bwMode="auto">
            <a:xfrm rot="16200000" flipH="1">
              <a:off x="4629150" y="3219450"/>
              <a:ext cx="647700" cy="18288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20"/>
            <p:cNvCxnSpPr>
              <a:cxnSpLocks noChangeShapeType="1"/>
              <a:stCxn id="16400" idx="0"/>
              <a:endCxn id="16398" idx="1"/>
            </p:cNvCxnSpPr>
            <p:nvPr/>
          </p:nvCxnSpPr>
          <p:spPr bwMode="auto">
            <a:xfrm rot="-5400000">
              <a:off x="4667250" y="1847850"/>
              <a:ext cx="571500" cy="18288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6" name="Text Box 2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17716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1800">
                  <a:latin typeface="Arial" pitchFamily="34" charset="0"/>
                </a:rPr>
                <a:t>Communication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databases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125538"/>
            <a:ext cx="903605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Mobility and wireless have big impact on deign of DBMS!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FF0000"/>
                </a:solidFill>
                <a:ea typeface="MS PGothic" pitchFamily="34" charset="-128"/>
              </a:rPr>
              <a:t>Models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One server or many servers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Shared data, with full or partial </a:t>
            </a:r>
            <a:r>
              <a:rPr lang="en-US" altLang="zh-TW" sz="2400" i="1" smtClean="0">
                <a:solidFill>
                  <a:srgbClr val="262626"/>
                </a:solidFill>
              </a:rPr>
              <a:t>replication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Some local data on client side, mostly subsets of global data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Both client side and server side computing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zh-TW" sz="2400" smtClean="0">
                <a:solidFill>
                  <a:srgbClr val="262626"/>
                </a:solidFill>
              </a:rPr>
              <a:t>Execution of transactions on multiple nodes – mobile and fixed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Requirements</a:t>
            </a:r>
            <a:r>
              <a:rPr altLang="zh-TW" sz="28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: access to accurate &amp; up-to-date information with constraints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smtClean="0">
                <a:solidFill>
                  <a:srgbClr val="404040"/>
                </a:solidFill>
                <a:ea typeface="宋体" pitchFamily="2" charset="-122"/>
              </a:rPr>
              <a:t>Some applications can tolerate bounded inconsistency: </a:t>
            </a:r>
            <a:r>
              <a:rPr lang="en-US" altLang="zh-TW" sz="2400" smtClean="0">
                <a:solidFill>
                  <a:srgbClr val="262626"/>
                </a:solidFill>
              </a:rPr>
              <a:t>e.g., sacrificing strict “ACID” requirements and allowing “weaker” consistent models.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zh-TW" sz="2400" smtClean="0">
                <a:solidFill>
                  <a:srgbClr val="404040"/>
                </a:solidFill>
                <a:ea typeface="宋体" pitchFamily="2" charset="-122"/>
              </a:rPr>
              <a:t>Long disconnection should not constraint 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database design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58225" cy="5256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Data modeling and design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Modeling clients and related data that can change locations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Modeling and handling fast changing data.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Even distribution of data among servers – design of server databases with partitioning and replication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Handling intermittent connectivity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Constraint: only client can, whenever needed, establish communication with server but not vice versa.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Replication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Synchronization of replicas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</a:rPr>
              <a:t>Update Installation and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database design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2875"/>
            <a:ext cx="8604250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Fault tolerance and recovery</a:t>
            </a: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</a:rPr>
              <a:t>Handling various failures, including </a:t>
            </a:r>
            <a:r>
              <a:rPr lang="en-US" altLang="zh-TW" i="1" smtClean="0">
                <a:solidFill>
                  <a:srgbClr val="262626"/>
                </a:solidFill>
              </a:rPr>
              <a:t>site</a:t>
            </a:r>
            <a:r>
              <a:rPr lang="en-US" altLang="zh-TW" smtClean="0">
                <a:solidFill>
                  <a:srgbClr val="262626"/>
                </a:solidFill>
              </a:rPr>
              <a:t>, </a:t>
            </a:r>
            <a:r>
              <a:rPr lang="en-US" altLang="zh-TW" i="1" smtClean="0">
                <a:solidFill>
                  <a:srgbClr val="262626"/>
                </a:solidFill>
              </a:rPr>
              <a:t>media</a:t>
            </a:r>
            <a:r>
              <a:rPr lang="en-US" altLang="zh-TW" smtClean="0">
                <a:solidFill>
                  <a:srgbClr val="262626"/>
                </a:solidFill>
              </a:rPr>
              <a:t>, </a:t>
            </a:r>
            <a:r>
              <a:rPr lang="en-US" altLang="zh-TW" i="1" smtClean="0">
                <a:solidFill>
                  <a:srgbClr val="262626"/>
                </a:solidFill>
              </a:rPr>
              <a:t>communication, </a:t>
            </a:r>
            <a:r>
              <a:rPr lang="en-US" altLang="zh-TW" smtClean="0">
                <a:solidFill>
                  <a:srgbClr val="262626"/>
                </a:solidFill>
              </a:rPr>
              <a:t>and </a:t>
            </a:r>
            <a:r>
              <a:rPr lang="en-US" altLang="zh-TW" i="1" smtClean="0">
                <a:solidFill>
                  <a:srgbClr val="262626"/>
                </a:solidFill>
              </a:rPr>
              <a:t>transaction</a:t>
            </a:r>
            <a:r>
              <a:rPr lang="en-US" altLang="zh-TW" smtClean="0">
                <a:solidFill>
                  <a:srgbClr val="262626"/>
                </a:solidFill>
              </a:rPr>
              <a:t> failures</a:t>
            </a:r>
          </a:p>
          <a:p>
            <a:pPr lvl="2" eaLnBrk="1" hangingPunct="1"/>
            <a:r>
              <a:rPr lang="en-US" altLang="zh-TW" smtClean="0">
                <a:solidFill>
                  <a:srgbClr val="262626"/>
                </a:solidFill>
              </a:rPr>
              <a:t>e.g., transaction failure is common during handoff.</a:t>
            </a:r>
          </a:p>
          <a:p>
            <a:pPr lvl="1" eaLnBrk="1" hangingPunct="1"/>
            <a:r>
              <a:rPr lang="en-US" altLang="zh-TW" i="1" smtClean="0">
                <a:solidFill>
                  <a:srgbClr val="262626"/>
                </a:solidFill>
              </a:rPr>
              <a:t>Planned</a:t>
            </a:r>
            <a:r>
              <a:rPr lang="en-US" altLang="zh-TW" smtClean="0">
                <a:solidFill>
                  <a:srgbClr val="262626"/>
                </a:solidFill>
              </a:rPr>
              <a:t> and </a:t>
            </a:r>
            <a:r>
              <a:rPr lang="en-US" altLang="zh-TW" i="1" smtClean="0">
                <a:solidFill>
                  <a:srgbClr val="262626"/>
                </a:solidFill>
              </a:rPr>
              <a:t>unplanned</a:t>
            </a:r>
            <a:r>
              <a:rPr lang="en-US" altLang="zh-TW" smtClean="0">
                <a:solidFill>
                  <a:srgbClr val="262626"/>
                </a:solidFill>
              </a:rPr>
              <a:t> failures should be treated differently</a:t>
            </a: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</a:rPr>
              <a:t>In most cases, when failures occur, data recovery is needed</a:t>
            </a:r>
          </a:p>
          <a:p>
            <a:pPr lvl="2" eaLnBrk="1" hangingPunct="1"/>
            <a:r>
              <a:rPr lang="en-US" altLang="zh-TW" smtClean="0">
                <a:solidFill>
                  <a:srgbClr val="262626"/>
                </a:solidFill>
              </a:rPr>
              <a:t>Shadows</a:t>
            </a:r>
          </a:p>
          <a:p>
            <a:pPr lvl="2" eaLnBrk="1" hangingPunct="1"/>
            <a:r>
              <a:rPr lang="en-US" altLang="zh-TW" smtClean="0">
                <a:solidFill>
                  <a:srgbClr val="262626"/>
                </a:solidFill>
              </a:rPr>
              <a:t>Checkpoints</a:t>
            </a:r>
          </a:p>
          <a:p>
            <a:pPr lvl="2" eaLnBrk="1" hangingPunct="1"/>
            <a:r>
              <a:rPr lang="en-US" altLang="zh-TW" smtClean="0">
                <a:solidFill>
                  <a:srgbClr val="262626"/>
                </a:solidFill>
              </a:rPr>
              <a:t>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21075</TotalTime>
  <Words>1415</Words>
  <Application>Microsoft Office PowerPoint</Application>
  <PresentationFormat>全屏显示(4:3)</PresentationFormat>
  <Paragraphs>308</Paragraphs>
  <Slides>23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Tahoma</vt:lpstr>
      <vt:lpstr>MS PGothic</vt:lpstr>
      <vt:lpstr>Arial</vt:lpstr>
      <vt:lpstr>Arial Rounded MT Bold</vt:lpstr>
      <vt:lpstr>PMingLiU</vt:lpstr>
      <vt:lpstr>Myriad Web</vt:lpstr>
      <vt:lpstr>Wingdings</vt:lpstr>
      <vt:lpstr>Arial Unicode MS</vt:lpstr>
      <vt:lpstr>宋体</vt:lpstr>
      <vt:lpstr>Monotype Corsiva</vt:lpstr>
      <vt:lpstr>Calibri</vt:lpstr>
      <vt:lpstr>Times New Roman</vt:lpstr>
      <vt:lpstr>polyu</vt:lpstr>
      <vt:lpstr>Visio 2000 Drawing</vt:lpstr>
      <vt:lpstr>Overview of  Mobile Data Management</vt:lpstr>
      <vt:lpstr>Outline</vt:lpstr>
      <vt:lpstr>Drives of mobile data management</vt:lpstr>
      <vt:lpstr>Objectives of mobile data management</vt:lpstr>
      <vt:lpstr>Data management in Client /Server mobile environments</vt:lpstr>
      <vt:lpstr>Data management in Client /Server mobile environments</vt:lpstr>
      <vt:lpstr>Mobile databases </vt:lpstr>
      <vt:lpstr>Mobile database design</vt:lpstr>
      <vt:lpstr>Mobile database design</vt:lpstr>
      <vt:lpstr>Mobile database: data management</vt:lpstr>
      <vt:lpstr>Mobile transactions</vt:lpstr>
      <vt:lpstr>Mobile transactions</vt:lpstr>
      <vt:lpstr>Mobile transactions</vt:lpstr>
      <vt:lpstr>Data management in ad hoc mobile environments</vt:lpstr>
      <vt:lpstr>Caching &amp; Replication</vt:lpstr>
      <vt:lpstr>Caching in ad hoc networks</vt:lpstr>
      <vt:lpstr>Data dissemination in ad hoc networks</vt:lpstr>
      <vt:lpstr>Query processing in WSN</vt:lpstr>
      <vt:lpstr>Query processing in WSN</vt:lpstr>
      <vt:lpstr>Query processing in WSN</vt:lpstr>
      <vt:lpstr>Data aggregation in WSN</vt:lpstr>
      <vt:lpstr>Data aggregation in WSN</vt:lpstr>
      <vt:lpstr>Data aggregation in WSN</vt:lpstr>
    </vt:vector>
  </TitlesOfParts>
  <Company>Polyu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Wireless  Communication for Pervasive Internet Access</dc:title>
  <dc:creator>KunXie</dc:creator>
  <cp:lastModifiedBy>QING Pei</cp:lastModifiedBy>
  <cp:revision>1359</cp:revision>
  <cp:lastPrinted>2012-02-28T04:49:50Z</cp:lastPrinted>
  <dcterms:created xsi:type="dcterms:W3CDTF">2010-10-07T04:09:28Z</dcterms:created>
  <dcterms:modified xsi:type="dcterms:W3CDTF">2012-04-23T19:12:46Z</dcterms:modified>
</cp:coreProperties>
</file>