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45"/>
  </p:notesMasterIdLst>
  <p:handoutMasterIdLst>
    <p:handoutMasterId r:id="rId46"/>
  </p:handoutMasterIdLst>
  <p:sldIdLst>
    <p:sldId id="608" r:id="rId2"/>
    <p:sldId id="609" r:id="rId3"/>
    <p:sldId id="610" r:id="rId4"/>
    <p:sldId id="667" r:id="rId5"/>
    <p:sldId id="631" r:id="rId6"/>
    <p:sldId id="635" r:id="rId7"/>
    <p:sldId id="638" r:id="rId8"/>
    <p:sldId id="636" r:id="rId9"/>
    <p:sldId id="611" r:id="rId10"/>
    <p:sldId id="632" r:id="rId11"/>
    <p:sldId id="633" r:id="rId12"/>
    <p:sldId id="639" r:id="rId13"/>
    <p:sldId id="640" r:id="rId14"/>
    <p:sldId id="665" r:id="rId15"/>
    <p:sldId id="668" r:id="rId16"/>
    <p:sldId id="614" r:id="rId17"/>
    <p:sldId id="613" r:id="rId18"/>
    <p:sldId id="644" r:id="rId19"/>
    <p:sldId id="643" r:id="rId20"/>
    <p:sldId id="662" r:id="rId21"/>
    <p:sldId id="670" r:id="rId22"/>
    <p:sldId id="671" r:id="rId23"/>
    <p:sldId id="672" r:id="rId24"/>
    <p:sldId id="617" r:id="rId25"/>
    <p:sldId id="645" r:id="rId26"/>
    <p:sldId id="647" r:id="rId27"/>
    <p:sldId id="646" r:id="rId28"/>
    <p:sldId id="650" r:id="rId29"/>
    <p:sldId id="649" r:id="rId30"/>
    <p:sldId id="651" r:id="rId31"/>
    <p:sldId id="669" r:id="rId32"/>
    <p:sldId id="663" r:id="rId33"/>
    <p:sldId id="618" r:id="rId34"/>
    <p:sldId id="673" r:id="rId35"/>
    <p:sldId id="674" r:id="rId36"/>
    <p:sldId id="653" r:id="rId37"/>
    <p:sldId id="654" r:id="rId38"/>
    <p:sldId id="656" r:id="rId39"/>
    <p:sldId id="619" r:id="rId40"/>
    <p:sldId id="659" r:id="rId41"/>
    <p:sldId id="621" r:id="rId42"/>
    <p:sldId id="661" r:id="rId43"/>
    <p:sldId id="660" r:id="rId44"/>
  </p:sldIdLst>
  <p:sldSz cx="9144000" cy="6858000" type="screen4x3"/>
  <p:notesSz cx="6670675" cy="9929813"/>
  <p:defaultTextStyle>
    <a:defPPr>
      <a:defRPr lang="zh-CN"/>
    </a:defPPr>
    <a:lvl1pPr algn="l" rtl="0" fontAlgn="base">
      <a:spcBef>
        <a:spcPct val="0"/>
      </a:spcBef>
      <a:spcAft>
        <a:spcPct val="0"/>
      </a:spcAft>
      <a:defRPr sz="2400" kern="1200">
        <a:solidFill>
          <a:schemeClr val="tx1"/>
        </a:solidFill>
        <a:latin typeface="Tahoma" pitchFamily="34" charset="0"/>
        <a:ea typeface="MS PGothic" pitchFamily="34" charset="-128"/>
        <a:cs typeface="+mn-cs"/>
      </a:defRPr>
    </a:lvl1pPr>
    <a:lvl2pPr marL="457200" algn="l" rtl="0" fontAlgn="base">
      <a:spcBef>
        <a:spcPct val="0"/>
      </a:spcBef>
      <a:spcAft>
        <a:spcPct val="0"/>
      </a:spcAft>
      <a:defRPr sz="2400" kern="1200">
        <a:solidFill>
          <a:schemeClr val="tx1"/>
        </a:solidFill>
        <a:latin typeface="Tahoma" pitchFamily="34" charset="0"/>
        <a:ea typeface="MS PGothic" pitchFamily="34" charset="-128"/>
        <a:cs typeface="+mn-cs"/>
      </a:defRPr>
    </a:lvl2pPr>
    <a:lvl3pPr marL="914400" algn="l" rtl="0" fontAlgn="base">
      <a:spcBef>
        <a:spcPct val="0"/>
      </a:spcBef>
      <a:spcAft>
        <a:spcPct val="0"/>
      </a:spcAft>
      <a:defRPr sz="2400" kern="1200">
        <a:solidFill>
          <a:schemeClr val="tx1"/>
        </a:solidFill>
        <a:latin typeface="Tahoma" pitchFamily="34" charset="0"/>
        <a:ea typeface="MS PGothic" pitchFamily="34" charset="-128"/>
        <a:cs typeface="+mn-cs"/>
      </a:defRPr>
    </a:lvl3pPr>
    <a:lvl4pPr marL="1371600" algn="l" rtl="0" fontAlgn="base">
      <a:spcBef>
        <a:spcPct val="0"/>
      </a:spcBef>
      <a:spcAft>
        <a:spcPct val="0"/>
      </a:spcAft>
      <a:defRPr sz="2400" kern="1200">
        <a:solidFill>
          <a:schemeClr val="tx1"/>
        </a:solidFill>
        <a:latin typeface="Tahoma" pitchFamily="34" charset="0"/>
        <a:ea typeface="MS PGothic" pitchFamily="34" charset="-128"/>
        <a:cs typeface="+mn-cs"/>
      </a:defRPr>
    </a:lvl4pPr>
    <a:lvl5pPr marL="1828800" algn="l" rtl="0" fontAlgn="base">
      <a:spcBef>
        <a:spcPct val="0"/>
      </a:spcBef>
      <a:spcAft>
        <a:spcPct val="0"/>
      </a:spcAft>
      <a:defRPr sz="2400" kern="1200">
        <a:solidFill>
          <a:schemeClr val="tx1"/>
        </a:solidFill>
        <a:latin typeface="Tahoma" pitchFamily="34" charset="0"/>
        <a:ea typeface="MS PGothic" pitchFamily="34" charset="-128"/>
        <a:cs typeface="+mn-cs"/>
      </a:defRPr>
    </a:lvl5pPr>
    <a:lvl6pPr marL="2286000" algn="l" defTabSz="914400" rtl="0" eaLnBrk="1" latinLnBrk="0" hangingPunct="1">
      <a:defRPr sz="2400" kern="1200">
        <a:solidFill>
          <a:schemeClr val="tx1"/>
        </a:solidFill>
        <a:latin typeface="Tahoma" pitchFamily="34" charset="0"/>
        <a:ea typeface="MS PGothic" pitchFamily="34" charset="-128"/>
        <a:cs typeface="+mn-cs"/>
      </a:defRPr>
    </a:lvl6pPr>
    <a:lvl7pPr marL="2743200" algn="l" defTabSz="914400" rtl="0" eaLnBrk="1" latinLnBrk="0" hangingPunct="1">
      <a:defRPr sz="2400" kern="1200">
        <a:solidFill>
          <a:schemeClr val="tx1"/>
        </a:solidFill>
        <a:latin typeface="Tahoma" pitchFamily="34" charset="0"/>
        <a:ea typeface="MS PGothic" pitchFamily="34" charset="-128"/>
        <a:cs typeface="+mn-cs"/>
      </a:defRPr>
    </a:lvl7pPr>
    <a:lvl8pPr marL="3200400" algn="l" defTabSz="914400" rtl="0" eaLnBrk="1" latinLnBrk="0" hangingPunct="1">
      <a:defRPr sz="2400" kern="1200">
        <a:solidFill>
          <a:schemeClr val="tx1"/>
        </a:solidFill>
        <a:latin typeface="Tahoma" pitchFamily="34" charset="0"/>
        <a:ea typeface="MS PGothic" pitchFamily="34" charset="-128"/>
        <a:cs typeface="+mn-cs"/>
      </a:defRPr>
    </a:lvl8pPr>
    <a:lvl9pPr marL="3657600" algn="l" defTabSz="914400" rtl="0" eaLnBrk="1" latinLnBrk="0" hangingPunct="1">
      <a:defRPr sz="2400" kern="1200">
        <a:solidFill>
          <a:schemeClr val="tx1"/>
        </a:solidFill>
        <a:latin typeface="Tahoma"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clrMru>
    <a:srgbClr val="45148C"/>
    <a:srgbClr val="262626"/>
    <a:srgbClr val="644C00"/>
    <a:srgbClr val="9A7500"/>
    <a:srgbClr val="CC3300"/>
    <a:srgbClr val="FF9900"/>
    <a:srgbClr val="00669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95" d="100"/>
          <a:sy n="195" d="100"/>
        </p:scale>
        <p:origin x="-72"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2774" y="-91"/>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8" Type="http://schemas.openxmlformats.org/officeDocument/2006/relationships/slide" Target="slides/slide35.xml"/><Relationship Id="rId3" Type="http://schemas.openxmlformats.org/officeDocument/2006/relationships/slide" Target="slides/slide23.xml"/><Relationship Id="rId7" Type="http://schemas.openxmlformats.org/officeDocument/2006/relationships/slide" Target="slides/slide34.xml"/><Relationship Id="rId12" Type="http://schemas.openxmlformats.org/officeDocument/2006/relationships/slide" Target="slides/slide40.xml"/><Relationship Id="rId2" Type="http://schemas.openxmlformats.org/officeDocument/2006/relationships/slide" Target="slides/slide22.xml"/><Relationship Id="rId1" Type="http://schemas.openxmlformats.org/officeDocument/2006/relationships/slide" Target="slides/slide21.xml"/><Relationship Id="rId6" Type="http://schemas.openxmlformats.org/officeDocument/2006/relationships/slide" Target="slides/slide33.xml"/><Relationship Id="rId11" Type="http://schemas.openxmlformats.org/officeDocument/2006/relationships/slide" Target="slides/slide38.xml"/><Relationship Id="rId5" Type="http://schemas.openxmlformats.org/officeDocument/2006/relationships/slide" Target="slides/slide32.xml"/><Relationship Id="rId10" Type="http://schemas.openxmlformats.org/officeDocument/2006/relationships/slide" Target="slides/slide37.xml"/><Relationship Id="rId4" Type="http://schemas.openxmlformats.org/officeDocument/2006/relationships/slide" Target="slides/slide24.xml"/><Relationship Id="rId9" Type="http://schemas.openxmlformats.org/officeDocument/2006/relationships/slide" Target="slides/slide3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NULL"/><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890838" cy="496888"/>
          </a:xfrm>
          <a:prstGeom prst="rect">
            <a:avLst/>
          </a:prstGeom>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endParaRPr lang="zh-CN" altLang="en-US"/>
          </a:p>
        </p:txBody>
      </p:sp>
      <p:sp>
        <p:nvSpPr>
          <p:cNvPr id="3" name="日期版面配置區 2"/>
          <p:cNvSpPr>
            <a:spLocks noGrp="1"/>
          </p:cNvSpPr>
          <p:nvPr>
            <p:ph type="dt" sz="quarter" idx="1"/>
          </p:nvPr>
        </p:nvSpPr>
        <p:spPr>
          <a:xfrm>
            <a:off x="3778250" y="0"/>
            <a:ext cx="2890838" cy="496888"/>
          </a:xfrm>
          <a:prstGeom prst="rect">
            <a:avLst/>
          </a:prstGeom>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fld id="{E0D0CDF8-C9CC-47CB-81AA-6C0CCCC08F47}" type="datetimeFigureOut">
              <a:rPr lang="zh-CN" altLang="en-US"/>
              <a:pPr/>
              <a:t>2012/4/24</a:t>
            </a:fld>
            <a:endParaRPr lang="zh-CN" altLang="en-US"/>
          </a:p>
        </p:txBody>
      </p:sp>
      <p:sp>
        <p:nvSpPr>
          <p:cNvPr id="4" name="頁尾版面配置區 3"/>
          <p:cNvSpPr>
            <a:spLocks noGrp="1"/>
          </p:cNvSpPr>
          <p:nvPr>
            <p:ph type="ftr" sz="quarter" idx="2"/>
          </p:nvPr>
        </p:nvSpPr>
        <p:spPr>
          <a:xfrm>
            <a:off x="0" y="9431338"/>
            <a:ext cx="2890838" cy="496887"/>
          </a:xfrm>
          <a:prstGeom prst="rect">
            <a:avLst/>
          </a:prstGeom>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endParaRPr lang="zh-CN" altLang="en-US"/>
          </a:p>
        </p:txBody>
      </p:sp>
      <p:sp>
        <p:nvSpPr>
          <p:cNvPr id="5" name="投影片編號版面配置區 4"/>
          <p:cNvSpPr>
            <a:spLocks noGrp="1"/>
          </p:cNvSpPr>
          <p:nvPr>
            <p:ph type="sldNum" sz="quarter" idx="3"/>
          </p:nvPr>
        </p:nvSpPr>
        <p:spPr>
          <a:xfrm>
            <a:off x="3778250" y="9431338"/>
            <a:ext cx="2890838" cy="496887"/>
          </a:xfrm>
          <a:prstGeom prst="rect">
            <a:avLst/>
          </a:prstGeom>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fld id="{CCF0D97F-CD5E-4782-850F-7A4D63EBF2F8}" type="slidenum">
              <a:rPr lang="zh-CN" altLang="en-US"/>
              <a:pPr/>
              <a:t>‹#›</a:t>
            </a:fld>
            <a:endParaRPr lang="zh-CN" altLang="en-US"/>
          </a:p>
        </p:txBody>
      </p:sp>
    </p:spTree>
    <p:extLst>
      <p:ext uri="{BB962C8B-B14F-4D97-AF65-F5344CB8AC3E}">
        <p14:creationId xmlns:p14="http://schemas.microsoft.com/office/powerpoint/2010/main" val="3218873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890838" cy="495300"/>
          </a:xfrm>
          <a:prstGeom prst="rect">
            <a:avLst/>
          </a:prstGeom>
          <a:noFill/>
          <a:ln w="9525">
            <a:noFill/>
            <a:miter lim="800000"/>
            <a:headEnd/>
            <a:tailEnd/>
          </a:ln>
          <a:effectLst/>
        </p:spPr>
        <p:txBody>
          <a:bodyPr vert="horz" wrap="square" lIns="91494" tIns="45747" rIns="91494" bIns="45747" numCol="1" anchor="t" anchorCtr="0" compatLnSpc="1">
            <a:prstTxWarp prst="textNoShape">
              <a:avLst/>
            </a:prstTxWarp>
          </a:bodyPr>
          <a:lstStyle>
            <a:lvl1pPr>
              <a:defRPr sz="1200">
                <a:latin typeface="Arial" pitchFamily="34" charset="0"/>
                <a:ea typeface="宋体" pitchFamily="2" charset="-122"/>
              </a:defRPr>
            </a:lvl1pPr>
          </a:lstStyle>
          <a:p>
            <a:endParaRPr lang="en-US" altLang="zh-CN"/>
          </a:p>
        </p:txBody>
      </p:sp>
      <p:sp>
        <p:nvSpPr>
          <p:cNvPr id="40963" name="Rectangle 3"/>
          <p:cNvSpPr>
            <a:spLocks noGrp="1" noChangeArrowheads="1"/>
          </p:cNvSpPr>
          <p:nvPr>
            <p:ph type="dt" idx="1"/>
          </p:nvPr>
        </p:nvSpPr>
        <p:spPr bwMode="auto">
          <a:xfrm>
            <a:off x="3778250" y="0"/>
            <a:ext cx="2890838" cy="495300"/>
          </a:xfrm>
          <a:prstGeom prst="rect">
            <a:avLst/>
          </a:prstGeom>
          <a:noFill/>
          <a:ln w="9525">
            <a:noFill/>
            <a:miter lim="800000"/>
            <a:headEnd/>
            <a:tailEnd/>
          </a:ln>
          <a:effectLst/>
        </p:spPr>
        <p:txBody>
          <a:bodyPr vert="horz" wrap="square" lIns="91494" tIns="45747" rIns="91494" bIns="45747" numCol="1" anchor="t" anchorCtr="0" compatLnSpc="1">
            <a:prstTxWarp prst="textNoShape">
              <a:avLst/>
            </a:prstTxWarp>
          </a:bodyPr>
          <a:lstStyle>
            <a:lvl1pPr algn="r">
              <a:defRPr sz="1200">
                <a:latin typeface="Arial" pitchFamily="34" charset="0"/>
                <a:ea typeface="宋体" pitchFamily="2" charset="-122"/>
              </a:defRPr>
            </a:lvl1pPr>
          </a:lstStyle>
          <a:p>
            <a:endParaRPr lang="en-US" altLang="zh-CN"/>
          </a:p>
        </p:txBody>
      </p:sp>
      <p:sp>
        <p:nvSpPr>
          <p:cNvPr id="6148" name="Rectangle 4"/>
          <p:cNvSpPr>
            <a:spLocks noGrp="1" noRot="1" noChangeAspect="1" noChangeArrowheads="1" noTextEdit="1"/>
          </p:cNvSpPr>
          <p:nvPr>
            <p:ph type="sldImg" idx="2"/>
          </p:nvPr>
        </p:nvSpPr>
        <p:spPr bwMode="auto">
          <a:xfrm>
            <a:off x="852488" y="744538"/>
            <a:ext cx="4965700" cy="37258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5" name="Rectangle 5"/>
          <p:cNvSpPr>
            <a:spLocks noGrp="1" noChangeArrowheads="1"/>
          </p:cNvSpPr>
          <p:nvPr>
            <p:ph type="body" sz="quarter" idx="3"/>
          </p:nvPr>
        </p:nvSpPr>
        <p:spPr bwMode="auto">
          <a:xfrm>
            <a:off x="666750" y="4718050"/>
            <a:ext cx="5337175" cy="4467225"/>
          </a:xfrm>
          <a:prstGeom prst="rect">
            <a:avLst/>
          </a:prstGeom>
          <a:noFill/>
          <a:ln w="9525">
            <a:noFill/>
            <a:miter lim="800000"/>
            <a:headEnd/>
            <a:tailEnd/>
          </a:ln>
          <a:effectLst/>
        </p:spPr>
        <p:txBody>
          <a:bodyPr vert="horz" wrap="square" lIns="91494" tIns="45747" rIns="91494" bIns="45747"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0966" name="Rectangle 6"/>
          <p:cNvSpPr>
            <a:spLocks noGrp="1" noChangeArrowheads="1"/>
          </p:cNvSpPr>
          <p:nvPr>
            <p:ph type="ftr" sz="quarter" idx="4"/>
          </p:nvPr>
        </p:nvSpPr>
        <p:spPr bwMode="auto">
          <a:xfrm>
            <a:off x="0" y="9432925"/>
            <a:ext cx="2890838" cy="495300"/>
          </a:xfrm>
          <a:prstGeom prst="rect">
            <a:avLst/>
          </a:prstGeom>
          <a:noFill/>
          <a:ln w="9525">
            <a:noFill/>
            <a:miter lim="800000"/>
            <a:headEnd/>
            <a:tailEnd/>
          </a:ln>
          <a:effectLst/>
        </p:spPr>
        <p:txBody>
          <a:bodyPr vert="horz" wrap="square" lIns="91494" tIns="45747" rIns="91494" bIns="45747" numCol="1" anchor="b" anchorCtr="0" compatLnSpc="1">
            <a:prstTxWarp prst="textNoShape">
              <a:avLst/>
            </a:prstTxWarp>
          </a:bodyPr>
          <a:lstStyle>
            <a:lvl1pPr>
              <a:defRPr sz="1200">
                <a:latin typeface="Arial" pitchFamily="34" charset="0"/>
                <a:ea typeface="宋体" pitchFamily="2" charset="-122"/>
              </a:defRPr>
            </a:lvl1pPr>
          </a:lstStyle>
          <a:p>
            <a:endParaRPr lang="en-US" altLang="zh-CN"/>
          </a:p>
        </p:txBody>
      </p:sp>
      <p:sp>
        <p:nvSpPr>
          <p:cNvPr id="40967" name="Rectangle 7"/>
          <p:cNvSpPr>
            <a:spLocks noGrp="1" noChangeArrowheads="1"/>
          </p:cNvSpPr>
          <p:nvPr>
            <p:ph type="sldNum" sz="quarter" idx="5"/>
          </p:nvPr>
        </p:nvSpPr>
        <p:spPr bwMode="auto">
          <a:xfrm>
            <a:off x="3778250" y="9432925"/>
            <a:ext cx="2890838" cy="495300"/>
          </a:xfrm>
          <a:prstGeom prst="rect">
            <a:avLst/>
          </a:prstGeom>
          <a:noFill/>
          <a:ln w="9525">
            <a:noFill/>
            <a:miter lim="800000"/>
            <a:headEnd/>
            <a:tailEnd/>
          </a:ln>
          <a:effectLst/>
        </p:spPr>
        <p:txBody>
          <a:bodyPr vert="horz" wrap="square" lIns="91494" tIns="45747" rIns="91494" bIns="45747" numCol="1" anchor="b" anchorCtr="0" compatLnSpc="1">
            <a:prstTxWarp prst="textNoShape">
              <a:avLst/>
            </a:prstTxWarp>
          </a:bodyPr>
          <a:lstStyle>
            <a:lvl1pPr algn="r">
              <a:defRPr sz="1200">
                <a:latin typeface="Arial" pitchFamily="34" charset="0"/>
                <a:ea typeface="宋体" pitchFamily="2" charset="-122"/>
              </a:defRPr>
            </a:lvl1pPr>
          </a:lstStyle>
          <a:p>
            <a:fld id="{DE78D870-CAB8-462A-AB50-3727A85AC480}" type="slidenum">
              <a:rPr lang="en-US" altLang="zh-CN"/>
              <a:pPr/>
              <a:t>‹#›</a:t>
            </a:fld>
            <a:endParaRPr lang="en-US" altLang="zh-CN"/>
          </a:p>
        </p:txBody>
      </p:sp>
    </p:spTree>
    <p:extLst>
      <p:ext uri="{BB962C8B-B14F-4D97-AF65-F5344CB8AC3E}">
        <p14:creationId xmlns:p14="http://schemas.microsoft.com/office/powerpoint/2010/main" val="16729546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宋体" charset="0"/>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宋体" charset="0"/>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宋体" charset="0"/>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宋体" charset="0"/>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宋体"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fld id="{0FD039D3-E609-48BA-9A6A-D64E04633A7D}" type="slidenum">
              <a:rPr lang="zh-TW" altLang="en-US" sz="1200">
                <a:latin typeface="Arial" pitchFamily="34" charset="0"/>
                <a:ea typeface="宋体" pitchFamily="2" charset="-122"/>
              </a:rPr>
              <a:pPr eaLnBrk="1" hangingPunct="1"/>
              <a:t>1</a:t>
            </a:fld>
            <a:endParaRPr lang="en-US" altLang="zh-TW" sz="1200">
              <a:latin typeface="Arial" pitchFamily="34" charset="0"/>
              <a:ea typeface="宋体" pitchFamily="2" charset="-122"/>
            </a:endParaRPr>
          </a:p>
        </p:txBody>
      </p:sp>
      <p:sp>
        <p:nvSpPr>
          <p:cNvPr id="8194" name="Rectangle 2"/>
          <p:cNvSpPr>
            <a:spLocks noChangeArrowheads="1" noTextEdit="1"/>
          </p:cNvSpPr>
          <p:nvPr>
            <p:ph type="sldImg"/>
          </p:nvPr>
        </p:nvSpPr>
        <p:spPr>
          <a:xfrm>
            <a:off x="855663" y="746125"/>
            <a:ext cx="4960937" cy="3722688"/>
          </a:xfrm>
          <a:ln/>
        </p:spPr>
      </p:sp>
      <p:sp>
        <p:nvSpPr>
          <p:cNvPr id="81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fld id="{90F8F822-D017-4940-A042-2EDC5DCEF881}" type="slidenum">
              <a:rPr lang="zh-TW" altLang="en-US" sz="1200">
                <a:latin typeface="Arial" pitchFamily="34" charset="0"/>
                <a:ea typeface="宋体" pitchFamily="2" charset="-122"/>
              </a:rPr>
              <a:pPr eaLnBrk="1" hangingPunct="1"/>
              <a:t>10</a:t>
            </a:fld>
            <a:endParaRPr lang="en-US" altLang="zh-TW" sz="1200">
              <a:latin typeface="Arial" pitchFamily="34" charset="0"/>
              <a:ea typeface="宋体" pitchFamily="2" charset="-122"/>
            </a:endParaRPr>
          </a:p>
        </p:txBody>
      </p:sp>
      <p:sp>
        <p:nvSpPr>
          <p:cNvPr id="26626" name="Rectangle 2"/>
          <p:cNvSpPr>
            <a:spLocks noChangeArrowheads="1" noTextEdit="1"/>
          </p:cNvSpPr>
          <p:nvPr>
            <p:ph type="sldImg"/>
          </p:nvPr>
        </p:nvSpPr>
        <p:spPr>
          <a:xfrm>
            <a:off x="855663" y="746125"/>
            <a:ext cx="4960937" cy="3722688"/>
          </a:xfrm>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fld id="{50E0154C-B2F8-4193-A0BF-0CCAFB499223}" type="slidenum">
              <a:rPr lang="zh-TW" altLang="en-US" sz="1200">
                <a:latin typeface="Arial" pitchFamily="34" charset="0"/>
                <a:ea typeface="宋体" pitchFamily="2" charset="-122"/>
              </a:rPr>
              <a:pPr eaLnBrk="1" hangingPunct="1"/>
              <a:t>11</a:t>
            </a:fld>
            <a:endParaRPr lang="en-US" altLang="zh-TW" sz="1200">
              <a:latin typeface="Arial" pitchFamily="34" charset="0"/>
              <a:ea typeface="宋体" pitchFamily="2" charset="-122"/>
            </a:endParaRPr>
          </a:p>
        </p:txBody>
      </p:sp>
      <p:sp>
        <p:nvSpPr>
          <p:cNvPr id="28674" name="Rectangle 2"/>
          <p:cNvSpPr>
            <a:spLocks noChangeArrowheads="1" noTextEdit="1"/>
          </p:cNvSpPr>
          <p:nvPr>
            <p:ph type="sldImg"/>
          </p:nvPr>
        </p:nvSpPr>
        <p:spPr>
          <a:xfrm>
            <a:off x="855663" y="746125"/>
            <a:ext cx="4960937" cy="3722688"/>
          </a:xfrm>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fld id="{6EBBF03F-5CED-4AB2-92D7-38ED77047001}" type="slidenum">
              <a:rPr lang="zh-TW" altLang="en-US" sz="1200">
                <a:latin typeface="Arial" pitchFamily="34" charset="0"/>
                <a:ea typeface="宋体" pitchFamily="2" charset="-122"/>
              </a:rPr>
              <a:pPr eaLnBrk="1" hangingPunct="1"/>
              <a:t>12</a:t>
            </a:fld>
            <a:endParaRPr lang="en-US" altLang="zh-TW" sz="1200">
              <a:latin typeface="Arial" pitchFamily="34" charset="0"/>
              <a:ea typeface="宋体" pitchFamily="2" charset="-122"/>
            </a:endParaRPr>
          </a:p>
        </p:txBody>
      </p:sp>
      <p:sp>
        <p:nvSpPr>
          <p:cNvPr id="30722" name="Rectangle 2"/>
          <p:cNvSpPr>
            <a:spLocks noChangeArrowheads="1" noTextEdit="1"/>
          </p:cNvSpPr>
          <p:nvPr>
            <p:ph type="sldImg"/>
          </p:nvPr>
        </p:nvSpPr>
        <p:spPr>
          <a:xfrm>
            <a:off x="855663" y="746125"/>
            <a:ext cx="4960937" cy="3722688"/>
          </a:xfrm>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fld id="{DA4F1307-80CC-4693-B1E1-A226F51CAF04}" type="slidenum">
              <a:rPr lang="zh-TW" altLang="en-US" sz="1200">
                <a:latin typeface="Arial" pitchFamily="34" charset="0"/>
                <a:ea typeface="宋体" pitchFamily="2" charset="-122"/>
              </a:rPr>
              <a:pPr eaLnBrk="1" hangingPunct="1"/>
              <a:t>13</a:t>
            </a:fld>
            <a:endParaRPr lang="en-US" altLang="zh-TW" sz="1200">
              <a:latin typeface="Arial" pitchFamily="34" charset="0"/>
              <a:ea typeface="宋体" pitchFamily="2" charset="-122"/>
            </a:endParaRPr>
          </a:p>
        </p:txBody>
      </p:sp>
      <p:sp>
        <p:nvSpPr>
          <p:cNvPr id="32770" name="Rectangle 2"/>
          <p:cNvSpPr>
            <a:spLocks noChangeArrowheads="1" noTextEdit="1"/>
          </p:cNvSpPr>
          <p:nvPr>
            <p:ph type="sldImg"/>
          </p:nvPr>
        </p:nvSpPr>
        <p:spPr>
          <a:xfrm>
            <a:off x="855663" y="746125"/>
            <a:ext cx="4960937" cy="3722688"/>
          </a:xfrm>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fld id="{B7A0FA68-59E3-4FE7-94BE-1FB0A6153339}" type="slidenum">
              <a:rPr lang="zh-TW" altLang="en-US" sz="1200">
                <a:latin typeface="Arial" pitchFamily="34" charset="0"/>
                <a:ea typeface="宋体" pitchFamily="2" charset="-122"/>
              </a:rPr>
              <a:pPr eaLnBrk="1" hangingPunct="1"/>
              <a:t>14</a:t>
            </a:fld>
            <a:endParaRPr lang="en-US" altLang="zh-TW" sz="1200">
              <a:latin typeface="Arial" pitchFamily="34" charset="0"/>
              <a:ea typeface="宋体" pitchFamily="2" charset="-122"/>
            </a:endParaRPr>
          </a:p>
        </p:txBody>
      </p:sp>
      <p:sp>
        <p:nvSpPr>
          <p:cNvPr id="34818" name="Rectangle 2"/>
          <p:cNvSpPr>
            <a:spLocks noGrp="1" noRot="1" noChangeAspect="1" noChangeArrowheads="1" noTextEdit="1"/>
          </p:cNvSpPr>
          <p:nvPr>
            <p:ph type="sldImg"/>
          </p:nvPr>
        </p:nvSpPr>
        <p:spPr>
          <a:xfrm>
            <a:off x="855663" y="746125"/>
            <a:ext cx="4960937" cy="3722688"/>
          </a:xfrm>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fld id="{63CAF99E-4872-4759-8224-D3645AB8E823}" type="slidenum">
              <a:rPr lang="zh-TW" altLang="en-US" sz="1200">
                <a:latin typeface="Arial" pitchFamily="34" charset="0"/>
                <a:ea typeface="宋体" pitchFamily="2" charset="-122"/>
              </a:rPr>
              <a:pPr eaLnBrk="1" hangingPunct="1"/>
              <a:t>15</a:t>
            </a:fld>
            <a:endParaRPr lang="en-US" altLang="zh-TW" sz="1200">
              <a:latin typeface="Arial" pitchFamily="34" charset="0"/>
              <a:ea typeface="宋体" pitchFamily="2" charset="-122"/>
            </a:endParaRPr>
          </a:p>
        </p:txBody>
      </p:sp>
      <p:sp>
        <p:nvSpPr>
          <p:cNvPr id="36866" name="Rectangle 2"/>
          <p:cNvSpPr>
            <a:spLocks noGrp="1" noRot="1" noChangeAspect="1" noChangeArrowheads="1" noTextEdit="1"/>
          </p:cNvSpPr>
          <p:nvPr>
            <p:ph type="sldImg"/>
          </p:nvPr>
        </p:nvSpPr>
        <p:spPr>
          <a:xfrm>
            <a:off x="855663" y="746125"/>
            <a:ext cx="4960937" cy="3722688"/>
          </a:xfrm>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fld id="{305E0938-A463-4559-BB7A-775173D49AB5}" type="slidenum">
              <a:rPr lang="zh-TW" altLang="en-US" sz="1200">
                <a:latin typeface="Arial" pitchFamily="34" charset="0"/>
                <a:ea typeface="宋体" pitchFamily="2" charset="-122"/>
              </a:rPr>
              <a:pPr eaLnBrk="1" hangingPunct="1"/>
              <a:t>16</a:t>
            </a:fld>
            <a:endParaRPr lang="en-US" altLang="zh-TW" sz="1200">
              <a:latin typeface="Arial" pitchFamily="34" charset="0"/>
              <a:ea typeface="宋体" pitchFamily="2" charset="-122"/>
            </a:endParaRPr>
          </a:p>
        </p:txBody>
      </p:sp>
      <p:sp>
        <p:nvSpPr>
          <p:cNvPr id="38914" name="Rectangle 2"/>
          <p:cNvSpPr>
            <a:spLocks noChangeArrowheads="1" noTextEdit="1"/>
          </p:cNvSpPr>
          <p:nvPr>
            <p:ph type="sldImg"/>
          </p:nvPr>
        </p:nvSpPr>
        <p:spPr>
          <a:xfrm>
            <a:off x="855663" y="746125"/>
            <a:ext cx="4960937" cy="3722688"/>
          </a:xfrm>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fld id="{CF976731-89D8-4C95-983B-D62317CA2831}" type="slidenum">
              <a:rPr lang="zh-TW" altLang="en-US" sz="1200">
                <a:latin typeface="Arial" pitchFamily="34" charset="0"/>
                <a:ea typeface="宋体" pitchFamily="2" charset="-122"/>
              </a:rPr>
              <a:pPr eaLnBrk="1" hangingPunct="1"/>
              <a:t>17</a:t>
            </a:fld>
            <a:endParaRPr lang="en-US" altLang="zh-TW" sz="1200">
              <a:latin typeface="Arial" pitchFamily="34" charset="0"/>
              <a:ea typeface="宋体" pitchFamily="2" charset="-122"/>
            </a:endParaRPr>
          </a:p>
        </p:txBody>
      </p:sp>
      <p:sp>
        <p:nvSpPr>
          <p:cNvPr id="40962" name="Rectangle 2"/>
          <p:cNvSpPr>
            <a:spLocks noChangeArrowheads="1" noTextEdit="1"/>
          </p:cNvSpPr>
          <p:nvPr>
            <p:ph type="sldImg"/>
          </p:nvPr>
        </p:nvSpPr>
        <p:spPr>
          <a:xfrm>
            <a:off x="855663" y="746125"/>
            <a:ext cx="4960937" cy="3722688"/>
          </a:xfrm>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fld id="{E56A791B-FF77-4B98-B53C-DA46B91A4F3E}" type="slidenum">
              <a:rPr lang="zh-TW" altLang="en-US" sz="1200">
                <a:latin typeface="Arial" pitchFamily="34" charset="0"/>
                <a:ea typeface="宋体" pitchFamily="2" charset="-122"/>
              </a:rPr>
              <a:pPr eaLnBrk="1" hangingPunct="1"/>
              <a:t>18</a:t>
            </a:fld>
            <a:endParaRPr lang="en-US" altLang="zh-TW" sz="1200">
              <a:latin typeface="Arial" pitchFamily="34" charset="0"/>
              <a:ea typeface="宋体" pitchFamily="2" charset="-122"/>
            </a:endParaRPr>
          </a:p>
        </p:txBody>
      </p:sp>
      <p:sp>
        <p:nvSpPr>
          <p:cNvPr id="43010" name="Rectangle 2"/>
          <p:cNvSpPr>
            <a:spLocks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fld id="{DE0B2E21-DA37-4B29-82B5-364BB4960FED}" type="slidenum">
              <a:rPr lang="zh-TW" altLang="en-US" sz="1200">
                <a:latin typeface="Arial" pitchFamily="34" charset="0"/>
                <a:ea typeface="宋体" pitchFamily="2" charset="-122"/>
              </a:rPr>
              <a:pPr eaLnBrk="1" hangingPunct="1"/>
              <a:t>19</a:t>
            </a:fld>
            <a:endParaRPr lang="en-US" altLang="zh-TW" sz="1200">
              <a:latin typeface="Arial" pitchFamily="34" charset="0"/>
              <a:ea typeface="宋体" pitchFamily="2" charset="-122"/>
            </a:endParaRPr>
          </a:p>
        </p:txBody>
      </p:sp>
      <p:sp>
        <p:nvSpPr>
          <p:cNvPr id="45058" name="Rectangle 2"/>
          <p:cNvSpPr>
            <a:spLocks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fld id="{A73F2FD6-F826-49DC-B453-1B88AA4FCBDE}" type="slidenum">
              <a:rPr lang="zh-TW" altLang="en-US" sz="1200">
                <a:latin typeface="Arial" pitchFamily="34" charset="0"/>
                <a:ea typeface="宋体" pitchFamily="2" charset="-122"/>
              </a:rPr>
              <a:pPr eaLnBrk="1" hangingPunct="1"/>
              <a:t>2</a:t>
            </a:fld>
            <a:endParaRPr lang="en-US" altLang="zh-TW" sz="1200">
              <a:latin typeface="Arial" pitchFamily="34" charset="0"/>
              <a:ea typeface="宋体" pitchFamily="2" charset="-122"/>
            </a:endParaRPr>
          </a:p>
        </p:txBody>
      </p:sp>
      <p:sp>
        <p:nvSpPr>
          <p:cNvPr id="10242" name="Rectangle 2"/>
          <p:cNvSpPr>
            <a:spLocks noChangeArrowheads="1" noTextEdit="1"/>
          </p:cNvSpPr>
          <p:nvPr>
            <p:ph type="sldImg"/>
          </p:nvPr>
        </p:nvSpPr>
        <p:spPr>
          <a:xfrm>
            <a:off x="855663" y="746125"/>
            <a:ext cx="4960937" cy="3722688"/>
          </a:xfrm>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fld id="{FB3A5EA0-5597-4027-8DA9-C1C7D7495E7C}" type="slidenum">
              <a:rPr lang="zh-TW" altLang="en-US" sz="1200">
                <a:latin typeface="Arial" pitchFamily="34" charset="0"/>
                <a:ea typeface="宋体" pitchFamily="2" charset="-122"/>
              </a:rPr>
              <a:pPr eaLnBrk="1" hangingPunct="1"/>
              <a:t>20</a:t>
            </a:fld>
            <a:endParaRPr lang="en-US" altLang="zh-TW" sz="1200">
              <a:latin typeface="Arial" pitchFamily="34" charset="0"/>
              <a:ea typeface="宋体" pitchFamily="2" charset="-122"/>
            </a:endParaRPr>
          </a:p>
        </p:txBody>
      </p:sp>
      <p:sp>
        <p:nvSpPr>
          <p:cNvPr id="47106" name="Rectangle 2"/>
          <p:cNvSpPr>
            <a:spLocks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fld id="{BF5E8F68-C298-4930-9B65-D7F1E407C294}" type="slidenum">
              <a:rPr lang="zh-TW" altLang="en-US" sz="1200">
                <a:latin typeface="Arial" pitchFamily="34" charset="0"/>
                <a:ea typeface="宋体" pitchFamily="2" charset="-122"/>
              </a:rPr>
              <a:pPr eaLnBrk="1" hangingPunct="1"/>
              <a:t>21</a:t>
            </a:fld>
            <a:endParaRPr lang="en-US" altLang="zh-TW" sz="1200">
              <a:latin typeface="Arial" pitchFamily="34" charset="0"/>
              <a:ea typeface="宋体" pitchFamily="2" charset="-122"/>
            </a:endParaRPr>
          </a:p>
        </p:txBody>
      </p:sp>
      <p:sp>
        <p:nvSpPr>
          <p:cNvPr id="49154" name="Rectangle 2"/>
          <p:cNvSpPr>
            <a:spLocks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fld id="{934672E3-68BA-4D64-9ECA-7626CFF7D33E}" type="slidenum">
              <a:rPr lang="zh-TW" altLang="en-US" sz="1200">
                <a:latin typeface="Arial" pitchFamily="34" charset="0"/>
                <a:ea typeface="宋体" pitchFamily="2" charset="-122"/>
              </a:rPr>
              <a:pPr eaLnBrk="1" hangingPunct="1"/>
              <a:t>22</a:t>
            </a:fld>
            <a:endParaRPr lang="en-US" altLang="zh-TW" sz="1200">
              <a:latin typeface="Arial" pitchFamily="34" charset="0"/>
              <a:ea typeface="宋体" pitchFamily="2" charset="-122"/>
            </a:endParaRPr>
          </a:p>
        </p:txBody>
      </p:sp>
      <p:sp>
        <p:nvSpPr>
          <p:cNvPr id="51202" name="Rectangle 2"/>
          <p:cNvSpPr>
            <a:spLocks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fld id="{A726C723-8442-40C2-B02B-BA51D1DF1B35}" type="slidenum">
              <a:rPr lang="zh-TW" altLang="en-US" sz="1200">
                <a:latin typeface="Arial" pitchFamily="34" charset="0"/>
                <a:ea typeface="宋体" pitchFamily="2" charset="-122"/>
              </a:rPr>
              <a:pPr eaLnBrk="1" hangingPunct="1"/>
              <a:t>23</a:t>
            </a:fld>
            <a:endParaRPr lang="en-US" altLang="zh-TW" sz="1200">
              <a:latin typeface="Arial" pitchFamily="34" charset="0"/>
              <a:ea typeface="宋体" pitchFamily="2" charset="-122"/>
            </a:endParaRPr>
          </a:p>
        </p:txBody>
      </p:sp>
      <p:sp>
        <p:nvSpPr>
          <p:cNvPr id="53250" name="Rectangle 2"/>
          <p:cNvSpPr>
            <a:spLocks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fld id="{71BBF2E9-72F9-4035-B517-7B56D318F08C}" type="slidenum">
              <a:rPr lang="zh-TW" altLang="en-US" sz="1200">
                <a:latin typeface="Arial" pitchFamily="34" charset="0"/>
                <a:ea typeface="宋体" pitchFamily="2" charset="-122"/>
              </a:rPr>
              <a:pPr eaLnBrk="1" hangingPunct="1"/>
              <a:t>24</a:t>
            </a:fld>
            <a:endParaRPr lang="en-US" altLang="zh-TW" sz="1200">
              <a:latin typeface="Arial" pitchFamily="34" charset="0"/>
              <a:ea typeface="宋体" pitchFamily="2" charset="-122"/>
            </a:endParaRPr>
          </a:p>
        </p:txBody>
      </p:sp>
      <p:sp>
        <p:nvSpPr>
          <p:cNvPr id="55298" name="Rectangle 2"/>
          <p:cNvSpPr>
            <a:spLocks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fld id="{BBA4492B-3388-4D88-9BA9-1D01A74C38E2}" type="slidenum">
              <a:rPr lang="zh-TW" altLang="en-US" sz="1200">
                <a:latin typeface="Arial" pitchFamily="34" charset="0"/>
                <a:ea typeface="宋体" pitchFamily="2" charset="-122"/>
              </a:rPr>
              <a:pPr eaLnBrk="1" hangingPunct="1"/>
              <a:t>25</a:t>
            </a:fld>
            <a:endParaRPr lang="en-US" altLang="zh-TW" sz="1200">
              <a:latin typeface="Arial" pitchFamily="34" charset="0"/>
              <a:ea typeface="宋体" pitchFamily="2" charset="-122"/>
            </a:endParaRPr>
          </a:p>
        </p:txBody>
      </p:sp>
      <p:sp>
        <p:nvSpPr>
          <p:cNvPr id="57346" name="Rectangle 2"/>
          <p:cNvSpPr>
            <a:spLocks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fld id="{136714CF-E379-4D7C-8F23-230A72D1AD6B}" type="slidenum">
              <a:rPr lang="zh-TW" altLang="en-US" sz="1200">
                <a:latin typeface="Arial" pitchFamily="34" charset="0"/>
                <a:ea typeface="宋体" pitchFamily="2" charset="-122"/>
              </a:rPr>
              <a:pPr eaLnBrk="1" hangingPunct="1"/>
              <a:t>26</a:t>
            </a:fld>
            <a:endParaRPr lang="en-US" altLang="zh-TW" sz="1200">
              <a:latin typeface="Arial" pitchFamily="34" charset="0"/>
              <a:ea typeface="宋体" pitchFamily="2" charset="-122"/>
            </a:endParaRPr>
          </a:p>
        </p:txBody>
      </p:sp>
      <p:sp>
        <p:nvSpPr>
          <p:cNvPr id="59394" name="Rectangle 2"/>
          <p:cNvSpPr>
            <a:spLocks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fld id="{70851151-282F-4120-8AF2-D5E4FF67D067}" type="slidenum">
              <a:rPr lang="zh-TW" altLang="en-US" sz="1200">
                <a:latin typeface="Arial" pitchFamily="34" charset="0"/>
                <a:ea typeface="宋体" pitchFamily="2" charset="-122"/>
              </a:rPr>
              <a:pPr eaLnBrk="1" hangingPunct="1"/>
              <a:t>27</a:t>
            </a:fld>
            <a:endParaRPr lang="en-US" altLang="zh-TW" sz="1200">
              <a:latin typeface="Arial" pitchFamily="34" charset="0"/>
              <a:ea typeface="宋体" pitchFamily="2" charset="-122"/>
            </a:endParaRPr>
          </a:p>
        </p:txBody>
      </p:sp>
      <p:sp>
        <p:nvSpPr>
          <p:cNvPr id="61442" name="Rectangle 2"/>
          <p:cNvSpPr>
            <a:spLocks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fld id="{49EDC39E-8AA2-48D9-8A7E-39DAABFFE4F8}" type="slidenum">
              <a:rPr lang="zh-TW" altLang="en-US" sz="1200">
                <a:latin typeface="Arial" pitchFamily="34" charset="0"/>
                <a:ea typeface="宋体" pitchFamily="2" charset="-122"/>
              </a:rPr>
              <a:pPr eaLnBrk="1" hangingPunct="1"/>
              <a:t>28</a:t>
            </a:fld>
            <a:endParaRPr lang="en-US" altLang="zh-TW" sz="1200">
              <a:latin typeface="Arial" pitchFamily="34" charset="0"/>
              <a:ea typeface="宋体" pitchFamily="2" charset="-122"/>
            </a:endParaRPr>
          </a:p>
        </p:txBody>
      </p:sp>
      <p:sp>
        <p:nvSpPr>
          <p:cNvPr id="63490" name="Rectangle 2"/>
          <p:cNvSpPr>
            <a:spLocks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fld id="{E9605D7A-6993-4B76-A863-323DD2AB9CB5}" type="slidenum">
              <a:rPr lang="zh-TW" altLang="en-US" sz="1200">
                <a:latin typeface="Arial" pitchFamily="34" charset="0"/>
                <a:ea typeface="宋体" pitchFamily="2" charset="-122"/>
              </a:rPr>
              <a:pPr eaLnBrk="1" hangingPunct="1"/>
              <a:t>29</a:t>
            </a:fld>
            <a:endParaRPr lang="en-US" altLang="zh-TW" sz="1200">
              <a:latin typeface="Arial" pitchFamily="34" charset="0"/>
              <a:ea typeface="宋体" pitchFamily="2" charset="-122"/>
            </a:endParaRPr>
          </a:p>
        </p:txBody>
      </p:sp>
      <p:sp>
        <p:nvSpPr>
          <p:cNvPr id="65538" name="Rectangle 2"/>
          <p:cNvSpPr>
            <a:spLocks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fld id="{CFA8E08B-4F97-42F5-A60B-FFD840610E46}" type="slidenum">
              <a:rPr lang="zh-TW" altLang="en-US" sz="1200">
                <a:latin typeface="Arial" pitchFamily="34" charset="0"/>
                <a:ea typeface="宋体" pitchFamily="2" charset="-122"/>
              </a:rPr>
              <a:pPr eaLnBrk="1" hangingPunct="1"/>
              <a:t>3</a:t>
            </a:fld>
            <a:endParaRPr lang="en-US" altLang="zh-TW" sz="1200">
              <a:latin typeface="Arial" pitchFamily="34" charset="0"/>
              <a:ea typeface="宋体" pitchFamily="2" charset="-122"/>
            </a:endParaRPr>
          </a:p>
        </p:txBody>
      </p:sp>
      <p:sp>
        <p:nvSpPr>
          <p:cNvPr id="12290" name="Rectangle 2"/>
          <p:cNvSpPr>
            <a:spLocks noChangeArrowheads="1" noTextEdit="1"/>
          </p:cNvSpPr>
          <p:nvPr>
            <p:ph type="sldImg"/>
          </p:nvPr>
        </p:nvSpPr>
        <p:spPr>
          <a:xfrm>
            <a:off x="855663" y="746125"/>
            <a:ext cx="4960937" cy="3722688"/>
          </a:xfrm>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fld id="{610F81B1-E208-4C37-91EE-8FB88711BBCE}" type="slidenum">
              <a:rPr lang="zh-TW" altLang="en-US" sz="1200">
                <a:latin typeface="Arial" pitchFamily="34" charset="0"/>
                <a:ea typeface="宋体" pitchFamily="2" charset="-122"/>
              </a:rPr>
              <a:pPr eaLnBrk="1" hangingPunct="1"/>
              <a:t>30</a:t>
            </a:fld>
            <a:endParaRPr lang="en-US" altLang="zh-TW" sz="1200">
              <a:latin typeface="Arial" pitchFamily="34" charset="0"/>
              <a:ea typeface="宋体" pitchFamily="2" charset="-122"/>
            </a:endParaRPr>
          </a:p>
        </p:txBody>
      </p:sp>
      <p:sp>
        <p:nvSpPr>
          <p:cNvPr id="67586" name="Rectangle 2"/>
          <p:cNvSpPr>
            <a:spLocks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fld id="{97C82D02-9031-4B8D-BAD8-FF189E425B2A}" type="slidenum">
              <a:rPr lang="zh-TW" altLang="en-US" sz="1200">
                <a:latin typeface="Arial" pitchFamily="34" charset="0"/>
                <a:ea typeface="宋体" pitchFamily="2" charset="-122"/>
              </a:rPr>
              <a:pPr eaLnBrk="1" hangingPunct="1"/>
              <a:t>31</a:t>
            </a:fld>
            <a:endParaRPr lang="en-US" altLang="zh-TW" sz="1200">
              <a:latin typeface="Arial" pitchFamily="34" charset="0"/>
              <a:ea typeface="宋体" pitchFamily="2" charset="-122"/>
            </a:endParaRPr>
          </a:p>
        </p:txBody>
      </p:sp>
      <p:sp>
        <p:nvSpPr>
          <p:cNvPr id="69634" name="Rectangle 2"/>
          <p:cNvSpPr>
            <a:spLocks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fld id="{D61F5C4F-3FAC-42CC-A428-AB4294DC88A2}" type="slidenum">
              <a:rPr lang="zh-TW" altLang="en-US" sz="1200">
                <a:latin typeface="Arial" pitchFamily="34" charset="0"/>
                <a:ea typeface="宋体" pitchFamily="2" charset="-122"/>
              </a:rPr>
              <a:pPr eaLnBrk="1" hangingPunct="1"/>
              <a:t>32</a:t>
            </a:fld>
            <a:endParaRPr lang="en-US" altLang="zh-TW" sz="1200">
              <a:latin typeface="Arial" pitchFamily="34" charset="0"/>
              <a:ea typeface="宋体" pitchFamily="2" charset="-122"/>
            </a:endParaRPr>
          </a:p>
        </p:txBody>
      </p:sp>
      <p:sp>
        <p:nvSpPr>
          <p:cNvPr id="71682" name="Rectangle 2"/>
          <p:cNvSpPr>
            <a:spLocks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fld id="{54AE38B1-87F5-4E79-84F4-9F5468B27C49}" type="slidenum">
              <a:rPr lang="zh-TW" altLang="en-US" sz="1200">
                <a:latin typeface="Arial" pitchFamily="34" charset="0"/>
                <a:ea typeface="宋体" pitchFamily="2" charset="-122"/>
              </a:rPr>
              <a:pPr eaLnBrk="1" hangingPunct="1"/>
              <a:t>33</a:t>
            </a:fld>
            <a:endParaRPr lang="en-US" altLang="zh-TW" sz="1200">
              <a:latin typeface="Arial" pitchFamily="34" charset="0"/>
              <a:ea typeface="宋体" pitchFamily="2" charset="-122"/>
            </a:endParaRPr>
          </a:p>
        </p:txBody>
      </p:sp>
      <p:sp>
        <p:nvSpPr>
          <p:cNvPr id="73730" name="Rectangle 2"/>
          <p:cNvSpPr>
            <a:spLocks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fld id="{AD29D55A-2D54-4EB7-842C-01E926614344}" type="slidenum">
              <a:rPr lang="zh-TW" altLang="en-US" sz="1200">
                <a:latin typeface="Arial" pitchFamily="34" charset="0"/>
                <a:ea typeface="宋体" pitchFamily="2" charset="-122"/>
              </a:rPr>
              <a:pPr eaLnBrk="1" hangingPunct="1"/>
              <a:t>34</a:t>
            </a:fld>
            <a:endParaRPr lang="en-US" altLang="zh-TW" sz="1200">
              <a:latin typeface="Arial" pitchFamily="34" charset="0"/>
              <a:ea typeface="宋体" pitchFamily="2" charset="-122"/>
            </a:endParaRPr>
          </a:p>
        </p:txBody>
      </p:sp>
      <p:sp>
        <p:nvSpPr>
          <p:cNvPr id="75778" name="Rectangle 2"/>
          <p:cNvSpPr>
            <a:spLocks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fld id="{E5198E93-FFBC-4F18-A0E6-28FCB4191CDB}" type="slidenum">
              <a:rPr lang="zh-TW" altLang="en-US" sz="1200">
                <a:latin typeface="Arial" pitchFamily="34" charset="0"/>
                <a:ea typeface="宋体" pitchFamily="2" charset="-122"/>
              </a:rPr>
              <a:pPr eaLnBrk="1" hangingPunct="1"/>
              <a:t>35</a:t>
            </a:fld>
            <a:endParaRPr lang="en-US" altLang="zh-TW" sz="1200">
              <a:latin typeface="Arial" pitchFamily="34" charset="0"/>
              <a:ea typeface="宋体" pitchFamily="2" charset="-122"/>
            </a:endParaRPr>
          </a:p>
        </p:txBody>
      </p:sp>
      <p:sp>
        <p:nvSpPr>
          <p:cNvPr id="77826" name="Rectangle 2"/>
          <p:cNvSpPr>
            <a:spLocks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fld id="{22EF9229-55C4-4D8B-A4C3-26C85BC96B82}" type="slidenum">
              <a:rPr lang="zh-TW" altLang="en-US" sz="1200">
                <a:latin typeface="Arial" pitchFamily="34" charset="0"/>
                <a:ea typeface="宋体" pitchFamily="2" charset="-122"/>
              </a:rPr>
              <a:pPr eaLnBrk="1" hangingPunct="1"/>
              <a:t>36</a:t>
            </a:fld>
            <a:endParaRPr lang="en-US" altLang="zh-TW" sz="1200">
              <a:latin typeface="Arial" pitchFamily="34" charset="0"/>
              <a:ea typeface="宋体" pitchFamily="2" charset="-122"/>
            </a:endParaRPr>
          </a:p>
        </p:txBody>
      </p:sp>
      <p:sp>
        <p:nvSpPr>
          <p:cNvPr id="79874" name="Rectangle 2"/>
          <p:cNvSpPr>
            <a:spLocks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fld id="{66E4FA8C-0CFF-4B31-87AE-7AFAB6ABAB94}" type="slidenum">
              <a:rPr lang="zh-TW" altLang="en-US" sz="1200">
                <a:latin typeface="Arial" pitchFamily="34" charset="0"/>
                <a:ea typeface="宋体" pitchFamily="2" charset="-122"/>
              </a:rPr>
              <a:pPr eaLnBrk="1" hangingPunct="1"/>
              <a:t>37</a:t>
            </a:fld>
            <a:endParaRPr lang="en-US" altLang="zh-TW" sz="1200">
              <a:latin typeface="Arial" pitchFamily="34" charset="0"/>
              <a:ea typeface="宋体" pitchFamily="2" charset="-122"/>
            </a:endParaRPr>
          </a:p>
        </p:txBody>
      </p:sp>
      <p:sp>
        <p:nvSpPr>
          <p:cNvPr id="81922" name="Rectangle 2"/>
          <p:cNvSpPr>
            <a:spLocks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fld id="{1CA993E8-9850-4E32-BBC3-87DFFE857C67}" type="slidenum">
              <a:rPr lang="zh-TW" altLang="en-US" sz="1200">
                <a:latin typeface="Arial" pitchFamily="34" charset="0"/>
                <a:ea typeface="宋体" pitchFamily="2" charset="-122"/>
              </a:rPr>
              <a:pPr eaLnBrk="1" hangingPunct="1"/>
              <a:t>38</a:t>
            </a:fld>
            <a:endParaRPr lang="en-US" altLang="zh-TW" sz="1200">
              <a:latin typeface="Arial" pitchFamily="34" charset="0"/>
              <a:ea typeface="宋体" pitchFamily="2" charset="-122"/>
            </a:endParaRPr>
          </a:p>
        </p:txBody>
      </p:sp>
      <p:sp>
        <p:nvSpPr>
          <p:cNvPr id="83970" name="Rectangle 2"/>
          <p:cNvSpPr>
            <a:spLocks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fld id="{81E9D580-4DE2-49CF-A25B-7AA7441E3E9C}" type="slidenum">
              <a:rPr lang="zh-TW" altLang="en-US" sz="1200">
                <a:latin typeface="Arial" pitchFamily="34" charset="0"/>
                <a:ea typeface="宋体" pitchFamily="2" charset="-122"/>
              </a:rPr>
              <a:pPr eaLnBrk="1" hangingPunct="1"/>
              <a:t>39</a:t>
            </a:fld>
            <a:endParaRPr lang="en-US" altLang="zh-TW" sz="1200">
              <a:latin typeface="Arial" pitchFamily="34" charset="0"/>
              <a:ea typeface="宋体" pitchFamily="2" charset="-122"/>
            </a:endParaRPr>
          </a:p>
        </p:txBody>
      </p:sp>
      <p:sp>
        <p:nvSpPr>
          <p:cNvPr id="86018" name="Rectangle 2"/>
          <p:cNvSpPr>
            <a:spLocks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fld id="{8AD7FFCE-4265-422D-9EB2-2FC24BFAE472}" type="slidenum">
              <a:rPr lang="zh-TW" altLang="en-US" sz="1200">
                <a:latin typeface="Arial" pitchFamily="34" charset="0"/>
                <a:ea typeface="宋体" pitchFamily="2" charset="-122"/>
              </a:rPr>
              <a:pPr eaLnBrk="1" hangingPunct="1"/>
              <a:t>4</a:t>
            </a:fld>
            <a:endParaRPr lang="en-US" altLang="zh-TW" sz="1200">
              <a:latin typeface="Arial" pitchFamily="34" charset="0"/>
              <a:ea typeface="宋体" pitchFamily="2" charset="-122"/>
            </a:endParaRPr>
          </a:p>
        </p:txBody>
      </p:sp>
      <p:sp>
        <p:nvSpPr>
          <p:cNvPr id="14338" name="Rectangle 2"/>
          <p:cNvSpPr>
            <a:spLocks noChangeArrowheads="1" noTextEdit="1"/>
          </p:cNvSpPr>
          <p:nvPr>
            <p:ph type="sldImg"/>
          </p:nvPr>
        </p:nvSpPr>
        <p:spPr>
          <a:xfrm>
            <a:off x="855663" y="746125"/>
            <a:ext cx="4960937" cy="3722688"/>
          </a:xfrm>
          <a:ln/>
        </p:spPr>
      </p:sp>
      <p:sp>
        <p:nvSpPr>
          <p:cNvPr id="14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fld id="{6213F882-4744-42C8-A6C0-C392AC6098D8}" type="slidenum">
              <a:rPr lang="zh-TW" altLang="en-US" sz="1200">
                <a:latin typeface="Arial" pitchFamily="34" charset="0"/>
                <a:ea typeface="宋体" pitchFamily="2" charset="-122"/>
              </a:rPr>
              <a:pPr eaLnBrk="1" hangingPunct="1"/>
              <a:t>40</a:t>
            </a:fld>
            <a:endParaRPr lang="en-US" altLang="zh-TW" sz="1200">
              <a:latin typeface="Arial" pitchFamily="34" charset="0"/>
              <a:ea typeface="宋体" pitchFamily="2" charset="-122"/>
            </a:endParaRPr>
          </a:p>
        </p:txBody>
      </p:sp>
      <p:sp>
        <p:nvSpPr>
          <p:cNvPr id="88066" name="Rectangle 2"/>
          <p:cNvSpPr>
            <a:spLocks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fld id="{0356922A-3AE6-4CB4-87AF-17BD576FB5FB}" type="slidenum">
              <a:rPr lang="zh-TW" altLang="en-US" sz="1200">
                <a:latin typeface="Arial" pitchFamily="34" charset="0"/>
                <a:ea typeface="宋体" pitchFamily="2" charset="-122"/>
              </a:rPr>
              <a:pPr eaLnBrk="1" hangingPunct="1"/>
              <a:t>41</a:t>
            </a:fld>
            <a:endParaRPr lang="en-US" altLang="zh-TW" sz="1200">
              <a:latin typeface="Arial" pitchFamily="34" charset="0"/>
              <a:ea typeface="宋体" pitchFamily="2" charset="-122"/>
            </a:endParaRPr>
          </a:p>
        </p:txBody>
      </p:sp>
      <p:sp>
        <p:nvSpPr>
          <p:cNvPr id="90114" name="Rectangle 2"/>
          <p:cNvSpPr>
            <a:spLocks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fld id="{D66F827D-3273-4FE3-AEF0-5AF859FFCC0F}" type="slidenum">
              <a:rPr lang="zh-TW" altLang="en-US" sz="1200">
                <a:latin typeface="Arial" pitchFamily="34" charset="0"/>
                <a:ea typeface="宋体" pitchFamily="2" charset="-122"/>
              </a:rPr>
              <a:pPr eaLnBrk="1" hangingPunct="1"/>
              <a:t>42</a:t>
            </a:fld>
            <a:endParaRPr lang="en-US" altLang="zh-TW" sz="1200">
              <a:latin typeface="Arial" pitchFamily="34" charset="0"/>
              <a:ea typeface="宋体" pitchFamily="2" charset="-122"/>
            </a:endParaRPr>
          </a:p>
        </p:txBody>
      </p:sp>
      <p:sp>
        <p:nvSpPr>
          <p:cNvPr id="92162" name="Rectangle 2"/>
          <p:cNvSpPr>
            <a:spLocks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fld id="{139495D2-9D5A-4F50-A1E1-63B5A8B07FA6}" type="slidenum">
              <a:rPr lang="zh-TW" altLang="en-US" sz="1200">
                <a:latin typeface="Arial" pitchFamily="34" charset="0"/>
                <a:ea typeface="宋体" pitchFamily="2" charset="-122"/>
              </a:rPr>
              <a:pPr eaLnBrk="1" hangingPunct="1"/>
              <a:t>43</a:t>
            </a:fld>
            <a:endParaRPr lang="en-US" altLang="zh-TW" sz="1200">
              <a:latin typeface="Arial" pitchFamily="34" charset="0"/>
              <a:ea typeface="宋体" pitchFamily="2" charset="-122"/>
            </a:endParaRPr>
          </a:p>
        </p:txBody>
      </p:sp>
      <p:sp>
        <p:nvSpPr>
          <p:cNvPr id="94210" name="Rectangle 2"/>
          <p:cNvSpPr>
            <a:spLocks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fld id="{52702CD8-256A-42E5-B9EC-086C19AD1B21}" type="slidenum">
              <a:rPr lang="zh-TW" altLang="en-US" sz="1200">
                <a:latin typeface="Arial" pitchFamily="34" charset="0"/>
                <a:ea typeface="宋体" pitchFamily="2" charset="-122"/>
              </a:rPr>
              <a:pPr eaLnBrk="1" hangingPunct="1"/>
              <a:t>5</a:t>
            </a:fld>
            <a:endParaRPr lang="en-US" altLang="zh-TW" sz="1200">
              <a:latin typeface="Arial" pitchFamily="34" charset="0"/>
              <a:ea typeface="宋体" pitchFamily="2" charset="-122"/>
            </a:endParaRPr>
          </a:p>
        </p:txBody>
      </p:sp>
      <p:sp>
        <p:nvSpPr>
          <p:cNvPr id="16386" name="Rectangle 2"/>
          <p:cNvSpPr>
            <a:spLocks noChangeArrowheads="1" noTextEdit="1"/>
          </p:cNvSpPr>
          <p:nvPr>
            <p:ph type="sldImg"/>
          </p:nvPr>
        </p:nvSpPr>
        <p:spPr>
          <a:xfrm>
            <a:off x="855663" y="746125"/>
            <a:ext cx="4960937" cy="3722688"/>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fld id="{B65EE654-9ED8-42F1-82AC-85E98711AA9F}" type="slidenum">
              <a:rPr lang="zh-TW" altLang="en-US" sz="1200">
                <a:latin typeface="Arial" pitchFamily="34" charset="0"/>
                <a:ea typeface="宋体" pitchFamily="2" charset="-122"/>
              </a:rPr>
              <a:pPr eaLnBrk="1" hangingPunct="1"/>
              <a:t>6</a:t>
            </a:fld>
            <a:endParaRPr lang="en-US" altLang="zh-TW" sz="1200">
              <a:latin typeface="Arial" pitchFamily="34" charset="0"/>
              <a:ea typeface="宋体" pitchFamily="2" charset="-122"/>
            </a:endParaRPr>
          </a:p>
        </p:txBody>
      </p:sp>
      <p:sp>
        <p:nvSpPr>
          <p:cNvPr id="18434" name="Rectangle 2"/>
          <p:cNvSpPr>
            <a:spLocks noChangeArrowheads="1" noTextEdit="1"/>
          </p:cNvSpPr>
          <p:nvPr>
            <p:ph type="sldImg"/>
          </p:nvPr>
        </p:nvSpPr>
        <p:spPr>
          <a:xfrm>
            <a:off x="855663" y="746125"/>
            <a:ext cx="4960937" cy="3722688"/>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fld id="{6EACB939-BF90-4458-A8D4-D1A565A23603}" type="slidenum">
              <a:rPr lang="zh-TW" altLang="en-US" sz="1200">
                <a:latin typeface="Arial" pitchFamily="34" charset="0"/>
                <a:ea typeface="宋体" pitchFamily="2" charset="-122"/>
              </a:rPr>
              <a:pPr eaLnBrk="1" hangingPunct="1"/>
              <a:t>7</a:t>
            </a:fld>
            <a:endParaRPr lang="en-US" altLang="zh-TW" sz="1200">
              <a:latin typeface="Arial" pitchFamily="34" charset="0"/>
              <a:ea typeface="宋体" pitchFamily="2" charset="-122"/>
            </a:endParaRPr>
          </a:p>
        </p:txBody>
      </p:sp>
      <p:sp>
        <p:nvSpPr>
          <p:cNvPr id="20482" name="Rectangle 2"/>
          <p:cNvSpPr>
            <a:spLocks noChangeArrowheads="1" noTextEdit="1"/>
          </p:cNvSpPr>
          <p:nvPr>
            <p:ph type="sldImg"/>
          </p:nvPr>
        </p:nvSpPr>
        <p:spPr>
          <a:xfrm>
            <a:off x="855663" y="746125"/>
            <a:ext cx="4960937" cy="3722688"/>
          </a:xfrm>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fld id="{C7FEB7D7-A5A8-4CD7-B442-9A30D5A370F6}" type="slidenum">
              <a:rPr lang="zh-TW" altLang="en-US" sz="1200">
                <a:latin typeface="Arial" pitchFamily="34" charset="0"/>
                <a:ea typeface="宋体" pitchFamily="2" charset="-122"/>
              </a:rPr>
              <a:pPr eaLnBrk="1" hangingPunct="1"/>
              <a:t>8</a:t>
            </a:fld>
            <a:endParaRPr lang="en-US" altLang="zh-TW" sz="1200">
              <a:latin typeface="Arial" pitchFamily="34" charset="0"/>
              <a:ea typeface="宋体" pitchFamily="2" charset="-122"/>
            </a:endParaRPr>
          </a:p>
        </p:txBody>
      </p:sp>
      <p:sp>
        <p:nvSpPr>
          <p:cNvPr id="22530" name="Rectangle 2"/>
          <p:cNvSpPr>
            <a:spLocks noChangeArrowheads="1" noTextEdit="1"/>
          </p:cNvSpPr>
          <p:nvPr>
            <p:ph type="sldImg"/>
          </p:nvPr>
        </p:nvSpPr>
        <p:spPr>
          <a:xfrm>
            <a:off x="855663" y="746125"/>
            <a:ext cx="4960937" cy="3722688"/>
          </a:xfrm>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fld id="{F4433515-0459-436C-A926-85D960579F8D}" type="slidenum">
              <a:rPr lang="zh-TW" altLang="en-US" sz="1200">
                <a:latin typeface="Arial" pitchFamily="34" charset="0"/>
                <a:ea typeface="宋体" pitchFamily="2" charset="-122"/>
              </a:rPr>
              <a:pPr eaLnBrk="1" hangingPunct="1"/>
              <a:t>9</a:t>
            </a:fld>
            <a:endParaRPr lang="en-US" altLang="zh-TW" sz="1200">
              <a:latin typeface="Arial" pitchFamily="34" charset="0"/>
              <a:ea typeface="宋体" pitchFamily="2" charset="-122"/>
            </a:endParaRPr>
          </a:p>
        </p:txBody>
      </p:sp>
      <p:sp>
        <p:nvSpPr>
          <p:cNvPr id="24578" name="Rectangle 2"/>
          <p:cNvSpPr>
            <a:spLocks noChangeArrowheads="1" noTextEdit="1"/>
          </p:cNvSpPr>
          <p:nvPr>
            <p:ph type="sldImg"/>
          </p:nvPr>
        </p:nvSpPr>
        <p:spPr>
          <a:xfrm>
            <a:off x="855663" y="746125"/>
            <a:ext cx="4960937" cy="3722688"/>
          </a:xfrm>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Rectangle 8"/>
          <p:cNvSpPr/>
          <p:nvPr userDrawn="1"/>
        </p:nvSpPr>
        <p:spPr bwMode="auto">
          <a:xfrm>
            <a:off x="0" y="6597650"/>
            <a:ext cx="9144000" cy="260350"/>
          </a:xfrm>
          <a:prstGeom prst="rect">
            <a:avLst/>
          </a:prstGeom>
          <a:gradFill flip="none" rotWithShape="1">
            <a:gsLst>
              <a:gs pos="0">
                <a:srgbClr val="800000"/>
              </a:gs>
              <a:gs pos="50000">
                <a:schemeClr val="accent1">
                  <a:tint val="44500"/>
                  <a:satMod val="160000"/>
                </a:schemeClr>
              </a:gs>
              <a:gs pos="100000">
                <a:schemeClr val="accent1">
                  <a:tint val="23500"/>
                  <a:satMod val="160000"/>
                </a:schemeClr>
              </a:gs>
            </a:gsLst>
            <a:lin ang="10800000" scaled="1"/>
            <a:tileRect/>
          </a:gradFill>
          <a:ln w="9525" cap="flat" cmpd="sng" algn="ctr">
            <a:noFill/>
            <a:prstDash val="solid"/>
            <a:miter lim="800000"/>
            <a:headEnd type="none" w="med" len="med"/>
            <a:tailEnd type="none" w="med" len="med"/>
          </a:ln>
          <a:effectLst/>
        </p:spPr>
        <p:txBody>
          <a:bodyPr wrap="none"/>
          <a:lstStyle/>
          <a:p>
            <a:endParaRPr lang="en-US">
              <a:ea typeface="宋体" pitchFamily="2" charset="-122"/>
            </a:endParaRPr>
          </a:p>
        </p:txBody>
      </p:sp>
      <p:sp>
        <p:nvSpPr>
          <p:cNvPr id="4" name="Rectangle 12"/>
          <p:cNvSpPr>
            <a:spLocks noGrp="1" noChangeArrowheads="1"/>
          </p:cNvSpPr>
          <p:nvPr/>
        </p:nvSpPr>
        <p:spPr bwMode="auto">
          <a:xfrm>
            <a:off x="0" y="1371600"/>
            <a:ext cx="9144000" cy="4953000"/>
          </a:xfrm>
          <a:prstGeom prst="rect">
            <a:avLst/>
          </a:prstGeom>
          <a:noFill/>
          <a:ln w="9525">
            <a:noFill/>
            <a:miter lim="800000"/>
            <a:headEnd/>
            <a:tailEnd/>
          </a:ln>
        </p:spPr>
        <p:txBody>
          <a:bodyPr/>
          <a:lstStyle/>
          <a:p>
            <a:pPr algn="ctr" eaLnBrk="0" hangingPunct="0"/>
            <a:r>
              <a:rPr kumimoji="1" lang="zh-TW" altLang="en-US" sz="4400" b="1">
                <a:effectLst>
                  <a:outerShdw blurRad="38100" dist="38100" dir="2700000" algn="tl">
                    <a:srgbClr val="C0C0C0"/>
                  </a:outerShdw>
                </a:effectLst>
                <a:latin typeface="Arial Rounded MT Bold" charset="0"/>
                <a:ea typeface="PMingLiU" pitchFamily="18" charset="-120"/>
              </a:rPr>
              <a:t>            </a:t>
            </a:r>
          </a:p>
          <a:p>
            <a:pPr marL="0" lvl="1" algn="ctr" eaLnBrk="0" hangingPunct="0"/>
            <a:r>
              <a:rPr kumimoji="1" lang="zh-TW" altLang="en-US" sz="4400" b="1">
                <a:effectLst>
                  <a:outerShdw blurRad="38100" dist="38100" dir="2700000" algn="tl">
                    <a:srgbClr val="C0C0C0"/>
                  </a:outerShdw>
                </a:effectLst>
                <a:latin typeface="Arial Rounded MT Bold" charset="0"/>
                <a:ea typeface="PMingLiU" pitchFamily="18" charset="-120"/>
              </a:rPr>
              <a:t>   </a:t>
            </a:r>
          </a:p>
          <a:p>
            <a:pPr marL="0" lvl="2" algn="ctr" eaLnBrk="0" hangingPunct="0"/>
            <a:r>
              <a:rPr kumimoji="1" lang="zh-TW" altLang="en-US" sz="4400" b="1">
                <a:effectLst>
                  <a:outerShdw blurRad="38100" dist="38100" dir="2700000" algn="tl">
                    <a:srgbClr val="C0C0C0"/>
                  </a:outerShdw>
                </a:effectLst>
                <a:latin typeface="Arial Rounded MT Bold" charset="0"/>
                <a:ea typeface="PMingLiU" pitchFamily="18" charset="-120"/>
              </a:rPr>
              <a:t>   </a:t>
            </a:r>
          </a:p>
          <a:p>
            <a:pPr marL="0" lvl="3" algn="ctr" eaLnBrk="0" hangingPunct="0"/>
            <a:r>
              <a:rPr kumimoji="1" lang="zh-TW" altLang="en-US" sz="4400" b="1">
                <a:effectLst>
                  <a:outerShdw blurRad="38100" dist="38100" dir="2700000" algn="tl">
                    <a:srgbClr val="C0C0C0"/>
                  </a:outerShdw>
                </a:effectLst>
                <a:latin typeface="Arial Rounded MT Bold" charset="0"/>
                <a:ea typeface="PMingLiU" pitchFamily="18" charset="-120"/>
              </a:rPr>
              <a:t>   </a:t>
            </a:r>
          </a:p>
          <a:p>
            <a:pPr marL="0" lvl="4" algn="ctr" eaLnBrk="0" hangingPunct="0"/>
            <a:r>
              <a:rPr kumimoji="1" lang="zh-TW" altLang="en-US" sz="4400" b="1">
                <a:effectLst>
                  <a:outerShdw blurRad="38100" dist="38100" dir="2700000" algn="tl">
                    <a:srgbClr val="C0C0C0"/>
                  </a:outerShdw>
                </a:effectLst>
                <a:latin typeface="Arial Rounded MT Bold" charset="0"/>
                <a:ea typeface="PMingLiU" pitchFamily="18" charset="-120"/>
              </a:rPr>
              <a:t>   </a:t>
            </a:r>
          </a:p>
        </p:txBody>
      </p:sp>
      <p:sp>
        <p:nvSpPr>
          <p:cNvPr id="5" name="Rectangle 12"/>
          <p:cNvSpPr>
            <a:spLocks noGrp="1" noChangeArrowheads="1"/>
          </p:cNvSpPr>
          <p:nvPr userDrawn="1"/>
        </p:nvSpPr>
        <p:spPr bwMode="auto">
          <a:xfrm>
            <a:off x="0" y="1371600"/>
            <a:ext cx="9144000" cy="4953000"/>
          </a:xfrm>
          <a:prstGeom prst="rect">
            <a:avLst/>
          </a:prstGeom>
          <a:noFill/>
          <a:ln w="9525">
            <a:noFill/>
            <a:miter lim="800000"/>
            <a:headEnd/>
            <a:tailEnd/>
          </a:ln>
        </p:spPr>
        <p:txBody>
          <a:bodyPr/>
          <a:lstStyle/>
          <a:p>
            <a:pPr algn="ctr" eaLnBrk="0" hangingPunct="0"/>
            <a:r>
              <a:rPr kumimoji="1" lang="zh-TW" altLang="en-US" sz="4400" b="1">
                <a:effectLst>
                  <a:outerShdw blurRad="38100" dist="38100" dir="2700000" algn="tl">
                    <a:srgbClr val="C0C0C0"/>
                  </a:outerShdw>
                </a:effectLst>
                <a:latin typeface="Arial Rounded MT Bold" charset="0"/>
                <a:ea typeface="PMingLiU" pitchFamily="18" charset="-120"/>
              </a:rPr>
              <a:t>            </a:t>
            </a:r>
          </a:p>
          <a:p>
            <a:pPr marL="0" lvl="1" algn="ctr" eaLnBrk="0" hangingPunct="0"/>
            <a:r>
              <a:rPr kumimoji="1" lang="zh-TW" altLang="en-US" sz="4400" b="1">
                <a:effectLst>
                  <a:outerShdw blurRad="38100" dist="38100" dir="2700000" algn="tl">
                    <a:srgbClr val="C0C0C0"/>
                  </a:outerShdw>
                </a:effectLst>
                <a:latin typeface="Arial Rounded MT Bold" charset="0"/>
                <a:ea typeface="PMingLiU" pitchFamily="18" charset="-120"/>
              </a:rPr>
              <a:t>   </a:t>
            </a:r>
          </a:p>
          <a:p>
            <a:pPr marL="0" lvl="2" algn="ctr" eaLnBrk="0" hangingPunct="0"/>
            <a:r>
              <a:rPr kumimoji="1" lang="zh-TW" altLang="en-US" sz="4400" b="1">
                <a:effectLst>
                  <a:outerShdw blurRad="38100" dist="38100" dir="2700000" algn="tl">
                    <a:srgbClr val="C0C0C0"/>
                  </a:outerShdw>
                </a:effectLst>
                <a:latin typeface="Arial Rounded MT Bold" charset="0"/>
                <a:ea typeface="PMingLiU" pitchFamily="18" charset="-120"/>
              </a:rPr>
              <a:t>   </a:t>
            </a:r>
          </a:p>
          <a:p>
            <a:pPr marL="0" lvl="3" algn="ctr" eaLnBrk="0" hangingPunct="0"/>
            <a:r>
              <a:rPr kumimoji="1" lang="zh-TW" altLang="en-US" sz="4400" b="1">
                <a:effectLst>
                  <a:outerShdw blurRad="38100" dist="38100" dir="2700000" algn="tl">
                    <a:srgbClr val="C0C0C0"/>
                  </a:outerShdw>
                </a:effectLst>
                <a:latin typeface="Arial Rounded MT Bold" charset="0"/>
                <a:ea typeface="PMingLiU" pitchFamily="18" charset="-120"/>
              </a:rPr>
              <a:t>   </a:t>
            </a:r>
          </a:p>
          <a:p>
            <a:pPr marL="0" lvl="4" algn="ctr" eaLnBrk="0" hangingPunct="0"/>
            <a:r>
              <a:rPr kumimoji="1" lang="zh-TW" altLang="en-US" sz="4400" b="1">
                <a:effectLst>
                  <a:outerShdw blurRad="38100" dist="38100" dir="2700000" algn="tl">
                    <a:srgbClr val="C0C0C0"/>
                  </a:outerShdw>
                </a:effectLst>
                <a:latin typeface="Arial Rounded MT Bold" charset="0"/>
                <a:ea typeface="PMingLiU" pitchFamily="18" charset="-120"/>
              </a:rPr>
              <a:t>   </a:t>
            </a:r>
          </a:p>
        </p:txBody>
      </p:sp>
      <p:sp>
        <p:nvSpPr>
          <p:cNvPr id="7" name="Rectangle 13"/>
          <p:cNvSpPr>
            <a:spLocks noChangeArrowheads="1"/>
          </p:cNvSpPr>
          <p:nvPr userDrawn="1"/>
        </p:nvSpPr>
        <p:spPr bwMode="auto">
          <a:xfrm>
            <a:off x="6769100" y="6580188"/>
            <a:ext cx="23749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r" eaLnBrk="0" hangingPunct="0"/>
            <a:r>
              <a:rPr lang="en-US" altLang="zh-CN" sz="1200">
                <a:solidFill>
                  <a:srgbClr val="C00000"/>
                </a:solidFill>
                <a:latin typeface="Monotype Corsiva" pitchFamily="66" charset="0"/>
                <a:ea typeface="宋体" pitchFamily="2" charset="-122"/>
              </a:rPr>
              <a:t>                                          </a:t>
            </a:r>
            <a:r>
              <a:rPr lang="en-US" altLang="zh-TW" sz="1200">
                <a:solidFill>
                  <a:srgbClr val="C00000"/>
                </a:solidFill>
                <a:latin typeface="Monotype Corsiva" pitchFamily="66" charset="0"/>
                <a:ea typeface="PMingLiU" pitchFamily="18" charset="-120"/>
              </a:rPr>
              <a:t> </a:t>
            </a:r>
            <a:fld id="{A9B70A5B-F59C-4A50-B7F8-84E894A8386B}" type="slidenum">
              <a:rPr lang="en-US" altLang="zh-TW" sz="1200">
                <a:solidFill>
                  <a:srgbClr val="FFCC66"/>
                </a:solidFill>
                <a:latin typeface="Monotype Corsiva" pitchFamily="66" charset="0"/>
                <a:ea typeface="PMingLiU" pitchFamily="18" charset="-120"/>
              </a:rPr>
              <a:pPr algn="r" eaLnBrk="0" hangingPunct="0"/>
              <a:t>‹#›</a:t>
            </a:fld>
            <a:r>
              <a:rPr lang="en-US" altLang="zh-TW" sz="1200">
                <a:solidFill>
                  <a:srgbClr val="FFCC66"/>
                </a:solidFill>
                <a:latin typeface="Monotype Corsiva" pitchFamily="66" charset="0"/>
                <a:ea typeface="PMingLiU" pitchFamily="18" charset="-120"/>
              </a:rPr>
              <a:t> </a:t>
            </a:r>
          </a:p>
        </p:txBody>
      </p:sp>
      <p:pic>
        <p:nvPicPr>
          <p:cNvPr id="8"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72238"/>
            <a:ext cx="1692275"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8"/>
          <p:cNvSpPr/>
          <p:nvPr userDrawn="1"/>
        </p:nvSpPr>
        <p:spPr bwMode="auto">
          <a:xfrm>
            <a:off x="0" y="0"/>
            <a:ext cx="9144000" cy="188913"/>
          </a:xfrm>
          <a:prstGeom prst="rect">
            <a:avLst/>
          </a:prstGeom>
          <a:gradFill flip="none" rotWithShape="1">
            <a:gsLst>
              <a:gs pos="0">
                <a:srgbClr val="993300"/>
              </a:gs>
              <a:gs pos="50000">
                <a:schemeClr val="accent1">
                  <a:tint val="44500"/>
                  <a:satMod val="160000"/>
                </a:schemeClr>
              </a:gs>
              <a:gs pos="100000">
                <a:schemeClr val="accent1">
                  <a:tint val="23500"/>
                  <a:satMod val="160000"/>
                </a:schemeClr>
              </a:gs>
            </a:gsLst>
            <a:lin ang="0" scaled="1"/>
            <a:tileRect/>
          </a:gradFill>
          <a:ln w="9525" cap="flat" cmpd="sng" algn="ctr">
            <a:noFill/>
            <a:prstDash val="solid"/>
            <a:miter lim="800000"/>
            <a:headEnd type="none" w="med" len="med"/>
            <a:tailEnd type="none" w="med" len="med"/>
          </a:ln>
          <a:effectLst/>
        </p:spPr>
        <p:txBody>
          <a:bodyPr wrap="none"/>
          <a:lstStyle/>
          <a:p>
            <a:endParaRPr lang="en-US">
              <a:ea typeface="宋体" pitchFamily="2" charset="-122"/>
            </a:endParaRPr>
          </a:p>
        </p:txBody>
      </p:sp>
      <p:sp>
        <p:nvSpPr>
          <p:cNvPr id="6" name="Rectangle 3"/>
          <p:cNvSpPr>
            <a:spLocks noGrp="1" noChangeArrowheads="1"/>
          </p:cNvSpPr>
          <p:nvPr>
            <p:ph idx="4294967295"/>
          </p:nvPr>
        </p:nvSpPr>
        <p:spPr bwMode="auto">
          <a:xfrm>
            <a:off x="179512" y="1124744"/>
            <a:ext cx="8784976" cy="5214938"/>
          </a:xfrm>
          <a:prstGeom prst="rect">
            <a:avLst/>
          </a:prstGeom>
          <a:ln>
            <a:miter lim="800000"/>
            <a:headEnd/>
            <a:tailEnd/>
          </a:ln>
        </p:spPr>
        <p:txBody>
          <a:bodyPr/>
          <a:lstStyle>
            <a:lvl1pPr>
              <a:buClr>
                <a:srgbClr val="993300"/>
              </a:buClr>
              <a:defRPr baseline="0">
                <a:solidFill>
                  <a:srgbClr val="003366"/>
                </a:solidFill>
              </a:defRPr>
            </a:lvl1pPr>
            <a:lvl2pPr>
              <a:defRPr baseline="0">
                <a:solidFill>
                  <a:srgbClr val="003366"/>
                </a:solidFill>
              </a:defRPr>
            </a:lvl2pPr>
            <a:lvl3pPr>
              <a:defRPr baseline="0">
                <a:solidFill>
                  <a:srgbClr val="003366"/>
                </a:solidFill>
              </a:defRPr>
            </a:lvl3pPr>
            <a:lvl4pPr>
              <a:defRPr baseline="0">
                <a:solidFill>
                  <a:srgbClr val="003366"/>
                </a:solidFill>
              </a:defRPr>
            </a:lvl4pPr>
          </a:lstStyle>
          <a:p>
            <a:r>
              <a:rPr lang="en-US" altLang="zh-TW" dirty="0" smtClean="0"/>
              <a:t>Wireless Networks</a:t>
            </a:r>
          </a:p>
          <a:p>
            <a:pPr lvl="1"/>
            <a:r>
              <a:rPr lang="en-US" altLang="zh-TW" dirty="0" smtClean="0"/>
              <a:t>Pervasive &amp; seamless Internet Access</a:t>
            </a:r>
          </a:p>
          <a:p>
            <a:pPr lvl="2"/>
            <a:r>
              <a:rPr lang="en-US" altLang="zh-TW" dirty="0" smtClean="0"/>
              <a:t>3rd level</a:t>
            </a:r>
          </a:p>
          <a:p>
            <a:pPr lvl="3"/>
            <a:r>
              <a:rPr lang="en-US" altLang="zh-TW" dirty="0" smtClean="0"/>
              <a:t>This is another case</a:t>
            </a:r>
          </a:p>
          <a:p>
            <a:r>
              <a:rPr lang="en-US" altLang="zh-TW" dirty="0" smtClean="0"/>
              <a:t>Wireless Networks</a:t>
            </a:r>
          </a:p>
          <a:p>
            <a:pPr lvl="1"/>
            <a:r>
              <a:rPr lang="en-US" altLang="zh-TW" dirty="0" smtClean="0"/>
              <a:t>Pervasive &amp; seamless Internet Access</a:t>
            </a:r>
          </a:p>
          <a:p>
            <a:pPr lvl="2"/>
            <a:r>
              <a:rPr lang="en-US" altLang="zh-TW" dirty="0" smtClean="0"/>
              <a:t>3rd level</a:t>
            </a:r>
          </a:p>
        </p:txBody>
      </p:sp>
    </p:spTree>
    <p:extLst>
      <p:ext uri="{BB962C8B-B14F-4D97-AF65-F5344CB8AC3E}">
        <p14:creationId xmlns:p14="http://schemas.microsoft.com/office/powerpoint/2010/main" val="3102729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kumimoji="1" lang="en-US" altLang="zh-CN" sz="4400" b="1" dirty="0">
                <a:solidFill>
                  <a:srgbClr val="663300"/>
                </a:solidFill>
                <a:effectLst>
                  <a:outerShdw blurRad="38100" dist="38100" dir="2700000" algn="tl">
                    <a:srgbClr val="DDDDDD"/>
                  </a:outerShdw>
                </a:effectLst>
                <a:latin typeface="Calibri" charset="0"/>
                <a:ea typeface="新細明體" charset="0"/>
                <a:cs typeface="Arial Unicode MS" charset="0"/>
              </a:defRPr>
            </a:lvl1pPr>
          </a:lstStyle>
          <a:p>
            <a:r>
              <a:rPr lang="en-US" altLang="zh-CN" dirty="0"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vert="horz"/>
          <a:lstStyle>
            <a:lvl1pPr marL="342900" indent="-342900" algn="l" rtl="0" eaLnBrk="0" fontAlgn="base" hangingPunct="0">
              <a:spcBef>
                <a:spcPct val="20000"/>
              </a:spcBef>
              <a:spcAft>
                <a:spcPct val="0"/>
              </a:spcAft>
              <a:buClr>
                <a:schemeClr val="folHlink"/>
              </a:buClr>
              <a:buSzPct val="90000"/>
              <a:buFont typeface="Wingdings" charset="2"/>
              <a:buBlip>
                <a:blip r:embed="rId2"/>
              </a:buBlip>
              <a:defRPr lang="en-US" altLang="zh-CN" sz="3200" b="1" dirty="0" smtClean="0">
                <a:solidFill>
                  <a:schemeClr val="tx1">
                    <a:lumMod val="75000"/>
                    <a:lumOff val="25000"/>
                  </a:schemeClr>
                </a:solidFill>
                <a:latin typeface="Calibri" pitchFamily="34" charset="0"/>
                <a:ea typeface="宋体" charset="-122"/>
                <a:cs typeface="Calibri" pitchFamily="34" charset="0"/>
              </a:defRPr>
            </a:lvl1pPr>
            <a:lvl2pPr>
              <a:defRPr>
                <a:solidFill>
                  <a:schemeClr val="tx1">
                    <a:lumMod val="85000"/>
                    <a:lumOff val="15000"/>
                  </a:schemeClr>
                </a:solidFill>
                <a:latin typeface="Calibri" pitchFamily="34" charset="0"/>
              </a:defRPr>
            </a:lvl2pPr>
            <a:lvl3pPr>
              <a:defRPr>
                <a:latin typeface="Calibri" pitchFamily="34" charset="0"/>
              </a:defRPr>
            </a:lvl3pPr>
            <a:lvl4pPr>
              <a:defRPr>
                <a:latin typeface="Calibri" pitchFamily="34" charset="0"/>
              </a:defRPr>
            </a:lvl4pPr>
            <a:lvl5pPr>
              <a:defRPr sz="1800">
                <a:latin typeface="Calibri" pitchFamily="34" charset="0"/>
              </a:defRPr>
            </a:lvl5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Tree>
    <p:extLst>
      <p:ext uri="{BB962C8B-B14F-4D97-AF65-F5344CB8AC3E}">
        <p14:creationId xmlns:p14="http://schemas.microsoft.com/office/powerpoint/2010/main" val="4149071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8791575" cy="6858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0" y="1371600"/>
            <a:ext cx="4419600" cy="4953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572000" y="1371600"/>
            <a:ext cx="4419600" cy="4953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1"/>
          <p:cNvSpPr>
            <a:spLocks noGrp="1" noChangeArrowheads="1"/>
          </p:cNvSpPr>
          <p:nvPr>
            <p:ph type="dt" sz="half" idx="10"/>
          </p:nvPr>
        </p:nvSpPr>
        <p:spPr>
          <a:xfrm>
            <a:off x="457200" y="109538"/>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ltLang="zh-TW"/>
          </a:p>
        </p:txBody>
      </p:sp>
    </p:spTree>
    <p:extLst>
      <p:ext uri="{BB962C8B-B14F-4D97-AF65-F5344CB8AC3E}">
        <p14:creationId xmlns:p14="http://schemas.microsoft.com/office/powerpoint/2010/main" val="1833164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8791575" cy="685800"/>
          </a:xfrm>
          <a:prstGeom prst="rect">
            <a:avLst/>
          </a:prstGeom>
        </p:spPr>
        <p:txBody>
          <a:bodyPr/>
          <a:lstStyle/>
          <a:p>
            <a:r>
              <a:rPr lang="en-US" smtClean="0"/>
              <a:t>Click to edit Master title style</a:t>
            </a:r>
            <a:endParaRPr lang="en-US"/>
          </a:p>
        </p:txBody>
      </p:sp>
      <p:sp>
        <p:nvSpPr>
          <p:cNvPr id="3" name="Rectangle 71"/>
          <p:cNvSpPr>
            <a:spLocks noGrp="1" noChangeArrowheads="1"/>
          </p:cNvSpPr>
          <p:nvPr>
            <p:ph type="dt" sz="half" idx="10"/>
          </p:nvPr>
        </p:nvSpPr>
        <p:spPr>
          <a:xfrm>
            <a:off x="457200" y="109538"/>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ltLang="zh-TW"/>
          </a:p>
        </p:txBody>
      </p:sp>
    </p:spTree>
    <p:extLst>
      <p:ext uri="{BB962C8B-B14F-4D97-AF65-F5344CB8AC3E}">
        <p14:creationId xmlns:p14="http://schemas.microsoft.com/office/powerpoint/2010/main" val="3280682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2"/>
          <p:cNvSpPr>
            <a:spLocks noGrp="1" noChangeArrowheads="1"/>
          </p:cNvSpPr>
          <p:nvPr/>
        </p:nvSpPr>
        <p:spPr bwMode="auto">
          <a:xfrm>
            <a:off x="0" y="1371600"/>
            <a:ext cx="9144000" cy="4953000"/>
          </a:xfrm>
          <a:prstGeom prst="rect">
            <a:avLst/>
          </a:prstGeom>
          <a:noFill/>
          <a:ln w="9525">
            <a:noFill/>
            <a:miter lim="800000"/>
            <a:headEnd/>
            <a:tailEnd/>
          </a:ln>
        </p:spPr>
        <p:txBody>
          <a:bodyPr/>
          <a:lstStyle/>
          <a:p>
            <a:pPr algn="ctr" eaLnBrk="0" hangingPunct="0"/>
            <a:r>
              <a:rPr kumimoji="1" lang="zh-TW" altLang="en-US" sz="4400" b="1">
                <a:effectLst>
                  <a:outerShdw blurRad="38100" dist="38100" dir="2700000" algn="tl">
                    <a:srgbClr val="C0C0C0"/>
                  </a:outerShdw>
                </a:effectLst>
                <a:latin typeface="Arial Rounded MT Bold" charset="0"/>
                <a:ea typeface="PMingLiU" pitchFamily="18" charset="-120"/>
              </a:rPr>
              <a:t>            </a:t>
            </a:r>
          </a:p>
          <a:p>
            <a:pPr marL="0" lvl="1" algn="ctr" eaLnBrk="0" hangingPunct="0"/>
            <a:r>
              <a:rPr kumimoji="1" lang="zh-TW" altLang="en-US" sz="4400" b="1">
                <a:effectLst>
                  <a:outerShdw blurRad="38100" dist="38100" dir="2700000" algn="tl">
                    <a:srgbClr val="C0C0C0"/>
                  </a:outerShdw>
                </a:effectLst>
                <a:latin typeface="Arial Rounded MT Bold" charset="0"/>
                <a:ea typeface="PMingLiU" pitchFamily="18" charset="-120"/>
              </a:rPr>
              <a:t>   </a:t>
            </a:r>
          </a:p>
          <a:p>
            <a:pPr marL="0" lvl="2" algn="ctr" eaLnBrk="0" hangingPunct="0"/>
            <a:r>
              <a:rPr kumimoji="1" lang="zh-TW" altLang="en-US" sz="4400" b="1">
                <a:effectLst>
                  <a:outerShdw blurRad="38100" dist="38100" dir="2700000" algn="tl">
                    <a:srgbClr val="C0C0C0"/>
                  </a:outerShdw>
                </a:effectLst>
                <a:latin typeface="Arial Rounded MT Bold" charset="0"/>
                <a:ea typeface="PMingLiU" pitchFamily="18" charset="-120"/>
              </a:rPr>
              <a:t>   </a:t>
            </a:r>
          </a:p>
          <a:p>
            <a:pPr marL="0" lvl="3" algn="ctr" eaLnBrk="0" hangingPunct="0"/>
            <a:r>
              <a:rPr kumimoji="1" lang="zh-TW" altLang="en-US" sz="4400" b="1">
                <a:effectLst>
                  <a:outerShdw blurRad="38100" dist="38100" dir="2700000" algn="tl">
                    <a:srgbClr val="C0C0C0"/>
                  </a:outerShdw>
                </a:effectLst>
                <a:latin typeface="Arial Rounded MT Bold" charset="0"/>
                <a:ea typeface="PMingLiU" pitchFamily="18" charset="-120"/>
              </a:rPr>
              <a:t>   </a:t>
            </a:r>
          </a:p>
          <a:p>
            <a:pPr marL="0" lvl="4" algn="ctr" eaLnBrk="0" hangingPunct="0"/>
            <a:r>
              <a:rPr kumimoji="1" lang="zh-TW" altLang="en-US" sz="4400" b="1">
                <a:effectLst>
                  <a:outerShdw blurRad="38100" dist="38100" dir="2700000" algn="tl">
                    <a:srgbClr val="C0C0C0"/>
                  </a:outerShdw>
                </a:effectLst>
                <a:latin typeface="Arial Rounded MT Bold" charset="0"/>
                <a:ea typeface="PMingLiU" pitchFamily="18" charset="-120"/>
              </a:rPr>
              <a:t>   </a:t>
            </a:r>
          </a:p>
        </p:txBody>
      </p:sp>
      <p:sp>
        <p:nvSpPr>
          <p:cNvPr id="1027" name="Rectangle 8"/>
          <p:cNvSpPr>
            <a:spLocks noChangeArrowheads="1"/>
          </p:cNvSpPr>
          <p:nvPr/>
        </p:nvSpPr>
        <p:spPr bwMode="auto">
          <a:xfrm>
            <a:off x="0" y="6550025"/>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altLang="zh-TW" sz="1400">
                <a:solidFill>
                  <a:srgbClr val="333333"/>
                </a:solidFill>
                <a:latin typeface="Monotype Corsiva" pitchFamily="66" charset="0"/>
                <a:ea typeface="PMingLiU" pitchFamily="18" charset="-120"/>
              </a:rPr>
              <a:t>	</a:t>
            </a:r>
            <a:r>
              <a:rPr lang="en-US" altLang="zh-CN" sz="1400">
                <a:solidFill>
                  <a:srgbClr val="333333"/>
                </a:solidFill>
                <a:latin typeface="Monotype Corsiva" pitchFamily="66" charset="0"/>
                <a:ea typeface="宋体" pitchFamily="2" charset="-122"/>
              </a:rPr>
              <a:t>				</a:t>
            </a:r>
            <a:endParaRPr lang="en-US" altLang="zh-TW" sz="1400">
              <a:solidFill>
                <a:srgbClr val="333333"/>
              </a:solidFill>
              <a:latin typeface="Monotype Corsiva" pitchFamily="66" charset="0"/>
              <a:ea typeface="PMingLiU" pitchFamily="18" charset="-120"/>
            </a:endParaRPr>
          </a:p>
        </p:txBody>
      </p:sp>
      <p:sp>
        <p:nvSpPr>
          <p:cNvPr id="8" name="Rectangle 8"/>
          <p:cNvSpPr/>
          <p:nvPr/>
        </p:nvSpPr>
        <p:spPr bwMode="auto">
          <a:xfrm>
            <a:off x="0" y="6597650"/>
            <a:ext cx="9144000" cy="260350"/>
          </a:xfrm>
          <a:prstGeom prst="rect">
            <a:avLst/>
          </a:prstGeom>
          <a:gradFill flip="none" rotWithShape="1">
            <a:gsLst>
              <a:gs pos="0">
                <a:srgbClr val="800000"/>
              </a:gs>
              <a:gs pos="50000">
                <a:schemeClr val="accent1">
                  <a:tint val="44500"/>
                  <a:satMod val="160000"/>
                </a:schemeClr>
              </a:gs>
              <a:gs pos="100000">
                <a:schemeClr val="accent1">
                  <a:tint val="23500"/>
                  <a:satMod val="160000"/>
                </a:schemeClr>
              </a:gs>
            </a:gsLst>
            <a:lin ang="10800000" scaled="1"/>
            <a:tileRect/>
          </a:gradFill>
          <a:ln w="9525" cap="flat" cmpd="sng" algn="ctr">
            <a:noFill/>
            <a:prstDash val="solid"/>
            <a:miter lim="800000"/>
            <a:headEnd type="none" w="med" len="med"/>
            <a:tailEnd type="none" w="med" len="med"/>
          </a:ln>
          <a:effectLst/>
        </p:spPr>
        <p:txBody>
          <a:bodyPr wrap="none"/>
          <a:lstStyle/>
          <a:p>
            <a:endParaRPr lang="en-US">
              <a:ea typeface="宋体" pitchFamily="2" charset="-122"/>
            </a:endParaRPr>
          </a:p>
        </p:txBody>
      </p:sp>
      <p:sp>
        <p:nvSpPr>
          <p:cNvPr id="9" name="Rectangle 12"/>
          <p:cNvSpPr>
            <a:spLocks noGrp="1" noChangeArrowheads="1"/>
          </p:cNvSpPr>
          <p:nvPr/>
        </p:nvSpPr>
        <p:spPr bwMode="auto">
          <a:xfrm>
            <a:off x="0" y="1371600"/>
            <a:ext cx="9144000" cy="4953000"/>
          </a:xfrm>
          <a:prstGeom prst="rect">
            <a:avLst/>
          </a:prstGeom>
          <a:noFill/>
          <a:ln w="9525">
            <a:noFill/>
            <a:miter lim="800000"/>
            <a:headEnd/>
            <a:tailEnd/>
          </a:ln>
        </p:spPr>
        <p:txBody>
          <a:bodyPr/>
          <a:lstStyle/>
          <a:p>
            <a:pPr algn="ctr" eaLnBrk="0" hangingPunct="0"/>
            <a:r>
              <a:rPr kumimoji="1" lang="zh-TW" altLang="en-US" sz="4400" b="1">
                <a:effectLst>
                  <a:outerShdw blurRad="38100" dist="38100" dir="2700000" algn="tl">
                    <a:srgbClr val="C0C0C0"/>
                  </a:outerShdw>
                </a:effectLst>
                <a:latin typeface="Arial Rounded MT Bold" charset="0"/>
                <a:ea typeface="PMingLiU" pitchFamily="18" charset="-120"/>
              </a:rPr>
              <a:t>            </a:t>
            </a:r>
          </a:p>
          <a:p>
            <a:pPr marL="0" lvl="1" algn="ctr" eaLnBrk="0" hangingPunct="0"/>
            <a:r>
              <a:rPr kumimoji="1" lang="zh-TW" altLang="en-US" sz="4400" b="1">
                <a:effectLst>
                  <a:outerShdw blurRad="38100" dist="38100" dir="2700000" algn="tl">
                    <a:srgbClr val="C0C0C0"/>
                  </a:outerShdw>
                </a:effectLst>
                <a:latin typeface="Arial Rounded MT Bold" charset="0"/>
                <a:ea typeface="PMingLiU" pitchFamily="18" charset="-120"/>
              </a:rPr>
              <a:t>   </a:t>
            </a:r>
          </a:p>
          <a:p>
            <a:pPr marL="0" lvl="2" algn="ctr" eaLnBrk="0" hangingPunct="0"/>
            <a:r>
              <a:rPr kumimoji="1" lang="zh-TW" altLang="en-US" sz="4400" b="1">
                <a:effectLst>
                  <a:outerShdw blurRad="38100" dist="38100" dir="2700000" algn="tl">
                    <a:srgbClr val="C0C0C0"/>
                  </a:outerShdw>
                </a:effectLst>
                <a:latin typeface="Arial Rounded MT Bold" charset="0"/>
                <a:ea typeface="PMingLiU" pitchFamily="18" charset="-120"/>
              </a:rPr>
              <a:t>   </a:t>
            </a:r>
          </a:p>
          <a:p>
            <a:pPr marL="0" lvl="3" algn="ctr" eaLnBrk="0" hangingPunct="0"/>
            <a:r>
              <a:rPr kumimoji="1" lang="zh-TW" altLang="en-US" sz="4400" b="1">
                <a:effectLst>
                  <a:outerShdw blurRad="38100" dist="38100" dir="2700000" algn="tl">
                    <a:srgbClr val="C0C0C0"/>
                  </a:outerShdw>
                </a:effectLst>
                <a:latin typeface="Arial Rounded MT Bold" charset="0"/>
                <a:ea typeface="PMingLiU" pitchFamily="18" charset="-120"/>
              </a:rPr>
              <a:t>   </a:t>
            </a:r>
          </a:p>
          <a:p>
            <a:pPr marL="0" lvl="4" algn="ctr" eaLnBrk="0" hangingPunct="0"/>
            <a:r>
              <a:rPr kumimoji="1" lang="zh-TW" altLang="en-US" sz="4400" b="1">
                <a:effectLst>
                  <a:outerShdw blurRad="38100" dist="38100" dir="2700000" algn="tl">
                    <a:srgbClr val="C0C0C0"/>
                  </a:outerShdw>
                </a:effectLst>
                <a:latin typeface="Arial Rounded MT Bold" charset="0"/>
                <a:ea typeface="PMingLiU" pitchFamily="18" charset="-120"/>
              </a:rPr>
              <a:t>   </a:t>
            </a:r>
          </a:p>
        </p:txBody>
      </p:sp>
      <p:sp>
        <p:nvSpPr>
          <p:cNvPr id="10" name="Rectangle 12"/>
          <p:cNvSpPr>
            <a:spLocks noGrp="1" noChangeArrowheads="1"/>
          </p:cNvSpPr>
          <p:nvPr/>
        </p:nvSpPr>
        <p:spPr bwMode="auto">
          <a:xfrm>
            <a:off x="0" y="1371600"/>
            <a:ext cx="9144000" cy="4953000"/>
          </a:xfrm>
          <a:prstGeom prst="rect">
            <a:avLst/>
          </a:prstGeom>
          <a:noFill/>
          <a:ln w="9525">
            <a:noFill/>
            <a:miter lim="800000"/>
            <a:headEnd/>
            <a:tailEnd/>
          </a:ln>
        </p:spPr>
        <p:txBody>
          <a:bodyPr/>
          <a:lstStyle/>
          <a:p>
            <a:pPr algn="ctr" eaLnBrk="0" hangingPunct="0"/>
            <a:r>
              <a:rPr kumimoji="1" lang="zh-TW" altLang="en-US" sz="4400" b="1">
                <a:effectLst>
                  <a:outerShdw blurRad="38100" dist="38100" dir="2700000" algn="tl">
                    <a:srgbClr val="C0C0C0"/>
                  </a:outerShdw>
                </a:effectLst>
                <a:latin typeface="Arial Rounded MT Bold" charset="0"/>
                <a:ea typeface="PMingLiU" pitchFamily="18" charset="-120"/>
              </a:rPr>
              <a:t>            </a:t>
            </a:r>
          </a:p>
          <a:p>
            <a:pPr marL="0" lvl="1" algn="ctr" eaLnBrk="0" hangingPunct="0"/>
            <a:r>
              <a:rPr kumimoji="1" lang="zh-TW" altLang="en-US" sz="4400" b="1">
                <a:effectLst>
                  <a:outerShdw blurRad="38100" dist="38100" dir="2700000" algn="tl">
                    <a:srgbClr val="C0C0C0"/>
                  </a:outerShdw>
                </a:effectLst>
                <a:latin typeface="Arial Rounded MT Bold" charset="0"/>
                <a:ea typeface="PMingLiU" pitchFamily="18" charset="-120"/>
              </a:rPr>
              <a:t>   </a:t>
            </a:r>
          </a:p>
          <a:p>
            <a:pPr marL="0" lvl="2" algn="ctr" eaLnBrk="0" hangingPunct="0"/>
            <a:r>
              <a:rPr kumimoji="1" lang="zh-TW" altLang="en-US" sz="4400" b="1">
                <a:effectLst>
                  <a:outerShdw blurRad="38100" dist="38100" dir="2700000" algn="tl">
                    <a:srgbClr val="C0C0C0"/>
                  </a:outerShdw>
                </a:effectLst>
                <a:latin typeface="Arial Rounded MT Bold" charset="0"/>
                <a:ea typeface="PMingLiU" pitchFamily="18" charset="-120"/>
              </a:rPr>
              <a:t>   </a:t>
            </a:r>
          </a:p>
          <a:p>
            <a:pPr marL="0" lvl="3" algn="ctr" eaLnBrk="0" hangingPunct="0"/>
            <a:r>
              <a:rPr kumimoji="1" lang="zh-TW" altLang="en-US" sz="4400" b="1">
                <a:effectLst>
                  <a:outerShdw blurRad="38100" dist="38100" dir="2700000" algn="tl">
                    <a:srgbClr val="C0C0C0"/>
                  </a:outerShdw>
                </a:effectLst>
                <a:latin typeface="Arial Rounded MT Bold" charset="0"/>
                <a:ea typeface="PMingLiU" pitchFamily="18" charset="-120"/>
              </a:rPr>
              <a:t>   </a:t>
            </a:r>
          </a:p>
          <a:p>
            <a:pPr marL="0" lvl="4" algn="ctr" eaLnBrk="0" hangingPunct="0"/>
            <a:r>
              <a:rPr kumimoji="1" lang="zh-TW" altLang="en-US" sz="4400" b="1">
                <a:effectLst>
                  <a:outerShdw blurRad="38100" dist="38100" dir="2700000" algn="tl">
                    <a:srgbClr val="C0C0C0"/>
                  </a:outerShdw>
                </a:effectLst>
                <a:latin typeface="Arial Rounded MT Bold" charset="0"/>
                <a:ea typeface="PMingLiU" pitchFamily="18" charset="-120"/>
              </a:rPr>
              <a:t>   </a:t>
            </a:r>
          </a:p>
        </p:txBody>
      </p:sp>
      <p:sp>
        <p:nvSpPr>
          <p:cNvPr id="1031" name="Rectangle 13"/>
          <p:cNvSpPr>
            <a:spLocks noChangeArrowheads="1"/>
          </p:cNvSpPr>
          <p:nvPr/>
        </p:nvSpPr>
        <p:spPr bwMode="auto">
          <a:xfrm>
            <a:off x="6769100" y="6580188"/>
            <a:ext cx="23749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r" eaLnBrk="0" hangingPunct="0"/>
            <a:r>
              <a:rPr lang="en-US" altLang="zh-CN" sz="1200">
                <a:solidFill>
                  <a:srgbClr val="C00000"/>
                </a:solidFill>
                <a:latin typeface="Monotype Corsiva" pitchFamily="66" charset="0"/>
                <a:ea typeface="宋体" pitchFamily="2" charset="-122"/>
              </a:rPr>
              <a:t>                                          </a:t>
            </a:r>
            <a:r>
              <a:rPr lang="en-US" altLang="zh-TW" sz="1200">
                <a:solidFill>
                  <a:srgbClr val="C00000"/>
                </a:solidFill>
                <a:latin typeface="Monotype Corsiva" pitchFamily="66" charset="0"/>
                <a:ea typeface="PMingLiU" pitchFamily="18" charset="-120"/>
              </a:rPr>
              <a:t> </a:t>
            </a:r>
            <a:fld id="{C6CBCF39-2B84-4F45-891F-0707AD42A778}" type="slidenum">
              <a:rPr lang="en-US" altLang="zh-TW" sz="1200">
                <a:solidFill>
                  <a:srgbClr val="FFCC66"/>
                </a:solidFill>
                <a:latin typeface="Monotype Corsiva" pitchFamily="66" charset="0"/>
                <a:ea typeface="PMingLiU" pitchFamily="18" charset="-120"/>
              </a:rPr>
              <a:pPr algn="r" eaLnBrk="0" hangingPunct="0"/>
              <a:t>‹#›</a:t>
            </a:fld>
            <a:r>
              <a:rPr lang="en-US" altLang="zh-TW" sz="1200">
                <a:solidFill>
                  <a:srgbClr val="FFCC66"/>
                </a:solidFill>
                <a:latin typeface="Monotype Corsiva" pitchFamily="66" charset="0"/>
                <a:ea typeface="PMingLiU" pitchFamily="18" charset="-120"/>
              </a:rPr>
              <a:t> </a:t>
            </a:r>
          </a:p>
        </p:txBody>
      </p:sp>
      <p:pic>
        <p:nvPicPr>
          <p:cNvPr id="103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6472238"/>
            <a:ext cx="1692275"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3"/>
          <p:cNvSpPr txBox="1">
            <a:spLocks noChangeArrowheads="1"/>
          </p:cNvSpPr>
          <p:nvPr/>
        </p:nvSpPr>
        <p:spPr bwMode="auto">
          <a:xfrm>
            <a:off x="179388" y="1125538"/>
            <a:ext cx="8785225" cy="5214937"/>
          </a:xfrm>
          <a:prstGeom prst="rect">
            <a:avLst/>
          </a:prstGeom>
          <a:ln>
            <a:miter lim="800000"/>
            <a:headEnd/>
            <a:tailEnd/>
          </a:ln>
        </p:spPr>
        <p:txBody>
          <a:bodyPr/>
          <a:lstStyle>
            <a:lvl1pPr marL="342900" indent="-342900"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a:spcBef>
                <a:spcPct val="20000"/>
              </a:spcBef>
              <a:buClr>
                <a:srgbClr val="993300"/>
              </a:buClr>
              <a:buSzPct val="90000"/>
              <a:buFont typeface="Wingdings" pitchFamily="2" charset="2"/>
              <a:buNone/>
            </a:pPr>
            <a:endParaRPr lang="en-US" altLang="zh-TW">
              <a:solidFill>
                <a:srgbClr val="003366"/>
              </a:solidFill>
              <a:latin typeface="Myriad Web" pitchFamily="34" charset="0"/>
              <a:ea typeface="PMingLiU" pitchFamily="18" charset="-120"/>
            </a:endParaRPr>
          </a:p>
        </p:txBody>
      </p:sp>
      <p:sp>
        <p:nvSpPr>
          <p:cNvPr id="17" name="Rectangle 16"/>
          <p:cNvSpPr/>
          <p:nvPr/>
        </p:nvSpPr>
        <p:spPr bwMode="auto">
          <a:xfrm>
            <a:off x="0" y="0"/>
            <a:ext cx="9144000" cy="188913"/>
          </a:xfrm>
          <a:prstGeom prst="rect">
            <a:avLst/>
          </a:prstGeom>
          <a:gradFill flip="none" rotWithShape="1">
            <a:gsLst>
              <a:gs pos="0">
                <a:srgbClr val="993300"/>
              </a:gs>
              <a:gs pos="50000">
                <a:schemeClr val="accent1">
                  <a:tint val="44500"/>
                  <a:satMod val="160000"/>
                </a:schemeClr>
              </a:gs>
              <a:gs pos="100000">
                <a:schemeClr val="accent1">
                  <a:tint val="23500"/>
                  <a:satMod val="160000"/>
                </a:schemeClr>
              </a:gs>
            </a:gsLst>
            <a:lin ang="0" scaled="1"/>
            <a:tileRect/>
          </a:gradFill>
          <a:ln w="9525" cap="flat" cmpd="sng" algn="ctr">
            <a:noFill/>
            <a:prstDash val="solid"/>
            <a:miter lim="800000"/>
            <a:headEnd type="none" w="med" len="med"/>
            <a:tailEnd type="none" w="med" len="med"/>
          </a:ln>
          <a:effectLst/>
        </p:spPr>
        <p:txBody>
          <a:bodyPr wrap="none"/>
          <a:lstStyle/>
          <a:p>
            <a:endParaRPr lang="en-US">
              <a:ea typeface="宋体" pitchFamily="2" charset="-122"/>
            </a:endParaRPr>
          </a:p>
        </p:txBody>
      </p:sp>
    </p:spTree>
  </p:cSld>
  <p:clrMap bg1="lt1" tx1="dk1" bg2="lt2" tx2="dk2" accent1="accent1" accent2="accent2" accent3="accent3" accent4="accent4" accent5="accent5" accent6="accent6" hlink="hlink" folHlink="folHlink"/>
  <p:sldLayoutIdLst>
    <p:sldLayoutId id="2147484146" r:id="rId1"/>
    <p:sldLayoutId id="2147484145" r:id="rId2"/>
    <p:sldLayoutId id="2147484147" r:id="rId3"/>
    <p:sldLayoutId id="2147484148" r:id="rId4"/>
  </p:sldLayoutIdLst>
  <p:txStyles>
    <p:titleStyle>
      <a:lvl1pPr algn="ctr" rtl="0" eaLnBrk="0" fontAlgn="base" hangingPunct="0">
        <a:spcBef>
          <a:spcPct val="0"/>
        </a:spcBef>
        <a:spcAft>
          <a:spcPct val="0"/>
        </a:spcAft>
        <a:defRPr kumimoji="1" sz="4400" b="1">
          <a:solidFill>
            <a:schemeClr val="tx1"/>
          </a:solidFill>
          <a:effectLst>
            <a:outerShdw blurRad="38100" dist="38100" dir="2700000" algn="tl">
              <a:srgbClr val="C0C0C0"/>
            </a:outerShdw>
          </a:effectLst>
          <a:latin typeface="+mj-lt"/>
          <a:ea typeface="PMingLiU" pitchFamily="18" charset="-120"/>
          <a:cs typeface="新細明體" charset="-120"/>
        </a:defRPr>
      </a:lvl1pPr>
      <a:lvl2pPr algn="ctr" rtl="0" eaLnBrk="0" fontAlgn="base" hangingPunct="0">
        <a:spcBef>
          <a:spcPct val="0"/>
        </a:spcBef>
        <a:spcAft>
          <a:spcPct val="0"/>
        </a:spcAft>
        <a:defRPr kumimoji="1" sz="4400" b="1">
          <a:solidFill>
            <a:schemeClr val="tx1"/>
          </a:solidFill>
          <a:effectLst>
            <a:outerShdw blurRad="38100" dist="38100" dir="2700000" algn="tl">
              <a:srgbClr val="C0C0C0"/>
            </a:outerShdw>
          </a:effectLst>
          <a:latin typeface="Arial Rounded MT Bold" pitchFamily="34" charset="0"/>
          <a:ea typeface="PMingLiU" pitchFamily="18" charset="-120"/>
          <a:cs typeface="新細明體" charset="-120"/>
        </a:defRPr>
      </a:lvl2pPr>
      <a:lvl3pPr algn="ctr" rtl="0" eaLnBrk="0" fontAlgn="base" hangingPunct="0">
        <a:spcBef>
          <a:spcPct val="0"/>
        </a:spcBef>
        <a:spcAft>
          <a:spcPct val="0"/>
        </a:spcAft>
        <a:defRPr kumimoji="1" sz="4400" b="1">
          <a:solidFill>
            <a:schemeClr val="tx1"/>
          </a:solidFill>
          <a:effectLst>
            <a:outerShdw blurRad="38100" dist="38100" dir="2700000" algn="tl">
              <a:srgbClr val="C0C0C0"/>
            </a:outerShdw>
          </a:effectLst>
          <a:latin typeface="Arial Rounded MT Bold" pitchFamily="34" charset="0"/>
          <a:ea typeface="PMingLiU" pitchFamily="18" charset="-120"/>
          <a:cs typeface="新細明體" charset="-120"/>
        </a:defRPr>
      </a:lvl3pPr>
      <a:lvl4pPr algn="ctr" rtl="0" eaLnBrk="0" fontAlgn="base" hangingPunct="0">
        <a:spcBef>
          <a:spcPct val="0"/>
        </a:spcBef>
        <a:spcAft>
          <a:spcPct val="0"/>
        </a:spcAft>
        <a:defRPr kumimoji="1" sz="4400" b="1">
          <a:solidFill>
            <a:schemeClr val="tx1"/>
          </a:solidFill>
          <a:effectLst>
            <a:outerShdw blurRad="38100" dist="38100" dir="2700000" algn="tl">
              <a:srgbClr val="C0C0C0"/>
            </a:outerShdw>
          </a:effectLst>
          <a:latin typeface="Arial Rounded MT Bold" pitchFamily="34" charset="0"/>
          <a:ea typeface="PMingLiU" pitchFamily="18" charset="-120"/>
          <a:cs typeface="新細明體" charset="-120"/>
        </a:defRPr>
      </a:lvl4pPr>
      <a:lvl5pPr algn="ctr" rtl="0" eaLnBrk="0" fontAlgn="base" hangingPunct="0">
        <a:spcBef>
          <a:spcPct val="0"/>
        </a:spcBef>
        <a:spcAft>
          <a:spcPct val="0"/>
        </a:spcAft>
        <a:defRPr kumimoji="1" sz="4400" b="1">
          <a:solidFill>
            <a:schemeClr val="tx1"/>
          </a:solidFill>
          <a:effectLst>
            <a:outerShdw blurRad="38100" dist="38100" dir="2700000" algn="tl">
              <a:srgbClr val="C0C0C0"/>
            </a:outerShdw>
          </a:effectLst>
          <a:latin typeface="Arial Rounded MT Bold" pitchFamily="34" charset="0"/>
          <a:ea typeface="PMingLiU" pitchFamily="18" charset="-120"/>
          <a:cs typeface="新細明體" charset="-120"/>
        </a:defRPr>
      </a:lvl5pPr>
      <a:lvl6pPr marL="457200" algn="ctr" rtl="0" fontAlgn="base">
        <a:spcBef>
          <a:spcPct val="0"/>
        </a:spcBef>
        <a:spcAft>
          <a:spcPct val="0"/>
        </a:spcAft>
        <a:defRPr kumimoji="1" sz="4400" b="1">
          <a:solidFill>
            <a:schemeClr val="tx1"/>
          </a:solidFill>
          <a:effectLst>
            <a:outerShdw blurRad="38100" dist="38100" dir="2700000" algn="tl">
              <a:srgbClr val="C0C0C0"/>
            </a:outerShdw>
          </a:effectLst>
          <a:latin typeface="Arial Rounded MT Bold" pitchFamily="34" charset="0"/>
          <a:ea typeface="新細明體" pitchFamily="18" charset="-120"/>
        </a:defRPr>
      </a:lvl6pPr>
      <a:lvl7pPr marL="914400" algn="ctr" rtl="0" fontAlgn="base">
        <a:spcBef>
          <a:spcPct val="0"/>
        </a:spcBef>
        <a:spcAft>
          <a:spcPct val="0"/>
        </a:spcAft>
        <a:defRPr kumimoji="1" sz="4400" b="1">
          <a:solidFill>
            <a:schemeClr val="tx1"/>
          </a:solidFill>
          <a:effectLst>
            <a:outerShdw blurRad="38100" dist="38100" dir="2700000" algn="tl">
              <a:srgbClr val="C0C0C0"/>
            </a:outerShdw>
          </a:effectLst>
          <a:latin typeface="Arial Rounded MT Bold" pitchFamily="34" charset="0"/>
          <a:ea typeface="新細明體" pitchFamily="18" charset="-120"/>
        </a:defRPr>
      </a:lvl7pPr>
      <a:lvl8pPr marL="1371600" algn="ctr" rtl="0" fontAlgn="base">
        <a:spcBef>
          <a:spcPct val="0"/>
        </a:spcBef>
        <a:spcAft>
          <a:spcPct val="0"/>
        </a:spcAft>
        <a:defRPr kumimoji="1" sz="4400" b="1">
          <a:solidFill>
            <a:schemeClr val="tx1"/>
          </a:solidFill>
          <a:effectLst>
            <a:outerShdw blurRad="38100" dist="38100" dir="2700000" algn="tl">
              <a:srgbClr val="C0C0C0"/>
            </a:outerShdw>
          </a:effectLst>
          <a:latin typeface="Arial Rounded MT Bold" pitchFamily="34" charset="0"/>
          <a:ea typeface="新細明體" pitchFamily="18" charset="-120"/>
        </a:defRPr>
      </a:lvl8pPr>
      <a:lvl9pPr marL="1828800" algn="ctr" rtl="0" fontAlgn="base">
        <a:spcBef>
          <a:spcPct val="0"/>
        </a:spcBef>
        <a:spcAft>
          <a:spcPct val="0"/>
        </a:spcAft>
        <a:defRPr kumimoji="1" sz="4400" b="1">
          <a:solidFill>
            <a:schemeClr val="tx1"/>
          </a:solidFill>
          <a:effectLst>
            <a:outerShdw blurRad="38100" dist="38100" dir="2700000" algn="tl">
              <a:srgbClr val="C0C0C0"/>
            </a:outerShdw>
          </a:effectLst>
          <a:latin typeface="Arial Rounded MT Bold" pitchFamily="34" charset="0"/>
          <a:ea typeface="新細明體" pitchFamily="18" charset="-120"/>
        </a:defRPr>
      </a:lvl9pPr>
    </p:titleStyle>
    <p:bodyStyle>
      <a:lvl1pPr marL="342900" indent="-342900" algn="l" rtl="0" eaLnBrk="0" fontAlgn="base" hangingPunct="0">
        <a:spcBef>
          <a:spcPct val="20000"/>
        </a:spcBef>
        <a:spcAft>
          <a:spcPct val="0"/>
        </a:spcAft>
        <a:buClr>
          <a:schemeClr val="folHlink"/>
        </a:buClr>
        <a:buSzPct val="90000"/>
        <a:buFont typeface="Wingdings" pitchFamily="2" charset="2"/>
        <a:buBlip>
          <a:blip r:embed="rId7"/>
        </a:buBlip>
        <a:defRPr sz="3600" b="1">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buClr>
          <a:schemeClr val="hlink"/>
        </a:buClr>
        <a:buSzPct val="90000"/>
        <a:buFont typeface="Wingdings" pitchFamily="2" charset="2"/>
        <a:buBlip>
          <a:blip r:embed="rId8"/>
        </a:buBlip>
        <a:defRPr sz="28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90000"/>
        <a:buFont typeface="Wingdings" pitchFamily="2" charset="2"/>
        <a:buBlip>
          <a:blip r:embed="rId9"/>
        </a:buBlip>
        <a:defRPr sz="24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18.xml"/><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5.wmf"/><Relationship Id="rId5" Type="http://schemas.openxmlformats.org/officeDocument/2006/relationships/image" Target="../media/image14.wmf"/><Relationship Id="rId10" Type="http://schemas.openxmlformats.org/officeDocument/2006/relationships/oleObject" Target="../embeddings/oleObject5.bin"/><Relationship Id="rId4" Type="http://schemas.openxmlformats.org/officeDocument/2006/relationships/oleObject" Target="../embeddings/oleObject1.bin"/><Relationship Id="rId9" Type="http://schemas.openxmlformats.org/officeDocument/2006/relationships/image" Target="../media/image16.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24.png"/><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image" Target="../media/image3.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4.png"/><Relationship Id="rId5" Type="http://schemas.openxmlformats.org/officeDocument/2006/relationships/oleObject" Target="../embeddings/oleObject7.bin"/><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6035" name="Rectangle 3"/>
          <p:cNvSpPr>
            <a:spLocks noGrp="1" noChangeArrowheads="1"/>
          </p:cNvSpPr>
          <p:nvPr>
            <p:ph type="title"/>
          </p:nvPr>
        </p:nvSpPr>
        <p:spPr>
          <a:xfrm>
            <a:off x="0" y="2060575"/>
            <a:ext cx="9144000" cy="2206625"/>
          </a:xfrm>
        </p:spPr>
        <p:txBody>
          <a:bodyPr vert="horz" wrap="square" lIns="91440" tIns="45720" rIns="91440" bIns="45720" numCol="1" anchor="t" anchorCtr="0" compatLnSpc="1">
            <a:prstTxWarp prst="textNoShape">
              <a:avLst/>
            </a:prstTxWarp>
          </a:bodyPr>
          <a:lstStyle/>
          <a:p>
            <a:pPr eaLnBrk="1" hangingPunct="1"/>
            <a:r>
              <a:rPr lang="en-US" altLang="zh-TW" sz="5400" smtClean="0">
                <a:solidFill>
                  <a:srgbClr val="663300"/>
                </a:solidFill>
                <a:latin typeface="Calibri" pitchFamily="34" charset="0"/>
                <a:ea typeface="Arial Unicode MS" pitchFamily="34" charset="-122"/>
                <a:cs typeface="Arial Unicode MS" pitchFamily="34" charset="-122"/>
              </a:rPr>
              <a:t>Data Dissemination over </a:t>
            </a:r>
            <a:br>
              <a:rPr lang="en-US" altLang="zh-TW" sz="5400" smtClean="0">
                <a:solidFill>
                  <a:srgbClr val="663300"/>
                </a:solidFill>
                <a:latin typeface="Calibri" pitchFamily="34" charset="0"/>
                <a:ea typeface="Arial Unicode MS" pitchFamily="34" charset="-122"/>
                <a:cs typeface="Arial Unicode MS" pitchFamily="34" charset="-122"/>
              </a:rPr>
            </a:br>
            <a:r>
              <a:rPr lang="en-US" altLang="zh-TW" sz="5400" smtClean="0">
                <a:solidFill>
                  <a:srgbClr val="663300"/>
                </a:solidFill>
                <a:latin typeface="Calibri" pitchFamily="34" charset="0"/>
                <a:ea typeface="Arial Unicode MS" pitchFamily="34" charset="-122"/>
                <a:cs typeface="Arial Unicode MS" pitchFamily="34" charset="-122"/>
              </a:rPr>
              <a:t>Wireless Internet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30" name="Rectangle 2"/>
          <p:cNvSpPr>
            <a:spLocks noGrp="1" noChangeArrowheads="1"/>
          </p:cNvSpPr>
          <p:nvPr>
            <p:ph type="title"/>
          </p:nvPr>
        </p:nvSpPr>
        <p:spPr>
          <a:xfrm>
            <a:off x="304800" y="457200"/>
            <a:ext cx="8610600" cy="990600"/>
          </a:xfrm>
        </p:spPr>
        <p:txBody>
          <a:bodyPr wrap="square" lIns="91440" tIns="45720" rIns="91440" bIns="45720" numCol="1" anchor="t" anchorCtr="0" compatLnSpc="1">
            <a:prstTxWarp prst="textNoShape">
              <a:avLst/>
            </a:prstTxWarp>
          </a:bodyPr>
          <a:lstStyle/>
          <a:p>
            <a:pPr eaLnBrk="1" hangingPunct="1"/>
            <a:r>
              <a:rPr altLang="zh-TW" smtClean="0">
                <a:effectLst>
                  <a:outerShdw blurRad="38100" dist="38100" dir="2700000" algn="tl">
                    <a:srgbClr val="C0C0C0"/>
                  </a:outerShdw>
                </a:effectLst>
                <a:latin typeface="Calibri" pitchFamily="34" charset="0"/>
                <a:ea typeface="Arial Unicode MS" pitchFamily="34" charset="-122"/>
                <a:cs typeface="Arial Unicode MS" pitchFamily="34" charset="-122"/>
              </a:rPr>
              <a:t>Push-based mechanisms</a:t>
            </a:r>
          </a:p>
        </p:txBody>
      </p:sp>
      <p:sp>
        <p:nvSpPr>
          <p:cNvPr id="1200131" name="Rectangle 3"/>
          <p:cNvSpPr>
            <a:spLocks noGrp="1" noChangeArrowheads="1"/>
          </p:cNvSpPr>
          <p:nvPr>
            <p:ph type="body" idx="1"/>
          </p:nvPr>
        </p:nvSpPr>
        <p:spPr>
          <a:xfrm>
            <a:off x="228600" y="1600200"/>
            <a:ext cx="8604250" cy="4724400"/>
          </a:xfrm>
        </p:spPr>
        <p:txBody>
          <a:bodyPr/>
          <a:lstStyle/>
          <a:p>
            <a:pPr eaLnBrk="1" hangingPunct="1">
              <a:lnSpc>
                <a:spcPct val="95000"/>
              </a:lnSpc>
              <a:spcBef>
                <a:spcPct val="25000"/>
              </a:spcBef>
              <a:defRPr/>
            </a:pPr>
            <a:r>
              <a:rPr altLang="zh-TW" sz="2800"/>
              <a:t>Push is suitable when information is transmitted to a large number of clients with overlapping interests.</a:t>
            </a:r>
            <a:r>
              <a:rPr altLang="zh-TW" sz="2800" b="0"/>
              <a:t> </a:t>
            </a:r>
          </a:p>
          <a:p>
            <a:pPr lvl="1" eaLnBrk="1" hangingPunct="1">
              <a:lnSpc>
                <a:spcPct val="95000"/>
              </a:lnSpc>
              <a:spcBef>
                <a:spcPct val="25000"/>
              </a:spcBef>
              <a:defRPr/>
            </a:pPr>
            <a:r>
              <a:rPr lang="en-US" altLang="zh-TW" sz="2400" dirty="0" smtClean="0"/>
              <a:t>The server saves several bandwidth and is prevented from being overwhelmed by client requests.</a:t>
            </a:r>
          </a:p>
          <a:p>
            <a:pPr lvl="1" eaLnBrk="1" hangingPunct="1">
              <a:lnSpc>
                <a:spcPct val="95000"/>
              </a:lnSpc>
              <a:spcBef>
                <a:spcPct val="25000"/>
              </a:spcBef>
              <a:defRPr/>
            </a:pPr>
            <a:r>
              <a:rPr lang="en-US" altLang="zh-TW" sz="2400" dirty="0" smtClean="0"/>
              <a:t>Push is scalable: performance does not depend on the number of clients. Pull cannot scale beyond the capacity of the server or the network.</a:t>
            </a:r>
          </a:p>
          <a:p>
            <a:pPr eaLnBrk="1" hangingPunct="1">
              <a:lnSpc>
                <a:spcPct val="95000"/>
              </a:lnSpc>
              <a:spcBef>
                <a:spcPct val="25000"/>
              </a:spcBef>
              <a:defRPr/>
            </a:pPr>
            <a:r>
              <a:rPr altLang="zh-TW" sz="2800"/>
              <a:t>In push, access is </a:t>
            </a:r>
            <a:r>
              <a:rPr altLang="zh-TW" sz="2800" i="1"/>
              <a:t>sequential</a:t>
            </a:r>
            <a:r>
              <a:rPr altLang="zh-TW" sz="2800"/>
              <a:t>, so access latency degrades with the volume of data.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00131">
                                            <p:txEl>
                                              <p:pRg st="3" end="3"/>
                                            </p:txEl>
                                          </p:spTgt>
                                        </p:tgtEl>
                                        <p:attrNameLst>
                                          <p:attrName>style.visibility</p:attrName>
                                        </p:attrNameLst>
                                      </p:cBhvr>
                                      <p:to>
                                        <p:strVal val="visible"/>
                                      </p:to>
                                    </p:set>
                                    <p:animEffect transition="in" filter="blinds(horizontal)">
                                      <p:cBhvr>
                                        <p:cTn id="7" dur="500"/>
                                        <p:tgtEl>
                                          <p:spTgt spid="12001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30" name="Rectangle 2"/>
          <p:cNvSpPr>
            <a:spLocks noGrp="1" noChangeArrowheads="1"/>
          </p:cNvSpPr>
          <p:nvPr>
            <p:ph type="title"/>
          </p:nvPr>
        </p:nvSpPr>
        <p:spPr>
          <a:xfrm>
            <a:off x="323850" y="333375"/>
            <a:ext cx="8610600" cy="990600"/>
          </a:xfrm>
        </p:spPr>
        <p:txBody>
          <a:bodyPr wrap="square" lIns="91440" tIns="45720" rIns="91440" bIns="45720" numCol="1" anchor="t" anchorCtr="0" compatLnSpc="1">
            <a:prstTxWarp prst="textNoShape">
              <a:avLst/>
            </a:prstTxWarp>
          </a:bodyPr>
          <a:lstStyle/>
          <a:p>
            <a:pPr eaLnBrk="1" hangingPunct="1"/>
            <a:r>
              <a:rPr altLang="zh-TW" smtClean="0">
                <a:effectLst>
                  <a:outerShdw blurRad="38100" dist="38100" dir="2700000" algn="tl">
                    <a:srgbClr val="C0C0C0"/>
                  </a:outerShdw>
                </a:effectLst>
                <a:latin typeface="Calibri" pitchFamily="34" charset="0"/>
                <a:ea typeface="Arial Unicode MS" pitchFamily="34" charset="-122"/>
                <a:cs typeface="Arial Unicode MS" pitchFamily="34" charset="-122"/>
              </a:rPr>
              <a:t>Push algorithms</a:t>
            </a:r>
          </a:p>
        </p:txBody>
      </p:sp>
      <p:sp>
        <p:nvSpPr>
          <p:cNvPr id="27650" name="Rectangle 3"/>
          <p:cNvSpPr>
            <a:spLocks noGrp="1" noChangeArrowheads="1"/>
          </p:cNvSpPr>
          <p:nvPr>
            <p:ph type="body" idx="1"/>
          </p:nvPr>
        </p:nvSpPr>
        <p:spPr bwMode="auto">
          <a:xfrm>
            <a:off x="250825" y="1196975"/>
            <a:ext cx="8664575" cy="5256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lnSpc>
                <a:spcPct val="95000"/>
              </a:lnSpc>
              <a:spcBef>
                <a:spcPct val="25000"/>
              </a:spcBef>
              <a:buFont typeface="Wingdings" pitchFamily="2" charset="2"/>
              <a:buBlip>
                <a:blip r:embed="rId3"/>
              </a:buBlip>
            </a:pPr>
            <a:r>
              <a:rPr sz="2800">
                <a:solidFill>
                  <a:srgbClr val="404040"/>
                </a:solidFill>
                <a:ea typeface="MS PGothic" pitchFamily="34" charset="-128"/>
              </a:rPr>
              <a:t>Select a structure of data records to be pushed</a:t>
            </a:r>
          </a:p>
          <a:p>
            <a:pPr lvl="1">
              <a:spcBef>
                <a:spcPts val="300"/>
              </a:spcBef>
            </a:pPr>
            <a:r>
              <a:rPr lang="en-US" altLang="zh-CN" sz="2400" smtClean="0">
                <a:solidFill>
                  <a:srgbClr val="262626"/>
                </a:solidFill>
              </a:rPr>
              <a:t>an adaptable mechanism that permits data items to be pushed uniformly or non-uniformly after structuring them according to their relative importance</a:t>
            </a:r>
          </a:p>
          <a:p>
            <a:pPr>
              <a:spcBef>
                <a:spcPts val="300"/>
              </a:spcBef>
              <a:buFont typeface="Wingdings" pitchFamily="2" charset="2"/>
              <a:buBlip>
                <a:blip r:embed="rId3"/>
              </a:buBlip>
            </a:pPr>
            <a:r>
              <a:rPr sz="2800">
                <a:solidFill>
                  <a:srgbClr val="404040"/>
                </a:solidFill>
                <a:ea typeface="MS PGothic" pitchFamily="34" charset="-128"/>
              </a:rPr>
              <a:t>Push the data at selected time intervals</a:t>
            </a:r>
          </a:p>
          <a:p>
            <a:pPr lvl="1">
              <a:spcBef>
                <a:spcPts val="300"/>
              </a:spcBef>
            </a:pPr>
            <a:r>
              <a:rPr lang="en-US" altLang="zh-CN" sz="2400" smtClean="0">
                <a:solidFill>
                  <a:srgbClr val="262626"/>
                </a:solidFill>
              </a:rPr>
              <a:t>pushing at periodic intervals provides the devices that were disconnected at the time of previous push with a chance to get the data when it is pushed again</a:t>
            </a:r>
          </a:p>
          <a:p>
            <a:pPr>
              <a:spcBef>
                <a:spcPts val="300"/>
              </a:spcBef>
              <a:buFont typeface="Wingdings" pitchFamily="2" charset="2"/>
              <a:buBlip>
                <a:blip r:embed="rId3"/>
              </a:buBlip>
            </a:pPr>
            <a:r>
              <a:rPr sz="2800">
                <a:solidFill>
                  <a:srgbClr val="404040"/>
                </a:solidFill>
                <a:ea typeface="MS PGothic" pitchFamily="34" charset="-128"/>
              </a:rPr>
              <a:t>Allocate bandwidths for downlink (for pushes)</a:t>
            </a:r>
          </a:p>
          <a:p>
            <a:pPr lvl="1">
              <a:spcBef>
                <a:spcPts val="300"/>
              </a:spcBef>
            </a:pPr>
            <a:r>
              <a:rPr lang="en-US" sz="2400" smtClean="0">
                <a:solidFill>
                  <a:srgbClr val="404040"/>
                </a:solidFill>
                <a:cs typeface="Calibri" pitchFamily="34" charset="0"/>
              </a:rPr>
              <a:t>Usually higher bandwidth is allocated to data records with higher number of subscribers or higher access probabilities</a:t>
            </a:r>
          </a:p>
          <a:p>
            <a:pPr>
              <a:spcBef>
                <a:spcPts val="300"/>
              </a:spcBef>
              <a:buFont typeface="Wingdings" pitchFamily="2" charset="2"/>
              <a:buBlip>
                <a:blip r:embed="rId3"/>
              </a:buBlip>
            </a:pPr>
            <a:r>
              <a:rPr sz="2800">
                <a:solidFill>
                  <a:srgbClr val="404040"/>
                </a:solidFill>
                <a:ea typeface="MS PGothic" pitchFamily="34" charset="-128"/>
              </a:rPr>
              <a:t>Stop pushes when device is handed over to another BS</a:t>
            </a:r>
            <a:endParaRPr altLang="zh-TW" sz="2800">
              <a:solidFill>
                <a:srgbClr val="404040"/>
              </a:solidFill>
              <a:ea typeface="MS PGothic" pitchFamily="34" charset="-12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30" name="Rectangle 2"/>
          <p:cNvSpPr>
            <a:spLocks noGrp="1" noChangeArrowheads="1"/>
          </p:cNvSpPr>
          <p:nvPr>
            <p:ph type="title"/>
          </p:nvPr>
        </p:nvSpPr>
        <p:spPr>
          <a:xfrm>
            <a:off x="323850" y="333375"/>
            <a:ext cx="8610600" cy="990600"/>
          </a:xfrm>
        </p:spPr>
        <p:txBody>
          <a:bodyPr wrap="square" lIns="91440" tIns="45720" rIns="91440" bIns="45720" numCol="1" anchor="t" anchorCtr="0" compatLnSpc="1">
            <a:prstTxWarp prst="textNoShape">
              <a:avLst/>
            </a:prstTxWarp>
          </a:bodyPr>
          <a:lstStyle/>
          <a:p>
            <a:pPr eaLnBrk="1" hangingPunct="1"/>
            <a:r>
              <a:rPr altLang="zh-TW" smtClean="0">
                <a:effectLst>
                  <a:outerShdw blurRad="38100" dist="38100" dir="2700000" algn="tl">
                    <a:srgbClr val="C0C0C0"/>
                  </a:outerShdw>
                </a:effectLst>
                <a:latin typeface="Calibri" pitchFamily="34" charset="0"/>
                <a:ea typeface="Arial Unicode MS" pitchFamily="34" charset="-122"/>
                <a:cs typeface="Arial Unicode MS" pitchFamily="34" charset="-122"/>
              </a:rPr>
              <a:t>Hybrid mechanisms</a:t>
            </a:r>
          </a:p>
        </p:txBody>
      </p:sp>
      <p:grpSp>
        <p:nvGrpSpPr>
          <p:cNvPr id="29698" name="Group 1"/>
          <p:cNvGrpSpPr>
            <a:grpSpLocks/>
          </p:cNvGrpSpPr>
          <p:nvPr/>
        </p:nvGrpSpPr>
        <p:grpSpPr bwMode="auto">
          <a:xfrm>
            <a:off x="5003800" y="2852738"/>
            <a:ext cx="3960813" cy="3600450"/>
            <a:chOff x="2195513" y="1700213"/>
            <a:chExt cx="4810125" cy="4308475"/>
          </a:xfrm>
        </p:grpSpPr>
        <p:pic>
          <p:nvPicPr>
            <p:cNvPr id="2971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1700213"/>
              <a:ext cx="4810125" cy="336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7"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5157788"/>
              <a:ext cx="13716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9718" name="Elbow Connector 3"/>
            <p:cNvCxnSpPr>
              <a:cxnSpLocks noChangeShapeType="1"/>
            </p:cNvCxnSpPr>
            <p:nvPr/>
          </p:nvCxnSpPr>
          <p:spPr bwMode="auto">
            <a:xfrm rot="10800000" flipV="1">
              <a:off x="5292725" y="5013325"/>
              <a:ext cx="1008063" cy="360363"/>
            </a:xfrm>
            <a:prstGeom prst="bentConnector3">
              <a:avLst>
                <a:gd name="adj1" fmla="val -389"/>
              </a:avLst>
            </a:prstGeom>
            <a:noFill/>
            <a:ln w="9525">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29719" name="Elbow Connector 8"/>
            <p:cNvCxnSpPr>
              <a:cxnSpLocks noChangeShapeType="1"/>
            </p:cNvCxnSpPr>
            <p:nvPr/>
          </p:nvCxnSpPr>
          <p:spPr bwMode="auto">
            <a:xfrm>
              <a:off x="3060700" y="5013325"/>
              <a:ext cx="1008063" cy="792163"/>
            </a:xfrm>
            <a:prstGeom prst="bentConnector3">
              <a:avLst>
                <a:gd name="adj1" fmla="val -1231"/>
              </a:avLst>
            </a:prstGeom>
            <a:noFill/>
            <a:ln w="9525">
              <a:solidFill>
                <a:schemeClr val="tx1"/>
              </a:solidFill>
              <a:miter lim="800000"/>
              <a:headEnd/>
              <a:tailEnd type="arrow" w="med" len="med"/>
            </a:ln>
            <a:extLst>
              <a:ext uri="{909E8E84-426E-40DD-AFC4-6F175D3DCCD1}">
                <a14:hiddenFill xmlns:a14="http://schemas.microsoft.com/office/drawing/2010/main">
                  <a:noFill/>
                </a14:hiddenFill>
              </a:ext>
            </a:extLst>
          </p:spPr>
        </p:cxnSp>
      </p:grpSp>
      <p:sp>
        <p:nvSpPr>
          <p:cNvPr id="9" name="Oval 8"/>
          <p:cNvSpPr>
            <a:spLocks noChangeArrowheads="1"/>
          </p:cNvSpPr>
          <p:nvPr/>
        </p:nvSpPr>
        <p:spPr bwMode="auto">
          <a:xfrm>
            <a:off x="450850" y="1677988"/>
            <a:ext cx="850900" cy="387350"/>
          </a:xfrm>
          <a:prstGeom prst="ellipse">
            <a:avLst/>
          </a:prstGeom>
          <a:solidFill>
            <a:srgbClr val="CCFFCC"/>
          </a:solidFill>
          <a:ln w="12700">
            <a:solidFill>
              <a:schemeClr val="tx1"/>
            </a:solidFill>
            <a:round/>
            <a:headEnd type="none" w="med" len="lg"/>
            <a:tailEnd type="none" w="lg" len="lg"/>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1600">
                <a:latin typeface="Arial" charset="0"/>
                <a:ea typeface="ＭＳ Ｐゴシック" charset="0"/>
                <a:cs typeface="ＭＳ Ｐゴシック" charset="0"/>
              </a:rPr>
              <a:t>client</a:t>
            </a:r>
          </a:p>
        </p:txBody>
      </p:sp>
      <p:sp>
        <p:nvSpPr>
          <p:cNvPr id="10" name="Oval 9"/>
          <p:cNvSpPr>
            <a:spLocks noChangeArrowheads="1"/>
          </p:cNvSpPr>
          <p:nvPr/>
        </p:nvSpPr>
        <p:spPr bwMode="auto">
          <a:xfrm>
            <a:off x="166688" y="2259013"/>
            <a:ext cx="850900" cy="387350"/>
          </a:xfrm>
          <a:prstGeom prst="ellipse">
            <a:avLst/>
          </a:prstGeom>
          <a:solidFill>
            <a:srgbClr val="CCFFCC"/>
          </a:solidFill>
          <a:ln w="12700">
            <a:solidFill>
              <a:schemeClr val="tx1"/>
            </a:solidFill>
            <a:round/>
            <a:headEnd type="none" w="med" len="lg"/>
            <a:tailEnd type="none" w="lg" len="lg"/>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1600">
                <a:latin typeface="Arial" charset="0"/>
                <a:ea typeface="ＭＳ Ｐゴシック" charset="0"/>
                <a:cs typeface="ＭＳ Ｐゴシック" charset="0"/>
              </a:rPr>
              <a:t>client</a:t>
            </a:r>
          </a:p>
        </p:txBody>
      </p:sp>
      <p:sp>
        <p:nvSpPr>
          <p:cNvPr id="11" name="Oval 10"/>
          <p:cNvSpPr>
            <a:spLocks noChangeArrowheads="1"/>
          </p:cNvSpPr>
          <p:nvPr/>
        </p:nvSpPr>
        <p:spPr bwMode="auto">
          <a:xfrm>
            <a:off x="1174750" y="2706688"/>
            <a:ext cx="850900" cy="388937"/>
          </a:xfrm>
          <a:prstGeom prst="ellipse">
            <a:avLst/>
          </a:prstGeom>
          <a:solidFill>
            <a:schemeClr val="tx2">
              <a:lumMod val="60000"/>
              <a:lumOff val="40000"/>
            </a:schemeClr>
          </a:solidFill>
          <a:ln w="12700">
            <a:solidFill>
              <a:schemeClr val="tx1"/>
            </a:solidFill>
            <a:round/>
            <a:headEnd type="none" w="med" len="lg"/>
            <a:tailEnd type="none" w="lg" len="lg"/>
          </a:ln>
          <a:effectLst/>
        </p:spPr>
        <p:txBody>
          <a:bodyPr wrap="none" anchor="ctr"/>
          <a:lstStyle/>
          <a:p>
            <a:pPr algn="ctr" eaLnBrk="0" hangingPunct="0">
              <a:defRPr/>
            </a:pPr>
            <a:r>
              <a:rPr lang="en-US" sz="1600">
                <a:latin typeface="Arial" charset="0"/>
                <a:ea typeface="ＭＳ Ｐゴシック" charset="0"/>
                <a:cs typeface="ＭＳ Ｐゴシック" charset="0"/>
              </a:rPr>
              <a:t>client</a:t>
            </a:r>
          </a:p>
        </p:txBody>
      </p:sp>
      <p:sp>
        <p:nvSpPr>
          <p:cNvPr id="12" name="Oval 11"/>
          <p:cNvSpPr>
            <a:spLocks noChangeArrowheads="1"/>
          </p:cNvSpPr>
          <p:nvPr/>
        </p:nvSpPr>
        <p:spPr bwMode="auto">
          <a:xfrm>
            <a:off x="1657350" y="1482725"/>
            <a:ext cx="852488" cy="388938"/>
          </a:xfrm>
          <a:prstGeom prst="ellipse">
            <a:avLst/>
          </a:prstGeom>
          <a:solidFill>
            <a:srgbClr val="CCFFCC"/>
          </a:solidFill>
          <a:ln w="12700">
            <a:solidFill>
              <a:schemeClr val="tx1"/>
            </a:solidFill>
            <a:round/>
            <a:headEnd type="none" w="med" len="lg"/>
            <a:tailEnd type="none" w="lg" len="lg"/>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1600">
                <a:latin typeface="Arial" charset="0"/>
                <a:ea typeface="ＭＳ Ｐゴシック" charset="0"/>
                <a:cs typeface="ＭＳ Ｐゴシック" charset="0"/>
              </a:rPr>
              <a:t>client</a:t>
            </a:r>
          </a:p>
        </p:txBody>
      </p:sp>
      <p:sp>
        <p:nvSpPr>
          <p:cNvPr id="13" name="Oval 12"/>
          <p:cNvSpPr>
            <a:spLocks noChangeArrowheads="1"/>
          </p:cNvSpPr>
          <p:nvPr/>
        </p:nvSpPr>
        <p:spPr bwMode="auto">
          <a:xfrm>
            <a:off x="4284663" y="1628775"/>
            <a:ext cx="850900" cy="387350"/>
          </a:xfrm>
          <a:prstGeom prst="ellipse">
            <a:avLst/>
          </a:prstGeom>
          <a:solidFill>
            <a:srgbClr val="CCFFCC"/>
          </a:solidFill>
          <a:ln w="12700">
            <a:solidFill>
              <a:schemeClr val="tx1"/>
            </a:solidFill>
            <a:round/>
            <a:headEnd type="none" w="med" len="lg"/>
            <a:tailEnd type="none" w="lg" len="lg"/>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1600" dirty="0">
                <a:latin typeface="Arial" charset="0"/>
                <a:ea typeface="ＭＳ Ｐゴシック" charset="0"/>
                <a:cs typeface="ＭＳ Ｐゴシック" charset="0"/>
              </a:rPr>
              <a:t>client</a:t>
            </a:r>
          </a:p>
        </p:txBody>
      </p:sp>
      <p:sp>
        <p:nvSpPr>
          <p:cNvPr id="14" name="Oval 13"/>
          <p:cNvSpPr>
            <a:spLocks noChangeArrowheads="1"/>
          </p:cNvSpPr>
          <p:nvPr/>
        </p:nvSpPr>
        <p:spPr bwMode="auto">
          <a:xfrm>
            <a:off x="4270375" y="2419350"/>
            <a:ext cx="852488" cy="387350"/>
          </a:xfrm>
          <a:prstGeom prst="ellipse">
            <a:avLst/>
          </a:prstGeom>
          <a:solidFill>
            <a:schemeClr val="tx2">
              <a:lumMod val="60000"/>
              <a:lumOff val="40000"/>
            </a:schemeClr>
          </a:solidFill>
          <a:ln w="12700">
            <a:solidFill>
              <a:schemeClr val="tx1"/>
            </a:solidFill>
            <a:round/>
            <a:headEnd type="none" w="med" len="lg"/>
            <a:tailEnd type="none" w="lg" len="lg"/>
          </a:ln>
          <a:effectLst/>
        </p:spPr>
        <p:txBody>
          <a:bodyPr wrap="none" anchor="ctr"/>
          <a:lstStyle/>
          <a:p>
            <a:pPr algn="ctr" eaLnBrk="0" hangingPunct="0">
              <a:defRPr/>
            </a:pPr>
            <a:r>
              <a:rPr lang="en-US" sz="1600" dirty="0">
                <a:latin typeface="Arial" charset="0"/>
                <a:ea typeface="ＭＳ Ｐゴシック" charset="0"/>
                <a:cs typeface="ＭＳ Ｐゴシック" charset="0"/>
              </a:rPr>
              <a:t>client</a:t>
            </a:r>
          </a:p>
        </p:txBody>
      </p:sp>
      <p:sp>
        <p:nvSpPr>
          <p:cNvPr id="15" name="Oval 14"/>
          <p:cNvSpPr>
            <a:spLocks noChangeArrowheads="1"/>
          </p:cNvSpPr>
          <p:nvPr/>
        </p:nvSpPr>
        <p:spPr bwMode="auto">
          <a:xfrm>
            <a:off x="3767138" y="2924175"/>
            <a:ext cx="850900" cy="387350"/>
          </a:xfrm>
          <a:prstGeom prst="ellipse">
            <a:avLst/>
          </a:prstGeom>
          <a:solidFill>
            <a:schemeClr val="tx2">
              <a:lumMod val="60000"/>
              <a:lumOff val="40000"/>
            </a:schemeClr>
          </a:solidFill>
          <a:ln w="12700">
            <a:solidFill>
              <a:schemeClr val="tx1"/>
            </a:solidFill>
            <a:round/>
            <a:headEnd type="none" w="med" len="lg"/>
            <a:tailEnd type="none" w="lg" len="lg"/>
          </a:ln>
          <a:effectLst/>
        </p:spPr>
        <p:txBody>
          <a:bodyPr wrap="none" anchor="ctr"/>
          <a:lstStyle/>
          <a:p>
            <a:pPr algn="ctr" eaLnBrk="0" hangingPunct="0">
              <a:defRPr/>
            </a:pPr>
            <a:r>
              <a:rPr lang="en-US" sz="1600" dirty="0">
                <a:latin typeface="Arial" charset="0"/>
                <a:ea typeface="ＭＳ Ｐゴシック" charset="0"/>
                <a:cs typeface="ＭＳ Ｐゴシック" charset="0"/>
              </a:rPr>
              <a:t>client</a:t>
            </a:r>
          </a:p>
        </p:txBody>
      </p:sp>
      <p:sp>
        <p:nvSpPr>
          <p:cNvPr id="16" name="Rectangle 15"/>
          <p:cNvSpPr>
            <a:spLocks noChangeArrowheads="1"/>
          </p:cNvSpPr>
          <p:nvPr/>
        </p:nvSpPr>
        <p:spPr bwMode="auto">
          <a:xfrm>
            <a:off x="2082800" y="2162175"/>
            <a:ext cx="1633538" cy="387350"/>
          </a:xfrm>
          <a:prstGeom prst="rect">
            <a:avLst/>
          </a:prstGeom>
          <a:solidFill>
            <a:srgbClr val="CCFFCC"/>
          </a:solidFill>
          <a:ln w="12700">
            <a:miter lim="800000"/>
            <a:headEnd type="none" w="med" len="lg"/>
            <a:tailEnd type="none" w="lg" len="lg"/>
          </a:ln>
          <a:effectLst/>
          <a:scene3d>
            <a:camera prst="legacyObliqueTopRight"/>
            <a:lightRig rig="legacyFlat3" dir="b"/>
          </a:scene3d>
          <a:sp3d extrusionH="430200" prstMaterial="legacyMatte">
            <a:bevelT w="13500" h="13500" prst="angle"/>
            <a:bevelB w="13500" h="13500" prst="angle"/>
            <a:extrusionClr>
              <a:srgbClr val="99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eaLnBrk="0" hangingPunct="0">
              <a:defRPr/>
            </a:pPr>
            <a:r>
              <a:rPr lang="en-US" sz="2000" dirty="0">
                <a:latin typeface="Arial" charset="0"/>
                <a:ea typeface="ＭＳ Ｐゴシック" charset="0"/>
                <a:cs typeface="ＭＳ Ｐゴシック" charset="0"/>
              </a:rPr>
              <a:t>server</a:t>
            </a:r>
          </a:p>
        </p:txBody>
      </p:sp>
      <p:cxnSp>
        <p:nvCxnSpPr>
          <p:cNvPr id="17" name="AutoShape 12"/>
          <p:cNvCxnSpPr>
            <a:cxnSpLocks noChangeShapeType="1"/>
            <a:stCxn id="13" idx="2"/>
            <a:endCxn id="16" idx="0"/>
          </p:cNvCxnSpPr>
          <p:nvPr/>
        </p:nvCxnSpPr>
        <p:spPr bwMode="auto">
          <a:xfrm rot="10800000" flipV="1">
            <a:off x="2900363" y="1822450"/>
            <a:ext cx="1384300" cy="339725"/>
          </a:xfrm>
          <a:prstGeom prst="curvedConnector2">
            <a:avLst/>
          </a:prstGeom>
          <a:solidFill>
            <a:srgbClr val="CCFFCC"/>
          </a:solidFill>
          <a:ln w="12700">
            <a:solidFill>
              <a:schemeClr val="tx1"/>
            </a:solidFill>
            <a:round/>
            <a:headEnd type="none" w="med" len="lg"/>
            <a:tailEnd type="triangle" w="lg" len="lg"/>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8" name="AutoShape 13"/>
          <p:cNvCxnSpPr>
            <a:cxnSpLocks noChangeShapeType="1"/>
            <a:stCxn id="16" idx="0"/>
            <a:endCxn id="13" idx="1"/>
          </p:cNvCxnSpPr>
          <p:nvPr/>
        </p:nvCxnSpPr>
        <p:spPr bwMode="auto">
          <a:xfrm rot="16200000">
            <a:off x="3416301" y="1169987"/>
            <a:ext cx="476250" cy="1508125"/>
          </a:xfrm>
          <a:prstGeom prst="curvedConnector3">
            <a:avLst>
              <a:gd name="adj1" fmla="val 142375"/>
            </a:avLst>
          </a:prstGeom>
          <a:solidFill>
            <a:srgbClr val="CCFFCC"/>
          </a:solidFill>
          <a:ln w="12700">
            <a:solidFill>
              <a:schemeClr val="tx1"/>
            </a:solidFill>
            <a:round/>
            <a:headEnd type="none" w="med" len="lg"/>
            <a:tailEnd type="triangle" w="lg" len="lg"/>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9" name="AutoShape 14"/>
          <p:cNvSpPr>
            <a:spLocks noChangeArrowheads="1"/>
          </p:cNvSpPr>
          <p:nvPr/>
        </p:nvSpPr>
        <p:spPr bwMode="auto">
          <a:xfrm rot="11175088">
            <a:off x="3417888" y="1987550"/>
            <a:ext cx="787400" cy="258763"/>
          </a:xfrm>
          <a:prstGeom prst="cloudCallout">
            <a:avLst>
              <a:gd name="adj1" fmla="val -63407"/>
              <a:gd name="adj2" fmla="val 92407"/>
            </a:avLst>
          </a:prstGeom>
          <a:solidFill>
            <a:srgbClr val="CCFFCC"/>
          </a:solidFill>
          <a:ln w="12700">
            <a:solidFill>
              <a:schemeClr val="tx1"/>
            </a:solidFill>
            <a:round/>
            <a:headEnd type="none" w="med" len="lg"/>
            <a:tailEnd type="none" w="lg" len="lg"/>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rot="10800000" anchor="ctr"/>
          <a:lstStyle/>
          <a:p>
            <a:pPr algn="ctr" eaLnBrk="0" hangingPunct="0">
              <a:defRPr/>
            </a:pPr>
            <a:r>
              <a:rPr lang="en-US" sz="1400" dirty="0">
                <a:latin typeface="Arial" charset="0"/>
                <a:ea typeface="ＭＳ Ｐゴシック" charset="0"/>
                <a:cs typeface="ＭＳ Ｐゴシック" charset="0"/>
              </a:rPr>
              <a:t>help</a:t>
            </a:r>
          </a:p>
        </p:txBody>
      </p:sp>
      <p:cxnSp>
        <p:nvCxnSpPr>
          <p:cNvPr id="20" name="AutoShape 15"/>
          <p:cNvCxnSpPr>
            <a:cxnSpLocks noChangeShapeType="1"/>
            <a:stCxn id="16" idx="1"/>
            <a:endCxn id="10" idx="7"/>
          </p:cNvCxnSpPr>
          <p:nvPr/>
        </p:nvCxnSpPr>
        <p:spPr bwMode="auto">
          <a:xfrm rot="10800000">
            <a:off x="893763" y="2316163"/>
            <a:ext cx="1189037" cy="39687"/>
          </a:xfrm>
          <a:prstGeom prst="curvedConnector4">
            <a:avLst>
              <a:gd name="adj1" fmla="val 44778"/>
              <a:gd name="adj2" fmla="val 600000"/>
            </a:avLst>
          </a:prstGeom>
          <a:solidFill>
            <a:srgbClr val="CCFFCC"/>
          </a:solidFill>
          <a:ln w="12700">
            <a:solidFill>
              <a:schemeClr val="tx1"/>
            </a:solidFill>
            <a:round/>
            <a:headEnd type="none" w="med" len="lg"/>
            <a:tailEnd type="triangle" w="lg" len="lg"/>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1" name="AutoShape 16"/>
          <p:cNvCxnSpPr>
            <a:cxnSpLocks noChangeShapeType="1"/>
            <a:stCxn id="10" idx="6"/>
            <a:endCxn id="16" idx="1"/>
          </p:cNvCxnSpPr>
          <p:nvPr/>
        </p:nvCxnSpPr>
        <p:spPr bwMode="auto">
          <a:xfrm flipV="1">
            <a:off x="1017588" y="2355850"/>
            <a:ext cx="1065212" cy="96838"/>
          </a:xfrm>
          <a:prstGeom prst="curvedConnector3">
            <a:avLst>
              <a:gd name="adj1" fmla="val 50000"/>
            </a:avLst>
          </a:prstGeom>
          <a:solidFill>
            <a:srgbClr val="CCFFCC"/>
          </a:solidFill>
          <a:ln w="12700">
            <a:solidFill>
              <a:schemeClr val="tx1"/>
            </a:solidFill>
            <a:round/>
            <a:headEnd type="none" w="med" len="lg"/>
            <a:tailEnd type="triangle" w="lg" len="lg"/>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2" name="AutoShape 12"/>
          <p:cNvSpPr>
            <a:spLocks noChangeArrowheads="1"/>
          </p:cNvSpPr>
          <p:nvPr/>
        </p:nvSpPr>
        <p:spPr bwMode="auto">
          <a:xfrm rot="11175088">
            <a:off x="2557463" y="2625725"/>
            <a:ext cx="1150937" cy="322263"/>
          </a:xfrm>
          <a:prstGeom prst="cloudCallout">
            <a:avLst>
              <a:gd name="adj1" fmla="val -22551"/>
              <a:gd name="adj2" fmla="val 86065"/>
            </a:avLst>
          </a:prstGeom>
          <a:noFill/>
          <a:ln w="12700">
            <a:solidFill>
              <a:schemeClr val="tx1"/>
            </a:solidFill>
            <a:round/>
            <a:headEnd type="none" w="med"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rot="10800000" anchor="ctr"/>
          <a:lstStyle/>
          <a:p>
            <a:pPr algn="ctr" eaLnBrk="0" hangingPunct="0">
              <a:defRPr/>
            </a:pPr>
            <a:r>
              <a:rPr lang="en-US" sz="1400" dirty="0">
                <a:latin typeface="Arial" charset="0"/>
                <a:ea typeface="ＭＳ Ｐゴシック" charset="0"/>
                <a:cs typeface="ＭＳ Ｐゴシック" charset="0"/>
              </a:rPr>
              <a:t>Whew!</a:t>
            </a:r>
          </a:p>
        </p:txBody>
      </p:sp>
      <p:sp>
        <p:nvSpPr>
          <p:cNvPr id="23" name="Line 15"/>
          <p:cNvSpPr>
            <a:spLocks noChangeShapeType="1"/>
          </p:cNvSpPr>
          <p:nvPr/>
        </p:nvSpPr>
        <p:spPr bwMode="auto">
          <a:xfrm>
            <a:off x="3694113" y="2563813"/>
            <a:ext cx="360362" cy="360362"/>
          </a:xfrm>
          <a:prstGeom prst="line">
            <a:avLst/>
          </a:prstGeom>
          <a:noFill/>
          <a:ln w="12700">
            <a:solidFill>
              <a:schemeClr val="tx1"/>
            </a:solidFill>
            <a:round/>
            <a:headEnd type="none" w="med"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cs typeface="ＭＳ Ｐゴシック" charset="0"/>
            </a:endParaRPr>
          </a:p>
        </p:txBody>
      </p:sp>
      <p:sp>
        <p:nvSpPr>
          <p:cNvPr id="24" name="Line 15"/>
          <p:cNvSpPr>
            <a:spLocks noChangeShapeType="1"/>
          </p:cNvSpPr>
          <p:nvPr/>
        </p:nvSpPr>
        <p:spPr bwMode="auto">
          <a:xfrm>
            <a:off x="3838575" y="2419350"/>
            <a:ext cx="431800" cy="215900"/>
          </a:xfrm>
          <a:prstGeom prst="line">
            <a:avLst/>
          </a:prstGeom>
          <a:noFill/>
          <a:ln w="12700">
            <a:solidFill>
              <a:schemeClr val="tx1"/>
            </a:solidFill>
            <a:round/>
            <a:headEnd type="none" w="med"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cs typeface="ＭＳ Ｐゴシック" charset="0"/>
            </a:endParaRPr>
          </a:p>
        </p:txBody>
      </p:sp>
      <p:sp>
        <p:nvSpPr>
          <p:cNvPr id="25" name="Line 15"/>
          <p:cNvSpPr>
            <a:spLocks noChangeShapeType="1"/>
          </p:cNvSpPr>
          <p:nvPr/>
        </p:nvSpPr>
        <p:spPr bwMode="auto">
          <a:xfrm flipH="1">
            <a:off x="2038350" y="2563813"/>
            <a:ext cx="504825" cy="287337"/>
          </a:xfrm>
          <a:prstGeom prst="line">
            <a:avLst/>
          </a:prstGeom>
          <a:noFill/>
          <a:ln w="12700">
            <a:solidFill>
              <a:schemeClr val="tx1"/>
            </a:solidFill>
            <a:round/>
            <a:headEnd type="none" w="med"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cs typeface="ＭＳ Ｐゴシック"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30" name="Rectangle 2"/>
          <p:cNvSpPr>
            <a:spLocks noGrp="1" noChangeArrowheads="1"/>
          </p:cNvSpPr>
          <p:nvPr>
            <p:ph type="title"/>
          </p:nvPr>
        </p:nvSpPr>
        <p:spPr>
          <a:xfrm>
            <a:off x="304800" y="457200"/>
            <a:ext cx="8610600" cy="990600"/>
          </a:xfrm>
        </p:spPr>
        <p:txBody>
          <a:bodyPr wrap="square" lIns="91440" tIns="45720" rIns="91440" bIns="45720" numCol="1" anchor="t" anchorCtr="0" compatLnSpc="1">
            <a:prstTxWarp prst="textNoShape">
              <a:avLst/>
            </a:prstTxWarp>
          </a:bodyPr>
          <a:lstStyle/>
          <a:p>
            <a:pPr eaLnBrk="1" hangingPunct="1"/>
            <a:r>
              <a:rPr altLang="zh-TW" smtClean="0">
                <a:effectLst>
                  <a:outerShdw blurRad="38100" dist="38100" dir="2700000" algn="tl">
                    <a:srgbClr val="C0C0C0"/>
                  </a:outerShdw>
                </a:effectLst>
                <a:latin typeface="Calibri" pitchFamily="34" charset="0"/>
                <a:ea typeface="Arial Unicode MS" pitchFamily="34" charset="-122"/>
                <a:cs typeface="Arial Unicode MS" pitchFamily="34" charset="-122"/>
              </a:rPr>
              <a:t>Hybrid mechanisms</a:t>
            </a:r>
          </a:p>
        </p:txBody>
      </p:sp>
      <p:sp>
        <p:nvSpPr>
          <p:cNvPr id="31746" name="Rectangle 3"/>
          <p:cNvSpPr>
            <a:spLocks noGrp="1" noChangeArrowheads="1"/>
          </p:cNvSpPr>
          <p:nvPr>
            <p:ph type="body" idx="1"/>
          </p:nvPr>
        </p:nvSpPr>
        <p:spPr bwMode="auto">
          <a:xfrm>
            <a:off x="228600" y="1600200"/>
            <a:ext cx="8604250" cy="4724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a:buFont typeface="Wingdings" pitchFamily="2" charset="2"/>
              <a:buBlip>
                <a:blip r:embed="rId3"/>
              </a:buBlip>
            </a:pPr>
            <a:r>
              <a:rPr>
                <a:solidFill>
                  <a:srgbClr val="404040"/>
                </a:solidFill>
                <a:ea typeface="MS PGothic" pitchFamily="34" charset="-128"/>
              </a:rPr>
              <a:t>Two channels between devices and server</a:t>
            </a:r>
          </a:p>
          <a:p>
            <a:pPr lvl="1"/>
            <a:r>
              <a:rPr lang="en-US" altLang="zh-CN" i="1" smtClean="0">
                <a:solidFill>
                  <a:srgbClr val="262626"/>
                </a:solidFill>
              </a:rPr>
              <a:t>Front channel </a:t>
            </a:r>
            <a:r>
              <a:rPr lang="en-US" altLang="zh-CN" smtClean="0">
                <a:solidFill>
                  <a:srgbClr val="262626"/>
                </a:solidFill>
              </a:rPr>
              <a:t>for push and </a:t>
            </a:r>
            <a:r>
              <a:rPr lang="en-US" altLang="zh-CN" i="1" smtClean="0">
                <a:solidFill>
                  <a:srgbClr val="262626"/>
                </a:solidFill>
              </a:rPr>
              <a:t>Back channel </a:t>
            </a:r>
            <a:r>
              <a:rPr lang="en-US" altLang="zh-CN" smtClean="0">
                <a:solidFill>
                  <a:srgbClr val="262626"/>
                </a:solidFill>
              </a:rPr>
              <a:t>for pull</a:t>
            </a:r>
          </a:p>
          <a:p>
            <a:pPr lvl="1"/>
            <a:r>
              <a:rPr lang="en-US" altLang="zh-CN" smtClean="0">
                <a:solidFill>
                  <a:srgbClr val="262626"/>
                </a:solidFill>
              </a:rPr>
              <a:t>Bandwidth is shared and adapted between the two channels</a:t>
            </a:r>
          </a:p>
          <a:p>
            <a:pPr lvl="2"/>
            <a:r>
              <a:rPr lang="en-US" altLang="zh-CN" smtClean="0"/>
              <a:t>Bandwidth adapted in downlink and uplink channels depend upon the number of active devices receiving data from the server and the number of devices requesting data pulls from the server</a:t>
            </a:r>
            <a:endParaRPr lang="en-US" altLang="zh-TW" sz="200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554" name="Rectangle 2"/>
          <p:cNvSpPr>
            <a:spLocks noGrp="1" noChangeArrowheads="1"/>
          </p:cNvSpPr>
          <p:nvPr>
            <p:ph type="title"/>
          </p:nvPr>
        </p:nvSpPr>
        <p:spPr>
          <a:xfrm>
            <a:off x="304800" y="457200"/>
            <a:ext cx="8610600" cy="838200"/>
          </a:xfrm>
        </p:spPr>
        <p:txBody>
          <a:bodyPr wrap="square" lIns="91440" tIns="45720" rIns="91440" bIns="45720" numCol="1" anchor="t" anchorCtr="0" compatLnSpc="1">
            <a:prstTxWarp prst="textNoShape">
              <a:avLst/>
            </a:prstTxWarp>
          </a:bodyPr>
          <a:lstStyle/>
          <a:p>
            <a:pPr eaLnBrk="1" hangingPunct="1"/>
            <a:r>
              <a:rPr altLang="zh-TW" smtClean="0">
                <a:effectLst>
                  <a:outerShdw blurRad="38100" dist="38100" dir="2700000" algn="tl">
                    <a:srgbClr val="C0C0C0"/>
                  </a:outerShdw>
                </a:effectLst>
                <a:latin typeface="Calibri" pitchFamily="34" charset="0"/>
                <a:ea typeface="Arial Unicode MS" pitchFamily="34" charset="-122"/>
                <a:cs typeface="Arial Unicode MS" pitchFamily="34" charset="-122"/>
              </a:rPr>
              <a:t>Wireless data broadcast</a:t>
            </a:r>
          </a:p>
        </p:txBody>
      </p:sp>
      <p:pic>
        <p:nvPicPr>
          <p:cNvPr id="33794"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412875"/>
            <a:ext cx="41783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4"/>
          <a:stretch>
            <a:fillRect/>
          </a:stretch>
        </p:blipFill>
        <p:spPr>
          <a:xfrm>
            <a:off x="2843213" y="3429000"/>
            <a:ext cx="5908675" cy="3095625"/>
          </a:xfrm>
          <a:prstGeom prst="rect">
            <a:avLst/>
          </a:prstGeom>
          <a:solidFill>
            <a:schemeClr val="accent3">
              <a:lumMod val="60000"/>
              <a:lumOff val="40000"/>
            </a:schemeClr>
          </a:solid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554" name="Rectangle 2"/>
          <p:cNvSpPr>
            <a:spLocks noGrp="1" noChangeArrowheads="1"/>
          </p:cNvSpPr>
          <p:nvPr>
            <p:ph type="title"/>
          </p:nvPr>
        </p:nvSpPr>
        <p:spPr>
          <a:xfrm>
            <a:off x="250825" y="333375"/>
            <a:ext cx="8610600" cy="838200"/>
          </a:xfrm>
        </p:spPr>
        <p:txBody>
          <a:bodyPr wrap="square" lIns="91440" tIns="45720" rIns="91440" bIns="45720" numCol="1" anchor="t" anchorCtr="0" compatLnSpc="1">
            <a:prstTxWarp prst="textNoShape">
              <a:avLst/>
            </a:prstTxWarp>
          </a:bodyPr>
          <a:lstStyle/>
          <a:p>
            <a:pPr eaLnBrk="1" hangingPunct="1"/>
            <a:r>
              <a:rPr altLang="zh-TW" smtClean="0">
                <a:effectLst>
                  <a:outerShdw blurRad="38100" dist="38100" dir="2700000" algn="tl">
                    <a:srgbClr val="C0C0C0"/>
                  </a:outerShdw>
                </a:effectLst>
                <a:latin typeface="Calibri" pitchFamily="34" charset="0"/>
                <a:ea typeface="Arial Unicode MS" pitchFamily="34" charset="-122"/>
                <a:cs typeface="Arial Unicode MS" pitchFamily="34" charset="-122"/>
              </a:rPr>
              <a:t>Wireless data broadcast</a:t>
            </a:r>
          </a:p>
        </p:txBody>
      </p:sp>
      <p:sp>
        <p:nvSpPr>
          <p:cNvPr id="33794" name="Rectangle 3"/>
          <p:cNvSpPr>
            <a:spLocks noGrp="1" noChangeArrowheads="1"/>
          </p:cNvSpPr>
          <p:nvPr>
            <p:ph type="body" idx="1"/>
          </p:nvPr>
        </p:nvSpPr>
        <p:spPr bwMode="auto">
          <a:xfrm>
            <a:off x="179388" y="1125538"/>
            <a:ext cx="8856662" cy="53276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457200" indent="-457200">
              <a:spcBef>
                <a:spcPts val="600"/>
              </a:spcBef>
              <a:buFont typeface="Wingdings" pitchFamily="2" charset="2"/>
              <a:buBlip>
                <a:blip r:embed="rId3"/>
              </a:buBlip>
            </a:pPr>
            <a:r>
              <a:rPr altLang="zh-TW" sz="2800">
                <a:solidFill>
                  <a:srgbClr val="404040"/>
                </a:solidFill>
                <a:ea typeface="MS PGothic" pitchFamily="34" charset="-128"/>
              </a:rPr>
              <a:t>Server continuously broadcast a set of most frequently accessed data on some fixed radio frequency channel.  </a:t>
            </a:r>
          </a:p>
          <a:p>
            <a:pPr marL="857250" lvl="1" indent="-457200">
              <a:spcBef>
                <a:spcPts val="600"/>
              </a:spcBef>
            </a:pPr>
            <a:r>
              <a:rPr lang="en-US" sz="2400" smtClean="0">
                <a:solidFill>
                  <a:srgbClr val="404040"/>
                </a:solidFill>
                <a:ea typeface="MS PGothic" pitchFamily="34" charset="-128"/>
                <a:cs typeface="Calibri" pitchFamily="34" charset="0"/>
              </a:rPr>
              <a:t>Mobile users receive broadcast data packets from the server by </a:t>
            </a:r>
            <a:r>
              <a:rPr lang="en-US" sz="2400" i="1" smtClean="0">
                <a:solidFill>
                  <a:srgbClr val="404040"/>
                </a:solidFill>
                <a:ea typeface="MS PGothic" pitchFamily="34" charset="-128"/>
                <a:cs typeface="Calibri" pitchFamily="34" charset="0"/>
              </a:rPr>
              <a:t>tuning</a:t>
            </a:r>
            <a:r>
              <a:rPr lang="en-US" sz="2400" smtClean="0">
                <a:solidFill>
                  <a:srgbClr val="404040"/>
                </a:solidFill>
                <a:ea typeface="MS PGothic" pitchFamily="34" charset="-128"/>
                <a:cs typeface="Calibri" pitchFamily="34" charset="0"/>
              </a:rPr>
              <a:t> their </a:t>
            </a:r>
            <a:r>
              <a:rPr lang="en-US" altLang="zh-TW" sz="2400" smtClean="0">
                <a:solidFill>
                  <a:srgbClr val="404040"/>
                </a:solidFill>
                <a:ea typeface="MS PGothic" pitchFamily="34" charset="-128"/>
                <a:cs typeface="Calibri" pitchFamily="34" charset="0"/>
              </a:rPr>
              <a:t>mobile units to this broadcast frequency, </a:t>
            </a:r>
            <a:r>
              <a:rPr lang="en-US" altLang="zh-TW" sz="2400" smtClean="0">
                <a:solidFill>
                  <a:srgbClr val="262626"/>
                </a:solidFill>
                <a:ea typeface="PMingLiU" pitchFamily="18" charset="-120"/>
              </a:rPr>
              <a:t>listen </a:t>
            </a:r>
            <a:r>
              <a:rPr lang="en-US" altLang="zh-TW" sz="2400" smtClean="0">
                <a:solidFill>
                  <a:srgbClr val="404040"/>
                </a:solidFill>
                <a:cs typeface="Calibri" pitchFamily="34" charset="0"/>
              </a:rPr>
              <a:t>and download the desired data to local cache.</a:t>
            </a:r>
          </a:p>
          <a:p>
            <a:pPr marL="857250" lvl="1" indent="-457200">
              <a:spcBef>
                <a:spcPts val="600"/>
              </a:spcBef>
            </a:pPr>
            <a:r>
              <a:rPr lang="en-US" altLang="zh-TW" sz="2400" smtClean="0">
                <a:solidFill>
                  <a:srgbClr val="262626"/>
                </a:solidFill>
                <a:ea typeface="PMingLiU" pitchFamily="18" charset="-120"/>
              </a:rPr>
              <a:t>Server determines, according to users’ demands or their interests, what data should be broadcast and its schedule on the channel.</a:t>
            </a:r>
          </a:p>
          <a:p>
            <a:pPr marL="457200" indent="-457200" eaLnBrk="1" hangingPunct="1">
              <a:lnSpc>
                <a:spcPct val="90000"/>
              </a:lnSpc>
              <a:buFont typeface="Wingdings" pitchFamily="2" charset="2"/>
              <a:buBlip>
                <a:blip r:embed="rId3"/>
              </a:buBlip>
            </a:pPr>
            <a:r>
              <a:rPr sz="3000">
                <a:solidFill>
                  <a:srgbClr val="404040"/>
                </a:solidFill>
                <a:ea typeface="MS PGothic" pitchFamily="34" charset="-128"/>
              </a:rPr>
              <a:t>A </a:t>
            </a:r>
            <a:r>
              <a:rPr sz="3000" i="1">
                <a:solidFill>
                  <a:srgbClr val="404040"/>
                </a:solidFill>
                <a:ea typeface="MS PGothic" pitchFamily="34" charset="-128"/>
              </a:rPr>
              <a:t>broadcast program </a:t>
            </a:r>
            <a:r>
              <a:rPr sz="3000">
                <a:solidFill>
                  <a:srgbClr val="404040"/>
                </a:solidFill>
                <a:ea typeface="MS PGothic" pitchFamily="34" charset="-128"/>
              </a:rPr>
              <a:t>consists of a set of </a:t>
            </a:r>
            <a:r>
              <a:rPr sz="3000">
                <a:solidFill>
                  <a:srgbClr val="FF6600"/>
                </a:solidFill>
                <a:ea typeface="MS PGothic" pitchFamily="34" charset="-128"/>
              </a:rPr>
              <a:t>data items</a:t>
            </a:r>
            <a:r>
              <a:rPr sz="3000">
                <a:solidFill>
                  <a:srgbClr val="404040"/>
                </a:solidFill>
                <a:ea typeface="MS PGothic" pitchFamily="34" charset="-128"/>
              </a:rPr>
              <a:t>, ordered in time of broadcast</a:t>
            </a:r>
          </a:p>
          <a:p>
            <a:pPr marL="857250" lvl="1" indent="-457200" eaLnBrk="1" hangingPunct="1">
              <a:lnSpc>
                <a:spcPct val="90000"/>
              </a:lnSpc>
            </a:pPr>
            <a:r>
              <a:rPr lang="en-US" altLang="zh-TW" sz="2400" smtClean="0">
                <a:solidFill>
                  <a:srgbClr val="262626"/>
                </a:solidFill>
              </a:rPr>
              <a:t>The program can also use </a:t>
            </a:r>
            <a:r>
              <a:rPr lang="en-US" altLang="zh-TW" sz="2400" i="1" smtClean="0">
                <a:solidFill>
                  <a:srgbClr val="17375E"/>
                </a:solidFill>
              </a:rPr>
              <a:t>index</a:t>
            </a:r>
            <a:r>
              <a:rPr lang="en-US" altLang="zh-TW" sz="2400" smtClean="0">
                <a:solidFill>
                  <a:srgbClr val="262626"/>
                </a:solidFill>
              </a:rPr>
              <a:t> or some other method to inform users when their interested data are available, so as to save battery consumption on mobile units.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89" name="Group 33"/>
          <p:cNvGrpSpPr>
            <a:grpSpLocks/>
          </p:cNvGrpSpPr>
          <p:nvPr/>
        </p:nvGrpSpPr>
        <p:grpSpPr bwMode="auto">
          <a:xfrm>
            <a:off x="974725" y="1447800"/>
            <a:ext cx="7181850" cy="4800600"/>
            <a:chOff x="614" y="912"/>
            <a:chExt cx="4524" cy="3024"/>
          </a:xfrm>
        </p:grpSpPr>
        <p:sp>
          <p:nvSpPr>
            <p:cNvPr id="37891" name="Text Box 5"/>
            <p:cNvSpPr txBox="1">
              <a:spLocks noChangeArrowheads="1"/>
            </p:cNvSpPr>
            <p:nvPr/>
          </p:nvSpPr>
          <p:spPr bwMode="auto">
            <a:xfrm>
              <a:off x="614" y="912"/>
              <a:ext cx="11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r>
                <a:rPr lang="en-US" altLang="zh-TW" sz="1600" b="1" i="1">
                  <a:latin typeface="Arial" pitchFamily="34" charset="0"/>
                  <a:ea typeface="PMingLiU" pitchFamily="18" charset="-120"/>
                </a:rPr>
                <a:t>service provider</a:t>
              </a:r>
            </a:p>
          </p:txBody>
        </p:sp>
        <p:sp>
          <p:nvSpPr>
            <p:cNvPr id="37892" name="Text Box 6"/>
            <p:cNvSpPr txBox="1">
              <a:spLocks noChangeArrowheads="1"/>
            </p:cNvSpPr>
            <p:nvPr/>
          </p:nvSpPr>
          <p:spPr bwMode="auto">
            <a:xfrm>
              <a:off x="4128" y="912"/>
              <a:ext cx="101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r>
                <a:rPr lang="zh-TW" altLang="en-US" sz="1600" b="1" i="1">
                  <a:latin typeface="Arial" pitchFamily="34" charset="0"/>
                  <a:ea typeface="PMingLiU" pitchFamily="18" charset="-120"/>
                </a:rPr>
                <a:t>  </a:t>
              </a:r>
              <a:r>
                <a:rPr lang="en-US" altLang="zh-TW" sz="1600" b="1" i="1">
                  <a:latin typeface="Arial" pitchFamily="34" charset="0"/>
                  <a:ea typeface="PMingLiU" pitchFamily="18" charset="-120"/>
                </a:rPr>
                <a:t>Mobile users</a:t>
              </a:r>
            </a:p>
          </p:txBody>
        </p:sp>
        <p:sp>
          <p:nvSpPr>
            <p:cNvPr id="37893" name="Rectangle 7"/>
            <p:cNvSpPr>
              <a:spLocks noChangeArrowheads="1"/>
            </p:cNvSpPr>
            <p:nvPr/>
          </p:nvSpPr>
          <p:spPr bwMode="auto">
            <a:xfrm>
              <a:off x="624" y="2064"/>
              <a:ext cx="864" cy="384"/>
            </a:xfrm>
            <a:prstGeom prst="rect">
              <a:avLst/>
            </a:prstGeom>
            <a:solidFill>
              <a:srgbClr val="DADAF6"/>
            </a:solidFill>
            <a:ln w="9525">
              <a:solidFill>
                <a:schemeClr val="tx1"/>
              </a:solidFill>
              <a:miter lim="800000"/>
              <a:headEnd/>
              <a:tailEnd/>
            </a:ln>
          </p:spPr>
          <p:txBody>
            <a:bodyPr wrap="none" anchor="ctr"/>
            <a:lstStyle/>
            <a:p>
              <a:pPr algn="ctr" eaLnBrk="0" hangingPunct="0"/>
              <a:r>
                <a:rPr lang="en-US" altLang="zh-TW" sz="1600">
                  <a:latin typeface="Arial" pitchFamily="34" charset="0"/>
                  <a:ea typeface="PMingLiU" pitchFamily="18" charset="-120"/>
                </a:rPr>
                <a:t>Server</a:t>
              </a:r>
            </a:p>
          </p:txBody>
        </p:sp>
        <p:sp>
          <p:nvSpPr>
            <p:cNvPr id="37894" name="Rectangle 8"/>
            <p:cNvSpPr>
              <a:spLocks noChangeArrowheads="1"/>
            </p:cNvSpPr>
            <p:nvPr/>
          </p:nvSpPr>
          <p:spPr bwMode="auto">
            <a:xfrm>
              <a:off x="4176" y="1296"/>
              <a:ext cx="864" cy="384"/>
            </a:xfrm>
            <a:prstGeom prst="rect">
              <a:avLst/>
            </a:prstGeom>
            <a:solidFill>
              <a:srgbClr val="E7E7F9"/>
            </a:solidFill>
            <a:ln w="9525">
              <a:solidFill>
                <a:schemeClr val="tx1"/>
              </a:solidFill>
              <a:miter lim="800000"/>
              <a:headEnd/>
              <a:tailEnd/>
            </a:ln>
          </p:spPr>
          <p:txBody>
            <a:bodyPr wrap="none" anchor="ctr"/>
            <a:lstStyle/>
            <a:p>
              <a:pPr algn="ctr" eaLnBrk="0" hangingPunct="0"/>
              <a:r>
                <a:rPr lang="en-US" altLang="zh-TW" sz="1600">
                  <a:latin typeface="Arial" pitchFamily="34" charset="0"/>
                  <a:ea typeface="PMingLiU" pitchFamily="18" charset="-120"/>
                </a:rPr>
                <a:t>MU</a:t>
              </a:r>
            </a:p>
          </p:txBody>
        </p:sp>
        <p:sp>
          <p:nvSpPr>
            <p:cNvPr id="37895" name="Rectangle 9"/>
            <p:cNvSpPr>
              <a:spLocks noChangeArrowheads="1"/>
            </p:cNvSpPr>
            <p:nvPr/>
          </p:nvSpPr>
          <p:spPr bwMode="auto">
            <a:xfrm>
              <a:off x="4176" y="1824"/>
              <a:ext cx="864" cy="384"/>
            </a:xfrm>
            <a:prstGeom prst="rect">
              <a:avLst/>
            </a:prstGeom>
            <a:solidFill>
              <a:srgbClr val="E7E7F9"/>
            </a:solidFill>
            <a:ln w="9525">
              <a:solidFill>
                <a:schemeClr val="tx1"/>
              </a:solidFill>
              <a:miter lim="800000"/>
              <a:headEnd/>
              <a:tailEnd/>
            </a:ln>
          </p:spPr>
          <p:txBody>
            <a:bodyPr wrap="none" anchor="ctr"/>
            <a:lstStyle/>
            <a:p>
              <a:pPr algn="ctr" eaLnBrk="0" hangingPunct="0"/>
              <a:r>
                <a:rPr lang="en-US" altLang="zh-TW" sz="1600">
                  <a:latin typeface="Arial" pitchFamily="34" charset="0"/>
                  <a:ea typeface="PMingLiU" pitchFamily="18" charset="-120"/>
                </a:rPr>
                <a:t>MU</a:t>
              </a:r>
            </a:p>
          </p:txBody>
        </p:sp>
        <p:sp>
          <p:nvSpPr>
            <p:cNvPr id="37896" name="Rectangle 10"/>
            <p:cNvSpPr>
              <a:spLocks noChangeArrowheads="1"/>
            </p:cNvSpPr>
            <p:nvPr/>
          </p:nvSpPr>
          <p:spPr bwMode="auto">
            <a:xfrm>
              <a:off x="4176" y="2736"/>
              <a:ext cx="864" cy="384"/>
            </a:xfrm>
            <a:prstGeom prst="rect">
              <a:avLst/>
            </a:prstGeom>
            <a:solidFill>
              <a:srgbClr val="E7E7F9"/>
            </a:solidFill>
            <a:ln w="9525">
              <a:solidFill>
                <a:schemeClr val="tx1"/>
              </a:solidFill>
              <a:miter lim="800000"/>
              <a:headEnd/>
              <a:tailEnd/>
            </a:ln>
          </p:spPr>
          <p:txBody>
            <a:bodyPr wrap="none" anchor="ctr"/>
            <a:lstStyle/>
            <a:p>
              <a:pPr algn="ctr" eaLnBrk="0" hangingPunct="0"/>
              <a:r>
                <a:rPr lang="en-US" altLang="zh-TW" sz="1600">
                  <a:latin typeface="Arial" pitchFamily="34" charset="0"/>
                  <a:ea typeface="PMingLiU" pitchFamily="18" charset="-120"/>
                </a:rPr>
                <a:t>MU</a:t>
              </a:r>
            </a:p>
          </p:txBody>
        </p:sp>
        <p:sp>
          <p:nvSpPr>
            <p:cNvPr id="37897" name="Text Box 11"/>
            <p:cNvSpPr txBox="1">
              <a:spLocks noChangeArrowheads="1"/>
            </p:cNvSpPr>
            <p:nvPr/>
          </p:nvSpPr>
          <p:spPr bwMode="auto">
            <a:xfrm>
              <a:off x="4464" y="2208"/>
              <a:ext cx="152" cy="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r>
                <a:rPr lang="en-US" altLang="zh-TW" sz="1600">
                  <a:latin typeface="Arial" pitchFamily="34" charset="0"/>
                  <a:ea typeface="PMingLiU" pitchFamily="18" charset="-120"/>
                </a:rPr>
                <a:t>.</a:t>
              </a:r>
            </a:p>
            <a:p>
              <a:r>
                <a:rPr lang="en-US" altLang="zh-TW" sz="1600">
                  <a:latin typeface="Arial" pitchFamily="34" charset="0"/>
                  <a:ea typeface="PMingLiU" pitchFamily="18" charset="-120"/>
                </a:rPr>
                <a:t>.</a:t>
              </a:r>
            </a:p>
            <a:p>
              <a:r>
                <a:rPr lang="en-US" altLang="zh-TW" sz="1600">
                  <a:latin typeface="Arial" pitchFamily="34" charset="0"/>
                  <a:ea typeface="PMingLiU" pitchFamily="18" charset="-120"/>
                </a:rPr>
                <a:t>.</a:t>
              </a:r>
            </a:p>
            <a:p>
              <a:endParaRPr lang="zh-TW" altLang="en-US" sz="1600">
                <a:latin typeface="Arial" pitchFamily="34" charset="0"/>
                <a:ea typeface="PMingLiU" pitchFamily="18" charset="-120"/>
              </a:endParaRPr>
            </a:p>
          </p:txBody>
        </p:sp>
        <p:sp>
          <p:nvSpPr>
            <p:cNvPr id="37898" name="Oval 12"/>
            <p:cNvSpPr>
              <a:spLocks noChangeArrowheads="1"/>
            </p:cNvSpPr>
            <p:nvPr/>
          </p:nvSpPr>
          <p:spPr bwMode="auto">
            <a:xfrm>
              <a:off x="2208" y="1584"/>
              <a:ext cx="960" cy="1344"/>
            </a:xfrm>
            <a:prstGeom prst="ellipse">
              <a:avLst/>
            </a:prstGeom>
            <a:solidFill>
              <a:srgbClr val="E7E7F9"/>
            </a:solidFill>
            <a:ln w="9525">
              <a:solidFill>
                <a:schemeClr val="tx1"/>
              </a:solidFill>
              <a:round/>
              <a:headEnd/>
              <a:tailEnd/>
            </a:ln>
          </p:spPr>
          <p:txBody>
            <a:bodyPr wrap="none" anchor="ctr"/>
            <a:lstStyle/>
            <a:p>
              <a:pPr algn="ctr" eaLnBrk="0" hangingPunct="0"/>
              <a:r>
                <a:rPr lang="en-US" altLang="zh-TW" sz="1600">
                  <a:latin typeface="Arial" pitchFamily="34" charset="0"/>
                  <a:ea typeface="PMingLiU" pitchFamily="18" charset="-120"/>
                </a:rPr>
                <a:t>Data</a:t>
              </a:r>
            </a:p>
            <a:p>
              <a:pPr algn="ctr" eaLnBrk="0" hangingPunct="0"/>
              <a:r>
                <a:rPr lang="en-US" altLang="zh-TW" sz="1600">
                  <a:latin typeface="Arial" pitchFamily="34" charset="0"/>
                  <a:ea typeface="PMingLiU" pitchFamily="18" charset="-120"/>
                </a:rPr>
                <a:t>Distribution</a:t>
              </a:r>
            </a:p>
            <a:p>
              <a:pPr algn="ctr" eaLnBrk="0" hangingPunct="0"/>
              <a:r>
                <a:rPr lang="en-US" altLang="zh-TW" sz="1600">
                  <a:latin typeface="Arial" pitchFamily="34" charset="0"/>
                  <a:ea typeface="PMingLiU" pitchFamily="18" charset="-120"/>
                </a:rPr>
                <a:t>Medium</a:t>
              </a:r>
            </a:p>
          </p:txBody>
        </p:sp>
        <p:cxnSp>
          <p:nvCxnSpPr>
            <p:cNvPr id="37899" name="AutoShape 13"/>
            <p:cNvCxnSpPr>
              <a:cxnSpLocks noChangeShapeType="1"/>
              <a:stCxn id="37916" idx="0"/>
              <a:endCxn id="37896" idx="2"/>
            </p:cNvCxnSpPr>
            <p:nvPr/>
          </p:nvCxnSpPr>
          <p:spPr bwMode="auto">
            <a:xfrm flipV="1">
              <a:off x="3840" y="3120"/>
              <a:ext cx="768" cy="33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900" name="AutoShape 14"/>
            <p:cNvCxnSpPr>
              <a:cxnSpLocks noChangeShapeType="1"/>
              <a:stCxn id="37893" idx="3"/>
              <a:endCxn id="37898" idx="2"/>
            </p:cNvCxnSpPr>
            <p:nvPr/>
          </p:nvCxnSpPr>
          <p:spPr bwMode="auto">
            <a:xfrm>
              <a:off x="1488" y="2256"/>
              <a:ext cx="72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901" name="AutoShape 15"/>
            <p:cNvCxnSpPr>
              <a:cxnSpLocks noChangeShapeType="1"/>
              <a:stCxn id="37898" idx="7"/>
              <a:endCxn id="37894" idx="1"/>
            </p:cNvCxnSpPr>
            <p:nvPr/>
          </p:nvCxnSpPr>
          <p:spPr bwMode="auto">
            <a:xfrm flipV="1">
              <a:off x="3027" y="1488"/>
              <a:ext cx="1149" cy="29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902" name="AutoShape 16"/>
            <p:cNvCxnSpPr>
              <a:cxnSpLocks noChangeShapeType="1"/>
              <a:stCxn id="37898" idx="6"/>
              <a:endCxn id="37895" idx="1"/>
            </p:cNvCxnSpPr>
            <p:nvPr/>
          </p:nvCxnSpPr>
          <p:spPr bwMode="auto">
            <a:xfrm flipV="1">
              <a:off x="3168" y="2016"/>
              <a:ext cx="1008" cy="2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903" name="AutoShape 17"/>
            <p:cNvCxnSpPr>
              <a:cxnSpLocks noChangeShapeType="1"/>
              <a:stCxn id="37898" idx="5"/>
              <a:endCxn id="37896" idx="1"/>
            </p:cNvCxnSpPr>
            <p:nvPr/>
          </p:nvCxnSpPr>
          <p:spPr bwMode="auto">
            <a:xfrm>
              <a:off x="3027" y="2731"/>
              <a:ext cx="1149" cy="19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7904" name="Rectangle 18"/>
            <p:cNvSpPr>
              <a:spLocks noChangeArrowheads="1"/>
            </p:cNvSpPr>
            <p:nvPr/>
          </p:nvSpPr>
          <p:spPr bwMode="auto">
            <a:xfrm>
              <a:off x="3840" y="2592"/>
              <a:ext cx="240" cy="24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altLang="zh-TW" sz="1600">
                  <a:latin typeface="Arial" pitchFamily="34" charset="0"/>
                  <a:ea typeface="PMingLiU" pitchFamily="18" charset="-120"/>
                </a:rPr>
                <a:t>A</a:t>
              </a:r>
            </a:p>
          </p:txBody>
        </p:sp>
        <p:sp>
          <p:nvSpPr>
            <p:cNvPr id="37905" name="Rectangle 19"/>
            <p:cNvSpPr>
              <a:spLocks noChangeArrowheads="1"/>
            </p:cNvSpPr>
            <p:nvPr/>
          </p:nvSpPr>
          <p:spPr bwMode="auto">
            <a:xfrm>
              <a:off x="3888" y="1728"/>
              <a:ext cx="240" cy="24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altLang="zh-TW" sz="1600">
                  <a:latin typeface="Arial" pitchFamily="34" charset="0"/>
                  <a:ea typeface="PMingLiU" pitchFamily="18" charset="-120"/>
                </a:rPr>
                <a:t>A</a:t>
              </a:r>
            </a:p>
          </p:txBody>
        </p:sp>
        <p:sp>
          <p:nvSpPr>
            <p:cNvPr id="37906" name="Rectangle 20"/>
            <p:cNvSpPr>
              <a:spLocks noChangeArrowheads="1"/>
            </p:cNvSpPr>
            <p:nvPr/>
          </p:nvSpPr>
          <p:spPr bwMode="auto">
            <a:xfrm>
              <a:off x="3168" y="2496"/>
              <a:ext cx="240" cy="24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altLang="zh-TW" sz="1600">
                  <a:latin typeface="Arial" pitchFamily="34" charset="0"/>
                  <a:ea typeface="PMingLiU" pitchFamily="18" charset="-120"/>
                </a:rPr>
                <a:t>A</a:t>
              </a:r>
            </a:p>
          </p:txBody>
        </p:sp>
        <p:sp>
          <p:nvSpPr>
            <p:cNvPr id="37907" name="Rectangle 21"/>
            <p:cNvSpPr>
              <a:spLocks noChangeArrowheads="1"/>
            </p:cNvSpPr>
            <p:nvPr/>
          </p:nvSpPr>
          <p:spPr bwMode="auto">
            <a:xfrm>
              <a:off x="3168" y="1920"/>
              <a:ext cx="240" cy="24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altLang="zh-TW" sz="1600">
                  <a:latin typeface="Arial" pitchFamily="34" charset="0"/>
                  <a:ea typeface="PMingLiU" pitchFamily="18" charset="-120"/>
                </a:rPr>
                <a:t>A</a:t>
              </a:r>
            </a:p>
          </p:txBody>
        </p:sp>
        <p:sp>
          <p:nvSpPr>
            <p:cNvPr id="37908" name="Rectangle 22"/>
            <p:cNvSpPr>
              <a:spLocks noChangeArrowheads="1"/>
            </p:cNvSpPr>
            <p:nvPr/>
          </p:nvSpPr>
          <p:spPr bwMode="auto">
            <a:xfrm>
              <a:off x="3840" y="1248"/>
              <a:ext cx="240" cy="24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altLang="zh-TW" sz="1600">
                  <a:latin typeface="Arial" pitchFamily="34" charset="0"/>
                  <a:ea typeface="PMingLiU" pitchFamily="18" charset="-120"/>
                </a:rPr>
                <a:t>A</a:t>
              </a:r>
            </a:p>
          </p:txBody>
        </p:sp>
        <p:sp>
          <p:nvSpPr>
            <p:cNvPr id="37909" name="Rectangle 23"/>
            <p:cNvSpPr>
              <a:spLocks noChangeArrowheads="1"/>
            </p:cNvSpPr>
            <p:nvPr/>
          </p:nvSpPr>
          <p:spPr bwMode="auto">
            <a:xfrm>
              <a:off x="2976" y="1488"/>
              <a:ext cx="240" cy="24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altLang="zh-TW" sz="1600">
                  <a:latin typeface="Arial" pitchFamily="34" charset="0"/>
                  <a:ea typeface="PMingLiU" pitchFamily="18" charset="-120"/>
                </a:rPr>
                <a:t>A</a:t>
              </a:r>
            </a:p>
          </p:txBody>
        </p:sp>
        <p:sp>
          <p:nvSpPr>
            <p:cNvPr id="37910" name="Rectangle 24"/>
            <p:cNvSpPr>
              <a:spLocks noChangeArrowheads="1"/>
            </p:cNvSpPr>
            <p:nvPr/>
          </p:nvSpPr>
          <p:spPr bwMode="auto">
            <a:xfrm>
              <a:off x="1536" y="2016"/>
              <a:ext cx="240" cy="24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altLang="zh-TW" sz="1600">
                  <a:latin typeface="Arial" pitchFamily="34" charset="0"/>
                  <a:ea typeface="PMingLiU" pitchFamily="18" charset="-120"/>
                </a:rPr>
                <a:t>A</a:t>
              </a:r>
            </a:p>
          </p:txBody>
        </p:sp>
        <p:sp>
          <p:nvSpPr>
            <p:cNvPr id="37911" name="Rectangle 25"/>
            <p:cNvSpPr>
              <a:spLocks noChangeArrowheads="1"/>
            </p:cNvSpPr>
            <p:nvPr/>
          </p:nvSpPr>
          <p:spPr bwMode="auto">
            <a:xfrm>
              <a:off x="1872" y="2016"/>
              <a:ext cx="240" cy="24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altLang="zh-TW" sz="1600">
                  <a:latin typeface="Arial" pitchFamily="34" charset="0"/>
                  <a:ea typeface="PMingLiU" pitchFamily="18" charset="-120"/>
                </a:rPr>
                <a:t>B</a:t>
              </a:r>
            </a:p>
          </p:txBody>
        </p:sp>
        <p:sp>
          <p:nvSpPr>
            <p:cNvPr id="37912" name="Rectangle 26"/>
            <p:cNvSpPr>
              <a:spLocks noChangeArrowheads="1"/>
            </p:cNvSpPr>
            <p:nvPr/>
          </p:nvSpPr>
          <p:spPr bwMode="auto">
            <a:xfrm>
              <a:off x="3456" y="1344"/>
              <a:ext cx="240" cy="24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altLang="zh-TW" sz="1600">
                  <a:latin typeface="Arial" pitchFamily="34" charset="0"/>
                  <a:ea typeface="PMingLiU" pitchFamily="18" charset="-120"/>
                </a:rPr>
                <a:t>B</a:t>
              </a:r>
            </a:p>
          </p:txBody>
        </p:sp>
        <p:sp>
          <p:nvSpPr>
            <p:cNvPr id="37913" name="Rectangle 27"/>
            <p:cNvSpPr>
              <a:spLocks noChangeArrowheads="1"/>
            </p:cNvSpPr>
            <p:nvPr/>
          </p:nvSpPr>
          <p:spPr bwMode="auto">
            <a:xfrm>
              <a:off x="3552" y="1824"/>
              <a:ext cx="240" cy="24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altLang="zh-TW" sz="1600">
                  <a:latin typeface="Arial" pitchFamily="34" charset="0"/>
                  <a:ea typeface="PMingLiU" pitchFamily="18" charset="-120"/>
                </a:rPr>
                <a:t>B</a:t>
              </a:r>
            </a:p>
          </p:txBody>
        </p:sp>
        <p:sp>
          <p:nvSpPr>
            <p:cNvPr id="37914" name="Rectangle 28"/>
            <p:cNvSpPr>
              <a:spLocks noChangeArrowheads="1"/>
            </p:cNvSpPr>
            <p:nvPr/>
          </p:nvSpPr>
          <p:spPr bwMode="auto">
            <a:xfrm>
              <a:off x="3552" y="2544"/>
              <a:ext cx="240" cy="24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altLang="zh-TW" sz="1600">
                  <a:latin typeface="Arial" pitchFamily="34" charset="0"/>
                  <a:ea typeface="PMingLiU" pitchFamily="18" charset="-120"/>
                </a:rPr>
                <a:t>B</a:t>
              </a:r>
            </a:p>
          </p:txBody>
        </p:sp>
        <p:sp>
          <p:nvSpPr>
            <p:cNvPr id="37915" name="AutoShape 29"/>
            <p:cNvSpPr>
              <a:spLocks noChangeArrowheads="1"/>
            </p:cNvSpPr>
            <p:nvPr/>
          </p:nvSpPr>
          <p:spPr bwMode="auto">
            <a:xfrm>
              <a:off x="864" y="3294"/>
              <a:ext cx="1488" cy="642"/>
            </a:xfrm>
            <a:prstGeom prst="roundRect">
              <a:avLst>
                <a:gd name="adj" fmla="val 16667"/>
              </a:avLst>
            </a:prstGeom>
            <a:solidFill>
              <a:schemeClr val="bg1"/>
            </a:solidFill>
            <a:ln w="9525">
              <a:solidFill>
                <a:schemeClr val="tx1"/>
              </a:solidFill>
              <a:round/>
              <a:headEnd/>
              <a:tailEnd/>
            </a:ln>
          </p:spPr>
          <p:txBody>
            <a:bodyPr wrap="none" anchor="ctr"/>
            <a:lstStyle/>
            <a:p>
              <a:pPr algn="ctr" eaLnBrk="0" hangingPunct="0"/>
              <a:r>
                <a:rPr lang="en-US" altLang="zh-TW" sz="1600">
                  <a:latin typeface="Arial" pitchFamily="34" charset="0"/>
                  <a:ea typeface="PMingLiU" pitchFamily="18" charset="-120"/>
                </a:rPr>
                <a:t>Broadcast Program</a:t>
              </a:r>
            </a:p>
            <a:p>
              <a:pPr algn="ctr" eaLnBrk="0" hangingPunct="0"/>
              <a:r>
                <a:rPr lang="en-US" altLang="zh-TW" sz="1600">
                  <a:latin typeface="Arial" pitchFamily="34" charset="0"/>
                  <a:ea typeface="PMingLiU" pitchFamily="18" charset="-120"/>
                </a:rPr>
                <a:t>optimized for expected </a:t>
              </a:r>
            </a:p>
            <a:p>
              <a:pPr algn="ctr" eaLnBrk="0" hangingPunct="0"/>
              <a:r>
                <a:rPr lang="en-US" altLang="zh-TW" sz="1600">
                  <a:latin typeface="Arial" pitchFamily="34" charset="0"/>
                  <a:ea typeface="PMingLiU" pitchFamily="18" charset="-120"/>
                </a:rPr>
                <a:t>access pattern </a:t>
              </a:r>
            </a:p>
            <a:p>
              <a:pPr algn="ctr" eaLnBrk="0" hangingPunct="0"/>
              <a:r>
                <a:rPr lang="en-US" altLang="zh-TW" sz="1600">
                  <a:latin typeface="Arial" pitchFamily="34" charset="0"/>
                  <a:ea typeface="PMingLiU" pitchFamily="18" charset="-120"/>
                </a:rPr>
                <a:t>of all users</a:t>
              </a:r>
            </a:p>
          </p:txBody>
        </p:sp>
        <p:sp>
          <p:nvSpPr>
            <p:cNvPr id="37916" name="AutoShape 30"/>
            <p:cNvSpPr>
              <a:spLocks noChangeArrowheads="1"/>
            </p:cNvSpPr>
            <p:nvPr/>
          </p:nvSpPr>
          <p:spPr bwMode="auto">
            <a:xfrm>
              <a:off x="3120" y="3456"/>
              <a:ext cx="1440" cy="480"/>
            </a:xfrm>
            <a:prstGeom prst="roundRect">
              <a:avLst>
                <a:gd name="adj" fmla="val 16667"/>
              </a:avLst>
            </a:prstGeom>
            <a:solidFill>
              <a:schemeClr val="bg1"/>
            </a:solidFill>
            <a:ln w="9525">
              <a:solidFill>
                <a:schemeClr val="tx1"/>
              </a:solidFill>
              <a:round/>
              <a:headEnd/>
              <a:tailEnd/>
            </a:ln>
          </p:spPr>
          <p:txBody>
            <a:bodyPr wrap="none" anchor="ctr"/>
            <a:lstStyle/>
            <a:p>
              <a:pPr algn="ctr" eaLnBrk="0" hangingPunct="0"/>
              <a:r>
                <a:rPr lang="en-US" altLang="zh-TW" sz="1600">
                  <a:latin typeface="Arial" pitchFamily="34" charset="0"/>
                  <a:ea typeface="PMingLiU" pitchFamily="18" charset="-120"/>
                </a:rPr>
                <a:t>individual access</a:t>
              </a:r>
            </a:p>
            <a:p>
              <a:pPr algn="ctr" eaLnBrk="0" hangingPunct="0"/>
              <a:r>
                <a:rPr lang="en-US" altLang="zh-TW" sz="1600">
                  <a:latin typeface="Arial" pitchFamily="34" charset="0"/>
                  <a:ea typeface="PMingLiU" pitchFamily="18" charset="-120"/>
                </a:rPr>
                <a:t>pattern of one user</a:t>
              </a:r>
            </a:p>
          </p:txBody>
        </p:sp>
        <p:sp>
          <p:nvSpPr>
            <p:cNvPr id="37917" name="Text Box 31"/>
            <p:cNvSpPr txBox="1">
              <a:spLocks noChangeArrowheads="1"/>
            </p:cNvSpPr>
            <p:nvPr/>
          </p:nvSpPr>
          <p:spPr bwMode="auto">
            <a:xfrm>
              <a:off x="2625" y="3540"/>
              <a:ext cx="22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r>
                <a:rPr lang="zh-TW" altLang="en-US" b="1">
                  <a:latin typeface="Arial" pitchFamily="34" charset="0"/>
                  <a:ea typeface="PMingLiU" pitchFamily="18" charset="-120"/>
                  <a:sym typeface="Symbol" pitchFamily="18" charset="2"/>
                </a:rPr>
                <a:t></a:t>
              </a:r>
              <a:endParaRPr lang="zh-TW" altLang="en-US" sz="2000" b="1">
                <a:latin typeface="Arial" pitchFamily="34" charset="0"/>
                <a:ea typeface="PMingLiU" pitchFamily="18" charset="-120"/>
              </a:endParaRPr>
            </a:p>
          </p:txBody>
        </p:sp>
        <p:cxnSp>
          <p:nvCxnSpPr>
            <p:cNvPr id="37918" name="AutoShape 32"/>
            <p:cNvCxnSpPr>
              <a:cxnSpLocks noChangeShapeType="1"/>
            </p:cNvCxnSpPr>
            <p:nvPr/>
          </p:nvCxnSpPr>
          <p:spPr bwMode="auto">
            <a:xfrm flipV="1">
              <a:off x="1655" y="2304"/>
              <a:ext cx="121" cy="85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33" name="Rectangle 2"/>
          <p:cNvSpPr>
            <a:spLocks noGrp="1" noChangeArrowheads="1"/>
          </p:cNvSpPr>
          <p:nvPr>
            <p:ph type="title"/>
          </p:nvPr>
        </p:nvSpPr>
        <p:spPr>
          <a:xfrm>
            <a:off x="323850" y="404813"/>
            <a:ext cx="8610600" cy="838200"/>
          </a:xfrm>
        </p:spPr>
        <p:txBody>
          <a:bodyPr wrap="square" lIns="91440" tIns="45720" rIns="91440" bIns="45720" numCol="1" anchor="t" anchorCtr="0" compatLnSpc="1">
            <a:prstTxWarp prst="textNoShape">
              <a:avLst/>
            </a:prstTxWarp>
          </a:bodyPr>
          <a:lstStyle/>
          <a:p>
            <a:pPr eaLnBrk="1" hangingPunct="1"/>
            <a:r>
              <a:rPr altLang="zh-TW" smtClean="0">
                <a:effectLst>
                  <a:outerShdw blurRad="38100" dist="38100" dir="2700000" algn="tl">
                    <a:srgbClr val="C0C0C0"/>
                  </a:outerShdw>
                </a:effectLst>
                <a:latin typeface="Calibri" pitchFamily="34" charset="0"/>
                <a:ea typeface="Arial Unicode MS" pitchFamily="34" charset="-122"/>
                <a:cs typeface="Arial Unicode MS" pitchFamily="34" charset="-122"/>
              </a:rPr>
              <a:t>Wireless data broadcast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4226" name="Rectangle 2"/>
          <p:cNvSpPr>
            <a:spLocks noGrp="1" noChangeArrowheads="1"/>
          </p:cNvSpPr>
          <p:nvPr>
            <p:ph type="title"/>
          </p:nvPr>
        </p:nvSpPr>
        <p:spPr>
          <a:xfrm>
            <a:off x="0" y="533400"/>
            <a:ext cx="9144000" cy="838200"/>
          </a:xfrm>
        </p:spPr>
        <p:txBody>
          <a:bodyPr wrap="square" lIns="91440" tIns="45720" rIns="91440" bIns="45720" numCol="1" anchor="t" anchorCtr="0" compatLnSpc="1">
            <a:prstTxWarp prst="textNoShape">
              <a:avLst/>
            </a:prstTxWarp>
          </a:bodyPr>
          <a:lstStyle/>
          <a:p>
            <a:pPr eaLnBrk="1" hangingPunct="1"/>
            <a:r>
              <a:rPr altLang="zh-TW" smtClean="0">
                <a:effectLst>
                  <a:outerShdw blurRad="38100" dist="38100" dir="2700000" algn="tl">
                    <a:srgbClr val="C0C0C0"/>
                  </a:outerShdw>
                </a:effectLst>
                <a:latin typeface="Calibri" pitchFamily="34" charset="0"/>
                <a:ea typeface="Arial Unicode MS" pitchFamily="34" charset="-122"/>
                <a:cs typeface="Arial Unicode MS" pitchFamily="34" charset="-122"/>
              </a:rPr>
              <a:t>Pure vs. On-demand broadcast</a:t>
            </a:r>
          </a:p>
        </p:txBody>
      </p:sp>
      <p:sp>
        <p:nvSpPr>
          <p:cNvPr id="1204227" name="Rectangle 3"/>
          <p:cNvSpPr>
            <a:spLocks noGrp="1" noChangeArrowheads="1"/>
          </p:cNvSpPr>
          <p:nvPr>
            <p:ph type="body" idx="1"/>
          </p:nvPr>
        </p:nvSpPr>
        <p:spPr bwMode="auto">
          <a:xfrm>
            <a:off x="228600" y="1600200"/>
            <a:ext cx="8736013"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lnSpc>
                <a:spcPct val="90000"/>
              </a:lnSpc>
              <a:spcBef>
                <a:spcPct val="30000"/>
              </a:spcBef>
              <a:buFont typeface="Wingdings" pitchFamily="2" charset="2"/>
              <a:buBlip>
                <a:blip r:embed="rId3"/>
              </a:buBlip>
            </a:pPr>
            <a:r>
              <a:rPr altLang="zh-TW">
                <a:solidFill>
                  <a:srgbClr val="404040"/>
                </a:solidFill>
                <a:ea typeface="MS PGothic" pitchFamily="34" charset="-128"/>
              </a:rPr>
              <a:t>Pure broadcast</a:t>
            </a:r>
          </a:p>
          <a:p>
            <a:pPr lvl="1" eaLnBrk="1" hangingPunct="1">
              <a:lnSpc>
                <a:spcPct val="90000"/>
              </a:lnSpc>
              <a:spcBef>
                <a:spcPct val="30000"/>
              </a:spcBef>
            </a:pPr>
            <a:r>
              <a:rPr lang="en-US" altLang="zh-TW" smtClean="0">
                <a:solidFill>
                  <a:srgbClr val="262626"/>
                </a:solidFill>
                <a:cs typeface="Calibri" pitchFamily="34" charset="0"/>
              </a:rPr>
              <a:t>MUs do not send any query but listen passively to the channel for interesting data items </a:t>
            </a:r>
            <a:r>
              <a:rPr lang="en-US" altLang="zh-TW" smtClean="0">
                <a:solidFill>
                  <a:srgbClr val="262626"/>
                </a:solidFill>
                <a:latin typeface="Tahoma" pitchFamily="34" charset="0"/>
                <a:cs typeface="Calibri" pitchFamily="34" charset="0"/>
              </a:rPr>
              <a:t>–</a:t>
            </a:r>
            <a:r>
              <a:rPr lang="en-US" altLang="zh-TW" smtClean="0">
                <a:solidFill>
                  <a:srgbClr val="262626"/>
                </a:solidFill>
                <a:cs typeface="Calibri" pitchFamily="34" charset="0"/>
              </a:rPr>
              <a:t> e.g., stock quote</a:t>
            </a:r>
          </a:p>
          <a:p>
            <a:pPr eaLnBrk="1" hangingPunct="1">
              <a:lnSpc>
                <a:spcPct val="90000"/>
              </a:lnSpc>
              <a:spcBef>
                <a:spcPct val="30000"/>
              </a:spcBef>
              <a:buFont typeface="Wingdings" pitchFamily="2" charset="2"/>
              <a:buBlip>
                <a:blip r:embed="rId3"/>
              </a:buBlip>
            </a:pPr>
            <a:r>
              <a:rPr altLang="zh-TW">
                <a:solidFill>
                  <a:srgbClr val="404040"/>
                </a:solidFill>
                <a:ea typeface="MS PGothic" pitchFamily="34" charset="-128"/>
              </a:rPr>
              <a:t>On-demand broadcast</a:t>
            </a:r>
          </a:p>
          <a:p>
            <a:pPr lvl="1" eaLnBrk="1" hangingPunct="1">
              <a:lnSpc>
                <a:spcPct val="90000"/>
              </a:lnSpc>
              <a:spcBef>
                <a:spcPct val="30000"/>
              </a:spcBef>
            </a:pPr>
            <a:r>
              <a:rPr lang="en-US" altLang="zh-TW" smtClean="0">
                <a:solidFill>
                  <a:srgbClr val="262626"/>
                </a:solidFill>
                <a:ea typeface="PMingLiU" pitchFamily="18" charset="-120"/>
              </a:rPr>
              <a:t>MUs send queries, and the result to a query is broadcast together with results from other queries on the same channel.</a:t>
            </a:r>
          </a:p>
          <a:p>
            <a:pPr lvl="1" eaLnBrk="1" hangingPunct="1">
              <a:lnSpc>
                <a:spcPct val="90000"/>
              </a:lnSpc>
              <a:spcBef>
                <a:spcPct val="30000"/>
              </a:spcBef>
            </a:pPr>
            <a:r>
              <a:rPr lang="en-US" altLang="zh-TW" smtClean="0">
                <a:solidFill>
                  <a:srgbClr val="262626"/>
                </a:solidFill>
                <a:ea typeface="PMingLiU" pitchFamily="18" charset="-120"/>
              </a:rPr>
              <a:t>MU must filter out the designated result.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04227">
                                            <p:txEl>
                                              <p:pRg st="1" end="1"/>
                                            </p:txEl>
                                          </p:spTgt>
                                        </p:tgtEl>
                                        <p:attrNameLst>
                                          <p:attrName>style.visibility</p:attrName>
                                        </p:attrNameLst>
                                      </p:cBhvr>
                                      <p:to>
                                        <p:strVal val="visible"/>
                                      </p:to>
                                    </p:set>
                                    <p:animEffect transition="in" filter="blinds(horizontal)">
                                      <p:cBhvr>
                                        <p:cTn id="7" dur="500"/>
                                        <p:tgtEl>
                                          <p:spTgt spid="120422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04227">
                                            <p:txEl>
                                              <p:pRg st="3" end="3"/>
                                            </p:txEl>
                                          </p:spTgt>
                                        </p:tgtEl>
                                        <p:attrNameLst>
                                          <p:attrName>style.visibility</p:attrName>
                                        </p:attrNameLst>
                                      </p:cBhvr>
                                      <p:to>
                                        <p:strVal val="visible"/>
                                      </p:to>
                                    </p:set>
                                    <p:animEffect transition="in" filter="blinds(horizontal)">
                                      <p:cBhvr>
                                        <p:cTn id="12" dur="500"/>
                                        <p:tgtEl>
                                          <p:spTgt spid="1204227">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204227">
                                            <p:txEl>
                                              <p:pRg st="4" end="4"/>
                                            </p:txEl>
                                          </p:spTgt>
                                        </p:tgtEl>
                                        <p:attrNameLst>
                                          <p:attrName>style.visibility</p:attrName>
                                        </p:attrNameLst>
                                      </p:cBhvr>
                                      <p:to>
                                        <p:strVal val="visible"/>
                                      </p:to>
                                    </p:set>
                                    <p:animEffect transition="in" filter="blinds(horizontal)">
                                      <p:cBhvr>
                                        <p:cTn id="15" dur="500"/>
                                        <p:tgtEl>
                                          <p:spTgt spid="12042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0370" name="Rectangle 2"/>
          <p:cNvSpPr>
            <a:spLocks noGrp="1" noChangeArrowheads="1"/>
          </p:cNvSpPr>
          <p:nvPr>
            <p:ph type="title"/>
          </p:nvPr>
        </p:nvSpPr>
        <p:spPr>
          <a:xfrm>
            <a:off x="0" y="333375"/>
            <a:ext cx="9144000" cy="685800"/>
          </a:xfrm>
        </p:spPr>
        <p:txBody>
          <a:bodyPr wrap="square" lIns="91440" tIns="45720" rIns="91440" bIns="45720" numCol="1" anchor="t" anchorCtr="0" compatLnSpc="1">
            <a:prstTxWarp prst="textNoShape">
              <a:avLst/>
            </a:prstTxWarp>
          </a:bodyPr>
          <a:lstStyle/>
          <a:p>
            <a:pPr eaLnBrk="1" hangingPunct="1"/>
            <a:r>
              <a:rPr altLang="zh-TW" smtClean="0">
                <a:effectLst>
                  <a:outerShdw blurRad="38100" dist="38100" dir="2700000" algn="tl">
                    <a:srgbClr val="C0C0C0"/>
                  </a:outerShdw>
                </a:effectLst>
                <a:latin typeface="Calibri" pitchFamily="34" charset="0"/>
                <a:ea typeface="Arial Unicode MS" pitchFamily="34" charset="-122"/>
                <a:cs typeface="Arial Unicode MS" pitchFamily="34" charset="-122"/>
              </a:rPr>
              <a:t>Models for wireless broadcast</a:t>
            </a:r>
          </a:p>
        </p:txBody>
      </p:sp>
      <p:graphicFrame>
        <p:nvGraphicFramePr>
          <p:cNvPr id="5" name="Object 4"/>
          <p:cNvGraphicFramePr>
            <a:graphicFrameLocks noChangeAspect="1"/>
          </p:cNvGraphicFramePr>
          <p:nvPr/>
        </p:nvGraphicFramePr>
        <p:xfrm>
          <a:off x="6858000" y="5410200"/>
          <a:ext cx="990600" cy="854075"/>
        </p:xfrm>
        <a:graphic>
          <a:graphicData uri="http://schemas.openxmlformats.org/presentationml/2006/ole">
            <mc:AlternateContent xmlns:mc="http://schemas.openxmlformats.org/markup-compatibility/2006">
              <mc:Choice xmlns:v="urn:schemas-microsoft-com:vml" Requires="v">
                <p:oleObj spid="_x0000_s42036" name="Clip" r:id="rId4" imgW="1826956" imgH="1576234" progId="MS_ClipArt_Gallery.2">
                  <p:embed/>
                </p:oleObj>
              </mc:Choice>
              <mc:Fallback>
                <p:oleObj name="Clip" r:id="rId4" imgW="1826956" imgH="1576234" progId="MS_ClipArt_Gallery.2">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0" y="5410200"/>
                        <a:ext cx="9906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6" name="Object 5"/>
          <p:cNvGraphicFramePr>
            <a:graphicFrameLocks noChangeAspect="1"/>
          </p:cNvGraphicFramePr>
          <p:nvPr/>
        </p:nvGraphicFramePr>
        <p:xfrm>
          <a:off x="5105400" y="5410200"/>
          <a:ext cx="990600" cy="854075"/>
        </p:xfrm>
        <a:graphic>
          <a:graphicData uri="http://schemas.openxmlformats.org/presentationml/2006/ole">
            <mc:AlternateContent xmlns:mc="http://schemas.openxmlformats.org/markup-compatibility/2006">
              <mc:Choice xmlns:v="urn:schemas-microsoft-com:vml" Requires="v">
                <p:oleObj spid="_x0000_s42037" name="Clip" r:id="rId6" imgW="1826956" imgH="1576234" progId="MS_ClipArt_Gallery.2">
                  <p:embed/>
                </p:oleObj>
              </mc:Choice>
              <mc:Fallback>
                <p:oleObj name="Clip" r:id="rId6" imgW="1826956" imgH="1576234" progId="MS_ClipArt_Gallery.2">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5410200"/>
                        <a:ext cx="9906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 name="Object 6"/>
          <p:cNvGraphicFramePr>
            <a:graphicFrameLocks noChangeAspect="1"/>
          </p:cNvGraphicFramePr>
          <p:nvPr/>
        </p:nvGraphicFramePr>
        <p:xfrm>
          <a:off x="3352800" y="5410200"/>
          <a:ext cx="990600" cy="854075"/>
        </p:xfrm>
        <a:graphic>
          <a:graphicData uri="http://schemas.openxmlformats.org/presentationml/2006/ole">
            <mc:AlternateContent xmlns:mc="http://schemas.openxmlformats.org/markup-compatibility/2006">
              <mc:Choice xmlns:v="urn:schemas-microsoft-com:vml" Requires="v">
                <p:oleObj spid="_x0000_s42038" name="Clip" r:id="rId7" imgW="1826956" imgH="1576234" progId="MS_ClipArt_Gallery.2">
                  <p:embed/>
                </p:oleObj>
              </mc:Choice>
              <mc:Fallback>
                <p:oleObj name="Clip" r:id="rId7" imgW="1826956" imgH="1576234" progId="MS_ClipArt_Gallery.2">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5410200"/>
                        <a:ext cx="9906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41989" name="Group 6"/>
          <p:cNvGrpSpPr>
            <a:grpSpLocks/>
          </p:cNvGrpSpPr>
          <p:nvPr/>
        </p:nvGrpSpPr>
        <p:grpSpPr bwMode="auto">
          <a:xfrm>
            <a:off x="1143000" y="1905000"/>
            <a:ext cx="3276600" cy="1752600"/>
            <a:chOff x="1968" y="1296"/>
            <a:chExt cx="2064" cy="1104"/>
          </a:xfrm>
        </p:grpSpPr>
        <p:sp>
          <p:nvSpPr>
            <p:cNvPr id="42024" name="Rectangle 7"/>
            <p:cNvSpPr>
              <a:spLocks noChangeArrowheads="1"/>
            </p:cNvSpPr>
            <p:nvPr/>
          </p:nvSpPr>
          <p:spPr bwMode="auto">
            <a:xfrm>
              <a:off x="1968" y="1584"/>
              <a:ext cx="384" cy="336"/>
            </a:xfrm>
            <a:prstGeom prst="rect">
              <a:avLst/>
            </a:prstGeom>
            <a:solidFill>
              <a:srgbClr val="33CCCC"/>
            </a:solidFill>
            <a:ln w="12700">
              <a:solidFill>
                <a:schemeClr val="tx1"/>
              </a:solidFill>
              <a:miter lim="800000"/>
              <a:headEnd type="none" w="med" len="lg"/>
              <a:tailEnd type="none" w="lg" len="lg"/>
            </a:ln>
          </p:spPr>
          <p:txBody>
            <a:bodyPr wrap="none" anchor="ctr"/>
            <a:lstStyle/>
            <a:p>
              <a:pPr algn="ctr" eaLnBrk="0" hangingPunct="0"/>
              <a:r>
                <a:rPr lang="en-US" sz="2000" b="1">
                  <a:latin typeface="Arial" pitchFamily="34" charset="0"/>
                </a:rPr>
                <a:t>1</a:t>
              </a:r>
            </a:p>
          </p:txBody>
        </p:sp>
        <p:sp>
          <p:nvSpPr>
            <p:cNvPr id="42025" name="Rectangle 8"/>
            <p:cNvSpPr>
              <a:spLocks noChangeArrowheads="1"/>
            </p:cNvSpPr>
            <p:nvPr/>
          </p:nvSpPr>
          <p:spPr bwMode="auto">
            <a:xfrm>
              <a:off x="2544" y="1296"/>
              <a:ext cx="384" cy="336"/>
            </a:xfrm>
            <a:prstGeom prst="rect">
              <a:avLst/>
            </a:prstGeom>
            <a:solidFill>
              <a:srgbClr val="33CCCC"/>
            </a:solidFill>
            <a:ln w="12700">
              <a:solidFill>
                <a:schemeClr val="tx1"/>
              </a:solidFill>
              <a:miter lim="800000"/>
              <a:headEnd type="none" w="med" len="lg"/>
              <a:tailEnd type="none" w="lg" len="lg"/>
            </a:ln>
          </p:spPr>
          <p:txBody>
            <a:bodyPr wrap="none" anchor="ctr"/>
            <a:lstStyle/>
            <a:p>
              <a:pPr algn="ctr" eaLnBrk="0" hangingPunct="0"/>
              <a:r>
                <a:rPr lang="en-US" sz="2000" b="1">
                  <a:latin typeface="Arial" pitchFamily="34" charset="0"/>
                </a:rPr>
                <a:t>2</a:t>
              </a:r>
            </a:p>
          </p:txBody>
        </p:sp>
        <p:sp>
          <p:nvSpPr>
            <p:cNvPr id="42026" name="Rectangle 9"/>
            <p:cNvSpPr>
              <a:spLocks noChangeArrowheads="1"/>
            </p:cNvSpPr>
            <p:nvPr/>
          </p:nvSpPr>
          <p:spPr bwMode="auto">
            <a:xfrm>
              <a:off x="3120" y="1296"/>
              <a:ext cx="384" cy="336"/>
            </a:xfrm>
            <a:prstGeom prst="rect">
              <a:avLst/>
            </a:prstGeom>
            <a:solidFill>
              <a:srgbClr val="33CCCC"/>
            </a:solidFill>
            <a:ln w="12700">
              <a:solidFill>
                <a:schemeClr val="tx1"/>
              </a:solidFill>
              <a:miter lim="800000"/>
              <a:headEnd type="none" w="med" len="lg"/>
              <a:tailEnd type="none" w="lg" len="lg"/>
            </a:ln>
          </p:spPr>
          <p:txBody>
            <a:bodyPr wrap="none" anchor="ctr"/>
            <a:lstStyle/>
            <a:p>
              <a:pPr algn="ctr" eaLnBrk="0" hangingPunct="0"/>
              <a:r>
                <a:rPr lang="en-US" sz="2000" b="1">
                  <a:latin typeface="Arial" pitchFamily="34" charset="0"/>
                </a:rPr>
                <a:t>3</a:t>
              </a:r>
            </a:p>
          </p:txBody>
        </p:sp>
        <p:sp>
          <p:nvSpPr>
            <p:cNvPr id="42027" name="Rectangle 10"/>
            <p:cNvSpPr>
              <a:spLocks noChangeArrowheads="1"/>
            </p:cNvSpPr>
            <p:nvPr/>
          </p:nvSpPr>
          <p:spPr bwMode="auto">
            <a:xfrm>
              <a:off x="3648" y="1632"/>
              <a:ext cx="384" cy="336"/>
            </a:xfrm>
            <a:prstGeom prst="rect">
              <a:avLst/>
            </a:prstGeom>
            <a:solidFill>
              <a:srgbClr val="33CCCC"/>
            </a:solidFill>
            <a:ln w="12700">
              <a:solidFill>
                <a:schemeClr val="tx1"/>
              </a:solidFill>
              <a:miter lim="800000"/>
              <a:headEnd type="none" w="med" len="lg"/>
              <a:tailEnd type="none" w="lg" len="lg"/>
            </a:ln>
          </p:spPr>
          <p:txBody>
            <a:bodyPr wrap="none" anchor="ctr"/>
            <a:lstStyle/>
            <a:p>
              <a:pPr algn="ctr" eaLnBrk="0" hangingPunct="0"/>
              <a:r>
                <a:rPr lang="en-US" sz="2000" b="1">
                  <a:latin typeface="Arial" pitchFamily="34" charset="0"/>
                </a:rPr>
                <a:t>4</a:t>
              </a:r>
            </a:p>
          </p:txBody>
        </p:sp>
        <p:sp>
          <p:nvSpPr>
            <p:cNvPr id="42028" name="Rectangle 11"/>
            <p:cNvSpPr>
              <a:spLocks noChangeArrowheads="1"/>
            </p:cNvSpPr>
            <p:nvPr/>
          </p:nvSpPr>
          <p:spPr bwMode="auto">
            <a:xfrm>
              <a:off x="2544" y="2064"/>
              <a:ext cx="384" cy="336"/>
            </a:xfrm>
            <a:prstGeom prst="rect">
              <a:avLst/>
            </a:prstGeom>
            <a:solidFill>
              <a:srgbClr val="33CCCC"/>
            </a:solidFill>
            <a:ln w="12700">
              <a:solidFill>
                <a:schemeClr val="tx1"/>
              </a:solidFill>
              <a:miter lim="800000"/>
              <a:headEnd type="none" w="med" len="lg"/>
              <a:tailEnd type="none" w="lg" len="lg"/>
            </a:ln>
          </p:spPr>
          <p:txBody>
            <a:bodyPr wrap="none" anchor="ctr"/>
            <a:lstStyle/>
            <a:p>
              <a:pPr algn="ctr" eaLnBrk="0" hangingPunct="0"/>
              <a:r>
                <a:rPr lang="en-US" sz="2000" b="1">
                  <a:latin typeface="Arial" pitchFamily="34" charset="0"/>
                </a:rPr>
                <a:t>5</a:t>
              </a:r>
            </a:p>
          </p:txBody>
        </p:sp>
        <p:sp>
          <p:nvSpPr>
            <p:cNvPr id="42029" name="Rectangle 12"/>
            <p:cNvSpPr>
              <a:spLocks noChangeArrowheads="1"/>
            </p:cNvSpPr>
            <p:nvPr/>
          </p:nvSpPr>
          <p:spPr bwMode="auto">
            <a:xfrm>
              <a:off x="3120" y="2064"/>
              <a:ext cx="384" cy="336"/>
            </a:xfrm>
            <a:prstGeom prst="rect">
              <a:avLst/>
            </a:prstGeom>
            <a:solidFill>
              <a:srgbClr val="33CCCC"/>
            </a:solidFill>
            <a:ln w="12700">
              <a:solidFill>
                <a:schemeClr val="tx1"/>
              </a:solidFill>
              <a:miter lim="800000"/>
              <a:headEnd type="none" w="med" len="lg"/>
              <a:tailEnd type="none" w="lg" len="lg"/>
            </a:ln>
          </p:spPr>
          <p:txBody>
            <a:bodyPr wrap="none" anchor="ctr"/>
            <a:lstStyle/>
            <a:p>
              <a:pPr algn="ctr" eaLnBrk="0" hangingPunct="0"/>
              <a:r>
                <a:rPr lang="en-US" sz="2000" b="1">
                  <a:latin typeface="Arial" pitchFamily="34" charset="0"/>
                </a:rPr>
                <a:t>6</a:t>
              </a:r>
            </a:p>
          </p:txBody>
        </p:sp>
        <p:cxnSp>
          <p:nvCxnSpPr>
            <p:cNvPr id="42030" name="AutoShape 13"/>
            <p:cNvCxnSpPr>
              <a:cxnSpLocks noChangeShapeType="1"/>
              <a:stCxn id="42024" idx="0"/>
              <a:endCxn id="42025" idx="1"/>
            </p:cNvCxnSpPr>
            <p:nvPr/>
          </p:nvCxnSpPr>
          <p:spPr bwMode="auto">
            <a:xfrm rot="-5400000">
              <a:off x="2292" y="1332"/>
              <a:ext cx="120" cy="384"/>
            </a:xfrm>
            <a:prstGeom prst="curvedConnector2">
              <a:avLst/>
            </a:prstGeom>
            <a:noFill/>
            <a:ln w="12700">
              <a:solidFill>
                <a:schemeClr val="tx1"/>
              </a:solidFill>
              <a:round/>
              <a:headEnd type="none" w="med" len="lg"/>
              <a:tailEnd type="arrow" w="lg" len="lg"/>
            </a:ln>
            <a:extLst>
              <a:ext uri="{909E8E84-426E-40DD-AFC4-6F175D3DCCD1}">
                <a14:hiddenFill xmlns:a14="http://schemas.microsoft.com/office/drawing/2010/main">
                  <a:noFill/>
                </a14:hiddenFill>
              </a:ext>
            </a:extLst>
          </p:spPr>
        </p:cxnSp>
        <p:cxnSp>
          <p:nvCxnSpPr>
            <p:cNvPr id="42031" name="AutoShape 14"/>
            <p:cNvCxnSpPr>
              <a:cxnSpLocks noChangeShapeType="1"/>
              <a:stCxn id="42025" idx="3"/>
              <a:endCxn id="42026" idx="1"/>
            </p:cNvCxnSpPr>
            <p:nvPr/>
          </p:nvCxnSpPr>
          <p:spPr bwMode="auto">
            <a:xfrm>
              <a:off x="2928" y="1464"/>
              <a:ext cx="192" cy="0"/>
            </a:xfrm>
            <a:prstGeom prst="straightConnector1">
              <a:avLst/>
            </a:prstGeom>
            <a:noFill/>
            <a:ln w="12700">
              <a:solidFill>
                <a:schemeClr val="tx1"/>
              </a:solidFill>
              <a:round/>
              <a:headEnd type="none" w="med" len="lg"/>
              <a:tailEnd type="arrow" w="lg" len="lg"/>
            </a:ln>
            <a:extLst>
              <a:ext uri="{909E8E84-426E-40DD-AFC4-6F175D3DCCD1}">
                <a14:hiddenFill xmlns:a14="http://schemas.microsoft.com/office/drawing/2010/main">
                  <a:noFill/>
                </a14:hiddenFill>
              </a:ext>
            </a:extLst>
          </p:spPr>
        </p:cxnSp>
        <p:cxnSp>
          <p:nvCxnSpPr>
            <p:cNvPr id="42032" name="AutoShape 15"/>
            <p:cNvCxnSpPr>
              <a:cxnSpLocks noChangeShapeType="1"/>
              <a:stCxn id="42026" idx="3"/>
              <a:endCxn id="42027" idx="0"/>
            </p:cNvCxnSpPr>
            <p:nvPr/>
          </p:nvCxnSpPr>
          <p:spPr bwMode="auto">
            <a:xfrm>
              <a:off x="3504" y="1464"/>
              <a:ext cx="336" cy="168"/>
            </a:xfrm>
            <a:prstGeom prst="curvedConnector2">
              <a:avLst/>
            </a:prstGeom>
            <a:noFill/>
            <a:ln w="12700">
              <a:solidFill>
                <a:schemeClr val="tx1"/>
              </a:solidFill>
              <a:round/>
              <a:headEnd type="none" w="med" len="lg"/>
              <a:tailEnd type="arrow" w="lg" len="lg"/>
            </a:ln>
            <a:extLst>
              <a:ext uri="{909E8E84-426E-40DD-AFC4-6F175D3DCCD1}">
                <a14:hiddenFill xmlns:a14="http://schemas.microsoft.com/office/drawing/2010/main">
                  <a:noFill/>
                </a14:hiddenFill>
              </a:ext>
            </a:extLst>
          </p:spPr>
        </p:cxnSp>
        <p:cxnSp>
          <p:nvCxnSpPr>
            <p:cNvPr id="42033" name="AutoShape 16"/>
            <p:cNvCxnSpPr>
              <a:cxnSpLocks noChangeShapeType="1"/>
              <a:stCxn id="42027" idx="2"/>
              <a:endCxn id="42029" idx="3"/>
            </p:cNvCxnSpPr>
            <p:nvPr/>
          </p:nvCxnSpPr>
          <p:spPr bwMode="auto">
            <a:xfrm rot="5400000">
              <a:off x="3540" y="1932"/>
              <a:ext cx="264" cy="336"/>
            </a:xfrm>
            <a:prstGeom prst="curvedConnector2">
              <a:avLst/>
            </a:prstGeom>
            <a:noFill/>
            <a:ln w="12700">
              <a:solidFill>
                <a:schemeClr val="tx1"/>
              </a:solidFill>
              <a:round/>
              <a:headEnd type="none" w="med" len="lg"/>
              <a:tailEnd type="arrow" w="lg" len="lg"/>
            </a:ln>
            <a:extLst>
              <a:ext uri="{909E8E84-426E-40DD-AFC4-6F175D3DCCD1}">
                <a14:hiddenFill xmlns:a14="http://schemas.microsoft.com/office/drawing/2010/main">
                  <a:noFill/>
                </a14:hiddenFill>
              </a:ext>
            </a:extLst>
          </p:spPr>
        </p:cxnSp>
        <p:cxnSp>
          <p:nvCxnSpPr>
            <p:cNvPr id="42034" name="AutoShape 17"/>
            <p:cNvCxnSpPr>
              <a:cxnSpLocks noChangeShapeType="1"/>
              <a:stCxn id="42029" idx="1"/>
              <a:endCxn id="42028" idx="3"/>
            </p:cNvCxnSpPr>
            <p:nvPr/>
          </p:nvCxnSpPr>
          <p:spPr bwMode="auto">
            <a:xfrm rot="10800000">
              <a:off x="2928" y="2232"/>
              <a:ext cx="192" cy="0"/>
            </a:xfrm>
            <a:prstGeom prst="straightConnector1">
              <a:avLst/>
            </a:prstGeom>
            <a:noFill/>
            <a:ln w="12700">
              <a:solidFill>
                <a:schemeClr val="tx1"/>
              </a:solidFill>
              <a:round/>
              <a:headEnd type="none" w="med" len="lg"/>
              <a:tailEnd type="arrow" w="lg" len="lg"/>
            </a:ln>
            <a:extLst>
              <a:ext uri="{909E8E84-426E-40DD-AFC4-6F175D3DCCD1}">
                <a14:hiddenFill xmlns:a14="http://schemas.microsoft.com/office/drawing/2010/main">
                  <a:noFill/>
                </a14:hiddenFill>
              </a:ext>
            </a:extLst>
          </p:spPr>
        </p:cxnSp>
        <p:cxnSp>
          <p:nvCxnSpPr>
            <p:cNvPr id="42035" name="AutoShape 18"/>
            <p:cNvCxnSpPr>
              <a:cxnSpLocks noChangeShapeType="1"/>
              <a:stCxn id="42028" idx="1"/>
              <a:endCxn id="42024" idx="2"/>
            </p:cNvCxnSpPr>
            <p:nvPr/>
          </p:nvCxnSpPr>
          <p:spPr bwMode="auto">
            <a:xfrm rot="10800000">
              <a:off x="2160" y="1920"/>
              <a:ext cx="384" cy="312"/>
            </a:xfrm>
            <a:prstGeom prst="curvedConnector2">
              <a:avLst/>
            </a:prstGeom>
            <a:noFill/>
            <a:ln w="12700">
              <a:solidFill>
                <a:schemeClr val="tx1"/>
              </a:solidFill>
              <a:round/>
              <a:headEnd type="none" w="med" len="lg"/>
              <a:tailEnd type="arrow" w="lg" len="lg"/>
            </a:ln>
            <a:extLst>
              <a:ext uri="{909E8E84-426E-40DD-AFC4-6F175D3DCCD1}">
                <a14:hiddenFill xmlns:a14="http://schemas.microsoft.com/office/drawing/2010/main">
                  <a:noFill/>
                </a14:hiddenFill>
              </a:ext>
            </a:extLst>
          </p:spPr>
        </p:cxnSp>
      </p:grpSp>
      <p:sp>
        <p:nvSpPr>
          <p:cNvPr id="41990" name="Oval 19"/>
          <p:cNvSpPr>
            <a:spLocks noChangeArrowheads="1"/>
          </p:cNvSpPr>
          <p:nvPr/>
        </p:nvSpPr>
        <p:spPr bwMode="auto">
          <a:xfrm>
            <a:off x="3657600" y="2133600"/>
            <a:ext cx="914400" cy="1219200"/>
          </a:xfrm>
          <a:prstGeom prst="ellipse">
            <a:avLst/>
          </a:prstGeom>
          <a:solidFill>
            <a:srgbClr val="FFFF99">
              <a:alpha val="50195"/>
            </a:srgbClr>
          </a:solidFill>
          <a:ln w="12700">
            <a:solidFill>
              <a:schemeClr val="tx1"/>
            </a:solidFill>
            <a:round/>
            <a:headEnd type="none" w="med" len="lg"/>
            <a:tailEnd type="none" w="lg" len="lg"/>
          </a:ln>
        </p:spPr>
        <p:txBody>
          <a:bodyPr wrap="none" anchor="ctr"/>
          <a:lstStyle/>
          <a:p>
            <a:endParaRPr lang="en-US"/>
          </a:p>
        </p:txBody>
      </p:sp>
      <p:graphicFrame>
        <p:nvGraphicFramePr>
          <p:cNvPr id="41991" name="Object 7"/>
          <p:cNvGraphicFramePr>
            <a:graphicFrameLocks/>
          </p:cNvGraphicFramePr>
          <p:nvPr/>
        </p:nvGraphicFramePr>
        <p:xfrm>
          <a:off x="5562600" y="2214563"/>
          <a:ext cx="1236663" cy="1047750"/>
        </p:xfrm>
        <a:graphic>
          <a:graphicData uri="http://schemas.openxmlformats.org/presentationml/2006/ole">
            <mc:AlternateContent xmlns:mc="http://schemas.openxmlformats.org/markup-compatibility/2006">
              <mc:Choice xmlns:v="urn:schemas-microsoft-com:vml" Requires="v">
                <p:oleObj spid="_x0000_s42039" name="ClipArt" r:id="rId8" imgW="0" imgH="0" progId="MS_ClipArt_Gallery.2">
                  <p:embed/>
                </p:oleObj>
              </mc:Choice>
              <mc:Fallback>
                <p:oleObj name="ClipArt" r:id="rId8" imgW="0" imgH="0" progId="MS_ClipArt_Gallery.2">
                  <p:embed/>
                  <p:pic>
                    <p:nvPicPr>
                      <p:cNvPr id="0" name="Object 7"/>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562600" y="2214563"/>
                        <a:ext cx="1236663"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41992" name="Text Box 21"/>
          <p:cNvSpPr txBox="1">
            <a:spLocks noChangeArrowheads="1"/>
          </p:cNvSpPr>
          <p:nvPr/>
        </p:nvSpPr>
        <p:spPr bwMode="auto">
          <a:xfrm>
            <a:off x="6858000" y="2438400"/>
            <a:ext cx="11779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lg"/>
                <a:tailEnd type="none" w="lg" len="lg"/>
              </a14:hiddenLine>
            </a:ext>
          </a:extLst>
        </p:spPr>
        <p:txBody>
          <a:bodyPr wrap="none">
            <a:spAutoFit/>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algn="ctr"/>
            <a:r>
              <a:rPr lang="en-US" sz="2600" b="1">
                <a:latin typeface="Arial" pitchFamily="34" charset="0"/>
              </a:rPr>
              <a:t>server</a:t>
            </a:r>
          </a:p>
        </p:txBody>
      </p:sp>
      <p:cxnSp>
        <p:nvCxnSpPr>
          <p:cNvPr id="41993" name="AutoShape 22"/>
          <p:cNvCxnSpPr>
            <a:cxnSpLocks noChangeShapeType="1"/>
            <a:stCxn id="41990" idx="6"/>
          </p:cNvCxnSpPr>
          <p:nvPr/>
        </p:nvCxnSpPr>
        <p:spPr bwMode="auto">
          <a:xfrm flipV="1">
            <a:off x="4572000" y="2738438"/>
            <a:ext cx="990600" cy="4762"/>
          </a:xfrm>
          <a:prstGeom prst="straightConnector1">
            <a:avLst/>
          </a:prstGeom>
          <a:noFill/>
          <a:ln w="12700">
            <a:solidFill>
              <a:schemeClr val="tx1"/>
            </a:solidFill>
            <a:round/>
            <a:headEnd type="none" w="med" len="lg"/>
            <a:tailEnd type="arrow" w="lg" len="lg"/>
          </a:ln>
          <a:extLst>
            <a:ext uri="{909E8E84-426E-40DD-AFC4-6F175D3DCCD1}">
              <a14:hiddenFill xmlns:a14="http://schemas.microsoft.com/office/drawing/2010/main">
                <a:noFill/>
              </a14:hiddenFill>
            </a:ext>
          </a:extLst>
        </p:spPr>
      </p:cxnSp>
      <p:grpSp>
        <p:nvGrpSpPr>
          <p:cNvPr id="41994" name="Group 23"/>
          <p:cNvGrpSpPr>
            <a:grpSpLocks/>
          </p:cNvGrpSpPr>
          <p:nvPr/>
        </p:nvGrpSpPr>
        <p:grpSpPr bwMode="auto">
          <a:xfrm>
            <a:off x="4227513" y="4572000"/>
            <a:ext cx="496887" cy="879475"/>
            <a:chOff x="2663" y="2880"/>
            <a:chExt cx="313" cy="554"/>
          </a:xfrm>
        </p:grpSpPr>
        <p:sp>
          <p:nvSpPr>
            <p:cNvPr id="42020" name="Line 24"/>
            <p:cNvSpPr>
              <a:spLocks noChangeShapeType="1"/>
            </p:cNvSpPr>
            <p:nvPr/>
          </p:nvSpPr>
          <p:spPr bwMode="auto">
            <a:xfrm>
              <a:off x="2688" y="3168"/>
              <a:ext cx="288" cy="0"/>
            </a:xfrm>
            <a:prstGeom prst="line">
              <a:avLst/>
            </a:prstGeom>
            <a:noFill/>
            <a:ln w="76200">
              <a:solidFill>
                <a:schemeClr val="tx1"/>
              </a:solidFill>
              <a:round/>
              <a:headEnd type="none" w="med" len="lg"/>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2021" name="Group 25"/>
            <p:cNvGrpSpPr>
              <a:grpSpLocks/>
            </p:cNvGrpSpPr>
            <p:nvPr/>
          </p:nvGrpSpPr>
          <p:grpSpPr bwMode="auto">
            <a:xfrm>
              <a:off x="2663" y="2880"/>
              <a:ext cx="195" cy="554"/>
              <a:chOff x="2663" y="2880"/>
              <a:chExt cx="195" cy="554"/>
            </a:xfrm>
          </p:grpSpPr>
          <p:sp>
            <p:nvSpPr>
              <p:cNvPr id="42022" name="Line 26"/>
              <p:cNvSpPr>
                <a:spLocks noChangeShapeType="1"/>
              </p:cNvSpPr>
              <p:nvPr/>
            </p:nvSpPr>
            <p:spPr bwMode="auto">
              <a:xfrm flipV="1">
                <a:off x="2832" y="2880"/>
                <a:ext cx="0" cy="288"/>
              </a:xfrm>
              <a:prstGeom prst="line">
                <a:avLst/>
              </a:prstGeom>
              <a:noFill/>
              <a:ln w="28575">
                <a:solidFill>
                  <a:schemeClr val="tx1"/>
                </a:solidFill>
                <a:round/>
                <a:headEnd type="none" w="med" len="lg"/>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23" name="Freeform 27"/>
              <p:cNvSpPr>
                <a:spLocks/>
              </p:cNvSpPr>
              <p:nvPr/>
            </p:nvSpPr>
            <p:spPr bwMode="auto">
              <a:xfrm>
                <a:off x="2663" y="3187"/>
                <a:ext cx="195" cy="247"/>
              </a:xfrm>
              <a:custGeom>
                <a:avLst/>
                <a:gdLst>
                  <a:gd name="T0" fmla="*/ 0 w 195"/>
                  <a:gd name="T1" fmla="*/ 247 h 247"/>
                  <a:gd name="T2" fmla="*/ 135 w 195"/>
                  <a:gd name="T3" fmla="*/ 194 h 247"/>
                  <a:gd name="T4" fmla="*/ 180 w 195"/>
                  <a:gd name="T5" fmla="*/ 134 h 247"/>
                  <a:gd name="T6" fmla="*/ 187 w 195"/>
                  <a:gd name="T7" fmla="*/ 0 h 247"/>
                  <a:gd name="T8" fmla="*/ 0 60000 65536"/>
                  <a:gd name="T9" fmla="*/ 0 60000 65536"/>
                  <a:gd name="T10" fmla="*/ 0 60000 65536"/>
                  <a:gd name="T11" fmla="*/ 0 60000 65536"/>
                  <a:gd name="T12" fmla="*/ 0 w 195"/>
                  <a:gd name="T13" fmla="*/ 0 h 247"/>
                  <a:gd name="T14" fmla="*/ 195 w 195"/>
                  <a:gd name="T15" fmla="*/ 247 h 247"/>
                </a:gdLst>
                <a:ahLst/>
                <a:cxnLst>
                  <a:cxn ang="T8">
                    <a:pos x="T0" y="T1"/>
                  </a:cxn>
                  <a:cxn ang="T9">
                    <a:pos x="T2" y="T3"/>
                  </a:cxn>
                  <a:cxn ang="T10">
                    <a:pos x="T4" y="T5"/>
                  </a:cxn>
                  <a:cxn ang="T11">
                    <a:pos x="T6" y="T7"/>
                  </a:cxn>
                </a:cxnLst>
                <a:rect l="T12" t="T13" r="T14" b="T15"/>
                <a:pathLst>
                  <a:path w="195" h="247">
                    <a:moveTo>
                      <a:pt x="0" y="247"/>
                    </a:moveTo>
                    <a:cubicBezTo>
                      <a:pt x="47" y="231"/>
                      <a:pt x="89" y="210"/>
                      <a:pt x="135" y="194"/>
                    </a:cubicBezTo>
                    <a:cubicBezTo>
                      <a:pt x="144" y="165"/>
                      <a:pt x="163" y="159"/>
                      <a:pt x="180" y="134"/>
                    </a:cubicBezTo>
                    <a:cubicBezTo>
                      <a:pt x="195" y="70"/>
                      <a:pt x="187" y="114"/>
                      <a:pt x="187" y="0"/>
                    </a:cubicBezTo>
                  </a:path>
                </a:pathLst>
              </a:custGeom>
              <a:noFill/>
              <a:ln w="12700" cap="flat" cmpd="sng">
                <a:solidFill>
                  <a:schemeClr val="tx1"/>
                </a:solidFill>
                <a:prstDash val="solid"/>
                <a:round/>
                <a:headEnd type="none" w="med" len="lg"/>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nvGrpSpPr>
          <p:cNvPr id="41995" name="Group 28"/>
          <p:cNvGrpSpPr>
            <a:grpSpLocks/>
          </p:cNvGrpSpPr>
          <p:nvPr/>
        </p:nvGrpSpPr>
        <p:grpSpPr bwMode="auto">
          <a:xfrm>
            <a:off x="5943600" y="4572000"/>
            <a:ext cx="309563" cy="879475"/>
            <a:chOff x="2663" y="2880"/>
            <a:chExt cx="195" cy="554"/>
          </a:xfrm>
        </p:grpSpPr>
        <p:sp>
          <p:nvSpPr>
            <p:cNvPr id="42018" name="Line 29"/>
            <p:cNvSpPr>
              <a:spLocks noChangeShapeType="1"/>
            </p:cNvSpPr>
            <p:nvPr/>
          </p:nvSpPr>
          <p:spPr bwMode="auto">
            <a:xfrm flipV="1">
              <a:off x="2832" y="2880"/>
              <a:ext cx="0" cy="288"/>
            </a:xfrm>
            <a:prstGeom prst="line">
              <a:avLst/>
            </a:prstGeom>
            <a:noFill/>
            <a:ln w="28575">
              <a:solidFill>
                <a:schemeClr val="tx1"/>
              </a:solidFill>
              <a:round/>
              <a:headEnd type="none" w="med" len="lg"/>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9" name="Freeform 30"/>
            <p:cNvSpPr>
              <a:spLocks/>
            </p:cNvSpPr>
            <p:nvPr/>
          </p:nvSpPr>
          <p:spPr bwMode="auto">
            <a:xfrm>
              <a:off x="2663" y="3187"/>
              <a:ext cx="195" cy="247"/>
            </a:xfrm>
            <a:custGeom>
              <a:avLst/>
              <a:gdLst>
                <a:gd name="T0" fmla="*/ 0 w 195"/>
                <a:gd name="T1" fmla="*/ 247 h 247"/>
                <a:gd name="T2" fmla="*/ 135 w 195"/>
                <a:gd name="T3" fmla="*/ 194 h 247"/>
                <a:gd name="T4" fmla="*/ 180 w 195"/>
                <a:gd name="T5" fmla="*/ 134 h 247"/>
                <a:gd name="T6" fmla="*/ 187 w 195"/>
                <a:gd name="T7" fmla="*/ 0 h 247"/>
                <a:gd name="T8" fmla="*/ 0 60000 65536"/>
                <a:gd name="T9" fmla="*/ 0 60000 65536"/>
                <a:gd name="T10" fmla="*/ 0 60000 65536"/>
                <a:gd name="T11" fmla="*/ 0 60000 65536"/>
                <a:gd name="T12" fmla="*/ 0 w 195"/>
                <a:gd name="T13" fmla="*/ 0 h 247"/>
                <a:gd name="T14" fmla="*/ 195 w 195"/>
                <a:gd name="T15" fmla="*/ 247 h 247"/>
              </a:gdLst>
              <a:ahLst/>
              <a:cxnLst>
                <a:cxn ang="T8">
                  <a:pos x="T0" y="T1"/>
                </a:cxn>
                <a:cxn ang="T9">
                  <a:pos x="T2" y="T3"/>
                </a:cxn>
                <a:cxn ang="T10">
                  <a:pos x="T4" y="T5"/>
                </a:cxn>
                <a:cxn ang="T11">
                  <a:pos x="T6" y="T7"/>
                </a:cxn>
              </a:cxnLst>
              <a:rect l="T12" t="T13" r="T14" b="T15"/>
              <a:pathLst>
                <a:path w="195" h="247">
                  <a:moveTo>
                    <a:pt x="0" y="247"/>
                  </a:moveTo>
                  <a:cubicBezTo>
                    <a:pt x="47" y="231"/>
                    <a:pt x="89" y="210"/>
                    <a:pt x="135" y="194"/>
                  </a:cubicBezTo>
                  <a:cubicBezTo>
                    <a:pt x="144" y="165"/>
                    <a:pt x="163" y="159"/>
                    <a:pt x="180" y="134"/>
                  </a:cubicBezTo>
                  <a:cubicBezTo>
                    <a:pt x="195" y="70"/>
                    <a:pt x="187" y="114"/>
                    <a:pt x="187" y="0"/>
                  </a:cubicBezTo>
                </a:path>
              </a:pathLst>
            </a:custGeom>
            <a:noFill/>
            <a:ln w="12700" cap="flat" cmpd="sng">
              <a:solidFill>
                <a:schemeClr val="tx1"/>
              </a:solidFill>
              <a:prstDash val="solid"/>
              <a:round/>
              <a:headEnd type="none" w="med" len="lg"/>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41996" name="Group 31"/>
          <p:cNvGrpSpPr>
            <a:grpSpLocks/>
          </p:cNvGrpSpPr>
          <p:nvPr/>
        </p:nvGrpSpPr>
        <p:grpSpPr bwMode="auto">
          <a:xfrm>
            <a:off x="5943600" y="4572000"/>
            <a:ext cx="496888" cy="879475"/>
            <a:chOff x="2663" y="2880"/>
            <a:chExt cx="313" cy="554"/>
          </a:xfrm>
        </p:grpSpPr>
        <p:sp>
          <p:nvSpPr>
            <p:cNvPr id="42014" name="Line 32"/>
            <p:cNvSpPr>
              <a:spLocks noChangeShapeType="1"/>
            </p:cNvSpPr>
            <p:nvPr/>
          </p:nvSpPr>
          <p:spPr bwMode="auto">
            <a:xfrm>
              <a:off x="2688" y="3168"/>
              <a:ext cx="288" cy="0"/>
            </a:xfrm>
            <a:prstGeom prst="line">
              <a:avLst/>
            </a:prstGeom>
            <a:noFill/>
            <a:ln w="76200">
              <a:solidFill>
                <a:schemeClr val="tx1"/>
              </a:solidFill>
              <a:round/>
              <a:headEnd type="none" w="med" len="lg"/>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2015" name="Group 33"/>
            <p:cNvGrpSpPr>
              <a:grpSpLocks/>
            </p:cNvGrpSpPr>
            <p:nvPr/>
          </p:nvGrpSpPr>
          <p:grpSpPr bwMode="auto">
            <a:xfrm>
              <a:off x="2663" y="2880"/>
              <a:ext cx="195" cy="554"/>
              <a:chOff x="2663" y="2880"/>
              <a:chExt cx="195" cy="554"/>
            </a:xfrm>
          </p:grpSpPr>
          <p:sp>
            <p:nvSpPr>
              <p:cNvPr id="42016" name="Line 34"/>
              <p:cNvSpPr>
                <a:spLocks noChangeShapeType="1"/>
              </p:cNvSpPr>
              <p:nvPr/>
            </p:nvSpPr>
            <p:spPr bwMode="auto">
              <a:xfrm flipV="1">
                <a:off x="2832" y="2880"/>
                <a:ext cx="0" cy="288"/>
              </a:xfrm>
              <a:prstGeom prst="line">
                <a:avLst/>
              </a:prstGeom>
              <a:noFill/>
              <a:ln w="28575">
                <a:solidFill>
                  <a:schemeClr val="tx1"/>
                </a:solidFill>
                <a:round/>
                <a:headEnd type="none" w="med" len="lg"/>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7" name="Freeform 35"/>
              <p:cNvSpPr>
                <a:spLocks/>
              </p:cNvSpPr>
              <p:nvPr/>
            </p:nvSpPr>
            <p:spPr bwMode="auto">
              <a:xfrm>
                <a:off x="2663" y="3187"/>
                <a:ext cx="195" cy="247"/>
              </a:xfrm>
              <a:custGeom>
                <a:avLst/>
                <a:gdLst>
                  <a:gd name="T0" fmla="*/ 0 w 195"/>
                  <a:gd name="T1" fmla="*/ 247 h 247"/>
                  <a:gd name="T2" fmla="*/ 135 w 195"/>
                  <a:gd name="T3" fmla="*/ 194 h 247"/>
                  <a:gd name="T4" fmla="*/ 180 w 195"/>
                  <a:gd name="T5" fmla="*/ 134 h 247"/>
                  <a:gd name="T6" fmla="*/ 187 w 195"/>
                  <a:gd name="T7" fmla="*/ 0 h 247"/>
                  <a:gd name="T8" fmla="*/ 0 60000 65536"/>
                  <a:gd name="T9" fmla="*/ 0 60000 65536"/>
                  <a:gd name="T10" fmla="*/ 0 60000 65536"/>
                  <a:gd name="T11" fmla="*/ 0 60000 65536"/>
                  <a:gd name="T12" fmla="*/ 0 w 195"/>
                  <a:gd name="T13" fmla="*/ 0 h 247"/>
                  <a:gd name="T14" fmla="*/ 195 w 195"/>
                  <a:gd name="T15" fmla="*/ 247 h 247"/>
                </a:gdLst>
                <a:ahLst/>
                <a:cxnLst>
                  <a:cxn ang="T8">
                    <a:pos x="T0" y="T1"/>
                  </a:cxn>
                  <a:cxn ang="T9">
                    <a:pos x="T2" y="T3"/>
                  </a:cxn>
                  <a:cxn ang="T10">
                    <a:pos x="T4" y="T5"/>
                  </a:cxn>
                  <a:cxn ang="T11">
                    <a:pos x="T6" y="T7"/>
                  </a:cxn>
                </a:cxnLst>
                <a:rect l="T12" t="T13" r="T14" b="T15"/>
                <a:pathLst>
                  <a:path w="195" h="247">
                    <a:moveTo>
                      <a:pt x="0" y="247"/>
                    </a:moveTo>
                    <a:cubicBezTo>
                      <a:pt x="47" y="231"/>
                      <a:pt x="89" y="210"/>
                      <a:pt x="135" y="194"/>
                    </a:cubicBezTo>
                    <a:cubicBezTo>
                      <a:pt x="144" y="165"/>
                      <a:pt x="163" y="159"/>
                      <a:pt x="180" y="134"/>
                    </a:cubicBezTo>
                    <a:cubicBezTo>
                      <a:pt x="195" y="70"/>
                      <a:pt x="187" y="114"/>
                      <a:pt x="187" y="0"/>
                    </a:cubicBezTo>
                  </a:path>
                </a:pathLst>
              </a:custGeom>
              <a:noFill/>
              <a:ln w="12700" cap="flat" cmpd="sng">
                <a:solidFill>
                  <a:schemeClr val="tx1"/>
                </a:solidFill>
                <a:prstDash val="solid"/>
                <a:round/>
                <a:headEnd type="none" w="med" len="lg"/>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nvGrpSpPr>
          <p:cNvPr id="41997" name="Group 36"/>
          <p:cNvGrpSpPr>
            <a:grpSpLocks/>
          </p:cNvGrpSpPr>
          <p:nvPr/>
        </p:nvGrpSpPr>
        <p:grpSpPr bwMode="auto">
          <a:xfrm>
            <a:off x="7696200" y="4648200"/>
            <a:ext cx="496888" cy="879475"/>
            <a:chOff x="2663" y="2880"/>
            <a:chExt cx="313" cy="554"/>
          </a:xfrm>
        </p:grpSpPr>
        <p:sp>
          <p:nvSpPr>
            <p:cNvPr id="42010" name="Line 37"/>
            <p:cNvSpPr>
              <a:spLocks noChangeShapeType="1"/>
            </p:cNvSpPr>
            <p:nvPr/>
          </p:nvSpPr>
          <p:spPr bwMode="auto">
            <a:xfrm>
              <a:off x="2688" y="3168"/>
              <a:ext cx="288" cy="0"/>
            </a:xfrm>
            <a:prstGeom prst="line">
              <a:avLst/>
            </a:prstGeom>
            <a:noFill/>
            <a:ln w="76200">
              <a:solidFill>
                <a:schemeClr val="tx1"/>
              </a:solidFill>
              <a:round/>
              <a:headEnd type="none" w="med" len="lg"/>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2011" name="Group 38"/>
            <p:cNvGrpSpPr>
              <a:grpSpLocks/>
            </p:cNvGrpSpPr>
            <p:nvPr/>
          </p:nvGrpSpPr>
          <p:grpSpPr bwMode="auto">
            <a:xfrm>
              <a:off x="2663" y="2880"/>
              <a:ext cx="195" cy="554"/>
              <a:chOff x="2663" y="2880"/>
              <a:chExt cx="195" cy="554"/>
            </a:xfrm>
          </p:grpSpPr>
          <p:sp>
            <p:nvSpPr>
              <p:cNvPr id="42012" name="Line 39"/>
              <p:cNvSpPr>
                <a:spLocks noChangeShapeType="1"/>
              </p:cNvSpPr>
              <p:nvPr/>
            </p:nvSpPr>
            <p:spPr bwMode="auto">
              <a:xfrm flipV="1">
                <a:off x="2832" y="2880"/>
                <a:ext cx="0" cy="288"/>
              </a:xfrm>
              <a:prstGeom prst="line">
                <a:avLst/>
              </a:prstGeom>
              <a:noFill/>
              <a:ln w="28575">
                <a:solidFill>
                  <a:schemeClr val="tx1"/>
                </a:solidFill>
                <a:round/>
                <a:headEnd type="none" w="med" len="lg"/>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3" name="Freeform 40"/>
              <p:cNvSpPr>
                <a:spLocks/>
              </p:cNvSpPr>
              <p:nvPr/>
            </p:nvSpPr>
            <p:spPr bwMode="auto">
              <a:xfrm>
                <a:off x="2663" y="3187"/>
                <a:ext cx="195" cy="247"/>
              </a:xfrm>
              <a:custGeom>
                <a:avLst/>
                <a:gdLst>
                  <a:gd name="T0" fmla="*/ 0 w 195"/>
                  <a:gd name="T1" fmla="*/ 247 h 247"/>
                  <a:gd name="T2" fmla="*/ 135 w 195"/>
                  <a:gd name="T3" fmla="*/ 194 h 247"/>
                  <a:gd name="T4" fmla="*/ 180 w 195"/>
                  <a:gd name="T5" fmla="*/ 134 h 247"/>
                  <a:gd name="T6" fmla="*/ 187 w 195"/>
                  <a:gd name="T7" fmla="*/ 0 h 247"/>
                  <a:gd name="T8" fmla="*/ 0 60000 65536"/>
                  <a:gd name="T9" fmla="*/ 0 60000 65536"/>
                  <a:gd name="T10" fmla="*/ 0 60000 65536"/>
                  <a:gd name="T11" fmla="*/ 0 60000 65536"/>
                  <a:gd name="T12" fmla="*/ 0 w 195"/>
                  <a:gd name="T13" fmla="*/ 0 h 247"/>
                  <a:gd name="T14" fmla="*/ 195 w 195"/>
                  <a:gd name="T15" fmla="*/ 247 h 247"/>
                </a:gdLst>
                <a:ahLst/>
                <a:cxnLst>
                  <a:cxn ang="T8">
                    <a:pos x="T0" y="T1"/>
                  </a:cxn>
                  <a:cxn ang="T9">
                    <a:pos x="T2" y="T3"/>
                  </a:cxn>
                  <a:cxn ang="T10">
                    <a:pos x="T4" y="T5"/>
                  </a:cxn>
                  <a:cxn ang="T11">
                    <a:pos x="T6" y="T7"/>
                  </a:cxn>
                </a:cxnLst>
                <a:rect l="T12" t="T13" r="T14" b="T15"/>
                <a:pathLst>
                  <a:path w="195" h="247">
                    <a:moveTo>
                      <a:pt x="0" y="247"/>
                    </a:moveTo>
                    <a:cubicBezTo>
                      <a:pt x="47" y="231"/>
                      <a:pt x="89" y="210"/>
                      <a:pt x="135" y="194"/>
                    </a:cubicBezTo>
                    <a:cubicBezTo>
                      <a:pt x="144" y="165"/>
                      <a:pt x="163" y="159"/>
                      <a:pt x="180" y="134"/>
                    </a:cubicBezTo>
                    <a:cubicBezTo>
                      <a:pt x="195" y="70"/>
                      <a:pt x="187" y="114"/>
                      <a:pt x="187" y="0"/>
                    </a:cubicBezTo>
                  </a:path>
                </a:pathLst>
              </a:custGeom>
              <a:noFill/>
              <a:ln w="12700" cap="flat" cmpd="sng">
                <a:solidFill>
                  <a:schemeClr val="tx1"/>
                </a:solidFill>
                <a:prstDash val="solid"/>
                <a:round/>
                <a:headEnd type="none" w="med" len="lg"/>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
        <p:nvSpPr>
          <p:cNvPr id="41998" name="Line 41"/>
          <p:cNvSpPr>
            <a:spLocks noChangeShapeType="1"/>
          </p:cNvSpPr>
          <p:nvPr/>
        </p:nvSpPr>
        <p:spPr bwMode="auto">
          <a:xfrm flipH="1">
            <a:off x="4648200" y="3124200"/>
            <a:ext cx="1066800" cy="914400"/>
          </a:xfrm>
          <a:prstGeom prst="line">
            <a:avLst/>
          </a:prstGeom>
          <a:noFill/>
          <a:ln w="19050">
            <a:solidFill>
              <a:srgbClr val="FF0000"/>
            </a:solidFill>
            <a:round/>
            <a:headEnd type="none" w="med" len="lg"/>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9" name="Line 42"/>
          <p:cNvSpPr>
            <a:spLocks noChangeShapeType="1"/>
          </p:cNvSpPr>
          <p:nvPr/>
        </p:nvSpPr>
        <p:spPr bwMode="auto">
          <a:xfrm>
            <a:off x="6019800" y="3276600"/>
            <a:ext cx="0" cy="914400"/>
          </a:xfrm>
          <a:prstGeom prst="line">
            <a:avLst/>
          </a:prstGeom>
          <a:noFill/>
          <a:ln w="19050">
            <a:solidFill>
              <a:srgbClr val="FF0000"/>
            </a:solidFill>
            <a:round/>
            <a:headEnd type="none" w="med" len="lg"/>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0" name="Line 43"/>
          <p:cNvSpPr>
            <a:spLocks noChangeShapeType="1"/>
          </p:cNvSpPr>
          <p:nvPr/>
        </p:nvSpPr>
        <p:spPr bwMode="auto">
          <a:xfrm>
            <a:off x="6172200" y="3276600"/>
            <a:ext cx="1219200" cy="762000"/>
          </a:xfrm>
          <a:prstGeom prst="line">
            <a:avLst/>
          </a:prstGeom>
          <a:noFill/>
          <a:ln w="19050">
            <a:solidFill>
              <a:srgbClr val="FF0000"/>
            </a:solidFill>
            <a:round/>
            <a:headEnd type="none" w="med" len="lg"/>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1" name="Line 44"/>
          <p:cNvSpPr>
            <a:spLocks noChangeShapeType="1"/>
          </p:cNvSpPr>
          <p:nvPr/>
        </p:nvSpPr>
        <p:spPr bwMode="auto">
          <a:xfrm flipH="1">
            <a:off x="5181600" y="3200400"/>
            <a:ext cx="685800" cy="1143000"/>
          </a:xfrm>
          <a:prstGeom prst="line">
            <a:avLst/>
          </a:prstGeom>
          <a:noFill/>
          <a:ln w="19050">
            <a:solidFill>
              <a:srgbClr val="FF0000"/>
            </a:solidFill>
            <a:round/>
            <a:headEnd type="none" w="med" len="lg"/>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42002" name="Picture 45" descr="3800fron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33600" y="5029200"/>
            <a:ext cx="7096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2003" name="Group 46"/>
          <p:cNvGrpSpPr>
            <a:grpSpLocks/>
          </p:cNvGrpSpPr>
          <p:nvPr/>
        </p:nvGrpSpPr>
        <p:grpSpPr bwMode="auto">
          <a:xfrm>
            <a:off x="2828925" y="4572000"/>
            <a:ext cx="496888" cy="879475"/>
            <a:chOff x="2663" y="2880"/>
            <a:chExt cx="313" cy="554"/>
          </a:xfrm>
        </p:grpSpPr>
        <p:sp>
          <p:nvSpPr>
            <p:cNvPr id="42006" name="Line 47"/>
            <p:cNvSpPr>
              <a:spLocks noChangeShapeType="1"/>
            </p:cNvSpPr>
            <p:nvPr/>
          </p:nvSpPr>
          <p:spPr bwMode="auto">
            <a:xfrm>
              <a:off x="2688" y="3168"/>
              <a:ext cx="288" cy="0"/>
            </a:xfrm>
            <a:prstGeom prst="line">
              <a:avLst/>
            </a:prstGeom>
            <a:noFill/>
            <a:ln w="76200">
              <a:solidFill>
                <a:schemeClr val="tx1"/>
              </a:solidFill>
              <a:round/>
              <a:headEnd type="none" w="med" len="lg"/>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2007" name="Group 48"/>
            <p:cNvGrpSpPr>
              <a:grpSpLocks/>
            </p:cNvGrpSpPr>
            <p:nvPr/>
          </p:nvGrpSpPr>
          <p:grpSpPr bwMode="auto">
            <a:xfrm>
              <a:off x="2663" y="2880"/>
              <a:ext cx="195" cy="554"/>
              <a:chOff x="2663" y="2880"/>
              <a:chExt cx="195" cy="554"/>
            </a:xfrm>
          </p:grpSpPr>
          <p:sp>
            <p:nvSpPr>
              <p:cNvPr id="42008" name="Line 49"/>
              <p:cNvSpPr>
                <a:spLocks noChangeShapeType="1"/>
              </p:cNvSpPr>
              <p:nvPr/>
            </p:nvSpPr>
            <p:spPr bwMode="auto">
              <a:xfrm flipV="1">
                <a:off x="2832" y="2880"/>
                <a:ext cx="0" cy="288"/>
              </a:xfrm>
              <a:prstGeom prst="line">
                <a:avLst/>
              </a:prstGeom>
              <a:noFill/>
              <a:ln w="28575">
                <a:solidFill>
                  <a:schemeClr val="tx1"/>
                </a:solidFill>
                <a:round/>
                <a:headEnd type="none" w="med" len="lg"/>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9" name="Freeform 50"/>
              <p:cNvSpPr>
                <a:spLocks/>
              </p:cNvSpPr>
              <p:nvPr/>
            </p:nvSpPr>
            <p:spPr bwMode="auto">
              <a:xfrm>
                <a:off x="2663" y="3187"/>
                <a:ext cx="195" cy="247"/>
              </a:xfrm>
              <a:custGeom>
                <a:avLst/>
                <a:gdLst>
                  <a:gd name="T0" fmla="*/ 0 w 195"/>
                  <a:gd name="T1" fmla="*/ 247 h 247"/>
                  <a:gd name="T2" fmla="*/ 135 w 195"/>
                  <a:gd name="T3" fmla="*/ 194 h 247"/>
                  <a:gd name="T4" fmla="*/ 180 w 195"/>
                  <a:gd name="T5" fmla="*/ 134 h 247"/>
                  <a:gd name="T6" fmla="*/ 187 w 195"/>
                  <a:gd name="T7" fmla="*/ 0 h 247"/>
                  <a:gd name="T8" fmla="*/ 0 60000 65536"/>
                  <a:gd name="T9" fmla="*/ 0 60000 65536"/>
                  <a:gd name="T10" fmla="*/ 0 60000 65536"/>
                  <a:gd name="T11" fmla="*/ 0 60000 65536"/>
                  <a:gd name="T12" fmla="*/ 0 w 195"/>
                  <a:gd name="T13" fmla="*/ 0 h 247"/>
                  <a:gd name="T14" fmla="*/ 195 w 195"/>
                  <a:gd name="T15" fmla="*/ 247 h 247"/>
                </a:gdLst>
                <a:ahLst/>
                <a:cxnLst>
                  <a:cxn ang="T8">
                    <a:pos x="T0" y="T1"/>
                  </a:cxn>
                  <a:cxn ang="T9">
                    <a:pos x="T2" y="T3"/>
                  </a:cxn>
                  <a:cxn ang="T10">
                    <a:pos x="T4" y="T5"/>
                  </a:cxn>
                  <a:cxn ang="T11">
                    <a:pos x="T6" y="T7"/>
                  </a:cxn>
                </a:cxnLst>
                <a:rect l="T12" t="T13" r="T14" b="T15"/>
                <a:pathLst>
                  <a:path w="195" h="247">
                    <a:moveTo>
                      <a:pt x="0" y="247"/>
                    </a:moveTo>
                    <a:cubicBezTo>
                      <a:pt x="47" y="231"/>
                      <a:pt x="89" y="210"/>
                      <a:pt x="135" y="194"/>
                    </a:cubicBezTo>
                    <a:cubicBezTo>
                      <a:pt x="144" y="165"/>
                      <a:pt x="163" y="159"/>
                      <a:pt x="180" y="134"/>
                    </a:cubicBezTo>
                    <a:cubicBezTo>
                      <a:pt x="195" y="70"/>
                      <a:pt x="187" y="114"/>
                      <a:pt x="187" y="0"/>
                    </a:cubicBezTo>
                  </a:path>
                </a:pathLst>
              </a:custGeom>
              <a:noFill/>
              <a:ln w="12700" cap="flat" cmpd="sng">
                <a:solidFill>
                  <a:schemeClr val="tx1"/>
                </a:solidFill>
                <a:prstDash val="solid"/>
                <a:round/>
                <a:headEnd type="none" w="med" len="lg"/>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
        <p:nvSpPr>
          <p:cNvPr id="42004" name="Text Box 51"/>
          <p:cNvSpPr txBox="1">
            <a:spLocks noChangeArrowheads="1"/>
          </p:cNvSpPr>
          <p:nvPr/>
        </p:nvSpPr>
        <p:spPr bwMode="auto">
          <a:xfrm>
            <a:off x="1143000" y="3810000"/>
            <a:ext cx="2609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lg"/>
                <a:tailEnd type="none" w="lg" len="lg"/>
              </a14:hiddenLine>
            </a:ext>
          </a:extLst>
        </p:spPr>
        <p:txBody>
          <a:bodyPr wrap="none">
            <a:spAutoFit/>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algn="ctr"/>
            <a:r>
              <a:rPr lang="en-US" sz="1800">
                <a:latin typeface="Arial" pitchFamily="34" charset="0"/>
              </a:rPr>
              <a:t>Schedule of data blocks</a:t>
            </a:r>
            <a:br>
              <a:rPr lang="en-US" sz="1800">
                <a:latin typeface="Arial" pitchFamily="34" charset="0"/>
              </a:rPr>
            </a:br>
            <a:r>
              <a:rPr lang="en-US" sz="1800">
                <a:latin typeface="Arial" pitchFamily="34" charset="0"/>
              </a:rPr>
              <a:t> to be transmitted</a:t>
            </a:r>
          </a:p>
        </p:txBody>
      </p:sp>
      <p:graphicFrame>
        <p:nvGraphicFramePr>
          <p:cNvPr id="42005" name="Object 7"/>
          <p:cNvGraphicFramePr>
            <a:graphicFrameLocks/>
          </p:cNvGraphicFramePr>
          <p:nvPr/>
        </p:nvGraphicFramePr>
        <p:xfrm>
          <a:off x="5508625" y="2133600"/>
          <a:ext cx="1236663" cy="1047750"/>
        </p:xfrm>
        <a:graphic>
          <a:graphicData uri="http://schemas.openxmlformats.org/presentationml/2006/ole">
            <mc:AlternateContent xmlns:mc="http://schemas.openxmlformats.org/markup-compatibility/2006">
              <mc:Choice xmlns:v="urn:schemas-microsoft-com:vml" Requires="v">
                <p:oleObj spid="_x0000_s42040" name="ClipArt" r:id="rId10" imgW="3401438" imgH="3813243" progId="MS_ClipArt_Gallery.2">
                  <p:embed/>
                </p:oleObj>
              </mc:Choice>
              <mc:Fallback>
                <p:oleObj name="ClipArt" r:id="rId10" imgW="3401438" imgH="3813243" progId="MS_ClipArt_Gallery.2">
                  <p:embed/>
                  <p:pic>
                    <p:nvPicPr>
                      <p:cNvPr id="0" name="Object 7"/>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08625" y="2133600"/>
                        <a:ext cx="1236663"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2" fill="hold" nodeType="afterEffect">
                                  <p:stCondLst>
                                    <p:cond delay="10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1500"/>
                            </p:stCondLst>
                            <p:childTnLst>
                              <p:par>
                                <p:cTn id="10" presetID="2" presetClass="entr" presetSubtype="12" fill="hold" nodeType="afterEffect">
                                  <p:stCondLst>
                                    <p:cond delay="100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3000"/>
                            </p:stCondLst>
                            <p:childTnLst>
                              <p:par>
                                <p:cTn id="15" presetID="2" presetClass="entr" presetSubtype="12" fill="hold" nodeType="afterEffect">
                                  <p:stCondLst>
                                    <p:cond delay="100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0370" name="Rectangle 2"/>
          <p:cNvSpPr>
            <a:spLocks noGrp="1" noChangeArrowheads="1"/>
          </p:cNvSpPr>
          <p:nvPr>
            <p:ph type="title"/>
          </p:nvPr>
        </p:nvSpPr>
        <p:spPr>
          <a:xfrm>
            <a:off x="0" y="404813"/>
            <a:ext cx="9144000" cy="685800"/>
          </a:xfrm>
        </p:spPr>
        <p:txBody>
          <a:bodyPr wrap="square" lIns="91440" tIns="45720" rIns="91440" bIns="45720" numCol="1" anchor="t" anchorCtr="0" compatLnSpc="1">
            <a:prstTxWarp prst="textNoShape">
              <a:avLst/>
            </a:prstTxWarp>
          </a:bodyPr>
          <a:lstStyle/>
          <a:p>
            <a:pPr eaLnBrk="1" hangingPunct="1"/>
            <a:r>
              <a:rPr altLang="zh-TW" smtClean="0">
                <a:effectLst>
                  <a:outerShdw blurRad="38100" dist="38100" dir="2700000" algn="tl">
                    <a:srgbClr val="C0C0C0"/>
                  </a:outerShdw>
                </a:effectLst>
                <a:latin typeface="Calibri" pitchFamily="34" charset="0"/>
                <a:ea typeface="Arial Unicode MS" pitchFamily="34" charset="-122"/>
                <a:cs typeface="Arial Unicode MS" pitchFamily="34" charset="-122"/>
              </a:rPr>
              <a:t>Models for wireless broadcast</a:t>
            </a:r>
          </a:p>
        </p:txBody>
      </p:sp>
      <p:sp>
        <p:nvSpPr>
          <p:cNvPr id="1210371" name="Rectangle 3"/>
          <p:cNvSpPr>
            <a:spLocks noGrp="1" noChangeArrowheads="1"/>
          </p:cNvSpPr>
          <p:nvPr>
            <p:ph type="body" idx="1"/>
          </p:nvPr>
        </p:nvSpPr>
        <p:spPr bwMode="auto">
          <a:xfrm>
            <a:off x="228600" y="1268413"/>
            <a:ext cx="8686800" cy="511333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a:buFont typeface="Wingdings" pitchFamily="2" charset="2"/>
              <a:buBlip>
                <a:blip r:embed="rId3"/>
              </a:buBlip>
            </a:pPr>
            <a:r>
              <a:rPr altLang="zh-TW" sz="2400">
                <a:solidFill>
                  <a:srgbClr val="404040"/>
                </a:solidFill>
                <a:ea typeface="MS PGothic" pitchFamily="34" charset="-128"/>
              </a:rPr>
              <a:t>Assume </a:t>
            </a:r>
            <a:r>
              <a:rPr sz="2400">
                <a:solidFill>
                  <a:srgbClr val="404040"/>
                </a:solidFill>
                <a:ea typeface="MS PGothic" pitchFamily="34" charset="-128"/>
              </a:rPr>
              <a:t>that records to be broadcast are stored on a hypothetical circular disk - the disk revolves and the angle changes from 0° to 360°</a:t>
            </a:r>
          </a:p>
          <a:p>
            <a:pPr>
              <a:buFont typeface="Wingdings" pitchFamily="2" charset="2"/>
              <a:buBlip>
                <a:blip r:embed="rId3"/>
              </a:buBlip>
            </a:pPr>
            <a:r>
              <a:rPr sz="2400">
                <a:solidFill>
                  <a:srgbClr val="404040"/>
                </a:solidFill>
                <a:ea typeface="MS PGothic" pitchFamily="34" charset="-128"/>
              </a:rPr>
              <a:t>The entire </a:t>
            </a:r>
            <a:r>
              <a:rPr sz="2400" i="1">
                <a:solidFill>
                  <a:srgbClr val="E46C0A"/>
                </a:solidFill>
                <a:ea typeface="MS PGothic" pitchFamily="34" charset="-128"/>
              </a:rPr>
              <a:t>N</a:t>
            </a:r>
            <a:r>
              <a:rPr sz="2400" i="1">
                <a:solidFill>
                  <a:srgbClr val="404040"/>
                </a:solidFill>
                <a:ea typeface="MS PGothic" pitchFamily="34" charset="-128"/>
              </a:rPr>
              <a:t> </a:t>
            </a:r>
            <a:r>
              <a:rPr sz="2400">
                <a:solidFill>
                  <a:srgbClr val="404040"/>
                </a:solidFill>
                <a:ea typeface="MS PGothic" pitchFamily="34" charset="-128"/>
              </a:rPr>
              <a:t>bits in </a:t>
            </a:r>
            <a:r>
              <a:rPr sz="2400" i="1">
                <a:solidFill>
                  <a:srgbClr val="E46C0A"/>
                </a:solidFill>
                <a:ea typeface="MS PGothic" pitchFamily="34" charset="-128"/>
              </a:rPr>
              <a:t>n</a:t>
            </a:r>
            <a:r>
              <a:rPr sz="2400">
                <a:solidFill>
                  <a:srgbClr val="404040"/>
                </a:solidFill>
                <a:ea typeface="MS PGothic" pitchFamily="34" charset="-128"/>
              </a:rPr>
              <a:t> records get pushed through a hypothetical reading-head over the disk.</a:t>
            </a:r>
          </a:p>
          <a:p>
            <a:pPr>
              <a:buFont typeface="Wingdings" pitchFamily="2" charset="2"/>
              <a:buBlip>
                <a:blip r:embed="rId3"/>
              </a:buBlip>
            </a:pPr>
            <a:r>
              <a:rPr sz="2400">
                <a:solidFill>
                  <a:srgbClr val="404040"/>
                </a:solidFill>
                <a:ea typeface="MS PGothic" pitchFamily="34" charset="-128"/>
              </a:rPr>
              <a:t>The head continuously reads each bit of a record just beneath it and broadcasts it instantaneously on the wireless network</a:t>
            </a:r>
          </a:p>
          <a:p>
            <a:pPr>
              <a:buFont typeface="Wingdings" pitchFamily="2" charset="2"/>
              <a:buBlip>
                <a:blip r:embed="rId3"/>
              </a:buBlip>
            </a:pPr>
            <a:r>
              <a:rPr sz="2400">
                <a:solidFill>
                  <a:srgbClr val="404040"/>
                </a:solidFill>
                <a:ea typeface="MS PGothic" pitchFamily="34" charset="-128"/>
              </a:rPr>
              <a:t>During next revolution each bit in the records positioned from 0° to 360°broadcast once again in the same sequence as in earlier revolution</a:t>
            </a:r>
          </a:p>
          <a:p>
            <a:pPr>
              <a:buFont typeface="Wingdings" pitchFamily="2" charset="2"/>
              <a:buBlip>
                <a:blip r:embed="rId3"/>
              </a:buBlip>
            </a:pPr>
            <a:r>
              <a:rPr sz="2400">
                <a:solidFill>
                  <a:srgbClr val="404040"/>
                </a:solidFill>
                <a:ea typeface="MS PGothic" pitchFamily="34" charset="-128"/>
              </a:rPr>
              <a:t>In case a device misses a record in first revolution, it can cache the same in next or any of the successive revolutions</a:t>
            </a:r>
            <a:endParaRPr altLang="zh-TW" sz="2400">
              <a:solidFill>
                <a:srgbClr val="404040"/>
              </a:solidFill>
              <a:ea typeface="MS PGothic"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10371">
                                            <p:txEl>
                                              <p:pRg st="1" end="1"/>
                                            </p:txEl>
                                          </p:spTgt>
                                        </p:tgtEl>
                                        <p:attrNameLst>
                                          <p:attrName>style.visibility</p:attrName>
                                        </p:attrNameLst>
                                      </p:cBhvr>
                                      <p:to>
                                        <p:strVal val="visible"/>
                                      </p:to>
                                    </p:set>
                                    <p:animEffect transition="in" filter="blinds(horizontal)">
                                      <p:cBhvr>
                                        <p:cTn id="7" dur="500"/>
                                        <p:tgtEl>
                                          <p:spTgt spid="12103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10371">
                                            <p:txEl>
                                              <p:pRg st="2" end="2"/>
                                            </p:txEl>
                                          </p:spTgt>
                                        </p:tgtEl>
                                        <p:attrNameLst>
                                          <p:attrName>style.visibility</p:attrName>
                                        </p:attrNameLst>
                                      </p:cBhvr>
                                      <p:to>
                                        <p:strVal val="visible"/>
                                      </p:to>
                                    </p:set>
                                    <p:animEffect transition="in" filter="blinds(horizontal)">
                                      <p:cBhvr>
                                        <p:cTn id="12" dur="500"/>
                                        <p:tgtEl>
                                          <p:spTgt spid="12103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10371">
                                            <p:txEl>
                                              <p:pRg st="3" end="3"/>
                                            </p:txEl>
                                          </p:spTgt>
                                        </p:tgtEl>
                                        <p:attrNameLst>
                                          <p:attrName>style.visibility</p:attrName>
                                        </p:attrNameLst>
                                      </p:cBhvr>
                                      <p:to>
                                        <p:strVal val="visible"/>
                                      </p:to>
                                    </p:set>
                                    <p:animEffect transition="in" filter="blinds(horizontal)">
                                      <p:cBhvr>
                                        <p:cTn id="17" dur="500"/>
                                        <p:tgtEl>
                                          <p:spTgt spid="121037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10371">
                                            <p:txEl>
                                              <p:pRg st="4" end="4"/>
                                            </p:txEl>
                                          </p:spTgt>
                                        </p:tgtEl>
                                        <p:attrNameLst>
                                          <p:attrName>style.visibility</p:attrName>
                                        </p:attrNameLst>
                                      </p:cBhvr>
                                      <p:to>
                                        <p:strVal val="visible"/>
                                      </p:to>
                                    </p:set>
                                    <p:animEffect transition="in" filter="blinds(horizontal)">
                                      <p:cBhvr>
                                        <p:cTn id="22" dur="500"/>
                                        <p:tgtEl>
                                          <p:spTgt spid="12103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554" name="Rectangle 2"/>
          <p:cNvSpPr>
            <a:spLocks noGrp="1" noChangeArrowheads="1"/>
          </p:cNvSpPr>
          <p:nvPr>
            <p:ph type="title"/>
          </p:nvPr>
        </p:nvSpPr>
        <p:spPr>
          <a:xfrm>
            <a:off x="304800" y="457200"/>
            <a:ext cx="8610600" cy="838200"/>
          </a:xfrm>
        </p:spPr>
        <p:txBody>
          <a:bodyPr wrap="square" lIns="91440" tIns="45720" rIns="91440" bIns="45720" numCol="1" anchor="t" anchorCtr="0" compatLnSpc="1">
            <a:prstTxWarp prst="textNoShape">
              <a:avLst/>
            </a:prstTxWarp>
          </a:bodyPr>
          <a:lstStyle/>
          <a:p>
            <a:pPr eaLnBrk="1" hangingPunct="1"/>
            <a:r>
              <a:rPr altLang="zh-TW" smtClean="0">
                <a:effectLst>
                  <a:outerShdw blurRad="38100" dist="38100" dir="2700000" algn="tl">
                    <a:srgbClr val="C0C0C0"/>
                  </a:outerShdw>
                </a:effectLst>
                <a:latin typeface="Calibri" pitchFamily="34" charset="0"/>
                <a:ea typeface="Arial Unicode MS" pitchFamily="34" charset="-122"/>
                <a:cs typeface="Arial Unicode MS" pitchFamily="34" charset="-122"/>
              </a:rPr>
              <a:t>Wireless data dissemination</a:t>
            </a:r>
          </a:p>
        </p:txBody>
      </p:sp>
      <p:sp>
        <p:nvSpPr>
          <p:cNvPr id="9218" name="Rectangle 3"/>
          <p:cNvSpPr>
            <a:spLocks noGrp="1" noChangeArrowheads="1"/>
          </p:cNvSpPr>
          <p:nvPr>
            <p:ph type="body" idx="1"/>
          </p:nvPr>
        </p:nvSpPr>
        <p:spPr bwMode="auto">
          <a:xfrm>
            <a:off x="250825" y="1447800"/>
            <a:ext cx="8658225" cy="41417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buFont typeface="Wingdings" pitchFamily="2" charset="2"/>
              <a:buBlip>
                <a:blip r:embed="rId3"/>
              </a:buBlip>
            </a:pPr>
            <a:r>
              <a:rPr altLang="zh-TW">
                <a:solidFill>
                  <a:srgbClr val="404040"/>
                </a:solidFill>
                <a:ea typeface="MS PGothic" pitchFamily="34" charset="-128"/>
              </a:rPr>
              <a:t>Application distribution service</a:t>
            </a:r>
          </a:p>
          <a:p>
            <a:pPr lvl="1" eaLnBrk="1" hangingPunct="1"/>
            <a:r>
              <a:rPr lang="en-US" altLang="zh-TW" smtClean="0">
                <a:solidFill>
                  <a:srgbClr val="262626"/>
                </a:solidFill>
              </a:rPr>
              <a:t>Information feeds: </a:t>
            </a:r>
          </a:p>
          <a:p>
            <a:pPr lvl="2" eaLnBrk="1" hangingPunct="1"/>
            <a:r>
              <a:rPr lang="en-US" altLang="zh-TW" smtClean="0"/>
              <a:t>Stock quotes and sport tickets, electronic newsletters, mailing lists, traffic and weather information systems, cable TV on the Internet.</a:t>
            </a:r>
          </a:p>
          <a:p>
            <a:pPr lvl="1" eaLnBrk="1" hangingPunct="1"/>
            <a:r>
              <a:rPr lang="en-US" altLang="zh-TW" smtClean="0">
                <a:solidFill>
                  <a:srgbClr val="262626"/>
                </a:solidFill>
              </a:rPr>
              <a:t>Commercial products: </a:t>
            </a:r>
          </a:p>
          <a:p>
            <a:pPr lvl="2" eaLnBrk="1" hangingPunct="1"/>
            <a:r>
              <a:rPr lang="en-US" altLang="zh-TW" smtClean="0"/>
              <a:t>AirMedia’s Live Internet broadcast network, </a:t>
            </a:r>
          </a:p>
          <a:p>
            <a:pPr lvl="2" eaLnBrk="1" hangingPunct="1"/>
            <a:r>
              <a:rPr lang="en-US" altLang="zh-TW" smtClean="0"/>
              <a:t>Hughes Network Systems’ DirectPC</a:t>
            </a:r>
          </a:p>
        </p:txBody>
      </p:sp>
      <p:pic>
        <p:nvPicPr>
          <p:cNvPr id="9219" name="Picture 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27763" y="4797425"/>
            <a:ext cx="1795462" cy="139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019925" y="3860800"/>
            <a:ext cx="1712913"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0370" name="Rectangle 2"/>
          <p:cNvSpPr>
            <a:spLocks noGrp="1" noChangeArrowheads="1"/>
          </p:cNvSpPr>
          <p:nvPr>
            <p:ph type="title"/>
          </p:nvPr>
        </p:nvSpPr>
        <p:spPr>
          <a:xfrm>
            <a:off x="0" y="333375"/>
            <a:ext cx="9144000" cy="685800"/>
          </a:xfrm>
        </p:spPr>
        <p:txBody>
          <a:bodyPr wrap="square" lIns="91440" tIns="45720" rIns="91440" bIns="45720" numCol="1" anchor="t" anchorCtr="0" compatLnSpc="1">
            <a:prstTxWarp prst="textNoShape">
              <a:avLst/>
            </a:prstTxWarp>
          </a:bodyPr>
          <a:lstStyle/>
          <a:p>
            <a:pPr eaLnBrk="1" hangingPunct="1"/>
            <a:r>
              <a:rPr altLang="zh-TW" smtClean="0">
                <a:effectLst>
                  <a:outerShdw blurRad="38100" dist="38100" dir="2700000" algn="tl">
                    <a:srgbClr val="C0C0C0"/>
                  </a:outerShdw>
                </a:effectLst>
                <a:latin typeface="Calibri" pitchFamily="34" charset="0"/>
                <a:ea typeface="Arial Unicode MS" pitchFamily="34" charset="-122"/>
                <a:cs typeface="Arial Unicode MS" pitchFamily="34" charset="-122"/>
              </a:rPr>
              <a:t>Models for wireless broadcast</a:t>
            </a:r>
          </a:p>
        </p:txBody>
      </p:sp>
      <p:sp>
        <p:nvSpPr>
          <p:cNvPr id="1210371" name="Rectangle 3"/>
          <p:cNvSpPr>
            <a:spLocks noGrp="1" noChangeArrowheads="1"/>
          </p:cNvSpPr>
          <p:nvPr>
            <p:ph type="body" idx="1"/>
          </p:nvPr>
        </p:nvSpPr>
        <p:spPr bwMode="auto">
          <a:xfrm>
            <a:off x="228600" y="1341438"/>
            <a:ext cx="8736013" cy="50403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a:buFont typeface="Wingdings" pitchFamily="2" charset="2"/>
              <a:buBlip>
                <a:blip r:embed="rId3"/>
              </a:buBlip>
            </a:pPr>
            <a:r>
              <a:rPr sz="2800" i="1">
                <a:solidFill>
                  <a:srgbClr val="404040"/>
                </a:solidFill>
                <a:ea typeface="MS PGothic" pitchFamily="34" charset="-128"/>
              </a:rPr>
              <a:t>T</a:t>
            </a:r>
            <a:r>
              <a:rPr i="1" baseline="-25000">
                <a:solidFill>
                  <a:srgbClr val="404040"/>
                </a:solidFill>
                <a:ea typeface="MS PGothic" pitchFamily="34" charset="-128"/>
              </a:rPr>
              <a:t>s</a:t>
            </a:r>
            <a:r>
              <a:rPr sz="2800" i="1">
                <a:solidFill>
                  <a:srgbClr val="404040"/>
                </a:solidFill>
                <a:ea typeface="MS PGothic" pitchFamily="34" charset="-128"/>
              </a:rPr>
              <a:t> = </a:t>
            </a:r>
            <a:r>
              <a:rPr sz="2800">
                <a:solidFill>
                  <a:srgbClr val="404040"/>
                </a:solidFill>
                <a:ea typeface="MS PGothic" pitchFamily="34" charset="-128"/>
              </a:rPr>
              <a:t>time taken for one revolution of the disk </a:t>
            </a:r>
          </a:p>
          <a:p>
            <a:pPr lvl="1"/>
            <a:r>
              <a:rPr lang="en-US" altLang="zh-CN" sz="2400" smtClean="0">
                <a:solidFill>
                  <a:srgbClr val="262626"/>
                </a:solidFill>
              </a:rPr>
              <a:t>Time interval between successive broadcasts of each bit in each record</a:t>
            </a:r>
          </a:p>
          <a:p>
            <a:pPr lvl="1"/>
            <a:r>
              <a:rPr lang="en-US" altLang="zh-CN" sz="2400" i="1" smtClean="0">
                <a:solidFill>
                  <a:srgbClr val="262626"/>
                </a:solidFill>
              </a:rPr>
              <a:t>Ts </a:t>
            </a:r>
            <a:r>
              <a:rPr lang="en-US" altLang="zh-CN" sz="2400" smtClean="0">
                <a:solidFill>
                  <a:srgbClr val="262626"/>
                </a:solidFill>
              </a:rPr>
              <a:t>= </a:t>
            </a:r>
            <a:r>
              <a:rPr lang="en-US" altLang="zh-CN" sz="2400" i="1" smtClean="0">
                <a:solidFill>
                  <a:srgbClr val="262626"/>
                </a:solidFill>
              </a:rPr>
              <a:t>N × ts</a:t>
            </a:r>
            <a:endParaRPr lang="en-US" altLang="zh-CN" sz="2400" smtClean="0">
              <a:solidFill>
                <a:srgbClr val="262626"/>
              </a:solidFill>
            </a:endParaRPr>
          </a:p>
          <a:p>
            <a:pPr>
              <a:buFont typeface="Wingdings" pitchFamily="2" charset="2"/>
              <a:buBlip>
                <a:blip r:embed="rId3"/>
              </a:buBlip>
            </a:pPr>
            <a:r>
              <a:rPr sz="2800">
                <a:solidFill>
                  <a:srgbClr val="404040"/>
                </a:solidFill>
                <a:ea typeface="MS PGothic" pitchFamily="34" charset="-128"/>
              </a:rPr>
              <a:t>t</a:t>
            </a:r>
            <a:r>
              <a:rPr baseline="-25000">
                <a:solidFill>
                  <a:srgbClr val="404040"/>
                </a:solidFill>
                <a:ea typeface="MS PGothic" pitchFamily="34" charset="-128"/>
              </a:rPr>
              <a:t>s</a:t>
            </a:r>
            <a:r>
              <a:rPr sz="2800" baseline="-25000">
                <a:solidFill>
                  <a:srgbClr val="404040"/>
                </a:solidFill>
                <a:ea typeface="MS PGothic" pitchFamily="34" charset="-128"/>
              </a:rPr>
              <a:t> </a:t>
            </a:r>
            <a:r>
              <a:rPr sz="2800">
                <a:solidFill>
                  <a:srgbClr val="404040"/>
                </a:solidFill>
                <a:ea typeface="MS PGothic" pitchFamily="34" charset="-128"/>
              </a:rPr>
              <a:t>= time interval between successive bits transmitted</a:t>
            </a:r>
          </a:p>
          <a:p>
            <a:pPr lvl="1"/>
            <a:r>
              <a:rPr lang="en-US" altLang="zh-CN" sz="2400" smtClean="0">
                <a:solidFill>
                  <a:srgbClr val="262626"/>
                </a:solidFill>
              </a:rPr>
              <a:t>Time interval between transmission of successive bits </a:t>
            </a:r>
          </a:p>
          <a:p>
            <a:pPr lvl="1"/>
            <a:r>
              <a:rPr lang="en-US" altLang="zh-CN" sz="2400" i="1" smtClean="0">
                <a:solidFill>
                  <a:srgbClr val="262626"/>
                </a:solidFill>
              </a:rPr>
              <a:t>ts </a:t>
            </a:r>
            <a:r>
              <a:rPr lang="en-US" altLang="zh-CN" sz="2400" smtClean="0">
                <a:solidFill>
                  <a:srgbClr val="262626"/>
                </a:solidFill>
              </a:rPr>
              <a:t>= (</a:t>
            </a:r>
            <a:r>
              <a:rPr lang="en-US" altLang="zh-CN" sz="2400" i="1" smtClean="0">
                <a:solidFill>
                  <a:srgbClr val="262626"/>
                </a:solidFill>
              </a:rPr>
              <a:t>Ts/N) </a:t>
            </a:r>
            <a:r>
              <a:rPr lang="en-US" altLang="zh-CN" sz="2400" smtClean="0">
                <a:solidFill>
                  <a:srgbClr val="262626"/>
                </a:solidFill>
              </a:rPr>
              <a:t>[= reciprocal of bandwidth] </a:t>
            </a:r>
          </a:p>
          <a:p>
            <a:pPr>
              <a:buFont typeface="Wingdings" pitchFamily="2" charset="2"/>
              <a:buBlip>
                <a:blip r:embed="rId3"/>
              </a:buBlip>
            </a:pPr>
            <a:r>
              <a:rPr sz="2800">
                <a:solidFill>
                  <a:srgbClr val="404040"/>
                </a:solidFill>
                <a:ea typeface="MS PGothic" pitchFamily="34" charset="-128"/>
              </a:rPr>
              <a:t>Due to sequential access of broadcast data items, increasing number of broadcast items causes mobile users to wait for longer time before receiving desired data items.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10371">
                                            <p:txEl>
                                              <p:pRg st="0" end="0"/>
                                            </p:txEl>
                                          </p:spTgt>
                                        </p:tgtEl>
                                        <p:attrNameLst>
                                          <p:attrName>style.visibility</p:attrName>
                                        </p:attrNameLst>
                                      </p:cBhvr>
                                      <p:to>
                                        <p:strVal val="visible"/>
                                      </p:to>
                                    </p:set>
                                    <p:animEffect transition="in" filter="blinds(horizontal)">
                                      <p:cBhvr>
                                        <p:cTn id="7" dur="500"/>
                                        <p:tgtEl>
                                          <p:spTgt spid="12103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10371">
                                            <p:txEl>
                                              <p:pRg st="3" end="3"/>
                                            </p:txEl>
                                          </p:spTgt>
                                        </p:tgtEl>
                                        <p:attrNameLst>
                                          <p:attrName>style.visibility</p:attrName>
                                        </p:attrNameLst>
                                      </p:cBhvr>
                                      <p:to>
                                        <p:strVal val="visible"/>
                                      </p:to>
                                    </p:set>
                                    <p:animEffect transition="in" filter="blinds(horizontal)">
                                      <p:cBhvr>
                                        <p:cTn id="12" dur="500"/>
                                        <p:tgtEl>
                                          <p:spTgt spid="121037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10371">
                                            <p:txEl>
                                              <p:pRg st="1" end="1"/>
                                            </p:txEl>
                                          </p:spTgt>
                                        </p:tgtEl>
                                        <p:attrNameLst>
                                          <p:attrName>style.visibility</p:attrName>
                                        </p:attrNameLst>
                                      </p:cBhvr>
                                      <p:to>
                                        <p:strVal val="visible"/>
                                      </p:to>
                                    </p:set>
                                    <p:animEffect transition="in" filter="blinds(horizontal)">
                                      <p:cBhvr>
                                        <p:cTn id="17" dur="500"/>
                                        <p:tgtEl>
                                          <p:spTgt spid="121037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10371">
                                            <p:txEl>
                                              <p:pRg st="2" end="2"/>
                                            </p:txEl>
                                          </p:spTgt>
                                        </p:tgtEl>
                                        <p:attrNameLst>
                                          <p:attrName>style.visibility</p:attrName>
                                        </p:attrNameLst>
                                      </p:cBhvr>
                                      <p:to>
                                        <p:strVal val="visible"/>
                                      </p:to>
                                    </p:set>
                                    <p:animEffect transition="in" filter="blinds(horizontal)">
                                      <p:cBhvr>
                                        <p:cTn id="22" dur="500"/>
                                        <p:tgtEl>
                                          <p:spTgt spid="121037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210371">
                                            <p:txEl>
                                              <p:pRg st="4" end="4"/>
                                            </p:txEl>
                                          </p:spTgt>
                                        </p:tgtEl>
                                        <p:attrNameLst>
                                          <p:attrName>style.visibility</p:attrName>
                                        </p:attrNameLst>
                                      </p:cBhvr>
                                      <p:to>
                                        <p:strVal val="visible"/>
                                      </p:to>
                                    </p:set>
                                    <p:animEffect transition="in" filter="blinds(horizontal)">
                                      <p:cBhvr>
                                        <p:cTn id="27" dur="500"/>
                                        <p:tgtEl>
                                          <p:spTgt spid="121037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210371">
                                            <p:txEl>
                                              <p:pRg st="5" end="5"/>
                                            </p:txEl>
                                          </p:spTgt>
                                        </p:tgtEl>
                                        <p:attrNameLst>
                                          <p:attrName>style.visibility</p:attrName>
                                        </p:attrNameLst>
                                      </p:cBhvr>
                                      <p:to>
                                        <p:strVal val="visible"/>
                                      </p:to>
                                    </p:set>
                                    <p:animEffect transition="in" filter="blinds(horizontal)">
                                      <p:cBhvr>
                                        <p:cTn id="32" dur="500"/>
                                        <p:tgtEl>
                                          <p:spTgt spid="121037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210371">
                                            <p:txEl>
                                              <p:pRg st="6" end="6"/>
                                            </p:txEl>
                                          </p:spTgt>
                                        </p:tgtEl>
                                        <p:attrNameLst>
                                          <p:attrName>style.visibility</p:attrName>
                                        </p:attrNameLst>
                                      </p:cBhvr>
                                      <p:to>
                                        <p:strVal val="visible"/>
                                      </p:to>
                                    </p:set>
                                    <p:animEffect transition="in" filter="blinds(horizontal)">
                                      <p:cBhvr>
                                        <p:cTn id="37" dur="500"/>
                                        <p:tgtEl>
                                          <p:spTgt spid="12103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3682" name="Rectangle 2"/>
          <p:cNvSpPr>
            <a:spLocks noGrp="1" noChangeArrowheads="1"/>
          </p:cNvSpPr>
          <p:nvPr>
            <p:ph type="title"/>
          </p:nvPr>
        </p:nvSpPr>
        <p:spPr>
          <a:xfrm>
            <a:off x="0" y="533400"/>
            <a:ext cx="9144000" cy="685800"/>
          </a:xfrm>
        </p:spPr>
        <p:txBody>
          <a:bodyPr vert="horz" wrap="square" lIns="91440" tIns="45720" rIns="91440" bIns="45720" numCol="1" anchor="t" anchorCtr="0" compatLnSpc="1">
            <a:prstTxWarp prst="textNoShape">
              <a:avLst/>
            </a:prstTxWarp>
          </a:bodyPr>
          <a:lstStyle/>
          <a:p>
            <a:pPr eaLnBrk="1" hangingPunct="1"/>
            <a:r>
              <a:rPr lang="en-US" altLang="zh-TW" smtClean="0">
                <a:solidFill>
                  <a:srgbClr val="663300"/>
                </a:solidFill>
                <a:latin typeface="Calibri" pitchFamily="34" charset="0"/>
                <a:ea typeface="Arial Unicode MS" pitchFamily="34" charset="-122"/>
                <a:cs typeface="Arial Unicode MS" pitchFamily="34" charset="-122"/>
              </a:rPr>
              <a:t>Access Time</a:t>
            </a:r>
          </a:p>
        </p:txBody>
      </p:sp>
      <p:sp>
        <p:nvSpPr>
          <p:cNvPr id="1223683" name="Rectangle 3"/>
          <p:cNvSpPr>
            <a:spLocks noChangeArrowheads="1"/>
          </p:cNvSpPr>
          <p:nvPr/>
        </p:nvSpPr>
        <p:spPr bwMode="auto">
          <a:xfrm>
            <a:off x="179388" y="1484313"/>
            <a:ext cx="8686800" cy="4752975"/>
          </a:xfrm>
          <a:prstGeom prst="rect">
            <a:avLst/>
          </a:prstGeom>
          <a:noFill/>
          <a:ln w="9525">
            <a:noFill/>
            <a:miter lim="800000"/>
            <a:headEnd/>
            <a:tailEnd/>
          </a:ln>
        </p:spPr>
        <p:txBody>
          <a:bodyPr/>
          <a:lstStyle/>
          <a:p>
            <a:pPr marL="342900" indent="-342900">
              <a:spcBef>
                <a:spcPct val="20000"/>
              </a:spcBef>
              <a:buClr>
                <a:schemeClr val="folHlink"/>
              </a:buClr>
              <a:buSzPct val="90000"/>
              <a:buFontTx/>
              <a:buBlip>
                <a:blip r:embed="rId3"/>
              </a:buBlip>
            </a:pPr>
            <a:r>
              <a:rPr lang="en-US" altLang="zh-TW" sz="2800" b="1">
                <a:solidFill>
                  <a:srgbClr val="404040"/>
                </a:solidFill>
                <a:latin typeface="Calibri" pitchFamily="34" charset="0"/>
                <a:ea typeface="宋体" pitchFamily="2" charset="-122"/>
                <a:cs typeface="Calibri" pitchFamily="34" charset="0"/>
              </a:rPr>
              <a:t>The main purpose of broadcast is to push records of greater interest with greater frequency in order to reduce access time or average access latency </a:t>
            </a:r>
          </a:p>
          <a:p>
            <a:pPr marL="342900" indent="-342900">
              <a:spcBef>
                <a:spcPct val="20000"/>
              </a:spcBef>
              <a:buClr>
                <a:schemeClr val="folHlink"/>
              </a:buClr>
              <a:buSzPct val="90000"/>
              <a:buFont typeface="Wingdings" pitchFamily="2" charset="2"/>
              <a:buBlip>
                <a:blip r:embed="rId3"/>
              </a:buBlip>
            </a:pPr>
            <a:r>
              <a:rPr lang="en-US" altLang="zh-TW" sz="2800" b="1">
                <a:solidFill>
                  <a:srgbClr val="404040"/>
                </a:solidFill>
                <a:latin typeface="Calibri" pitchFamily="34" charset="0"/>
                <a:ea typeface="宋体" pitchFamily="2" charset="-122"/>
                <a:cs typeface="Calibri" pitchFamily="34" charset="0"/>
              </a:rPr>
              <a:t>t</a:t>
            </a:r>
            <a:r>
              <a:rPr lang="en-US" altLang="zh-TW" sz="2800" b="1" baseline="-25000">
                <a:solidFill>
                  <a:srgbClr val="404040"/>
                </a:solidFill>
                <a:latin typeface="Calibri" pitchFamily="34" charset="0"/>
                <a:ea typeface="宋体" pitchFamily="2" charset="-122"/>
                <a:cs typeface="Calibri" pitchFamily="34" charset="0"/>
              </a:rPr>
              <a:t>access</a:t>
            </a:r>
            <a:r>
              <a:rPr lang="en-US" altLang="zh-TW" sz="2800" b="1">
                <a:solidFill>
                  <a:srgbClr val="404040"/>
                </a:solidFill>
                <a:latin typeface="Calibri" pitchFamily="34" charset="0"/>
                <a:ea typeface="宋体" pitchFamily="2" charset="-122"/>
                <a:cs typeface="Calibri" pitchFamily="34" charset="0"/>
              </a:rPr>
              <a:t> = the time interval between request from device and reception of interested data item from broadcasting or data pushing or responding system</a:t>
            </a:r>
          </a:p>
          <a:p>
            <a:pPr marL="342900" lvl="1" indent="-342900">
              <a:spcBef>
                <a:spcPct val="20000"/>
              </a:spcBef>
              <a:buClr>
                <a:schemeClr val="folHlink"/>
              </a:buClr>
              <a:buSzPct val="90000"/>
              <a:buFontTx/>
              <a:buBlip>
                <a:blip r:embed="rId3"/>
              </a:buBlip>
            </a:pPr>
            <a:r>
              <a:rPr lang="en-US" altLang="zh-TW" sz="2800" b="1">
                <a:solidFill>
                  <a:srgbClr val="404040"/>
                </a:solidFill>
                <a:latin typeface="Calibri" pitchFamily="34" charset="0"/>
                <a:ea typeface="宋体" pitchFamily="2" charset="-122"/>
                <a:cs typeface="Calibri" pitchFamily="34" charset="0"/>
              </a:rPr>
              <a:t>t</a:t>
            </a:r>
            <a:r>
              <a:rPr lang="en-US" altLang="zh-TW" sz="2800" b="1" baseline="-25000">
                <a:solidFill>
                  <a:srgbClr val="404040"/>
                </a:solidFill>
                <a:latin typeface="Calibri" pitchFamily="34" charset="0"/>
                <a:ea typeface="宋体" pitchFamily="2" charset="-122"/>
                <a:cs typeface="Calibri" pitchFamily="34" charset="0"/>
              </a:rPr>
              <a:t>access </a:t>
            </a:r>
            <a:r>
              <a:rPr lang="en-US" altLang="zh-TW" sz="2800" b="1">
                <a:solidFill>
                  <a:srgbClr val="404040"/>
                </a:solidFill>
                <a:latin typeface="Calibri" pitchFamily="34" charset="0"/>
                <a:ea typeface="宋体" pitchFamily="2" charset="-122"/>
                <a:cs typeface="Calibri" pitchFamily="34" charset="0"/>
              </a:rPr>
              <a:t>is dependent on the number (n) and size (N) of the records to be broadcast</a:t>
            </a:r>
          </a:p>
          <a:p>
            <a:pPr marL="800100" lvl="2" indent="-342900">
              <a:spcBef>
                <a:spcPct val="20000"/>
              </a:spcBef>
              <a:buClr>
                <a:schemeClr val="folHlink"/>
              </a:buClr>
              <a:buSzPct val="90000"/>
              <a:buFontTx/>
              <a:buBlip>
                <a:blip r:embed="rId3"/>
              </a:buBlip>
            </a:pPr>
            <a:r>
              <a:rPr lang="en-US" altLang="zh-TW" sz="2600">
                <a:solidFill>
                  <a:srgbClr val="404040"/>
                </a:solidFill>
                <a:latin typeface="Calibri" pitchFamily="34" charset="0"/>
                <a:ea typeface="宋体" pitchFamily="2" charset="-122"/>
                <a:cs typeface="Calibri" pitchFamily="34" charset="0"/>
              </a:rPr>
              <a:t>the greater the n and N, the greater will be t</a:t>
            </a:r>
            <a:r>
              <a:rPr lang="en-US" altLang="zh-TW" sz="2600" baseline="-25000">
                <a:solidFill>
                  <a:srgbClr val="404040"/>
                </a:solidFill>
                <a:latin typeface="Calibri" pitchFamily="34" charset="0"/>
                <a:ea typeface="宋体" pitchFamily="2" charset="-122"/>
                <a:cs typeface="Calibri" pitchFamily="34" charset="0"/>
              </a:rPr>
              <a:t>access</a:t>
            </a:r>
            <a:endParaRPr lang="en-US" altLang="zh-TW" sz="2600">
              <a:solidFill>
                <a:srgbClr val="404040"/>
              </a:solidFill>
              <a:latin typeface="Calibri" pitchFamily="34" charset="0"/>
              <a:ea typeface="宋体" pitchFamily="2" charset="-122"/>
              <a:cs typeface="Calibri"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3682" name="Rectangle 2"/>
          <p:cNvSpPr>
            <a:spLocks noGrp="1" noChangeArrowheads="1"/>
          </p:cNvSpPr>
          <p:nvPr>
            <p:ph type="title"/>
          </p:nvPr>
        </p:nvSpPr>
        <p:spPr>
          <a:xfrm>
            <a:off x="11113" y="333375"/>
            <a:ext cx="9144000" cy="685800"/>
          </a:xfrm>
        </p:spPr>
        <p:txBody>
          <a:bodyPr vert="horz" wrap="square" lIns="91440" tIns="45720" rIns="91440" bIns="45720" numCol="1" anchor="t" anchorCtr="0" compatLnSpc="1">
            <a:prstTxWarp prst="textNoShape">
              <a:avLst/>
            </a:prstTxWarp>
          </a:bodyPr>
          <a:lstStyle/>
          <a:p>
            <a:pPr eaLnBrk="1" hangingPunct="1"/>
            <a:r>
              <a:rPr lang="en-US" altLang="zh-TW" smtClean="0">
                <a:solidFill>
                  <a:srgbClr val="663300"/>
                </a:solidFill>
                <a:latin typeface="Calibri" pitchFamily="34" charset="0"/>
                <a:ea typeface="Arial Unicode MS" pitchFamily="34" charset="-122"/>
                <a:cs typeface="Arial Unicode MS" pitchFamily="34" charset="-122"/>
              </a:rPr>
              <a:t>Tuning Time</a:t>
            </a:r>
          </a:p>
        </p:txBody>
      </p:sp>
      <p:sp>
        <p:nvSpPr>
          <p:cNvPr id="1223683" name="Rectangle 3"/>
          <p:cNvSpPr>
            <a:spLocks noChangeArrowheads="1"/>
          </p:cNvSpPr>
          <p:nvPr/>
        </p:nvSpPr>
        <p:spPr bwMode="auto">
          <a:xfrm>
            <a:off x="179388" y="1125538"/>
            <a:ext cx="8686800" cy="5327650"/>
          </a:xfrm>
          <a:prstGeom prst="rect">
            <a:avLst/>
          </a:prstGeom>
          <a:noFill/>
          <a:ln w="9525">
            <a:noFill/>
            <a:miter lim="800000"/>
            <a:headEnd/>
            <a:tailEnd/>
          </a:ln>
        </p:spPr>
        <p:txBody>
          <a:bodyPr/>
          <a:lstStyle/>
          <a:p>
            <a:pPr marL="342900" indent="-342900">
              <a:spcBef>
                <a:spcPct val="20000"/>
              </a:spcBef>
              <a:buClr>
                <a:schemeClr val="folHlink"/>
              </a:buClr>
              <a:buSzPct val="90000"/>
              <a:buFontTx/>
              <a:buBlip>
                <a:blip r:embed="rId3"/>
              </a:buBlip>
            </a:pPr>
            <a:r>
              <a:rPr lang="en-US" altLang="zh-TW" sz="2800" b="1">
                <a:solidFill>
                  <a:srgbClr val="404040"/>
                </a:solidFill>
                <a:latin typeface="Calibri" pitchFamily="34" charset="0"/>
                <a:ea typeface="宋体" pitchFamily="2" charset="-122"/>
                <a:cs typeface="Calibri" pitchFamily="34" charset="0"/>
              </a:rPr>
              <a:t>MU should be activated for listening and caching only when it is going to receive the elected data records or buckets of interest</a:t>
            </a:r>
          </a:p>
          <a:p>
            <a:pPr marL="742950" lvl="1" indent="-285750">
              <a:spcBef>
                <a:spcPct val="20000"/>
              </a:spcBef>
              <a:buClr>
                <a:schemeClr val="hlink"/>
              </a:buClr>
              <a:buSzPct val="90000"/>
              <a:buFontTx/>
              <a:buBlip>
                <a:blip r:embed="rId4"/>
              </a:buBlip>
            </a:pPr>
            <a:r>
              <a:rPr lang="en-US" altLang="zh-TW" sz="2200">
                <a:solidFill>
                  <a:srgbClr val="262626"/>
                </a:solidFill>
                <a:latin typeface="Calibri" pitchFamily="34" charset="0"/>
                <a:ea typeface="Arial Unicode MS" pitchFamily="34" charset="-122"/>
              </a:rPr>
              <a:t>MU does not have sufficient energy to continuously cache the broadcast records and hoard them in memory</a:t>
            </a:r>
          </a:p>
          <a:p>
            <a:pPr marL="742950" lvl="1" indent="-285750">
              <a:spcBef>
                <a:spcPct val="20000"/>
              </a:spcBef>
              <a:buClr>
                <a:schemeClr val="hlink"/>
              </a:buClr>
              <a:buSzPct val="90000"/>
              <a:buFontTx/>
              <a:buBlip>
                <a:blip r:embed="rId4"/>
              </a:buBlip>
            </a:pPr>
            <a:r>
              <a:rPr lang="en-US" altLang="zh-TW" sz="2200">
                <a:solidFill>
                  <a:srgbClr val="262626"/>
                </a:solidFill>
                <a:latin typeface="Calibri" pitchFamily="34" charset="0"/>
                <a:ea typeface="Arial Unicode MS" pitchFamily="34" charset="-122"/>
              </a:rPr>
              <a:t>MU dissipates more power if it gets each pushed item and caches it </a:t>
            </a:r>
          </a:p>
          <a:p>
            <a:pPr marL="342900" indent="-342900">
              <a:spcBef>
                <a:spcPct val="20000"/>
              </a:spcBef>
              <a:buClr>
                <a:schemeClr val="hlink"/>
              </a:buClr>
              <a:buSzPct val="90000"/>
              <a:buFontTx/>
              <a:buBlip>
                <a:blip r:embed="rId4"/>
              </a:buBlip>
            </a:pPr>
            <a:r>
              <a:rPr lang="en-US" altLang="zh-TW" sz="2800" b="1">
                <a:solidFill>
                  <a:srgbClr val="404040"/>
                </a:solidFill>
                <a:latin typeface="Calibri" pitchFamily="34" charset="0"/>
                <a:ea typeface="宋体" pitchFamily="2" charset="-122"/>
                <a:cs typeface="Calibri" pitchFamily="34" charset="0"/>
              </a:rPr>
              <a:t>Tuning means that MU gets ready for caching at those instants and intervals when a desired record of interest is broadcast</a:t>
            </a:r>
          </a:p>
          <a:p>
            <a:pPr marL="742950" lvl="2" indent="-285750">
              <a:spcBef>
                <a:spcPct val="20000"/>
              </a:spcBef>
              <a:buClr>
                <a:schemeClr val="hlink"/>
              </a:buClr>
              <a:buSzPct val="90000"/>
              <a:buFontTx/>
              <a:buBlip>
                <a:blip r:embed="rId4"/>
              </a:buBlip>
            </a:pPr>
            <a:r>
              <a:rPr lang="en-US" altLang="zh-TW" sz="2800" b="1">
                <a:solidFill>
                  <a:srgbClr val="404040"/>
                </a:solidFill>
                <a:latin typeface="Calibri" pitchFamily="34" charset="0"/>
                <a:ea typeface="宋体" pitchFamily="2" charset="-122"/>
                <a:cs typeface="Calibri" pitchFamily="34" charset="0"/>
              </a:rPr>
              <a:t>t</a:t>
            </a:r>
            <a:r>
              <a:rPr lang="en-US" altLang="zh-TW" sz="2800" b="1" baseline="-25000">
                <a:solidFill>
                  <a:srgbClr val="404040"/>
                </a:solidFill>
                <a:latin typeface="Calibri" pitchFamily="34" charset="0"/>
                <a:ea typeface="宋体" pitchFamily="2" charset="-122"/>
                <a:cs typeface="Calibri" pitchFamily="34" charset="0"/>
              </a:rPr>
              <a:t>tune</a:t>
            </a:r>
            <a:r>
              <a:rPr lang="en-US" altLang="zh-TW" sz="2800" b="1">
                <a:solidFill>
                  <a:srgbClr val="404040"/>
                </a:solidFill>
                <a:latin typeface="Calibri" pitchFamily="34" charset="0"/>
                <a:ea typeface="宋体" pitchFamily="2" charset="-122"/>
                <a:cs typeface="Calibri" pitchFamily="34" charset="0"/>
              </a:rPr>
              <a:t> =</a:t>
            </a:r>
            <a:r>
              <a:rPr lang="en-US" altLang="zh-TW" sz="2000" b="1">
                <a:solidFill>
                  <a:srgbClr val="404040"/>
                </a:solidFill>
                <a:latin typeface="Calibri" pitchFamily="34" charset="0"/>
                <a:ea typeface="宋体" pitchFamily="2" charset="-122"/>
                <a:cs typeface="Calibri" pitchFamily="34" charset="0"/>
              </a:rPr>
              <a:t> </a:t>
            </a:r>
            <a:r>
              <a:rPr lang="en-US" altLang="zh-TW" sz="2200">
                <a:solidFill>
                  <a:srgbClr val="262626"/>
                </a:solidFill>
                <a:latin typeface="Calibri" pitchFamily="34" charset="0"/>
                <a:ea typeface="Arial Unicode MS" pitchFamily="34" charset="-122"/>
                <a:cs typeface="Calibri" pitchFamily="34" charset="0"/>
              </a:rPr>
              <a:t>time MU spent on listening actively to the channel</a:t>
            </a:r>
          </a:p>
          <a:p>
            <a:pPr marL="742950" lvl="2" indent="-285750">
              <a:spcBef>
                <a:spcPct val="20000"/>
              </a:spcBef>
              <a:buClr>
                <a:schemeClr val="hlink"/>
              </a:buClr>
              <a:buSzPct val="90000"/>
              <a:buFontTx/>
              <a:buBlip>
                <a:blip r:embed="rId4"/>
              </a:buBlip>
            </a:pPr>
            <a:r>
              <a:rPr lang="en-US" altLang="zh-TW" sz="2200">
                <a:solidFill>
                  <a:srgbClr val="262626"/>
                </a:solidFill>
                <a:latin typeface="Calibri" pitchFamily="34" charset="0"/>
                <a:ea typeface="Arial Unicode MS" pitchFamily="34" charset="-122"/>
                <a:cs typeface="Calibri" pitchFamily="34" charset="0"/>
              </a:rPr>
              <a:t>Since MU must scan the channel for interested data item, its power consumption can be considered as directly proportional to </a:t>
            </a:r>
            <a:r>
              <a:rPr lang="en-US" altLang="zh-TW" sz="2200" b="1">
                <a:solidFill>
                  <a:srgbClr val="404040"/>
                </a:solidFill>
                <a:latin typeface="Calibri" pitchFamily="34" charset="0"/>
                <a:ea typeface="宋体" pitchFamily="2" charset="-122"/>
                <a:cs typeface="Calibri" pitchFamily="34" charset="0"/>
              </a:rPr>
              <a:t>t</a:t>
            </a:r>
            <a:r>
              <a:rPr lang="en-US" altLang="zh-TW" sz="2200" b="1" baseline="-25000">
                <a:solidFill>
                  <a:srgbClr val="404040"/>
                </a:solidFill>
                <a:latin typeface="Calibri" pitchFamily="34" charset="0"/>
                <a:ea typeface="宋体" pitchFamily="2" charset="-122"/>
                <a:cs typeface="Calibri" pitchFamily="34" charset="0"/>
              </a:rPr>
              <a:t>tune</a:t>
            </a:r>
            <a:endParaRPr lang="en-US" altLang="zh-TW" sz="2200" b="1">
              <a:solidFill>
                <a:srgbClr val="404040"/>
              </a:solidFill>
              <a:latin typeface="Calibri" pitchFamily="34" charset="0"/>
              <a:ea typeface="宋体" pitchFamily="2" charset="-122"/>
              <a:cs typeface="Calibri" pitchFamily="34" charset="0"/>
            </a:endParaRPr>
          </a:p>
          <a:p>
            <a:pPr marL="742950" lvl="1" indent="-285750">
              <a:spcBef>
                <a:spcPct val="20000"/>
              </a:spcBef>
              <a:buClr>
                <a:schemeClr val="hlink"/>
              </a:buClr>
              <a:buSzPct val="90000"/>
              <a:buFontTx/>
              <a:buBlip>
                <a:blip r:embed="rId4"/>
              </a:buBlip>
            </a:pPr>
            <a:endParaRPr lang="en-US" altLang="zh-TW">
              <a:solidFill>
                <a:srgbClr val="262626"/>
              </a:solidFill>
              <a:latin typeface="Calibri" pitchFamily="34" charset="0"/>
              <a:ea typeface="Arial Unicode MS"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3682" name="Rectangle 2"/>
          <p:cNvSpPr>
            <a:spLocks noGrp="1" noChangeArrowheads="1"/>
          </p:cNvSpPr>
          <p:nvPr>
            <p:ph type="title"/>
          </p:nvPr>
        </p:nvSpPr>
        <p:spPr>
          <a:xfrm>
            <a:off x="0" y="533400"/>
            <a:ext cx="9144000" cy="685800"/>
          </a:xfrm>
        </p:spPr>
        <p:txBody>
          <a:bodyPr vert="horz" wrap="square" lIns="91440" tIns="45720" rIns="91440" bIns="45720" numCol="1" anchor="t" anchorCtr="0" compatLnSpc="1">
            <a:prstTxWarp prst="textNoShape">
              <a:avLst/>
            </a:prstTxWarp>
          </a:bodyPr>
          <a:lstStyle/>
          <a:p>
            <a:pPr eaLnBrk="1" hangingPunct="1"/>
            <a:r>
              <a:rPr lang="en-US" altLang="zh-TW" smtClean="0">
                <a:solidFill>
                  <a:srgbClr val="663300"/>
                </a:solidFill>
                <a:latin typeface="Calibri" pitchFamily="34" charset="0"/>
                <a:ea typeface="Arial Unicode MS" pitchFamily="34" charset="-122"/>
                <a:cs typeface="Arial Unicode MS" pitchFamily="34" charset="-122"/>
              </a:rPr>
              <a:t>Access Time &amp; Tuning Time</a:t>
            </a:r>
          </a:p>
        </p:txBody>
      </p:sp>
      <p:sp>
        <p:nvSpPr>
          <p:cNvPr id="1223683" name="Rectangle 3"/>
          <p:cNvSpPr>
            <a:spLocks noChangeArrowheads="1"/>
          </p:cNvSpPr>
          <p:nvPr/>
        </p:nvSpPr>
        <p:spPr bwMode="auto">
          <a:xfrm>
            <a:off x="179388" y="1484313"/>
            <a:ext cx="8686800" cy="4752975"/>
          </a:xfrm>
          <a:prstGeom prst="rect">
            <a:avLst/>
          </a:prstGeom>
          <a:noFill/>
          <a:ln w="9525">
            <a:noFill/>
            <a:miter lim="800000"/>
            <a:headEnd/>
            <a:tailEnd/>
          </a:ln>
        </p:spPr>
        <p:txBody>
          <a:bodyPr/>
          <a:lstStyle/>
          <a:p>
            <a:pPr marL="342900" indent="-342900">
              <a:spcBef>
                <a:spcPct val="20000"/>
              </a:spcBef>
              <a:buClr>
                <a:schemeClr val="folHlink"/>
              </a:buClr>
              <a:buSzPct val="90000"/>
              <a:buFont typeface="Wingdings" pitchFamily="2" charset="2"/>
              <a:buBlip>
                <a:blip r:embed="rId3"/>
              </a:buBlip>
            </a:pPr>
            <a:r>
              <a:rPr lang="en-US" altLang="zh-TW" sz="3200" b="1">
                <a:solidFill>
                  <a:srgbClr val="404040"/>
                </a:solidFill>
                <a:latin typeface="Calibri" pitchFamily="34" charset="0"/>
                <a:ea typeface="宋体" pitchFamily="2" charset="-122"/>
                <a:cs typeface="Calibri" pitchFamily="34" charset="0"/>
              </a:rPr>
              <a:t>Do they have any correlation?</a:t>
            </a:r>
            <a:endParaRPr lang="en-US" altLang="zh-TW" sz="3200" b="1" baseline="-25000">
              <a:solidFill>
                <a:srgbClr val="404040"/>
              </a:solidFill>
              <a:latin typeface="Calibri" pitchFamily="34" charset="0"/>
              <a:ea typeface="宋体" pitchFamily="2" charset="-122"/>
              <a:cs typeface="Calibri"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1394" name="Rectangle 2"/>
          <p:cNvSpPr>
            <a:spLocks noGrp="1" noChangeArrowheads="1"/>
          </p:cNvSpPr>
          <p:nvPr>
            <p:ph type="title"/>
          </p:nvPr>
        </p:nvSpPr>
        <p:spPr>
          <a:xfrm>
            <a:off x="0" y="404813"/>
            <a:ext cx="9144000" cy="685800"/>
          </a:xfrm>
        </p:spPr>
        <p:txBody>
          <a:bodyPr vert="horz" wrap="square" lIns="91440" tIns="45720" rIns="91440" bIns="45720" numCol="1" anchor="t" anchorCtr="0" compatLnSpc="1">
            <a:prstTxWarp prst="textNoShape">
              <a:avLst/>
            </a:prstTxWarp>
          </a:bodyPr>
          <a:lstStyle/>
          <a:p>
            <a:pPr eaLnBrk="1" hangingPunct="1"/>
            <a:r>
              <a:rPr lang="en-US" altLang="zh-TW" smtClean="0">
                <a:solidFill>
                  <a:srgbClr val="663300"/>
                </a:solidFill>
                <a:latin typeface="Calibri" pitchFamily="34" charset="0"/>
                <a:ea typeface="Arial Unicode MS" pitchFamily="34" charset="-122"/>
                <a:cs typeface="Arial Unicode MS" pitchFamily="34" charset="-122"/>
              </a:rPr>
              <a:t>Broadcast disks</a:t>
            </a:r>
          </a:p>
        </p:txBody>
      </p:sp>
      <p:sp>
        <p:nvSpPr>
          <p:cNvPr id="1028" name="Rectangle 3"/>
          <p:cNvSpPr>
            <a:spLocks noChangeArrowheads="1"/>
          </p:cNvSpPr>
          <p:nvPr/>
        </p:nvSpPr>
        <p:spPr bwMode="auto">
          <a:xfrm>
            <a:off x="228600" y="1268413"/>
            <a:ext cx="8686800" cy="5184775"/>
          </a:xfrm>
          <a:prstGeom prst="rect">
            <a:avLst/>
          </a:prstGeom>
          <a:noFill/>
          <a:ln w="9525">
            <a:noFill/>
            <a:miter lim="800000"/>
            <a:headEnd/>
            <a:tailEnd/>
          </a:ln>
        </p:spPr>
        <p:txBody>
          <a:bodyPr/>
          <a:lstStyle/>
          <a:p>
            <a:pPr marL="342900" indent="-342900">
              <a:lnSpc>
                <a:spcPct val="95000"/>
              </a:lnSpc>
              <a:spcBef>
                <a:spcPct val="25000"/>
              </a:spcBef>
              <a:buClr>
                <a:schemeClr val="folHlink"/>
              </a:buClr>
              <a:buSzPct val="90000"/>
              <a:buFontTx/>
              <a:buBlip>
                <a:blip r:embed="rId3"/>
              </a:buBlip>
              <a:defRPr/>
            </a:pPr>
            <a:r>
              <a:rPr lang="en-US" altLang="zh-TW" sz="2600" b="1" kern="0" dirty="0">
                <a:solidFill>
                  <a:schemeClr val="tx1">
                    <a:lumMod val="75000"/>
                    <a:lumOff val="25000"/>
                  </a:schemeClr>
                </a:solidFill>
                <a:latin typeface="Calibri" pitchFamily="34" charset="0"/>
                <a:ea typeface="宋体" charset="-122"/>
                <a:cs typeface="Calibri" pitchFamily="34" charset="0"/>
              </a:rPr>
              <a:t>Recall that </a:t>
            </a:r>
            <a:r>
              <a:rPr lang="en-US" sz="2600" b="1" kern="0" dirty="0">
                <a:solidFill>
                  <a:schemeClr val="tx1">
                    <a:lumMod val="75000"/>
                    <a:lumOff val="25000"/>
                  </a:schemeClr>
                </a:solidFill>
                <a:latin typeface="Calibri" pitchFamily="34" charset="0"/>
                <a:ea typeface="宋体" charset="-122"/>
                <a:cs typeface="Calibri" pitchFamily="34" charset="0"/>
              </a:rPr>
              <a:t>broadcast</a:t>
            </a:r>
            <a:r>
              <a:rPr lang="en-US" sz="2600" b="1" kern="0" dirty="0">
                <a:solidFill>
                  <a:schemeClr val="tx1">
                    <a:lumMod val="75000"/>
                    <a:lumOff val="25000"/>
                  </a:schemeClr>
                </a:solidFill>
                <a:latin typeface="Calibri" pitchFamily="34" charset="0"/>
                <a:ea typeface="宋体" charset="-122"/>
                <a:cs typeface="Calibri" pitchFamily="34" charset="0"/>
              </a:rPr>
              <a:t>-disk </a:t>
            </a:r>
            <a:r>
              <a:rPr lang="en-US" sz="2600" b="1" kern="0" dirty="0">
                <a:solidFill>
                  <a:schemeClr val="tx1">
                    <a:lumMod val="75000"/>
                    <a:lumOff val="25000"/>
                  </a:schemeClr>
                </a:solidFill>
                <a:latin typeface="Calibri" pitchFamily="34" charset="0"/>
                <a:ea typeface="宋体" charset="-122"/>
                <a:cs typeface="Calibri" pitchFamily="34" charset="0"/>
              </a:rPr>
              <a:t>programs </a:t>
            </a:r>
            <a:r>
              <a:rPr lang="en-US" altLang="zh-TW" sz="2600" b="1" kern="0" dirty="0">
                <a:solidFill>
                  <a:schemeClr val="tx1">
                    <a:lumMod val="75000"/>
                    <a:lumOff val="25000"/>
                  </a:schemeClr>
                </a:solidFill>
                <a:latin typeface="Calibri" pitchFamily="34" charset="0"/>
                <a:ea typeface="宋体" charset="-122"/>
                <a:cs typeface="Calibri" pitchFamily="34" charset="0"/>
              </a:rPr>
              <a:t>c</a:t>
            </a:r>
            <a:r>
              <a:rPr lang="en-US" sz="2600" b="1" kern="0" dirty="0">
                <a:solidFill>
                  <a:schemeClr val="tx1">
                    <a:lumMod val="75000"/>
                    <a:lumOff val="25000"/>
                  </a:schemeClr>
                </a:solidFill>
                <a:latin typeface="Calibri" pitchFamily="34" charset="0"/>
                <a:ea typeface="宋体" charset="-122"/>
                <a:cs typeface="Calibri" pitchFamily="34" charset="0"/>
              </a:rPr>
              <a:t>onsists </a:t>
            </a:r>
            <a:r>
              <a:rPr lang="en-US" sz="2600" b="1" kern="0" dirty="0">
                <a:solidFill>
                  <a:schemeClr val="tx1">
                    <a:lumMod val="75000"/>
                    <a:lumOff val="25000"/>
                  </a:schemeClr>
                </a:solidFill>
                <a:latin typeface="Calibri" pitchFamily="34" charset="0"/>
                <a:ea typeface="宋体" charset="-122"/>
                <a:cs typeface="Calibri" pitchFamily="34" charset="0"/>
              </a:rPr>
              <a:t>of a set of </a:t>
            </a:r>
            <a:r>
              <a:rPr lang="en-US" sz="2600" b="1" kern="0" dirty="0">
                <a:solidFill>
                  <a:schemeClr val="bg2">
                    <a:lumMod val="50000"/>
                  </a:schemeClr>
                </a:solidFill>
                <a:latin typeface="Calibri" pitchFamily="34" charset="0"/>
                <a:ea typeface="宋体" charset="-122"/>
                <a:cs typeface="Calibri" pitchFamily="34" charset="0"/>
              </a:rPr>
              <a:t>data items</a:t>
            </a:r>
            <a:r>
              <a:rPr lang="en-US" sz="2600" b="1" kern="0" dirty="0">
                <a:solidFill>
                  <a:schemeClr val="tx1">
                    <a:lumMod val="75000"/>
                    <a:lumOff val="25000"/>
                  </a:schemeClr>
                </a:solidFill>
                <a:latin typeface="Calibri" pitchFamily="34" charset="0"/>
                <a:ea typeface="宋体" charset="-122"/>
                <a:cs typeface="Calibri" pitchFamily="34" charset="0"/>
              </a:rPr>
              <a:t> on the disk, ordered in time of </a:t>
            </a:r>
            <a:r>
              <a:rPr lang="en-US" sz="2600" b="1" kern="0" dirty="0">
                <a:solidFill>
                  <a:schemeClr val="tx1">
                    <a:lumMod val="75000"/>
                    <a:lumOff val="25000"/>
                  </a:schemeClr>
                </a:solidFill>
                <a:latin typeface="Calibri" pitchFamily="34" charset="0"/>
                <a:ea typeface="宋体" charset="-122"/>
                <a:cs typeface="Calibri" pitchFamily="34" charset="0"/>
              </a:rPr>
              <a:t>broadcast.</a:t>
            </a:r>
          </a:p>
          <a:p>
            <a:pPr marL="342900" indent="-342900">
              <a:lnSpc>
                <a:spcPct val="95000"/>
              </a:lnSpc>
              <a:spcBef>
                <a:spcPct val="25000"/>
              </a:spcBef>
              <a:buClr>
                <a:schemeClr val="folHlink"/>
              </a:buClr>
              <a:buSzPct val="90000"/>
              <a:buFontTx/>
              <a:buBlip>
                <a:blip r:embed="rId3"/>
              </a:buBlip>
              <a:defRPr/>
            </a:pPr>
            <a:r>
              <a:rPr lang="en-US" altLang="zh-TW" sz="2600" b="1" kern="0" dirty="0">
                <a:solidFill>
                  <a:schemeClr val="tx1">
                    <a:lumMod val="75000"/>
                    <a:lumOff val="25000"/>
                  </a:schemeClr>
                </a:solidFill>
                <a:latin typeface="Calibri" pitchFamily="34" charset="0"/>
                <a:ea typeface="宋体" charset="-122"/>
                <a:cs typeface="Calibri" pitchFamily="34" charset="0"/>
              </a:rPr>
              <a:t>Item</a:t>
            </a:r>
            <a:r>
              <a:rPr lang="en-US" altLang="zh-TW" sz="2600" b="1" kern="0" dirty="0">
                <a:solidFill>
                  <a:schemeClr val="tx1">
                    <a:lumMod val="75000"/>
                    <a:lumOff val="25000"/>
                  </a:schemeClr>
                </a:solidFill>
                <a:latin typeface="Calibri" pitchFamily="34" charset="0"/>
                <a:ea typeface="宋体" charset="-122"/>
                <a:cs typeface="Calibri" pitchFamily="34" charset="0"/>
              </a:rPr>
              <a:t>-based broadcast program is expensive to generate, especially when there are many items</a:t>
            </a:r>
          </a:p>
          <a:p>
            <a:pPr marL="342900" indent="-342900">
              <a:lnSpc>
                <a:spcPct val="95000"/>
              </a:lnSpc>
              <a:spcBef>
                <a:spcPct val="25000"/>
              </a:spcBef>
              <a:buClr>
                <a:schemeClr val="folHlink"/>
              </a:buClr>
              <a:buSzPct val="90000"/>
              <a:buFont typeface="Wingdings" pitchFamily="2" charset="2"/>
              <a:buBlip>
                <a:blip r:embed="rId3"/>
              </a:buBlip>
              <a:defRPr/>
            </a:pPr>
            <a:r>
              <a:rPr lang="en-US" altLang="zh-TW" sz="2600" b="1" kern="0" dirty="0">
                <a:solidFill>
                  <a:schemeClr val="tx1">
                    <a:lumMod val="75000"/>
                    <a:lumOff val="25000"/>
                  </a:schemeClr>
                </a:solidFill>
                <a:latin typeface="Calibri" pitchFamily="34" charset="0"/>
                <a:ea typeface="宋体" charset="-122"/>
                <a:cs typeface="Calibri" pitchFamily="34" charset="0"/>
              </a:rPr>
              <a:t>For better performance we can collect items of similar access probability into partitions. </a:t>
            </a:r>
          </a:p>
          <a:p>
            <a:pPr marL="742950" lvl="1" indent="-285750">
              <a:lnSpc>
                <a:spcPct val="95000"/>
              </a:lnSpc>
              <a:spcBef>
                <a:spcPct val="25000"/>
              </a:spcBef>
              <a:buClr>
                <a:schemeClr val="hlink"/>
              </a:buClr>
              <a:buSzPct val="90000"/>
              <a:buFont typeface="Wingdings" pitchFamily="2" charset="2"/>
              <a:buBlip>
                <a:blip r:embed="rId4"/>
              </a:buBlip>
              <a:defRPr/>
            </a:pPr>
            <a:r>
              <a:rPr lang="en-US" altLang="zh-TW" sz="2200" kern="0" dirty="0">
                <a:solidFill>
                  <a:schemeClr val="tx1">
                    <a:lumMod val="75000"/>
                    <a:lumOff val="25000"/>
                  </a:schemeClr>
                </a:solidFill>
                <a:latin typeface="Calibri" pitchFamily="34" charset="0"/>
                <a:ea typeface="宋体" charset="-122"/>
                <a:cs typeface="Calibri" pitchFamily="34" charset="0"/>
              </a:rPr>
              <a:t>Each partition is viewed as an individual disk.</a:t>
            </a:r>
          </a:p>
          <a:p>
            <a:pPr marL="342900" lvl="1" indent="-342900">
              <a:lnSpc>
                <a:spcPct val="95000"/>
              </a:lnSpc>
              <a:spcBef>
                <a:spcPct val="25000"/>
              </a:spcBef>
              <a:buClr>
                <a:schemeClr val="folHlink"/>
              </a:buClr>
              <a:buSzPct val="90000"/>
              <a:buFontTx/>
              <a:buBlip>
                <a:blip r:embed="rId3"/>
              </a:buBlip>
              <a:defRPr/>
            </a:pPr>
            <a:r>
              <a:rPr lang="en-US" altLang="zh-TW" sz="2600" b="1" kern="0" dirty="0">
                <a:solidFill>
                  <a:schemeClr val="accent6">
                    <a:lumMod val="75000"/>
                  </a:schemeClr>
                </a:solidFill>
                <a:latin typeface="Calibri" pitchFamily="34" charset="0"/>
                <a:ea typeface="宋体" charset="-122"/>
                <a:cs typeface="Calibri" pitchFamily="34" charset="0"/>
              </a:rPr>
              <a:t>Broadcast disks </a:t>
            </a:r>
            <a:r>
              <a:rPr lang="en-US" altLang="zh-TW" sz="2600" b="1" kern="0" dirty="0">
                <a:solidFill>
                  <a:schemeClr val="tx1">
                    <a:lumMod val="75000"/>
                    <a:lumOff val="25000"/>
                  </a:schemeClr>
                </a:solidFill>
                <a:latin typeface="Calibri" pitchFamily="34" charset="0"/>
                <a:ea typeface="宋体" charset="-122"/>
                <a:cs typeface="Calibri" pitchFamily="34" charset="0"/>
              </a:rPr>
              <a:t>- </a:t>
            </a:r>
            <a:r>
              <a:rPr lang="en-US" altLang="zh-TW" sz="2600" b="1" kern="0" dirty="0">
                <a:solidFill>
                  <a:schemeClr val="tx1">
                    <a:lumMod val="75000"/>
                    <a:lumOff val="25000"/>
                  </a:schemeClr>
                </a:solidFill>
                <a:latin typeface="Calibri" pitchFamily="34" charset="0"/>
                <a:ea typeface="宋体" charset="-122"/>
                <a:cs typeface="Calibri" pitchFamily="34" charset="0"/>
              </a:rPr>
              <a:t>Put items into different disks with different spinning speed.</a:t>
            </a:r>
          </a:p>
          <a:p>
            <a:pPr marL="742950" lvl="1" indent="-285750">
              <a:lnSpc>
                <a:spcPct val="95000"/>
              </a:lnSpc>
              <a:spcBef>
                <a:spcPct val="25000"/>
              </a:spcBef>
              <a:buClr>
                <a:schemeClr val="hlink"/>
              </a:buClr>
              <a:buSzPct val="90000"/>
              <a:buFontTx/>
              <a:buBlip>
                <a:blip r:embed="rId4"/>
              </a:buBlip>
              <a:defRPr/>
            </a:pPr>
            <a:r>
              <a:rPr lang="en-US" altLang="zh-TW" sz="2200" kern="0" dirty="0">
                <a:solidFill>
                  <a:schemeClr val="tx1">
                    <a:lumMod val="75000"/>
                    <a:lumOff val="25000"/>
                  </a:schemeClr>
                </a:solidFill>
                <a:latin typeface="Calibri" pitchFamily="34" charset="0"/>
                <a:ea typeface="宋体" charset="-122"/>
                <a:cs typeface="Calibri" pitchFamily="34" charset="0"/>
              </a:rPr>
              <a:t>Broadcasting </a:t>
            </a:r>
            <a:r>
              <a:rPr lang="en-US" altLang="zh-TW" sz="2200" kern="0" dirty="0">
                <a:solidFill>
                  <a:schemeClr val="tx1">
                    <a:lumMod val="75000"/>
                    <a:lumOff val="25000"/>
                  </a:schemeClr>
                </a:solidFill>
                <a:latin typeface="Calibri" pitchFamily="34" charset="0"/>
                <a:ea typeface="宋体" charset="-122"/>
                <a:cs typeface="Calibri" pitchFamily="34" charset="0"/>
              </a:rPr>
              <a:t>hot partitions more often translates into a disk spinning with faster speed.</a:t>
            </a:r>
          </a:p>
          <a:p>
            <a:pPr marL="742950" lvl="1" indent="-285750">
              <a:lnSpc>
                <a:spcPct val="95000"/>
              </a:lnSpc>
              <a:spcBef>
                <a:spcPct val="25000"/>
              </a:spcBef>
              <a:buClr>
                <a:schemeClr val="hlink"/>
              </a:buClr>
              <a:buSzPct val="90000"/>
              <a:buFont typeface="Wingdings" pitchFamily="2" charset="2"/>
              <a:buBlip>
                <a:blip r:embed="rId4"/>
              </a:buBlip>
              <a:defRPr/>
            </a:pPr>
            <a:r>
              <a:rPr lang="en-US" altLang="zh-TW" sz="2200" kern="0" dirty="0">
                <a:solidFill>
                  <a:schemeClr val="tx1">
                    <a:lumMod val="75000"/>
                    <a:lumOff val="25000"/>
                  </a:schemeClr>
                </a:solidFill>
                <a:latin typeface="Calibri" pitchFamily="34" charset="0"/>
                <a:ea typeface="宋体" charset="-122"/>
                <a:cs typeface="Calibri" pitchFamily="34" charset="0"/>
              </a:rPr>
              <a:t>Multiplex </a:t>
            </a:r>
            <a:r>
              <a:rPr lang="en-US" altLang="zh-TW" sz="2200" kern="0" dirty="0">
                <a:solidFill>
                  <a:schemeClr val="tx1">
                    <a:lumMod val="75000"/>
                    <a:lumOff val="25000"/>
                  </a:schemeClr>
                </a:solidFill>
                <a:latin typeface="Calibri" pitchFamily="34" charset="0"/>
                <a:ea typeface="宋体" charset="-122"/>
                <a:cs typeface="Calibri" pitchFamily="34" charset="0"/>
              </a:rPr>
              <a:t>multiple disks onto the same broadcast channel</a:t>
            </a:r>
            <a:r>
              <a:rPr lang="en-US" altLang="zh-TW" sz="2200" kern="0" dirty="0">
                <a:solidFill>
                  <a:schemeClr val="tx1">
                    <a:lumMod val="75000"/>
                    <a:lumOff val="25000"/>
                  </a:schemeClr>
                </a:solidFill>
                <a:latin typeface="Calibri" pitchFamily="34" charset="0"/>
                <a:ea typeface="宋体" charset="-122"/>
                <a:cs typeface="Calibri" pitchFamily="34" charset="0"/>
              </a:rPr>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0370" name="Rectangle 2"/>
          <p:cNvSpPr>
            <a:spLocks noGrp="1" noChangeArrowheads="1"/>
          </p:cNvSpPr>
          <p:nvPr>
            <p:ph type="title"/>
          </p:nvPr>
        </p:nvSpPr>
        <p:spPr>
          <a:xfrm>
            <a:off x="0" y="476250"/>
            <a:ext cx="9144000" cy="936625"/>
          </a:xfrm>
        </p:spPr>
        <p:txBody>
          <a:bodyPr wrap="square" lIns="91440" tIns="45720" rIns="91440" bIns="45720" numCol="1" anchor="t" anchorCtr="0" compatLnSpc="1">
            <a:prstTxWarp prst="textNoShape">
              <a:avLst/>
            </a:prstTxWarp>
          </a:bodyPr>
          <a:lstStyle/>
          <a:p>
            <a:pPr eaLnBrk="1" hangingPunct="1"/>
            <a:r>
              <a:rPr altLang="zh-TW" smtClean="0">
                <a:effectLst>
                  <a:outerShdw blurRad="38100" dist="38100" dir="2700000" algn="tl">
                    <a:srgbClr val="C0C0C0"/>
                  </a:outerShdw>
                </a:effectLst>
                <a:latin typeface="Calibri" pitchFamily="34" charset="0"/>
                <a:ea typeface="Arial Unicode MS" pitchFamily="34" charset="-122"/>
                <a:cs typeface="Arial Unicode MS" pitchFamily="34" charset="-122"/>
              </a:rPr>
              <a:t>Broadcast disk models</a:t>
            </a:r>
          </a:p>
        </p:txBody>
      </p:sp>
      <p:sp>
        <p:nvSpPr>
          <p:cNvPr id="1210371" name="Rectangle 3"/>
          <p:cNvSpPr>
            <a:spLocks noGrp="1" noChangeArrowheads="1"/>
          </p:cNvSpPr>
          <p:nvPr>
            <p:ph type="body" idx="1"/>
          </p:nvPr>
        </p:nvSpPr>
        <p:spPr>
          <a:xfrm>
            <a:off x="228600" y="1412875"/>
            <a:ext cx="8686800" cy="4537075"/>
          </a:xfrm>
        </p:spPr>
        <p:txBody>
          <a:bodyPr wrap="square" lIns="91440" tIns="45720" rIns="91440" bIns="45720" numCol="1" anchor="t" anchorCtr="0" compatLnSpc="1">
            <a:prstTxWarp prst="textNoShape">
              <a:avLst/>
            </a:prstTxWarp>
          </a:bodyPr>
          <a:lstStyle/>
          <a:p>
            <a:pPr>
              <a:buFont typeface="Wingdings" pitchFamily="2" charset="2"/>
              <a:buBlip>
                <a:blip r:embed="rId3"/>
              </a:buBlip>
            </a:pPr>
            <a:r>
              <a:rPr altLang="zh-TW" sz="3000">
                <a:solidFill>
                  <a:srgbClr val="404040"/>
                </a:solidFill>
                <a:ea typeface="宋体" pitchFamily="2" charset="-122"/>
              </a:rPr>
              <a:t>A broadcast file is similar to a disk file but located on the air – so it is also called </a:t>
            </a:r>
            <a:r>
              <a:rPr altLang="zh-TW" sz="3000" i="1">
                <a:solidFill>
                  <a:srgbClr val="404040"/>
                </a:solidFill>
                <a:ea typeface="宋体" pitchFamily="2" charset="-122"/>
              </a:rPr>
              <a:t>broadcast disk </a:t>
            </a:r>
            <a:r>
              <a:rPr altLang="zh-TW" sz="3000">
                <a:solidFill>
                  <a:srgbClr val="404040"/>
                </a:solidFill>
                <a:ea typeface="宋体" pitchFamily="2" charset="-122"/>
              </a:rPr>
              <a:t>- </a:t>
            </a:r>
            <a:r>
              <a:rPr altLang="zh-TW" sz="3000" i="1">
                <a:solidFill>
                  <a:srgbClr val="404040"/>
                </a:solidFill>
                <a:ea typeface="宋体" pitchFamily="2" charset="-122"/>
              </a:rPr>
              <a:t>file on the air </a:t>
            </a:r>
          </a:p>
          <a:p>
            <a:pPr>
              <a:buFont typeface="Wingdings" pitchFamily="2" charset="2"/>
              <a:buBlip>
                <a:blip r:embed="rId3"/>
              </a:buBlip>
            </a:pPr>
            <a:r>
              <a:rPr sz="3000">
                <a:solidFill>
                  <a:srgbClr val="404040"/>
                </a:solidFill>
                <a:ea typeface="宋体" pitchFamily="2" charset="-122"/>
              </a:rPr>
              <a:t>Several disk models</a:t>
            </a:r>
          </a:p>
          <a:p>
            <a:pPr lvl="1"/>
            <a:r>
              <a:rPr lang="en-US" sz="2600" i="1" smtClean="0">
                <a:solidFill>
                  <a:srgbClr val="404040"/>
                </a:solidFill>
              </a:rPr>
              <a:t>Flat Disk Model</a:t>
            </a:r>
          </a:p>
          <a:p>
            <a:pPr lvl="1"/>
            <a:r>
              <a:rPr lang="en-US" sz="2600" i="1" smtClean="0">
                <a:solidFill>
                  <a:srgbClr val="404040"/>
                </a:solidFill>
              </a:rPr>
              <a:t>Circular Multi-disk Model</a:t>
            </a:r>
          </a:p>
          <a:p>
            <a:pPr lvl="1"/>
            <a:r>
              <a:rPr lang="en-US" sz="2600" i="1" smtClean="0">
                <a:solidFill>
                  <a:srgbClr val="404040"/>
                </a:solidFill>
              </a:rPr>
              <a:t>Multi-disk Model with repetition rate proportional to priority</a:t>
            </a:r>
          </a:p>
          <a:p>
            <a:pPr lvl="1"/>
            <a:r>
              <a:rPr lang="en-US" sz="2600" i="1" smtClean="0">
                <a:solidFill>
                  <a:srgbClr val="404040"/>
                </a:solidFill>
              </a:rPr>
              <a:t>Skewed disk model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10371">
                                            <p:txEl>
                                              <p:pRg st="0" end="0"/>
                                            </p:txEl>
                                          </p:spTgt>
                                        </p:tgtEl>
                                        <p:attrNameLst>
                                          <p:attrName>style.visibility</p:attrName>
                                        </p:attrNameLst>
                                      </p:cBhvr>
                                      <p:to>
                                        <p:strVal val="visible"/>
                                      </p:to>
                                    </p:set>
                                    <p:animEffect transition="in" filter="blinds(horizontal)">
                                      <p:cBhvr>
                                        <p:cTn id="7" dur="500"/>
                                        <p:tgtEl>
                                          <p:spTgt spid="12103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10371">
                                            <p:txEl>
                                              <p:pRg st="1" end="1"/>
                                            </p:txEl>
                                          </p:spTgt>
                                        </p:tgtEl>
                                        <p:attrNameLst>
                                          <p:attrName>style.visibility</p:attrName>
                                        </p:attrNameLst>
                                      </p:cBhvr>
                                      <p:to>
                                        <p:strVal val="visible"/>
                                      </p:to>
                                    </p:set>
                                    <p:animEffect transition="in" filter="blinds(horizontal)">
                                      <p:cBhvr>
                                        <p:cTn id="12" dur="500"/>
                                        <p:tgtEl>
                                          <p:spTgt spid="12103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10371">
                                            <p:txEl>
                                              <p:pRg st="2" end="2"/>
                                            </p:txEl>
                                          </p:spTgt>
                                        </p:tgtEl>
                                        <p:attrNameLst>
                                          <p:attrName>style.visibility</p:attrName>
                                        </p:attrNameLst>
                                      </p:cBhvr>
                                      <p:to>
                                        <p:strVal val="visible"/>
                                      </p:to>
                                    </p:set>
                                    <p:animEffect transition="in" filter="blinds(horizontal)">
                                      <p:cBhvr>
                                        <p:cTn id="17" dur="500"/>
                                        <p:tgtEl>
                                          <p:spTgt spid="12103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10371">
                                            <p:txEl>
                                              <p:pRg st="3" end="3"/>
                                            </p:txEl>
                                          </p:spTgt>
                                        </p:tgtEl>
                                        <p:attrNameLst>
                                          <p:attrName>style.visibility</p:attrName>
                                        </p:attrNameLst>
                                      </p:cBhvr>
                                      <p:to>
                                        <p:strVal val="visible"/>
                                      </p:to>
                                    </p:set>
                                    <p:animEffect transition="in" filter="blinds(horizontal)">
                                      <p:cBhvr>
                                        <p:cTn id="22" dur="500"/>
                                        <p:tgtEl>
                                          <p:spTgt spid="12103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210371">
                                            <p:txEl>
                                              <p:pRg st="4" end="4"/>
                                            </p:txEl>
                                          </p:spTgt>
                                        </p:tgtEl>
                                        <p:attrNameLst>
                                          <p:attrName>style.visibility</p:attrName>
                                        </p:attrNameLst>
                                      </p:cBhvr>
                                      <p:to>
                                        <p:strVal val="visible"/>
                                      </p:to>
                                    </p:set>
                                    <p:animEffect transition="in" filter="blinds(horizontal)">
                                      <p:cBhvr>
                                        <p:cTn id="27" dur="500"/>
                                        <p:tgtEl>
                                          <p:spTgt spid="121037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210371">
                                            <p:txEl>
                                              <p:pRg st="5" end="5"/>
                                            </p:txEl>
                                          </p:spTgt>
                                        </p:tgtEl>
                                        <p:attrNameLst>
                                          <p:attrName>style.visibility</p:attrName>
                                        </p:attrNameLst>
                                      </p:cBhvr>
                                      <p:to>
                                        <p:strVal val="visible"/>
                                      </p:to>
                                    </p:set>
                                    <p:animEffect transition="in" filter="blinds(horizontal)">
                                      <p:cBhvr>
                                        <p:cTn id="32" dur="500"/>
                                        <p:tgtEl>
                                          <p:spTgt spid="12103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0371" name="Rectangle 3"/>
          <p:cNvSpPr>
            <a:spLocks noGrp="1" noChangeArrowheads="1"/>
          </p:cNvSpPr>
          <p:nvPr>
            <p:ph type="body" idx="1"/>
          </p:nvPr>
        </p:nvSpPr>
        <p:spPr>
          <a:xfrm>
            <a:off x="228600" y="1412875"/>
            <a:ext cx="8686800" cy="4537075"/>
          </a:xfrm>
        </p:spPr>
        <p:txBody>
          <a:bodyPr/>
          <a:lstStyle/>
          <a:p>
            <a:pPr>
              <a:defRPr/>
            </a:pPr>
            <a:r>
              <a:rPr sz="3000"/>
              <a:t>Flat Disk Model</a:t>
            </a:r>
          </a:p>
          <a:p>
            <a:pPr lvl="1">
              <a:defRPr/>
            </a:pPr>
            <a:r>
              <a:rPr lang="pt-BR" altLang="zh-CN" sz="2400" dirty="0" smtClean="0"/>
              <a:t>Data records, </a:t>
            </a:r>
            <a:r>
              <a:rPr lang="pt-BR" altLang="zh-CN" sz="2400" i="1" dirty="0"/>
              <a:t>R0, R1, R2, R3, R0, R1</a:t>
            </a:r>
            <a:r>
              <a:rPr lang="pt-BR" altLang="zh-CN" sz="2400" i="1" dirty="0" smtClean="0"/>
              <a:t>, </a:t>
            </a:r>
            <a:r>
              <a:rPr lang="en-US" altLang="zh-CN" sz="2400" i="1" dirty="0" smtClean="0"/>
              <a:t>R2</a:t>
            </a:r>
            <a:r>
              <a:rPr lang="en-US" altLang="zh-CN" sz="2400" i="1" dirty="0"/>
              <a:t>, R3, </a:t>
            </a:r>
            <a:r>
              <a:rPr lang="en-US" altLang="zh-CN" sz="2400" dirty="0" smtClean="0"/>
              <a:t>are</a:t>
            </a:r>
            <a:r>
              <a:rPr lang="en-US" altLang="zh-CN" sz="2400" i="1" dirty="0" smtClean="0"/>
              <a:t> </a:t>
            </a:r>
            <a:r>
              <a:rPr lang="en-US" altLang="zh-CN" sz="2400" dirty="0" smtClean="0"/>
              <a:t>transmitted </a:t>
            </a:r>
            <a:r>
              <a:rPr lang="en-US" altLang="zh-CN" sz="2400" dirty="0"/>
              <a:t>in a single </a:t>
            </a:r>
            <a:r>
              <a:rPr lang="en-US" altLang="zh-CN" sz="2400" dirty="0" smtClean="0"/>
              <a:t>broadcast cycle</a:t>
            </a:r>
            <a:endParaRPr lang="en-US" altLang="zh-CN" sz="2400" dirty="0"/>
          </a:p>
          <a:p>
            <a:pPr lvl="1">
              <a:defRPr/>
            </a:pPr>
            <a:r>
              <a:rPr lang="en-US" altLang="zh-CN" sz="2400" dirty="0" smtClean="0"/>
              <a:t>All </a:t>
            </a:r>
            <a:r>
              <a:rPr lang="en-US" altLang="zh-CN" sz="2400" dirty="0"/>
              <a:t>record blocks have an equal </a:t>
            </a:r>
            <a:r>
              <a:rPr lang="en-US" altLang="zh-CN" sz="2400" dirty="0" smtClean="0"/>
              <a:t>priority level (round-robin)</a:t>
            </a:r>
            <a:endParaRPr lang="en-US" altLang="zh-CN" sz="2400" dirty="0"/>
          </a:p>
          <a:p>
            <a:pPr lvl="1">
              <a:defRPr/>
            </a:pPr>
            <a:r>
              <a:rPr lang="en-US" altLang="zh-CN" sz="2400" dirty="0"/>
              <a:t>S</a:t>
            </a:r>
            <a:r>
              <a:rPr lang="en-US" altLang="zh-CN" sz="2400" dirty="0" smtClean="0"/>
              <a:t>erver broadcasts the data as per cyclic requests (subscriptions) without taking into account the number of devices that subscribe to a particular record</a:t>
            </a:r>
          </a:p>
        </p:txBody>
      </p:sp>
      <p:pic>
        <p:nvPicPr>
          <p:cNvPr id="583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875" y="4941888"/>
            <a:ext cx="4122738"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4652963"/>
            <a:ext cx="3432175"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a:spLocks noGrp="1" noChangeArrowheads="1"/>
          </p:cNvSpPr>
          <p:nvPr>
            <p:ph type="title"/>
          </p:nvPr>
        </p:nvSpPr>
        <p:spPr>
          <a:xfrm>
            <a:off x="0" y="404813"/>
            <a:ext cx="9144000" cy="936625"/>
          </a:xfrm>
        </p:spPr>
        <p:txBody>
          <a:bodyPr wrap="square" lIns="91440" tIns="45720" rIns="91440" bIns="45720" numCol="1" anchor="t" anchorCtr="0" compatLnSpc="1">
            <a:prstTxWarp prst="textNoShape">
              <a:avLst/>
            </a:prstTxWarp>
          </a:bodyPr>
          <a:lstStyle/>
          <a:p>
            <a:pPr eaLnBrk="1" hangingPunct="1"/>
            <a:r>
              <a:rPr altLang="zh-TW" smtClean="0">
                <a:effectLst>
                  <a:outerShdw blurRad="38100" dist="38100" dir="2700000" algn="tl">
                    <a:srgbClr val="C0C0C0"/>
                  </a:outerShdw>
                </a:effectLst>
                <a:latin typeface="Calibri" pitchFamily="34" charset="0"/>
                <a:ea typeface="Arial Unicode MS" pitchFamily="34" charset="-122"/>
                <a:cs typeface="Arial Unicode MS" pitchFamily="34" charset="-122"/>
              </a:rPr>
              <a:t>Broadcast disk models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10371">
                                            <p:txEl>
                                              <p:pRg st="1" end="1"/>
                                            </p:txEl>
                                          </p:spTgt>
                                        </p:tgtEl>
                                        <p:attrNameLst>
                                          <p:attrName>style.visibility</p:attrName>
                                        </p:attrNameLst>
                                      </p:cBhvr>
                                      <p:to>
                                        <p:strVal val="visible"/>
                                      </p:to>
                                    </p:set>
                                    <p:animEffect transition="in" filter="blinds(horizontal)">
                                      <p:cBhvr>
                                        <p:cTn id="7" dur="500"/>
                                        <p:tgtEl>
                                          <p:spTgt spid="12103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10371">
                                            <p:txEl>
                                              <p:pRg st="2" end="2"/>
                                            </p:txEl>
                                          </p:spTgt>
                                        </p:tgtEl>
                                        <p:attrNameLst>
                                          <p:attrName>style.visibility</p:attrName>
                                        </p:attrNameLst>
                                      </p:cBhvr>
                                      <p:to>
                                        <p:strVal val="visible"/>
                                      </p:to>
                                    </p:set>
                                    <p:animEffect transition="in" filter="blinds(horizontal)">
                                      <p:cBhvr>
                                        <p:cTn id="12" dur="500"/>
                                        <p:tgtEl>
                                          <p:spTgt spid="12103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10371">
                                            <p:txEl>
                                              <p:pRg st="3" end="3"/>
                                            </p:txEl>
                                          </p:spTgt>
                                        </p:tgtEl>
                                        <p:attrNameLst>
                                          <p:attrName>style.visibility</p:attrName>
                                        </p:attrNameLst>
                                      </p:cBhvr>
                                      <p:to>
                                        <p:strVal val="visible"/>
                                      </p:to>
                                    </p:set>
                                    <p:animEffect transition="in" filter="blinds(horizontal)">
                                      <p:cBhvr>
                                        <p:cTn id="17" dur="500"/>
                                        <p:tgtEl>
                                          <p:spTgt spid="12103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3"/>
          <p:cNvSpPr>
            <a:spLocks noGrp="1" noChangeArrowheads="1"/>
          </p:cNvSpPr>
          <p:nvPr>
            <p:ph type="body" idx="1"/>
          </p:nvPr>
        </p:nvSpPr>
        <p:spPr bwMode="auto">
          <a:xfrm>
            <a:off x="228600" y="1557338"/>
            <a:ext cx="8686800" cy="48244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a:buFont typeface="Wingdings" pitchFamily="2" charset="2"/>
              <a:buBlip>
                <a:blip r:embed="rId3"/>
              </a:buBlip>
            </a:pPr>
            <a:r>
              <a:rPr sz="3000">
                <a:solidFill>
                  <a:srgbClr val="404040"/>
                </a:solidFill>
                <a:ea typeface="MS PGothic" pitchFamily="34" charset="-128"/>
              </a:rPr>
              <a:t>Circular Multi-disk Model</a:t>
            </a:r>
          </a:p>
          <a:p>
            <a:pPr lvl="1"/>
            <a:r>
              <a:rPr lang="en-US" altLang="zh-CN" sz="2400" smtClean="0">
                <a:solidFill>
                  <a:srgbClr val="262626"/>
                </a:solidFill>
              </a:rPr>
              <a:t>Each block of records is pushed with a repetition rate proportional to its hierarchical level</a:t>
            </a:r>
            <a:endParaRPr lang="en-US" altLang="zh-CN" sz="2600" smtClean="0">
              <a:solidFill>
                <a:srgbClr val="262626"/>
              </a:solidFill>
            </a:endParaRPr>
          </a:p>
        </p:txBody>
      </p:sp>
      <p:pic>
        <p:nvPicPr>
          <p:cNvPr id="604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3644900"/>
            <a:ext cx="5832475" cy="188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a:xfrm>
            <a:off x="0" y="404813"/>
            <a:ext cx="9144000" cy="936625"/>
          </a:xfrm>
          <a:prstGeom prst="rect">
            <a:avLst/>
          </a:prstGeom>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algn="ctr" eaLnBrk="1" hangingPunct="1"/>
            <a:r>
              <a:rPr kumimoji="1" lang="en-US" altLang="zh-TW" sz="4400" b="1">
                <a:solidFill>
                  <a:srgbClr val="663300"/>
                </a:solidFill>
                <a:effectLst>
                  <a:outerShdw blurRad="38100" dist="38100" dir="2700000" algn="tl">
                    <a:srgbClr val="C0C0C0"/>
                  </a:outerShdw>
                </a:effectLst>
                <a:latin typeface="Calibri" pitchFamily="34" charset="0"/>
                <a:ea typeface="PMingLiU" pitchFamily="18" charset="-120"/>
              </a:rPr>
              <a:t>Broadcast disk models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3"/>
          <p:cNvSpPr>
            <a:spLocks noGrp="1" noChangeArrowheads="1"/>
          </p:cNvSpPr>
          <p:nvPr>
            <p:ph type="body" idx="1"/>
          </p:nvPr>
        </p:nvSpPr>
        <p:spPr bwMode="auto">
          <a:xfrm>
            <a:off x="228600" y="1125538"/>
            <a:ext cx="8736013" cy="48244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a:buFont typeface="Wingdings" pitchFamily="2" charset="2"/>
              <a:buBlip>
                <a:blip r:embed="rId3"/>
              </a:buBlip>
            </a:pPr>
            <a:r>
              <a:rPr sz="2800">
                <a:solidFill>
                  <a:srgbClr val="404040"/>
                </a:solidFill>
                <a:ea typeface="MS PGothic" pitchFamily="34" charset="-128"/>
              </a:rPr>
              <a:t>Multi-disk Model with repetition rate proportional to priority</a:t>
            </a:r>
          </a:p>
          <a:p>
            <a:pPr lvl="1"/>
            <a:r>
              <a:rPr lang="en-US" altLang="zh-CN" sz="2400" smtClean="0">
                <a:solidFill>
                  <a:srgbClr val="262626"/>
                </a:solidFill>
              </a:rPr>
              <a:t>The transmission rate at each level is same but the repetition rate of a record is proportional to the record’s priority level</a:t>
            </a:r>
          </a:p>
          <a:p>
            <a:pPr lvl="2"/>
            <a:r>
              <a:rPr lang="en-US" altLang="zh-CN" sz="2200" smtClean="0">
                <a:solidFill>
                  <a:srgbClr val="262626"/>
                </a:solidFill>
              </a:rPr>
              <a:t>Popular records are assigned to multiple levels.</a:t>
            </a:r>
          </a:p>
          <a:p>
            <a:pPr lvl="2"/>
            <a:r>
              <a:rPr lang="en-US" altLang="zh-CN" sz="2200" smtClean="0">
                <a:solidFill>
                  <a:srgbClr val="262626"/>
                </a:solidFill>
              </a:rPr>
              <a:t>Priority of a record can be as per the number of users subscribing to it</a:t>
            </a:r>
          </a:p>
        </p:txBody>
      </p:sp>
      <p:sp>
        <p:nvSpPr>
          <p:cNvPr id="6" name="Rectangle 2"/>
          <p:cNvSpPr>
            <a:spLocks noGrp="1" noChangeArrowheads="1"/>
          </p:cNvSpPr>
          <p:nvPr>
            <p:ph type="title"/>
          </p:nvPr>
        </p:nvSpPr>
        <p:spPr>
          <a:xfrm>
            <a:off x="0" y="260350"/>
            <a:ext cx="9144000" cy="936625"/>
          </a:xfrm>
        </p:spPr>
        <p:txBody>
          <a:bodyPr wrap="square" lIns="91440" tIns="45720" rIns="91440" bIns="45720" numCol="1" anchor="t" anchorCtr="0" compatLnSpc="1">
            <a:prstTxWarp prst="textNoShape">
              <a:avLst/>
            </a:prstTxWarp>
          </a:bodyPr>
          <a:lstStyle/>
          <a:p>
            <a:pPr eaLnBrk="1" hangingPunct="1"/>
            <a:r>
              <a:rPr altLang="zh-TW" smtClean="0">
                <a:effectLst>
                  <a:outerShdw blurRad="38100" dist="38100" dir="2700000" algn="tl">
                    <a:srgbClr val="C0C0C0"/>
                  </a:outerShdw>
                </a:effectLst>
                <a:latin typeface="Calibri" pitchFamily="34" charset="0"/>
                <a:ea typeface="Arial Unicode MS" pitchFamily="34" charset="-122"/>
                <a:cs typeface="Arial Unicode MS" pitchFamily="34" charset="-122"/>
              </a:rPr>
              <a:t>Broadcast disk models</a:t>
            </a:r>
          </a:p>
        </p:txBody>
      </p:sp>
      <p:pic>
        <p:nvPicPr>
          <p:cNvPr id="6246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4221163"/>
            <a:ext cx="4673600"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8625" y="4459288"/>
            <a:ext cx="3254375" cy="141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6227763" y="6021388"/>
            <a:ext cx="1735137" cy="369887"/>
          </a:xfrm>
          <a:prstGeom prst="rect">
            <a:avLst/>
          </a:prstGeom>
          <a:noFill/>
        </p:spPr>
        <p:txBody>
          <a:bodyPr wrap="none">
            <a:spAutoFit/>
          </a:bodyPr>
          <a:lstStyle/>
          <a:p>
            <a:pPr>
              <a:defRPr/>
            </a:pPr>
            <a:r>
              <a:rPr lang="en-US" sz="1800" dirty="0">
                <a:solidFill>
                  <a:schemeClr val="accent2">
                    <a:lumMod val="75000"/>
                  </a:schemeClr>
                </a:solidFill>
                <a:latin typeface="Tahoma" charset="0"/>
                <a:ea typeface="ＭＳ Ｐゴシック" charset="0"/>
                <a:cs typeface="ＭＳ Ｐゴシック" charset="0"/>
              </a:rPr>
              <a:t>3 priority levels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0371" name="Rectangle 3"/>
          <p:cNvSpPr>
            <a:spLocks noGrp="1" noChangeArrowheads="1"/>
          </p:cNvSpPr>
          <p:nvPr>
            <p:ph type="body" idx="1"/>
          </p:nvPr>
        </p:nvSpPr>
        <p:spPr bwMode="auto">
          <a:xfrm>
            <a:off x="179388" y="1412875"/>
            <a:ext cx="8686800" cy="4608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a:buFont typeface="Wingdings" pitchFamily="2" charset="2"/>
              <a:buBlip>
                <a:blip r:embed="rId3"/>
              </a:buBlip>
            </a:pPr>
            <a:r>
              <a:rPr sz="3000">
                <a:solidFill>
                  <a:srgbClr val="404040"/>
                </a:solidFill>
                <a:ea typeface="MS PGothic" pitchFamily="34" charset="-128"/>
              </a:rPr>
              <a:t>Skewed disk model</a:t>
            </a:r>
          </a:p>
          <a:p>
            <a:pPr lvl="1"/>
            <a:r>
              <a:rPr lang="en-US" altLang="zh-CN" smtClean="0">
                <a:solidFill>
                  <a:srgbClr val="262626"/>
                </a:solidFill>
              </a:rPr>
              <a:t>Block of records are repeated as per their priorities for pushing </a:t>
            </a:r>
          </a:p>
          <a:p>
            <a:pPr lvl="2"/>
            <a:r>
              <a:rPr lang="en-US" altLang="zh-CN" smtClean="0">
                <a:solidFill>
                  <a:srgbClr val="262626"/>
                </a:solidFill>
              </a:rPr>
              <a:t>Priority of a record can be set as per number of its subscribers</a:t>
            </a:r>
          </a:p>
          <a:p>
            <a:pPr lvl="1"/>
            <a:r>
              <a:rPr lang="en-US" altLang="zh-CN" smtClean="0">
                <a:solidFill>
                  <a:srgbClr val="262626"/>
                </a:solidFill>
              </a:rPr>
              <a:t>Unlike the multi-disk model, the skewed-disk model entails consecutive repeated transmissions of a record block, followed by consecutive repeated transmissions of another record block, and so on</a:t>
            </a:r>
            <a:endParaRPr lang="en-US" altLang="zh-CN" sz="2200" smtClean="0">
              <a:solidFill>
                <a:srgbClr val="262626"/>
              </a:solidFill>
            </a:endParaRPr>
          </a:p>
        </p:txBody>
      </p:sp>
      <p:sp>
        <p:nvSpPr>
          <p:cNvPr id="5" name="Rectangle 2"/>
          <p:cNvSpPr>
            <a:spLocks noGrp="1" noChangeArrowheads="1"/>
          </p:cNvSpPr>
          <p:nvPr>
            <p:ph type="title"/>
          </p:nvPr>
        </p:nvSpPr>
        <p:spPr>
          <a:xfrm>
            <a:off x="0" y="404813"/>
            <a:ext cx="9144000" cy="936625"/>
          </a:xfrm>
        </p:spPr>
        <p:txBody>
          <a:bodyPr wrap="square" lIns="91440" tIns="45720" rIns="91440" bIns="45720" numCol="1" anchor="t" anchorCtr="0" compatLnSpc="1">
            <a:prstTxWarp prst="textNoShape">
              <a:avLst/>
            </a:prstTxWarp>
          </a:bodyPr>
          <a:lstStyle/>
          <a:p>
            <a:pPr eaLnBrk="1" hangingPunct="1"/>
            <a:r>
              <a:rPr altLang="zh-TW" smtClean="0">
                <a:effectLst>
                  <a:outerShdw blurRad="38100" dist="38100" dir="2700000" algn="tl">
                    <a:srgbClr val="C0C0C0"/>
                  </a:outerShdw>
                </a:effectLst>
                <a:latin typeface="Calibri" pitchFamily="34" charset="0"/>
                <a:ea typeface="Arial Unicode MS" pitchFamily="34" charset="-122"/>
                <a:cs typeface="Arial Unicode MS" pitchFamily="34" charset="-122"/>
              </a:rPr>
              <a:t>Broadcast disk models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10371">
                                            <p:txEl>
                                              <p:pRg st="1" end="1"/>
                                            </p:txEl>
                                          </p:spTgt>
                                        </p:tgtEl>
                                        <p:attrNameLst>
                                          <p:attrName>style.visibility</p:attrName>
                                        </p:attrNameLst>
                                      </p:cBhvr>
                                      <p:to>
                                        <p:strVal val="visible"/>
                                      </p:to>
                                    </p:set>
                                    <p:animEffect transition="in" filter="blinds(horizontal)">
                                      <p:cBhvr>
                                        <p:cTn id="7" dur="500"/>
                                        <p:tgtEl>
                                          <p:spTgt spid="12103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10371">
                                            <p:txEl>
                                              <p:pRg st="2" end="2"/>
                                            </p:txEl>
                                          </p:spTgt>
                                        </p:tgtEl>
                                        <p:attrNameLst>
                                          <p:attrName>style.visibility</p:attrName>
                                        </p:attrNameLst>
                                      </p:cBhvr>
                                      <p:to>
                                        <p:strVal val="visible"/>
                                      </p:to>
                                    </p:set>
                                    <p:animEffect transition="in" filter="blinds(horizontal)">
                                      <p:cBhvr>
                                        <p:cTn id="12" dur="500"/>
                                        <p:tgtEl>
                                          <p:spTgt spid="12103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10371">
                                            <p:txEl>
                                              <p:pRg st="3" end="3"/>
                                            </p:txEl>
                                          </p:spTgt>
                                        </p:tgtEl>
                                        <p:attrNameLst>
                                          <p:attrName>style.visibility</p:attrName>
                                        </p:attrNameLst>
                                      </p:cBhvr>
                                      <p:to>
                                        <p:strVal val="visible"/>
                                      </p:to>
                                    </p:set>
                                    <p:animEffect transition="in" filter="blinds(horizontal)">
                                      <p:cBhvr>
                                        <p:cTn id="17" dur="500"/>
                                        <p:tgtEl>
                                          <p:spTgt spid="12103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62" name="Rectangle 2"/>
          <p:cNvSpPr>
            <a:spLocks noGrp="1" noChangeArrowheads="1"/>
          </p:cNvSpPr>
          <p:nvPr>
            <p:ph type="title"/>
          </p:nvPr>
        </p:nvSpPr>
        <p:spPr>
          <a:xfrm>
            <a:off x="304800" y="457200"/>
            <a:ext cx="8610600" cy="838200"/>
          </a:xfrm>
        </p:spPr>
        <p:txBody>
          <a:bodyPr wrap="square" lIns="91440" tIns="45720" rIns="91440" bIns="45720" numCol="1" anchor="t" anchorCtr="0" compatLnSpc="1">
            <a:prstTxWarp prst="textNoShape">
              <a:avLst/>
            </a:prstTxWarp>
          </a:bodyPr>
          <a:lstStyle/>
          <a:p>
            <a:pPr eaLnBrk="1" hangingPunct="1"/>
            <a:r>
              <a:rPr altLang="zh-TW" smtClean="0">
                <a:effectLst>
                  <a:outerShdw blurRad="38100" dist="38100" dir="2700000" algn="tl">
                    <a:srgbClr val="C0C0C0"/>
                  </a:outerShdw>
                </a:effectLst>
                <a:latin typeface="Calibri" pitchFamily="34" charset="0"/>
                <a:ea typeface="Arial Unicode MS" pitchFamily="34" charset="-122"/>
                <a:cs typeface="Arial Unicode MS" pitchFamily="34" charset="-122"/>
              </a:rPr>
              <a:t>Wireless data dissemination</a:t>
            </a:r>
          </a:p>
        </p:txBody>
      </p:sp>
      <p:sp>
        <p:nvSpPr>
          <p:cNvPr id="1218563" name="Rectangle 3"/>
          <p:cNvSpPr>
            <a:spLocks noGrp="1" noChangeArrowheads="1"/>
          </p:cNvSpPr>
          <p:nvPr>
            <p:ph type="body" idx="1"/>
          </p:nvPr>
        </p:nvSpPr>
        <p:spPr>
          <a:xfrm>
            <a:off x="304800" y="1447800"/>
            <a:ext cx="8604250" cy="4860925"/>
          </a:xfrm>
        </p:spPr>
        <p:txBody>
          <a:bodyPr/>
          <a:lstStyle/>
          <a:p>
            <a:pPr eaLnBrk="1" hangingPunct="1">
              <a:lnSpc>
                <a:spcPct val="95000"/>
              </a:lnSpc>
              <a:defRPr/>
            </a:pPr>
            <a:r>
              <a:rPr altLang="zh-TW">
                <a:ea typeface="新細明體" pitchFamily="18" charset="-120"/>
              </a:rPr>
              <a:t>Abstraction model</a:t>
            </a:r>
          </a:p>
          <a:p>
            <a:pPr lvl="1" eaLnBrk="1" hangingPunct="1">
              <a:lnSpc>
                <a:spcPct val="95000"/>
              </a:lnSpc>
              <a:defRPr/>
            </a:pPr>
            <a:r>
              <a:rPr lang="en-US" altLang="zh-TW" dirty="0" smtClean="0">
                <a:ea typeface="新細明體" pitchFamily="18" charset="-120"/>
              </a:rPr>
              <a:t>Server</a:t>
            </a:r>
          </a:p>
          <a:p>
            <a:pPr lvl="1" eaLnBrk="1" hangingPunct="1">
              <a:lnSpc>
                <a:spcPct val="95000"/>
              </a:lnSpc>
              <a:defRPr/>
            </a:pPr>
            <a:r>
              <a:rPr lang="en-US" altLang="zh-TW" dirty="0" smtClean="0">
                <a:ea typeface="新細明體" pitchFamily="18" charset="-120"/>
              </a:rPr>
              <a:t>Base station</a:t>
            </a:r>
          </a:p>
          <a:p>
            <a:pPr lvl="1" eaLnBrk="1" hangingPunct="1">
              <a:lnSpc>
                <a:spcPct val="95000"/>
              </a:lnSpc>
              <a:defRPr/>
            </a:pPr>
            <a:r>
              <a:rPr lang="en-US" altLang="zh-TW" dirty="0" smtClean="0">
                <a:ea typeface="新細明體" pitchFamily="18" charset="-120"/>
              </a:rPr>
              <a:t>Clients</a:t>
            </a:r>
          </a:p>
          <a:p>
            <a:pPr lvl="1" eaLnBrk="1" hangingPunct="1">
              <a:lnSpc>
                <a:spcPct val="95000"/>
              </a:lnSpc>
              <a:defRPr/>
            </a:pPr>
            <a:r>
              <a:rPr lang="en-US" altLang="zh-TW" dirty="0" smtClean="0">
                <a:ea typeface="新細明體" pitchFamily="18" charset="-120"/>
              </a:rPr>
              <a:t>Wireless channels</a:t>
            </a:r>
          </a:p>
          <a:p>
            <a:pPr lvl="2" eaLnBrk="1" hangingPunct="1">
              <a:lnSpc>
                <a:spcPct val="95000"/>
              </a:lnSpc>
              <a:defRPr/>
            </a:pPr>
            <a:r>
              <a:rPr lang="en-US" altLang="zh-TW" sz="2600" dirty="0" smtClean="0">
                <a:ea typeface="新細明體" pitchFamily="18" charset="-120"/>
              </a:rPr>
              <a:t>Uplink channels for sending data query requests</a:t>
            </a:r>
          </a:p>
          <a:p>
            <a:pPr lvl="2" eaLnBrk="1" hangingPunct="1">
              <a:lnSpc>
                <a:spcPct val="95000"/>
              </a:lnSpc>
              <a:defRPr/>
            </a:pPr>
            <a:r>
              <a:rPr lang="en-US" altLang="zh-TW" sz="2600" dirty="0" smtClean="0">
                <a:ea typeface="新細明體" pitchFamily="18" charset="-120"/>
              </a:rPr>
              <a:t>Downlink channel to receive data from BS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228600" y="1341438"/>
            <a:ext cx="8686800" cy="4608512"/>
          </a:xfrm>
          <a:prstGeom prst="rect">
            <a:avLst/>
          </a:prstGeom>
        </p:spPr>
        <p:txBody>
          <a:bodyPr/>
          <a:lstStyle/>
          <a:p>
            <a:pPr marL="342900" indent="-342900" eaLnBrk="0" hangingPunct="0">
              <a:spcBef>
                <a:spcPct val="20000"/>
              </a:spcBef>
              <a:buClr>
                <a:schemeClr val="folHlink"/>
              </a:buClr>
              <a:buSzPct val="90000"/>
              <a:buFont typeface="Wingdings" charset="2"/>
              <a:buBlip>
                <a:blip r:embed="rId3"/>
              </a:buBlip>
              <a:defRPr/>
            </a:pPr>
            <a:r>
              <a:rPr lang="en-US" altLang="zh-CN" sz="3000" b="1" kern="0" dirty="0">
                <a:solidFill>
                  <a:schemeClr val="tx1">
                    <a:lumMod val="75000"/>
                    <a:lumOff val="25000"/>
                  </a:schemeClr>
                </a:solidFill>
                <a:latin typeface="Calibri" pitchFamily="34" charset="0"/>
                <a:ea typeface="宋体" charset="-122"/>
                <a:cs typeface="Calibri" pitchFamily="34" charset="0"/>
              </a:rPr>
              <a:t>Skewed disk model</a:t>
            </a:r>
          </a:p>
        </p:txBody>
      </p:sp>
      <p:pic>
        <p:nvPicPr>
          <p:cNvPr id="6656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3644900"/>
            <a:ext cx="4213225"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150" y="2205038"/>
            <a:ext cx="5072063" cy="123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4" name="Rectangle 9"/>
          <p:cNvSpPr>
            <a:spLocks noChangeArrowheads="1"/>
          </p:cNvSpPr>
          <p:nvPr/>
        </p:nvSpPr>
        <p:spPr bwMode="auto">
          <a:xfrm>
            <a:off x="395288" y="5589588"/>
            <a:ext cx="856932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200"/>
              <a:t>High priority record blocks pushed more often than the low priority ones because these are repeated one after one more often</a:t>
            </a:r>
          </a:p>
        </p:txBody>
      </p:sp>
      <p:sp>
        <p:nvSpPr>
          <p:cNvPr id="8" name="Rectangle 2"/>
          <p:cNvSpPr>
            <a:spLocks noGrp="1" noChangeArrowheads="1"/>
          </p:cNvSpPr>
          <p:nvPr>
            <p:ph type="title"/>
          </p:nvPr>
        </p:nvSpPr>
        <p:spPr>
          <a:xfrm>
            <a:off x="0" y="404813"/>
            <a:ext cx="9144000" cy="936625"/>
          </a:xfrm>
        </p:spPr>
        <p:txBody>
          <a:bodyPr wrap="square" lIns="91440" tIns="45720" rIns="91440" bIns="45720" numCol="1" anchor="t" anchorCtr="0" compatLnSpc="1">
            <a:prstTxWarp prst="textNoShape">
              <a:avLst/>
            </a:prstTxWarp>
          </a:bodyPr>
          <a:lstStyle/>
          <a:p>
            <a:pPr eaLnBrk="1" hangingPunct="1"/>
            <a:r>
              <a:rPr altLang="zh-TW" smtClean="0">
                <a:effectLst>
                  <a:outerShdw blurRad="38100" dist="38100" dir="2700000" algn="tl">
                    <a:srgbClr val="C0C0C0"/>
                  </a:outerShdw>
                </a:effectLst>
                <a:latin typeface="Calibri" pitchFamily="34" charset="0"/>
                <a:ea typeface="Arial Unicode MS" pitchFamily="34" charset="-122"/>
                <a:cs typeface="Arial Unicode MS" pitchFamily="34" charset="-122"/>
              </a:rPr>
              <a:t>Broadcast disk models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0370" name="Rectangle 2"/>
          <p:cNvSpPr>
            <a:spLocks noGrp="1" noChangeArrowheads="1"/>
          </p:cNvSpPr>
          <p:nvPr>
            <p:ph type="title"/>
          </p:nvPr>
        </p:nvSpPr>
        <p:spPr>
          <a:xfrm>
            <a:off x="0" y="476250"/>
            <a:ext cx="9144000" cy="685800"/>
          </a:xfrm>
        </p:spPr>
        <p:txBody>
          <a:bodyPr wrap="square" lIns="91440" tIns="45720" rIns="91440" bIns="45720" numCol="1" anchor="t" anchorCtr="0" compatLnSpc="1">
            <a:prstTxWarp prst="textNoShape">
              <a:avLst/>
            </a:prstTxWarp>
          </a:bodyPr>
          <a:lstStyle/>
          <a:p>
            <a:pPr eaLnBrk="1" hangingPunct="1"/>
            <a:r>
              <a:rPr altLang="zh-TW" smtClean="0">
                <a:effectLst>
                  <a:outerShdw blurRad="38100" dist="38100" dir="2700000" algn="tl">
                    <a:srgbClr val="C0C0C0"/>
                  </a:outerShdw>
                </a:effectLst>
                <a:latin typeface="Calibri" pitchFamily="34" charset="0"/>
                <a:ea typeface="Arial Unicode MS" pitchFamily="34" charset="-122"/>
                <a:cs typeface="Arial Unicode MS" pitchFamily="34" charset="-122"/>
              </a:rPr>
              <a:t>Objectives of broadcast disk program</a:t>
            </a:r>
          </a:p>
        </p:txBody>
      </p:sp>
      <p:sp>
        <p:nvSpPr>
          <p:cNvPr id="1210371" name="Rectangle 3"/>
          <p:cNvSpPr>
            <a:spLocks noGrp="1" noChangeArrowheads="1"/>
          </p:cNvSpPr>
          <p:nvPr>
            <p:ph type="body" idx="1"/>
          </p:nvPr>
        </p:nvSpPr>
        <p:spPr bwMode="auto">
          <a:xfrm>
            <a:off x="228600" y="1341438"/>
            <a:ext cx="8736013" cy="50403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a:buFont typeface="Wingdings" pitchFamily="2" charset="2"/>
              <a:buBlip>
                <a:blip r:embed="rId3"/>
              </a:buBlip>
            </a:pPr>
            <a:r>
              <a:rPr sz="2800">
                <a:solidFill>
                  <a:srgbClr val="404040"/>
                </a:solidFill>
                <a:ea typeface="MS PGothic" pitchFamily="34" charset="-128"/>
              </a:rPr>
              <a:t>Allow mobile users to access broadcast data with optimal access time and power consumption.</a:t>
            </a:r>
          </a:p>
          <a:p>
            <a:pPr>
              <a:buFont typeface="Wingdings" pitchFamily="2" charset="2"/>
              <a:buBlip>
                <a:blip r:embed="rId3"/>
              </a:buBlip>
            </a:pPr>
            <a:r>
              <a:rPr sz="2800">
                <a:solidFill>
                  <a:srgbClr val="404040"/>
                </a:solidFill>
                <a:ea typeface="MS PGothic" pitchFamily="34" charset="-128"/>
              </a:rPr>
              <a:t>Determine how to organize the data items (e.g., in priority order) and schedule the time of broadcast (e.g., how often).</a:t>
            </a:r>
          </a:p>
          <a:p>
            <a:pPr>
              <a:buFont typeface="Wingdings" pitchFamily="2" charset="2"/>
              <a:buBlip>
                <a:blip r:embed="rId3"/>
              </a:buBlip>
            </a:pPr>
            <a:r>
              <a:rPr sz="2800">
                <a:solidFill>
                  <a:srgbClr val="404040"/>
                </a:solidFill>
                <a:ea typeface="MS PGothic" pitchFamily="34" charset="-128"/>
              </a:rPr>
              <a:t>Determine how MUs should retrieve and process the broadcast data items on air.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10371">
                                            <p:txEl>
                                              <p:pRg st="0" end="0"/>
                                            </p:txEl>
                                          </p:spTgt>
                                        </p:tgtEl>
                                        <p:attrNameLst>
                                          <p:attrName>style.visibility</p:attrName>
                                        </p:attrNameLst>
                                      </p:cBhvr>
                                      <p:to>
                                        <p:strVal val="visible"/>
                                      </p:to>
                                    </p:set>
                                    <p:animEffect transition="in" filter="blinds(horizontal)">
                                      <p:cBhvr>
                                        <p:cTn id="7" dur="500"/>
                                        <p:tgtEl>
                                          <p:spTgt spid="12103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10371">
                                            <p:txEl>
                                              <p:pRg st="1" end="1"/>
                                            </p:txEl>
                                          </p:spTgt>
                                        </p:tgtEl>
                                        <p:attrNameLst>
                                          <p:attrName>style.visibility</p:attrName>
                                        </p:attrNameLst>
                                      </p:cBhvr>
                                      <p:to>
                                        <p:strVal val="visible"/>
                                      </p:to>
                                    </p:set>
                                    <p:animEffect transition="in" filter="blinds(horizontal)">
                                      <p:cBhvr>
                                        <p:cTn id="12" dur="500"/>
                                        <p:tgtEl>
                                          <p:spTgt spid="12103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10371">
                                            <p:txEl>
                                              <p:pRg st="2" end="2"/>
                                            </p:txEl>
                                          </p:spTgt>
                                        </p:tgtEl>
                                        <p:attrNameLst>
                                          <p:attrName>style.visibility</p:attrName>
                                        </p:attrNameLst>
                                      </p:cBhvr>
                                      <p:to>
                                        <p:strVal val="visible"/>
                                      </p:to>
                                    </p:set>
                                    <p:animEffect transition="in" filter="blinds(horizontal)">
                                      <p:cBhvr>
                                        <p:cTn id="17" dur="500"/>
                                        <p:tgtEl>
                                          <p:spTgt spid="12103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1394" name="Rectangle 2"/>
          <p:cNvSpPr>
            <a:spLocks noGrp="1" noChangeArrowheads="1"/>
          </p:cNvSpPr>
          <p:nvPr>
            <p:ph type="title"/>
          </p:nvPr>
        </p:nvSpPr>
        <p:spPr>
          <a:xfrm>
            <a:off x="0" y="404813"/>
            <a:ext cx="9144000" cy="685800"/>
          </a:xfrm>
        </p:spPr>
        <p:txBody>
          <a:bodyPr vert="horz" wrap="square" lIns="91440" tIns="45720" rIns="91440" bIns="45720" numCol="1" anchor="t" anchorCtr="0" compatLnSpc="1">
            <a:prstTxWarp prst="textNoShape">
              <a:avLst/>
            </a:prstTxWarp>
          </a:bodyPr>
          <a:lstStyle/>
          <a:p>
            <a:pPr eaLnBrk="1" hangingPunct="1"/>
            <a:r>
              <a:rPr lang="en-US" altLang="zh-TW" smtClean="0">
                <a:solidFill>
                  <a:srgbClr val="663300"/>
                </a:solidFill>
                <a:latin typeface="Calibri" pitchFamily="34" charset="0"/>
                <a:ea typeface="Arial Unicode MS" pitchFamily="34" charset="-122"/>
                <a:cs typeface="Arial Unicode MS" pitchFamily="34" charset="-122"/>
              </a:rPr>
              <a:t>Broadcast disk program</a:t>
            </a:r>
          </a:p>
        </p:txBody>
      </p:sp>
      <p:sp>
        <p:nvSpPr>
          <p:cNvPr id="70658" name="Rectangle 3"/>
          <p:cNvSpPr>
            <a:spLocks noChangeArrowheads="1"/>
          </p:cNvSpPr>
          <p:nvPr/>
        </p:nvSpPr>
        <p:spPr bwMode="auto">
          <a:xfrm>
            <a:off x="228600" y="1341438"/>
            <a:ext cx="8807450" cy="193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5000"/>
              </a:lnSpc>
              <a:spcBef>
                <a:spcPct val="25000"/>
              </a:spcBef>
              <a:buClr>
                <a:schemeClr val="folHlink"/>
              </a:buClr>
              <a:buSzPct val="90000"/>
              <a:buFont typeface="Wingdings" pitchFamily="2" charset="2"/>
              <a:buBlip>
                <a:blip r:embed="rId4"/>
              </a:buBlip>
            </a:pPr>
            <a:r>
              <a:rPr lang="en-US" altLang="zh-TW" sz="3000" b="1">
                <a:solidFill>
                  <a:srgbClr val="404040"/>
                </a:solidFill>
                <a:latin typeface="Calibri" pitchFamily="34" charset="0"/>
                <a:cs typeface="Calibri" pitchFamily="34" charset="0"/>
              </a:rPr>
              <a:t>Schedule of periodic broadcast of one or more disks</a:t>
            </a:r>
          </a:p>
          <a:p>
            <a:pPr marL="742950" lvl="1" indent="-285750">
              <a:lnSpc>
                <a:spcPct val="95000"/>
              </a:lnSpc>
              <a:spcBef>
                <a:spcPct val="25000"/>
              </a:spcBef>
              <a:buClr>
                <a:schemeClr val="hlink"/>
              </a:buClr>
              <a:buSzPct val="90000"/>
              <a:buFontTx/>
              <a:buBlip>
                <a:blip r:embed="rId5"/>
              </a:buBlip>
            </a:pPr>
            <a:r>
              <a:rPr lang="en-US" altLang="zh-CN" sz="2200">
                <a:solidFill>
                  <a:srgbClr val="262626"/>
                </a:solidFill>
                <a:latin typeface="Calibri" pitchFamily="34" charset="0"/>
                <a:ea typeface="Arial Unicode MS" pitchFamily="34" charset="-122"/>
              </a:rPr>
              <a:t>D</a:t>
            </a:r>
            <a:r>
              <a:rPr lang="en-US" altLang="zh-TW" sz="2200">
                <a:solidFill>
                  <a:srgbClr val="262626"/>
                </a:solidFill>
                <a:latin typeface="Calibri" pitchFamily="34" charset="0"/>
                <a:ea typeface="Arial Unicode MS" pitchFamily="34" charset="-122"/>
              </a:rPr>
              <a:t>isks are of different sizes and can be broadcast at different speed</a:t>
            </a:r>
          </a:p>
          <a:p>
            <a:pPr marL="742950" lvl="1" indent="-285750">
              <a:lnSpc>
                <a:spcPct val="95000"/>
              </a:lnSpc>
              <a:spcBef>
                <a:spcPct val="25000"/>
              </a:spcBef>
              <a:buClr>
                <a:schemeClr val="hlink"/>
              </a:buClr>
              <a:buSzPct val="90000"/>
              <a:buFontTx/>
              <a:buBlip>
                <a:blip r:embed="rId5"/>
              </a:buBlip>
            </a:pPr>
            <a:r>
              <a:rPr lang="en-US" altLang="zh-CN" sz="2200">
                <a:solidFill>
                  <a:srgbClr val="262626"/>
                </a:solidFill>
                <a:latin typeface="Calibri" pitchFamily="34" charset="0"/>
                <a:ea typeface="Arial Unicode MS" pitchFamily="34" charset="-122"/>
              </a:rPr>
              <a:t>Broadcast f</a:t>
            </a:r>
            <a:r>
              <a:rPr lang="el-GR" altLang="zh-CN" sz="2200">
                <a:solidFill>
                  <a:srgbClr val="262626"/>
                </a:solidFill>
                <a:latin typeface="Calibri" pitchFamily="34" charset="0"/>
                <a:ea typeface="Arial Unicode MS" pitchFamily="34" charset="-122"/>
              </a:rPr>
              <a:t>requency </a:t>
            </a:r>
            <a:r>
              <a:rPr lang="en-US" altLang="zh-CN" sz="2200">
                <a:solidFill>
                  <a:srgbClr val="262626"/>
                </a:solidFill>
                <a:latin typeface="Calibri" pitchFamily="34" charset="0"/>
                <a:ea typeface="Arial Unicode MS" pitchFamily="34" charset="-122"/>
              </a:rPr>
              <a:t>of </a:t>
            </a:r>
            <a:r>
              <a:rPr lang="el-GR" altLang="zh-CN" sz="2200">
                <a:solidFill>
                  <a:srgbClr val="262626"/>
                </a:solidFill>
                <a:latin typeface="Calibri" pitchFamily="34" charset="0"/>
                <a:ea typeface="Arial Unicode MS" pitchFamily="34" charset="-122"/>
              </a:rPr>
              <a:t>each item depends on its access </a:t>
            </a:r>
            <a:r>
              <a:rPr lang="en-US" altLang="zh-CN" sz="2200">
                <a:solidFill>
                  <a:srgbClr val="262626"/>
                </a:solidFill>
                <a:latin typeface="Calibri" pitchFamily="34" charset="0"/>
                <a:ea typeface="Arial Unicode MS" pitchFamily="34" charset="-122"/>
              </a:rPr>
              <a:t>pattern </a:t>
            </a:r>
          </a:p>
        </p:txBody>
      </p:sp>
      <p:grpSp>
        <p:nvGrpSpPr>
          <p:cNvPr id="70659" name="Group 5"/>
          <p:cNvGrpSpPr>
            <a:grpSpLocks/>
          </p:cNvGrpSpPr>
          <p:nvPr/>
        </p:nvGrpSpPr>
        <p:grpSpPr bwMode="auto">
          <a:xfrm>
            <a:off x="2484438" y="2997200"/>
            <a:ext cx="5792787" cy="2971800"/>
            <a:chOff x="1152" y="912"/>
            <a:chExt cx="3649" cy="1872"/>
          </a:xfrm>
        </p:grpSpPr>
        <p:graphicFrame>
          <p:nvGraphicFramePr>
            <p:cNvPr id="70676" name="Object 6"/>
            <p:cNvGraphicFramePr>
              <a:graphicFrameLocks noChangeAspect="1"/>
            </p:cNvGraphicFramePr>
            <p:nvPr/>
          </p:nvGraphicFramePr>
          <p:xfrm>
            <a:off x="1152" y="912"/>
            <a:ext cx="3649" cy="1790"/>
          </p:xfrm>
          <a:graphic>
            <a:graphicData uri="http://schemas.openxmlformats.org/presentationml/2006/ole">
              <mc:AlternateContent xmlns:mc="http://schemas.openxmlformats.org/markup-compatibility/2006">
                <mc:Choice xmlns:v="urn:schemas-microsoft-com:vml" Requires="v">
                  <p:oleObj spid="_x0000_s70682" name="Image" r:id="rId6" imgW="5791702" imgH="2841905" progId="Photoshop.Image.3">
                    <p:embed/>
                  </p:oleObj>
                </mc:Choice>
                <mc:Fallback>
                  <p:oleObj name="Image" r:id="rId6" imgW="5791702" imgH="2841905" progId="Photoshop.Image.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2" y="912"/>
                          <a:ext cx="3649" cy="1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70677" name="Line 7"/>
            <p:cNvSpPr>
              <a:spLocks noChangeShapeType="1"/>
            </p:cNvSpPr>
            <p:nvPr/>
          </p:nvSpPr>
          <p:spPr bwMode="auto">
            <a:xfrm>
              <a:off x="1488" y="2784"/>
              <a:ext cx="28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78" name="Line 8"/>
            <p:cNvSpPr>
              <a:spLocks noChangeShapeType="1"/>
            </p:cNvSpPr>
            <p:nvPr/>
          </p:nvSpPr>
          <p:spPr bwMode="auto">
            <a:xfrm flipV="1">
              <a:off x="1488" y="2112"/>
              <a:ext cx="0" cy="672"/>
            </a:xfrm>
            <a:prstGeom prst="line">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70679" name="Line 9"/>
            <p:cNvSpPr>
              <a:spLocks noChangeShapeType="1"/>
            </p:cNvSpPr>
            <p:nvPr/>
          </p:nvSpPr>
          <p:spPr bwMode="auto">
            <a:xfrm>
              <a:off x="2544" y="2544"/>
              <a:ext cx="0" cy="240"/>
            </a:xfrm>
            <a:prstGeom prst="line">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70680" name="Line 10"/>
            <p:cNvSpPr>
              <a:spLocks noChangeShapeType="1"/>
            </p:cNvSpPr>
            <p:nvPr/>
          </p:nvSpPr>
          <p:spPr bwMode="auto">
            <a:xfrm>
              <a:off x="3456" y="2544"/>
              <a:ext cx="0" cy="240"/>
            </a:xfrm>
            <a:prstGeom prst="line">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70681" name="Line 11"/>
            <p:cNvSpPr>
              <a:spLocks noChangeShapeType="1"/>
            </p:cNvSpPr>
            <p:nvPr/>
          </p:nvSpPr>
          <p:spPr bwMode="auto">
            <a:xfrm>
              <a:off x="4368" y="2544"/>
              <a:ext cx="0" cy="240"/>
            </a:xfrm>
            <a:prstGeom prst="line">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0660" name="Group 27"/>
          <p:cNvGrpSpPr>
            <a:grpSpLocks/>
          </p:cNvGrpSpPr>
          <p:nvPr/>
        </p:nvGrpSpPr>
        <p:grpSpPr bwMode="auto">
          <a:xfrm>
            <a:off x="684213" y="4076700"/>
            <a:ext cx="1724025" cy="1571625"/>
            <a:chOff x="687388" y="4292603"/>
            <a:chExt cx="1724372" cy="1571622"/>
          </a:xfrm>
        </p:grpSpPr>
        <p:grpSp>
          <p:nvGrpSpPr>
            <p:cNvPr id="70661" name="Group 12"/>
            <p:cNvGrpSpPr>
              <a:grpSpLocks/>
            </p:cNvGrpSpPr>
            <p:nvPr/>
          </p:nvGrpSpPr>
          <p:grpSpPr bwMode="auto">
            <a:xfrm>
              <a:off x="687388" y="4292603"/>
              <a:ext cx="1524000" cy="801688"/>
              <a:chOff x="4224" y="2944"/>
              <a:chExt cx="960" cy="505"/>
            </a:xfrm>
          </p:grpSpPr>
          <p:sp>
            <p:nvSpPr>
              <p:cNvPr id="70668" name="Rectangle 13"/>
              <p:cNvSpPr>
                <a:spLocks noChangeArrowheads="1"/>
              </p:cNvSpPr>
              <p:nvPr/>
            </p:nvSpPr>
            <p:spPr bwMode="auto">
              <a:xfrm>
                <a:off x="4704" y="3216"/>
                <a:ext cx="192" cy="192"/>
              </a:xfrm>
              <a:prstGeom prst="rect">
                <a:avLst/>
              </a:prstGeom>
              <a:solidFill>
                <a:srgbClr val="CCFF66"/>
              </a:solidFill>
              <a:ln w="12700" cap="sq">
                <a:solidFill>
                  <a:schemeClr val="tx1"/>
                </a:solidFill>
                <a:miter lim="800000"/>
                <a:headEnd type="none" w="sm" len="sm"/>
                <a:tailEnd type="none" w="sm" len="sm"/>
              </a:ln>
            </p:spPr>
            <p:txBody>
              <a:bodyPr wrap="none" anchor="ctr"/>
              <a:lstStyle/>
              <a:p>
                <a:endParaRPr lang="zh-TW" altLang="en-US"/>
              </a:p>
            </p:txBody>
          </p:sp>
          <p:sp>
            <p:nvSpPr>
              <p:cNvPr id="70669" name="Rectangle 14"/>
              <p:cNvSpPr>
                <a:spLocks noChangeArrowheads="1"/>
              </p:cNvSpPr>
              <p:nvPr/>
            </p:nvSpPr>
            <p:spPr bwMode="auto">
              <a:xfrm>
                <a:off x="4992" y="3216"/>
                <a:ext cx="192" cy="192"/>
              </a:xfrm>
              <a:prstGeom prst="rect">
                <a:avLst/>
              </a:prstGeom>
              <a:solidFill>
                <a:srgbClr val="99FF66"/>
              </a:solidFill>
              <a:ln w="12700" cap="sq">
                <a:solidFill>
                  <a:schemeClr val="tx1"/>
                </a:solidFill>
                <a:miter lim="800000"/>
                <a:headEnd type="none" w="sm" len="sm"/>
                <a:tailEnd type="none" w="sm" len="sm"/>
              </a:ln>
            </p:spPr>
            <p:txBody>
              <a:bodyPr wrap="none" anchor="ctr"/>
              <a:lstStyle/>
              <a:p>
                <a:endParaRPr lang="zh-TW" altLang="en-US"/>
              </a:p>
            </p:txBody>
          </p:sp>
          <p:sp>
            <p:nvSpPr>
              <p:cNvPr id="70670" name="Text Box 15"/>
              <p:cNvSpPr txBox="1">
                <a:spLocks noChangeArrowheads="1"/>
              </p:cNvSpPr>
              <p:nvPr/>
            </p:nvSpPr>
            <p:spPr bwMode="auto">
              <a:xfrm flipH="1">
                <a:off x="4704" y="3216"/>
                <a:ext cx="19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a:spcBef>
                    <a:spcPct val="50000"/>
                  </a:spcBef>
                </a:pPr>
                <a:r>
                  <a:rPr lang="el-GR" sz="1800" b="1">
                    <a:latin typeface="Times New Roman" pitchFamily="18" charset="0"/>
                  </a:rPr>
                  <a:t>B</a:t>
                </a:r>
                <a:endParaRPr lang="el-GR" sz="1800" b="1" i="1">
                  <a:latin typeface="Times New Roman" pitchFamily="18" charset="0"/>
                </a:endParaRPr>
              </a:p>
            </p:txBody>
          </p:sp>
          <p:sp>
            <p:nvSpPr>
              <p:cNvPr id="70671" name="Text Box 16"/>
              <p:cNvSpPr txBox="1">
                <a:spLocks noChangeArrowheads="1"/>
              </p:cNvSpPr>
              <p:nvPr/>
            </p:nvSpPr>
            <p:spPr bwMode="auto">
              <a:xfrm flipH="1">
                <a:off x="4992" y="3216"/>
                <a:ext cx="1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a:spcBef>
                    <a:spcPct val="50000"/>
                  </a:spcBef>
                </a:pPr>
                <a:r>
                  <a:rPr lang="el-GR" sz="1800" b="1">
                    <a:latin typeface="Times New Roman" pitchFamily="18" charset="0"/>
                  </a:rPr>
                  <a:t>C</a:t>
                </a:r>
                <a:endParaRPr lang="el-GR" sz="1800" b="1" i="1">
                  <a:latin typeface="Times New Roman" pitchFamily="18" charset="0"/>
                </a:endParaRPr>
              </a:p>
            </p:txBody>
          </p:sp>
          <p:sp>
            <p:nvSpPr>
              <p:cNvPr id="70672" name="Rectangle 17"/>
              <p:cNvSpPr>
                <a:spLocks noChangeArrowheads="1"/>
              </p:cNvSpPr>
              <p:nvPr/>
            </p:nvSpPr>
            <p:spPr bwMode="auto">
              <a:xfrm>
                <a:off x="4704" y="2976"/>
                <a:ext cx="192" cy="192"/>
              </a:xfrm>
              <a:prstGeom prst="rect">
                <a:avLst/>
              </a:prstGeom>
              <a:solidFill>
                <a:srgbClr val="CCECFF"/>
              </a:solidFill>
              <a:ln w="12700" cap="sq">
                <a:solidFill>
                  <a:schemeClr val="tx1"/>
                </a:solidFill>
                <a:miter lim="800000"/>
                <a:headEnd type="none" w="sm" len="sm"/>
                <a:tailEnd type="none" w="sm" len="sm"/>
              </a:ln>
            </p:spPr>
            <p:txBody>
              <a:bodyPr wrap="none" anchor="ctr"/>
              <a:lstStyle/>
              <a:p>
                <a:endParaRPr lang="zh-TW" altLang="en-US"/>
              </a:p>
            </p:txBody>
          </p:sp>
          <p:sp>
            <p:nvSpPr>
              <p:cNvPr id="70673" name="Text Box 18"/>
              <p:cNvSpPr txBox="1">
                <a:spLocks noChangeArrowheads="1"/>
              </p:cNvSpPr>
              <p:nvPr/>
            </p:nvSpPr>
            <p:spPr bwMode="auto">
              <a:xfrm flipH="1">
                <a:off x="4704" y="2944"/>
                <a:ext cx="24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a:spcBef>
                    <a:spcPct val="50000"/>
                  </a:spcBef>
                </a:pPr>
                <a:r>
                  <a:rPr lang="el-GR" sz="1800" b="1">
                    <a:latin typeface="Times New Roman" pitchFamily="18" charset="0"/>
                  </a:rPr>
                  <a:t>A</a:t>
                </a:r>
                <a:endParaRPr lang="el-GR" sz="1800" b="1" i="1">
                  <a:latin typeface="Times New Roman" pitchFamily="18" charset="0"/>
                </a:endParaRPr>
              </a:p>
            </p:txBody>
          </p:sp>
          <p:sp>
            <p:nvSpPr>
              <p:cNvPr id="70674" name="Text Box 19"/>
              <p:cNvSpPr txBox="1">
                <a:spLocks noChangeArrowheads="1"/>
              </p:cNvSpPr>
              <p:nvPr/>
            </p:nvSpPr>
            <p:spPr bwMode="auto">
              <a:xfrm>
                <a:off x="4224" y="2976"/>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a:spcBef>
                    <a:spcPct val="50000"/>
                  </a:spcBef>
                </a:pPr>
                <a:r>
                  <a:rPr lang="el-GR" sz="1600" b="1" i="1">
                    <a:latin typeface="Times New Roman" pitchFamily="18" charset="0"/>
                  </a:rPr>
                  <a:t>Disk1</a:t>
                </a:r>
              </a:p>
            </p:txBody>
          </p:sp>
          <p:sp>
            <p:nvSpPr>
              <p:cNvPr id="70675" name="Text Box 20"/>
              <p:cNvSpPr txBox="1">
                <a:spLocks noChangeArrowheads="1"/>
              </p:cNvSpPr>
              <p:nvPr/>
            </p:nvSpPr>
            <p:spPr bwMode="auto">
              <a:xfrm>
                <a:off x="4224" y="3216"/>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a:spcBef>
                    <a:spcPct val="50000"/>
                  </a:spcBef>
                </a:pPr>
                <a:r>
                  <a:rPr lang="el-GR" sz="1600" b="1" i="1">
                    <a:latin typeface="Times New Roman" pitchFamily="18" charset="0"/>
                  </a:rPr>
                  <a:t>Disk2</a:t>
                </a:r>
              </a:p>
            </p:txBody>
          </p:sp>
        </p:grpSp>
        <p:grpSp>
          <p:nvGrpSpPr>
            <p:cNvPr id="70662" name="Group 22"/>
            <p:cNvGrpSpPr>
              <a:grpSpLocks/>
            </p:cNvGrpSpPr>
            <p:nvPr/>
          </p:nvGrpSpPr>
          <p:grpSpPr bwMode="auto">
            <a:xfrm>
              <a:off x="827088" y="5484663"/>
              <a:ext cx="1384300" cy="379562"/>
              <a:chOff x="4320" y="3792"/>
              <a:chExt cx="768" cy="192"/>
            </a:xfrm>
          </p:grpSpPr>
          <p:sp>
            <p:nvSpPr>
              <p:cNvPr id="70664" name="Rectangle 23"/>
              <p:cNvSpPr>
                <a:spLocks noChangeArrowheads="1"/>
              </p:cNvSpPr>
              <p:nvPr/>
            </p:nvSpPr>
            <p:spPr bwMode="auto">
              <a:xfrm>
                <a:off x="4704" y="3792"/>
                <a:ext cx="192" cy="192"/>
              </a:xfrm>
              <a:prstGeom prst="rect">
                <a:avLst/>
              </a:prstGeom>
              <a:solidFill>
                <a:srgbClr val="CCECFF"/>
              </a:solidFill>
              <a:ln w="12700" cap="sq">
                <a:solidFill>
                  <a:schemeClr val="tx1"/>
                </a:solidFill>
                <a:miter lim="800000"/>
                <a:headEnd type="none" w="sm" len="sm"/>
                <a:tailEnd type="none" w="sm" len="sm"/>
              </a:ln>
            </p:spPr>
            <p:txBody>
              <a:bodyPr wrap="none" anchor="ctr"/>
              <a:lstStyle/>
              <a:p>
                <a:endParaRPr lang="zh-TW" altLang="en-US"/>
              </a:p>
            </p:txBody>
          </p:sp>
          <p:sp>
            <p:nvSpPr>
              <p:cNvPr id="70665" name="Rectangle 24"/>
              <p:cNvSpPr>
                <a:spLocks noChangeArrowheads="1"/>
              </p:cNvSpPr>
              <p:nvPr/>
            </p:nvSpPr>
            <p:spPr bwMode="auto">
              <a:xfrm>
                <a:off x="4896" y="3792"/>
                <a:ext cx="192" cy="192"/>
              </a:xfrm>
              <a:prstGeom prst="rect">
                <a:avLst/>
              </a:prstGeom>
              <a:solidFill>
                <a:srgbClr val="99FF66"/>
              </a:solidFill>
              <a:ln w="12700" cap="sq">
                <a:solidFill>
                  <a:schemeClr val="tx1"/>
                </a:solidFill>
                <a:miter lim="800000"/>
                <a:headEnd type="none" w="sm" len="sm"/>
                <a:tailEnd type="none" w="sm" len="sm"/>
              </a:ln>
            </p:spPr>
            <p:txBody>
              <a:bodyPr wrap="none" anchor="ctr"/>
              <a:lstStyle/>
              <a:p>
                <a:endParaRPr lang="zh-TW" altLang="en-US"/>
              </a:p>
            </p:txBody>
          </p:sp>
          <p:sp>
            <p:nvSpPr>
              <p:cNvPr id="70666" name="Rectangle 25"/>
              <p:cNvSpPr>
                <a:spLocks noChangeArrowheads="1"/>
              </p:cNvSpPr>
              <p:nvPr/>
            </p:nvSpPr>
            <p:spPr bwMode="auto">
              <a:xfrm>
                <a:off x="4512" y="3792"/>
                <a:ext cx="192" cy="192"/>
              </a:xfrm>
              <a:prstGeom prst="rect">
                <a:avLst/>
              </a:prstGeom>
              <a:solidFill>
                <a:srgbClr val="CCFF66"/>
              </a:solidFill>
              <a:ln w="12700" cap="sq">
                <a:solidFill>
                  <a:schemeClr val="tx1"/>
                </a:solidFill>
                <a:miter lim="800000"/>
                <a:headEnd type="none" w="sm" len="sm"/>
                <a:tailEnd type="none" w="sm" len="sm"/>
              </a:ln>
            </p:spPr>
            <p:txBody>
              <a:bodyPr wrap="none" anchor="ctr"/>
              <a:lstStyle/>
              <a:p>
                <a:endParaRPr lang="zh-TW" altLang="en-US"/>
              </a:p>
            </p:txBody>
          </p:sp>
          <p:sp>
            <p:nvSpPr>
              <p:cNvPr id="70667" name="Rectangle 26"/>
              <p:cNvSpPr>
                <a:spLocks noChangeArrowheads="1"/>
              </p:cNvSpPr>
              <p:nvPr/>
            </p:nvSpPr>
            <p:spPr bwMode="auto">
              <a:xfrm>
                <a:off x="4320" y="3792"/>
                <a:ext cx="192" cy="192"/>
              </a:xfrm>
              <a:prstGeom prst="rect">
                <a:avLst/>
              </a:prstGeom>
              <a:solidFill>
                <a:srgbClr val="CCECFF"/>
              </a:solidFill>
              <a:ln w="12700" cap="sq">
                <a:solidFill>
                  <a:schemeClr val="tx1"/>
                </a:solidFill>
                <a:miter lim="800000"/>
                <a:headEnd type="none" w="sm" len="sm"/>
                <a:tailEnd type="none" w="sm" len="sm"/>
              </a:ln>
            </p:spPr>
            <p:txBody>
              <a:bodyPr wrap="none" anchor="ctr"/>
              <a:lstStyle/>
              <a:p>
                <a:endParaRPr lang="zh-TW" altLang="en-US"/>
              </a:p>
            </p:txBody>
          </p:sp>
        </p:grpSp>
        <p:sp>
          <p:nvSpPr>
            <p:cNvPr id="70663" name="Text Box 27"/>
            <p:cNvSpPr txBox="1">
              <a:spLocks noChangeArrowheads="1"/>
            </p:cNvSpPr>
            <p:nvPr/>
          </p:nvSpPr>
          <p:spPr bwMode="auto">
            <a:xfrm>
              <a:off x="827088" y="5517232"/>
              <a:ext cx="1584672" cy="339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a:lnSpc>
                  <a:spcPct val="90000"/>
                </a:lnSpc>
                <a:spcBef>
                  <a:spcPct val="50000"/>
                </a:spcBef>
                <a:buClr>
                  <a:schemeClr val="tx1"/>
                </a:buClr>
                <a:buSzPct val="75000"/>
                <a:buFont typeface="Monotype Sorts" charset="2"/>
                <a:buNone/>
              </a:pPr>
              <a:r>
                <a:rPr lang="en-US" altLang="zh-TW" sz="1800" b="1">
                  <a:latin typeface="Helvetica" charset="0"/>
                  <a:ea typeface="PMingLiU" pitchFamily="18" charset="-120"/>
                </a:rPr>
                <a:t>A    B   A  C</a:t>
              </a: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3682" name="Rectangle 2"/>
          <p:cNvSpPr>
            <a:spLocks noGrp="1" noChangeArrowheads="1"/>
          </p:cNvSpPr>
          <p:nvPr>
            <p:ph type="title"/>
          </p:nvPr>
        </p:nvSpPr>
        <p:spPr>
          <a:xfrm>
            <a:off x="0" y="533400"/>
            <a:ext cx="9144000" cy="685800"/>
          </a:xfrm>
        </p:spPr>
        <p:txBody>
          <a:bodyPr vert="horz" wrap="square" lIns="91440" tIns="45720" rIns="91440" bIns="45720" numCol="1" anchor="t" anchorCtr="0" compatLnSpc="1">
            <a:prstTxWarp prst="textNoShape">
              <a:avLst/>
            </a:prstTxWarp>
          </a:bodyPr>
          <a:lstStyle/>
          <a:p>
            <a:pPr eaLnBrk="1" hangingPunct="1"/>
            <a:r>
              <a:rPr lang="en-US" altLang="zh-TW" smtClean="0">
                <a:solidFill>
                  <a:srgbClr val="663300"/>
                </a:solidFill>
                <a:latin typeface="Calibri" pitchFamily="34" charset="0"/>
                <a:ea typeface="Arial Unicode MS" pitchFamily="34" charset="-122"/>
                <a:cs typeface="Arial Unicode MS" pitchFamily="34" charset="-122"/>
              </a:rPr>
              <a:t>Broadcast disk program</a:t>
            </a:r>
          </a:p>
        </p:txBody>
      </p:sp>
      <p:sp>
        <p:nvSpPr>
          <p:cNvPr id="1223683" name="Rectangle 3"/>
          <p:cNvSpPr>
            <a:spLocks noChangeArrowheads="1"/>
          </p:cNvSpPr>
          <p:nvPr/>
        </p:nvSpPr>
        <p:spPr bwMode="auto">
          <a:xfrm>
            <a:off x="228600" y="1447800"/>
            <a:ext cx="8686800" cy="4724400"/>
          </a:xfrm>
          <a:prstGeom prst="rect">
            <a:avLst/>
          </a:prstGeom>
          <a:noFill/>
          <a:ln w="9525">
            <a:noFill/>
            <a:miter lim="800000"/>
            <a:headEnd/>
            <a:tailEnd/>
          </a:ln>
        </p:spPr>
        <p:txBody>
          <a:bodyPr/>
          <a:lstStyle/>
          <a:p>
            <a:pPr marL="342900" indent="-342900">
              <a:spcBef>
                <a:spcPct val="20000"/>
              </a:spcBef>
              <a:buClr>
                <a:schemeClr val="folHlink"/>
              </a:buClr>
              <a:buSzPct val="90000"/>
              <a:buFont typeface="Wingdings" pitchFamily="2" charset="2"/>
              <a:buBlip>
                <a:blip r:embed="rId3"/>
              </a:buBlip>
              <a:defRPr/>
            </a:pPr>
            <a:r>
              <a:rPr lang="en-US" altLang="zh-TW" sz="3000" b="1" kern="0" dirty="0">
                <a:solidFill>
                  <a:schemeClr val="tx1">
                    <a:lumMod val="75000"/>
                    <a:lumOff val="25000"/>
                  </a:schemeClr>
                </a:solidFill>
                <a:latin typeface="Calibri" pitchFamily="34" charset="0"/>
                <a:ea typeface="宋体" charset="-122"/>
                <a:cs typeface="Calibri" pitchFamily="34" charset="0"/>
              </a:rPr>
              <a:t>Disk parameters: </a:t>
            </a:r>
          </a:p>
          <a:p>
            <a:pPr marL="742950" lvl="1" indent="-285750">
              <a:spcBef>
                <a:spcPct val="20000"/>
              </a:spcBef>
              <a:buClr>
                <a:schemeClr val="hlink"/>
              </a:buClr>
              <a:buSzPct val="90000"/>
              <a:buFont typeface="Wingdings" pitchFamily="2" charset="2"/>
              <a:buBlip>
                <a:blip r:embed="rId4"/>
              </a:buBlip>
              <a:defRPr/>
            </a:pPr>
            <a:r>
              <a:rPr lang="en-US" altLang="zh-TW" dirty="0">
                <a:solidFill>
                  <a:schemeClr val="tx1">
                    <a:lumMod val="85000"/>
                    <a:lumOff val="15000"/>
                  </a:schemeClr>
                </a:solidFill>
                <a:latin typeface="Calibri" pitchFamily="34" charset="0"/>
                <a:ea typeface="+mn-ea"/>
              </a:rPr>
              <a:t>first, the number of disks (i.e., different frequencies); </a:t>
            </a:r>
          </a:p>
          <a:p>
            <a:pPr marL="742950" lvl="1" indent="-285750">
              <a:spcBef>
                <a:spcPct val="20000"/>
              </a:spcBef>
              <a:buClr>
                <a:schemeClr val="hlink"/>
              </a:buClr>
              <a:buSzPct val="90000"/>
              <a:buFont typeface="Wingdings" pitchFamily="2" charset="2"/>
              <a:buBlip>
                <a:blip r:embed="rId4"/>
              </a:buBlip>
              <a:defRPr/>
            </a:pPr>
            <a:r>
              <a:rPr lang="en-US" altLang="zh-TW" dirty="0">
                <a:solidFill>
                  <a:schemeClr val="tx1">
                    <a:lumMod val="85000"/>
                    <a:lumOff val="15000"/>
                  </a:schemeClr>
                </a:solidFill>
                <a:latin typeface="Calibri" pitchFamily="34" charset="0"/>
                <a:ea typeface="+mn-ea"/>
              </a:rPr>
              <a:t>then, for each disk, the number of </a:t>
            </a:r>
            <a:r>
              <a:rPr lang="en-US" altLang="zh-TW" dirty="0">
                <a:solidFill>
                  <a:schemeClr val="tx1">
                    <a:lumMod val="85000"/>
                    <a:lumOff val="15000"/>
                  </a:schemeClr>
                </a:solidFill>
                <a:latin typeface="Calibri" pitchFamily="34" charset="0"/>
                <a:ea typeface="+mn-ea"/>
              </a:rPr>
              <a:t>data items to be stored and </a:t>
            </a:r>
            <a:r>
              <a:rPr lang="en-US" altLang="zh-TW" dirty="0">
                <a:solidFill>
                  <a:schemeClr val="tx1">
                    <a:lumMod val="85000"/>
                    <a:lumOff val="15000"/>
                  </a:schemeClr>
                </a:solidFill>
                <a:latin typeface="Calibri" pitchFamily="34" charset="0"/>
                <a:ea typeface="+mn-ea"/>
              </a:rPr>
              <a:t>the relative frequency of broadcast</a:t>
            </a:r>
          </a:p>
          <a:p>
            <a:pPr marL="342900" indent="-342900">
              <a:spcBef>
                <a:spcPct val="20000"/>
              </a:spcBef>
              <a:buClr>
                <a:schemeClr val="folHlink"/>
              </a:buClr>
              <a:buSzPct val="90000"/>
              <a:buFontTx/>
              <a:buBlip>
                <a:blip r:embed="rId3"/>
              </a:buBlip>
              <a:defRPr/>
            </a:pPr>
            <a:r>
              <a:rPr lang="en-US" altLang="zh-TW" sz="3000" b="1" kern="0" dirty="0">
                <a:solidFill>
                  <a:schemeClr val="tx1">
                    <a:lumMod val="75000"/>
                    <a:lumOff val="25000"/>
                  </a:schemeClr>
                </a:solidFill>
                <a:latin typeface="Calibri" pitchFamily="34" charset="0"/>
                <a:ea typeface="宋体" charset="-122"/>
                <a:cs typeface="Calibri" pitchFamily="34" charset="0"/>
              </a:rPr>
              <a:t>Scheduling Problem:</a:t>
            </a:r>
          </a:p>
          <a:p>
            <a:pPr marL="742950" lvl="1" indent="-285750">
              <a:spcBef>
                <a:spcPct val="20000"/>
              </a:spcBef>
              <a:buClr>
                <a:schemeClr val="hlink"/>
              </a:buClr>
              <a:buSzPct val="90000"/>
              <a:buFontTx/>
              <a:buBlip>
                <a:blip r:embed="rId4"/>
              </a:buBlip>
              <a:defRPr/>
            </a:pPr>
            <a:r>
              <a:rPr lang="en-US" altLang="zh-TW" dirty="0">
                <a:solidFill>
                  <a:schemeClr val="tx1">
                    <a:lumMod val="85000"/>
                    <a:lumOff val="15000"/>
                  </a:schemeClr>
                </a:solidFill>
                <a:latin typeface="Calibri" pitchFamily="34" charset="0"/>
                <a:ea typeface="+mn-ea"/>
              </a:rPr>
              <a:t>Given a list of </a:t>
            </a:r>
            <a:r>
              <a:rPr lang="en-US" altLang="zh-TW" dirty="0">
                <a:solidFill>
                  <a:schemeClr val="tx1">
                    <a:lumMod val="85000"/>
                    <a:lumOff val="15000"/>
                  </a:schemeClr>
                </a:solidFill>
                <a:latin typeface="Calibri" pitchFamily="34" charset="0"/>
                <a:ea typeface="+mn-ea"/>
              </a:rPr>
              <a:t>data items </a:t>
            </a:r>
            <a:r>
              <a:rPr lang="en-US" altLang="zh-TW" dirty="0">
                <a:solidFill>
                  <a:schemeClr val="tx1">
                    <a:lumMod val="85000"/>
                    <a:lumOff val="15000"/>
                  </a:schemeClr>
                </a:solidFill>
                <a:latin typeface="Calibri" pitchFamily="34" charset="0"/>
                <a:ea typeface="+mn-ea"/>
              </a:rPr>
              <a:t>ordered by their expected access probabilities and a specification of the disk parameters, design an algorithm that assigns </a:t>
            </a:r>
            <a:r>
              <a:rPr lang="en-US" altLang="zh-TW" dirty="0">
                <a:solidFill>
                  <a:schemeClr val="tx1">
                    <a:lumMod val="85000"/>
                    <a:lumOff val="15000"/>
                  </a:schemeClr>
                </a:solidFill>
                <a:latin typeface="Calibri" pitchFamily="34" charset="0"/>
                <a:ea typeface="+mn-ea"/>
              </a:rPr>
              <a:t>data items </a:t>
            </a:r>
            <a:r>
              <a:rPr lang="en-US" altLang="zh-TW" dirty="0">
                <a:solidFill>
                  <a:schemeClr val="tx1">
                    <a:lumMod val="85000"/>
                    <a:lumOff val="15000"/>
                  </a:schemeClr>
                </a:solidFill>
                <a:latin typeface="Calibri" pitchFamily="34" charset="0"/>
                <a:ea typeface="+mn-ea"/>
              </a:rPr>
              <a:t>to disks and determines the interleaving of disks. </a:t>
            </a:r>
          </a:p>
          <a:p>
            <a:pPr marL="742950" lvl="1" indent="-285750">
              <a:spcBef>
                <a:spcPct val="20000"/>
              </a:spcBef>
              <a:buClr>
                <a:schemeClr val="hlink"/>
              </a:buClr>
              <a:buSzPct val="90000"/>
              <a:buFontTx/>
              <a:buBlip>
                <a:blip r:embed="rId4"/>
              </a:buBlip>
              <a:defRPr/>
            </a:pPr>
            <a:r>
              <a:rPr lang="en-US" altLang="zh-TW" dirty="0">
                <a:solidFill>
                  <a:schemeClr val="tx1">
                    <a:lumMod val="85000"/>
                    <a:lumOff val="15000"/>
                  </a:schemeClr>
                </a:solidFill>
                <a:latin typeface="Calibri" pitchFamily="34" charset="0"/>
                <a:ea typeface="+mn-ea"/>
              </a:rPr>
              <a:t>The algorithm produces a periodic broadcast program with fixed inter-arrival times </a:t>
            </a:r>
            <a:r>
              <a:rPr lang="en-US" altLang="zh-TW" dirty="0">
                <a:solidFill>
                  <a:schemeClr val="tx1">
                    <a:lumMod val="85000"/>
                    <a:lumOff val="15000"/>
                  </a:schemeClr>
                </a:solidFill>
                <a:latin typeface="Calibri" pitchFamily="34" charset="0"/>
                <a:ea typeface="+mn-ea"/>
              </a:rPr>
              <a:t>per data </a:t>
            </a:r>
            <a:r>
              <a:rPr lang="en-US" altLang="zh-TW" dirty="0">
                <a:solidFill>
                  <a:schemeClr val="tx1">
                    <a:lumMod val="85000"/>
                    <a:lumOff val="15000"/>
                  </a:schemeClr>
                </a:solidFill>
                <a:latin typeface="Calibri" pitchFamily="34" charset="0"/>
                <a:ea typeface="+mn-ea"/>
              </a:rPr>
              <a:t>item.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3683">
                                            <p:txEl>
                                              <p:pRg st="4" end="4"/>
                                            </p:txEl>
                                          </p:spTgt>
                                        </p:tgtEl>
                                        <p:attrNameLst>
                                          <p:attrName>style.visibility</p:attrName>
                                        </p:attrNameLst>
                                      </p:cBhvr>
                                      <p:to>
                                        <p:strVal val="visible"/>
                                      </p:to>
                                    </p:set>
                                    <p:animEffect transition="in" filter="blinds(horizontal)">
                                      <p:cBhvr>
                                        <p:cTn id="7" dur="500"/>
                                        <p:tgtEl>
                                          <p:spTgt spid="1223683">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23683">
                                            <p:txEl>
                                              <p:pRg st="5" end="5"/>
                                            </p:txEl>
                                          </p:spTgt>
                                        </p:tgtEl>
                                        <p:attrNameLst>
                                          <p:attrName>style.visibility</p:attrName>
                                        </p:attrNameLst>
                                      </p:cBhvr>
                                      <p:to>
                                        <p:strVal val="visible"/>
                                      </p:to>
                                    </p:set>
                                    <p:animEffect transition="in" filter="blinds(horizontal)">
                                      <p:cBhvr>
                                        <p:cTn id="12" dur="500"/>
                                        <p:tgtEl>
                                          <p:spTgt spid="12236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3682" name="Rectangle 2"/>
          <p:cNvSpPr>
            <a:spLocks noGrp="1" noChangeArrowheads="1"/>
          </p:cNvSpPr>
          <p:nvPr>
            <p:ph type="title"/>
          </p:nvPr>
        </p:nvSpPr>
        <p:spPr>
          <a:xfrm>
            <a:off x="0" y="533400"/>
            <a:ext cx="9144000" cy="685800"/>
          </a:xfrm>
        </p:spPr>
        <p:txBody>
          <a:bodyPr vert="horz" wrap="square" lIns="91440" tIns="45720" rIns="91440" bIns="45720" numCol="1" anchor="t" anchorCtr="0" compatLnSpc="1">
            <a:prstTxWarp prst="textNoShape">
              <a:avLst/>
            </a:prstTxWarp>
          </a:bodyPr>
          <a:lstStyle/>
          <a:p>
            <a:pPr eaLnBrk="1" hangingPunct="1"/>
            <a:r>
              <a:rPr lang="en-US" altLang="zh-TW" smtClean="0">
                <a:solidFill>
                  <a:srgbClr val="663300"/>
                </a:solidFill>
                <a:latin typeface="Calibri" pitchFamily="34" charset="0"/>
                <a:ea typeface="Arial Unicode MS" pitchFamily="34" charset="-122"/>
                <a:cs typeface="Arial Unicode MS" pitchFamily="34" charset="-122"/>
              </a:rPr>
              <a:t>Broadcast disk program</a:t>
            </a:r>
          </a:p>
        </p:txBody>
      </p:sp>
      <p:sp>
        <p:nvSpPr>
          <p:cNvPr id="1223683" name="Rectangle 3"/>
          <p:cNvSpPr>
            <a:spLocks noChangeArrowheads="1"/>
          </p:cNvSpPr>
          <p:nvPr/>
        </p:nvSpPr>
        <p:spPr bwMode="auto">
          <a:xfrm>
            <a:off x="228600" y="1447800"/>
            <a:ext cx="8686800" cy="4724400"/>
          </a:xfrm>
          <a:prstGeom prst="rect">
            <a:avLst/>
          </a:prstGeom>
          <a:noFill/>
          <a:ln w="9525">
            <a:noFill/>
            <a:miter lim="800000"/>
            <a:headEnd/>
            <a:tailEnd/>
          </a:ln>
        </p:spPr>
        <p:txBody>
          <a:bodyPr/>
          <a:lstStyle/>
          <a:p>
            <a:pPr marL="342900" indent="-342900">
              <a:spcBef>
                <a:spcPct val="20000"/>
              </a:spcBef>
              <a:buClr>
                <a:schemeClr val="folHlink"/>
              </a:buClr>
              <a:buSzPct val="90000"/>
              <a:buFont typeface="Wingdings" pitchFamily="2" charset="2"/>
              <a:buBlip>
                <a:blip r:embed="rId3"/>
              </a:buBlip>
              <a:defRPr/>
            </a:pPr>
            <a:r>
              <a:rPr lang="en-US" altLang="zh-TW" sz="3000" b="1" kern="0" dirty="0">
                <a:solidFill>
                  <a:schemeClr val="tx1">
                    <a:lumMod val="75000"/>
                    <a:lumOff val="25000"/>
                  </a:schemeClr>
                </a:solidFill>
                <a:latin typeface="Calibri" pitchFamily="34" charset="0"/>
                <a:ea typeface="宋体" charset="-122"/>
                <a:cs typeface="Calibri" pitchFamily="34" charset="0"/>
              </a:rPr>
              <a:t>An example: </a:t>
            </a:r>
            <a:endParaRPr lang="en-US" altLang="zh-TW" sz="3000" b="1" kern="0" dirty="0">
              <a:solidFill>
                <a:schemeClr val="tx1">
                  <a:lumMod val="75000"/>
                  <a:lumOff val="25000"/>
                </a:schemeClr>
              </a:solidFill>
              <a:latin typeface="Calibri" pitchFamily="34" charset="0"/>
              <a:ea typeface="宋体" charset="-122"/>
              <a:cs typeface="Calibri" pitchFamily="34" charset="0"/>
            </a:endParaRPr>
          </a:p>
        </p:txBody>
      </p:sp>
      <p:sp>
        <p:nvSpPr>
          <p:cNvPr id="5" name="Rectangle 3"/>
          <p:cNvSpPr txBox="1">
            <a:spLocks noChangeArrowheads="1"/>
          </p:cNvSpPr>
          <p:nvPr/>
        </p:nvSpPr>
        <p:spPr>
          <a:xfrm>
            <a:off x="1331913" y="2349500"/>
            <a:ext cx="7056437" cy="3671888"/>
          </a:xfrm>
          <a:prstGeom prst="rect">
            <a:avLst/>
          </a:prstGeom>
          <a:solidFill>
            <a:schemeClr val="accent3">
              <a:lumMod val="40000"/>
              <a:lumOff val="60000"/>
            </a:schemeClr>
          </a:solidFill>
          <a:ln>
            <a:solidFill>
              <a:schemeClr val="bg2">
                <a:lumMod val="90000"/>
              </a:schemeClr>
            </a:solidFill>
          </a:ln>
        </p:spPr>
        <p:txBody>
          <a:bodyPr/>
          <a:lstStyle>
            <a:lvl1pPr marL="342900" indent="-342900"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a:spcBef>
                <a:spcPct val="20000"/>
              </a:spcBef>
              <a:buClr>
                <a:schemeClr val="folHlink"/>
              </a:buClr>
              <a:buSzPct val="90000"/>
              <a:buFont typeface="Wingdings" pitchFamily="2" charset="2"/>
              <a:buBlip>
                <a:blip r:embed="rId3"/>
              </a:buBlip>
            </a:pPr>
            <a:r>
              <a:rPr lang="en-US" sz="1800">
                <a:latin typeface="Abadi MT Condensed Light" charset="0"/>
              </a:rPr>
              <a:t>Order pages from "hottest" to coldest    </a:t>
            </a:r>
            <a:r>
              <a:rPr lang="en-US" sz="2000">
                <a:latin typeface="Abadi MT Condensed Light" charset="0"/>
              </a:rPr>
              <a:t>(</a:t>
            </a:r>
            <a:r>
              <a:rPr lang="en-US" sz="1400">
                <a:latin typeface="Abadi MT Condensed Light" charset="0"/>
              </a:rPr>
              <a:t>page is record of data with same format and length)</a:t>
            </a:r>
          </a:p>
          <a:p>
            <a:pPr>
              <a:spcBef>
                <a:spcPct val="20000"/>
              </a:spcBef>
              <a:buClr>
                <a:schemeClr val="folHlink"/>
              </a:buClr>
              <a:buSzPct val="90000"/>
              <a:buFont typeface="Wingdings" pitchFamily="2" charset="2"/>
              <a:buBlip>
                <a:blip r:embed="rId3"/>
              </a:buBlip>
            </a:pPr>
            <a:r>
              <a:rPr lang="en-US" sz="1800">
                <a:latin typeface="Abadi MT Condensed Light" charset="0"/>
              </a:rPr>
              <a:t>Partition pages into tracks ("disks") — pages in a track have similar access probabilities</a:t>
            </a:r>
          </a:p>
          <a:p>
            <a:pPr>
              <a:spcBef>
                <a:spcPct val="20000"/>
              </a:spcBef>
              <a:buClr>
                <a:schemeClr val="folHlink"/>
              </a:buClr>
              <a:buSzPct val="90000"/>
              <a:buFont typeface="Wingdings" pitchFamily="2" charset="2"/>
              <a:buBlip>
                <a:blip r:embed="rId3"/>
              </a:buBlip>
            </a:pPr>
            <a:r>
              <a:rPr lang="en-US" sz="1800">
                <a:latin typeface="Abadi MT Condensed Light" charset="0"/>
              </a:rPr>
              <a:t>Determine relative frequencies of the disks (e.g., rel_freq (1) = 3, rel_freq (2) = 2)</a:t>
            </a:r>
          </a:p>
          <a:p>
            <a:pPr>
              <a:spcBef>
                <a:spcPct val="20000"/>
              </a:spcBef>
              <a:buClr>
                <a:schemeClr val="folHlink"/>
              </a:buClr>
              <a:buSzPct val="90000"/>
              <a:buFont typeface="Wingdings" pitchFamily="2" charset="2"/>
              <a:buBlip>
                <a:blip r:embed="rId3"/>
              </a:buBlip>
            </a:pPr>
            <a:r>
              <a:rPr lang="en-US" sz="1800">
                <a:latin typeface="Abadi MT Condensed Light" charset="0"/>
              </a:rPr>
              <a:t>Split each disk into "chunks"</a:t>
            </a:r>
          </a:p>
          <a:p>
            <a:pPr lvl="1">
              <a:spcBef>
                <a:spcPct val="20000"/>
              </a:spcBef>
              <a:buClr>
                <a:schemeClr val="hlink"/>
              </a:buClr>
              <a:buSzPct val="90000"/>
              <a:buFont typeface="Wingdings" pitchFamily="2" charset="2"/>
              <a:buBlip>
                <a:blip r:embed="rId4"/>
              </a:buBlip>
            </a:pPr>
            <a:r>
              <a:rPr lang="en-US" sz="1800">
                <a:latin typeface="Abadi MT Condensed Light" charset="0"/>
                <a:ea typeface="Arial Unicode MS" pitchFamily="34" charset="-122"/>
              </a:rPr>
              <a:t>maxchunks = LCM(relative frequencies)</a:t>
            </a:r>
          </a:p>
          <a:p>
            <a:pPr lvl="1">
              <a:spcBef>
                <a:spcPct val="20000"/>
              </a:spcBef>
              <a:buClr>
                <a:schemeClr val="hlink"/>
              </a:buClr>
              <a:buSzPct val="90000"/>
              <a:buFont typeface="Wingdings" pitchFamily="2" charset="2"/>
              <a:buBlip>
                <a:blip r:embed="rId4"/>
              </a:buBlip>
            </a:pPr>
            <a:r>
              <a:rPr lang="en-US" sz="1800">
                <a:latin typeface="Abadi MT Condensed Light" charset="0"/>
                <a:ea typeface="Arial Unicode MS" pitchFamily="34" charset="-122"/>
              </a:rPr>
              <a:t>numchunks(J) = maxchunks / relativefreq(J)</a:t>
            </a:r>
          </a:p>
          <a:p>
            <a:pPr>
              <a:spcBef>
                <a:spcPct val="20000"/>
              </a:spcBef>
              <a:buClr>
                <a:schemeClr val="folHlink"/>
              </a:buClr>
              <a:buSzPct val="90000"/>
              <a:buFont typeface="Wingdings" pitchFamily="2" charset="2"/>
              <a:buBlip>
                <a:blip r:embed="rId3"/>
              </a:buBlip>
            </a:pPr>
            <a:r>
              <a:rPr lang="en-US" sz="1800">
                <a:latin typeface="Abadi MT Condensed Light" charset="0"/>
              </a:rPr>
              <a:t>Broadcast program is then:</a:t>
            </a:r>
          </a:p>
          <a:p>
            <a:pPr lvl="1">
              <a:spcBef>
                <a:spcPct val="20000"/>
              </a:spcBef>
              <a:buClr>
                <a:schemeClr val="hlink"/>
              </a:buClr>
              <a:buSzPct val="90000"/>
              <a:buFont typeface="Wingdings" pitchFamily="2" charset="2"/>
              <a:buNone/>
            </a:pPr>
            <a:r>
              <a:rPr lang="en-US" sz="1800">
                <a:latin typeface="Abadi MT Condensed Light" charset="0"/>
                <a:ea typeface="Arial Unicode MS" pitchFamily="34" charset="-122"/>
              </a:rPr>
              <a:t>for I = 0 to maxchunks -  1</a:t>
            </a:r>
          </a:p>
          <a:p>
            <a:pPr lvl="1">
              <a:spcBef>
                <a:spcPct val="20000"/>
              </a:spcBef>
              <a:buClr>
                <a:schemeClr val="hlink"/>
              </a:buClr>
              <a:buSzPct val="90000"/>
              <a:buFont typeface="Wingdings" pitchFamily="2" charset="2"/>
              <a:buNone/>
            </a:pPr>
            <a:r>
              <a:rPr lang="en-US" sz="1800">
                <a:latin typeface="Abadi MT Condensed Light" charset="0"/>
                <a:ea typeface="Arial Unicode MS" pitchFamily="34" charset="-122"/>
              </a:rPr>
              <a:t>	 for J = 1 to numdisks</a:t>
            </a:r>
          </a:p>
          <a:p>
            <a:pPr lvl="1">
              <a:spcBef>
                <a:spcPct val="20000"/>
              </a:spcBef>
              <a:buClr>
                <a:schemeClr val="hlink"/>
              </a:buClr>
              <a:buSzPct val="90000"/>
              <a:buFont typeface="Wingdings" pitchFamily="2" charset="2"/>
              <a:buNone/>
            </a:pPr>
            <a:r>
              <a:rPr lang="en-US" sz="1800">
                <a:latin typeface="Abadi MT Condensed Light" charset="0"/>
                <a:ea typeface="Arial Unicode MS" pitchFamily="34" charset="-122"/>
              </a:rPr>
              <a:t>	   Broadcast( C(J, I mod numchunks(J)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3682" name="Rectangle 2"/>
          <p:cNvSpPr>
            <a:spLocks noGrp="1" noChangeArrowheads="1"/>
          </p:cNvSpPr>
          <p:nvPr>
            <p:ph type="title"/>
          </p:nvPr>
        </p:nvSpPr>
        <p:spPr>
          <a:xfrm>
            <a:off x="0" y="533400"/>
            <a:ext cx="9144000" cy="685800"/>
          </a:xfrm>
        </p:spPr>
        <p:txBody>
          <a:bodyPr vert="horz" wrap="square" lIns="91440" tIns="45720" rIns="91440" bIns="45720" numCol="1" anchor="t" anchorCtr="0" compatLnSpc="1">
            <a:prstTxWarp prst="textNoShape">
              <a:avLst/>
            </a:prstTxWarp>
          </a:bodyPr>
          <a:lstStyle/>
          <a:p>
            <a:pPr eaLnBrk="1" hangingPunct="1"/>
            <a:r>
              <a:rPr lang="en-US" altLang="zh-TW" smtClean="0">
                <a:solidFill>
                  <a:srgbClr val="663300"/>
                </a:solidFill>
                <a:latin typeface="Calibri" pitchFamily="34" charset="0"/>
                <a:ea typeface="Arial Unicode MS" pitchFamily="34" charset="-122"/>
                <a:cs typeface="Arial Unicode MS" pitchFamily="34" charset="-122"/>
              </a:rPr>
              <a:t>Broadcast disk program</a:t>
            </a:r>
          </a:p>
        </p:txBody>
      </p:sp>
      <p:sp>
        <p:nvSpPr>
          <p:cNvPr id="1223683" name="Rectangle 3"/>
          <p:cNvSpPr>
            <a:spLocks noChangeArrowheads="1"/>
          </p:cNvSpPr>
          <p:nvPr/>
        </p:nvSpPr>
        <p:spPr bwMode="auto">
          <a:xfrm>
            <a:off x="228600" y="1447800"/>
            <a:ext cx="8686800" cy="4724400"/>
          </a:xfrm>
          <a:prstGeom prst="rect">
            <a:avLst/>
          </a:prstGeom>
          <a:noFill/>
          <a:ln w="9525">
            <a:noFill/>
            <a:miter lim="800000"/>
            <a:headEnd/>
            <a:tailEnd/>
          </a:ln>
        </p:spPr>
        <p:txBody>
          <a:bodyPr/>
          <a:lstStyle/>
          <a:p>
            <a:pPr marL="342900" indent="-342900">
              <a:spcBef>
                <a:spcPct val="20000"/>
              </a:spcBef>
              <a:buClr>
                <a:schemeClr val="folHlink"/>
              </a:buClr>
              <a:buSzPct val="90000"/>
              <a:buFont typeface="Wingdings" pitchFamily="2" charset="2"/>
              <a:buBlip>
                <a:blip r:embed="rId3"/>
              </a:buBlip>
              <a:defRPr/>
            </a:pPr>
            <a:r>
              <a:rPr lang="en-US" altLang="zh-TW" sz="3000" b="1" kern="0" dirty="0">
                <a:solidFill>
                  <a:schemeClr val="tx1">
                    <a:lumMod val="75000"/>
                    <a:lumOff val="25000"/>
                  </a:schemeClr>
                </a:solidFill>
                <a:latin typeface="Calibri" pitchFamily="34" charset="0"/>
                <a:ea typeface="宋体" charset="-122"/>
                <a:cs typeface="Calibri" pitchFamily="34" charset="0"/>
              </a:rPr>
              <a:t>An example: </a:t>
            </a:r>
            <a:endParaRPr lang="en-US" altLang="zh-TW" sz="3000" b="1" kern="0" dirty="0">
              <a:solidFill>
                <a:schemeClr val="tx1">
                  <a:lumMod val="75000"/>
                  <a:lumOff val="25000"/>
                </a:schemeClr>
              </a:solidFill>
              <a:latin typeface="Calibri" pitchFamily="34" charset="0"/>
              <a:ea typeface="宋体" charset="-122"/>
              <a:cs typeface="Calibri" pitchFamily="34" charset="0"/>
            </a:endParaRPr>
          </a:p>
        </p:txBody>
      </p:sp>
      <p:pic>
        <p:nvPicPr>
          <p:cNvPr id="76803"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2133600"/>
            <a:ext cx="5075238"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4" name="Rectangle 2"/>
          <p:cNvSpPr>
            <a:spLocks noChangeArrowheads="1"/>
          </p:cNvSpPr>
          <p:nvPr/>
        </p:nvSpPr>
        <p:spPr bwMode="auto">
          <a:xfrm>
            <a:off x="6732588" y="2781300"/>
            <a:ext cx="1192212"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400">
                <a:latin typeface="Abadi MT Condensed Light" charset="0"/>
              </a:rPr>
              <a:t>rel_freq (1) = 4</a:t>
            </a:r>
          </a:p>
          <a:p>
            <a:endParaRPr lang="en-US" sz="800">
              <a:latin typeface="Abadi MT Condensed Light" charset="0"/>
            </a:endParaRPr>
          </a:p>
          <a:p>
            <a:r>
              <a:rPr lang="en-US" sz="1400">
                <a:latin typeface="Abadi MT Condensed Light" charset="0"/>
              </a:rPr>
              <a:t>rel_freq (2) = 2</a:t>
            </a:r>
          </a:p>
          <a:p>
            <a:endParaRPr lang="en-US" sz="800">
              <a:latin typeface="Abadi MT Condensed Light" charset="0"/>
            </a:endParaRPr>
          </a:p>
          <a:p>
            <a:r>
              <a:rPr lang="en-US" sz="1400">
                <a:latin typeface="Abadi MT Condensed Light" charset="0"/>
              </a:rPr>
              <a:t>rel_freq (2) = 1</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3682" name="Rectangle 2"/>
          <p:cNvSpPr>
            <a:spLocks noGrp="1" noChangeArrowheads="1"/>
          </p:cNvSpPr>
          <p:nvPr>
            <p:ph type="title"/>
          </p:nvPr>
        </p:nvSpPr>
        <p:spPr>
          <a:xfrm>
            <a:off x="0" y="333375"/>
            <a:ext cx="9144000" cy="685800"/>
          </a:xfrm>
        </p:spPr>
        <p:txBody>
          <a:bodyPr vert="horz" wrap="square" lIns="91440" tIns="45720" rIns="91440" bIns="45720" numCol="1" anchor="t" anchorCtr="0" compatLnSpc="1">
            <a:prstTxWarp prst="textNoShape">
              <a:avLst/>
            </a:prstTxWarp>
          </a:bodyPr>
          <a:lstStyle/>
          <a:p>
            <a:pPr eaLnBrk="1" hangingPunct="1"/>
            <a:r>
              <a:rPr lang="en-US" altLang="zh-TW" smtClean="0">
                <a:solidFill>
                  <a:srgbClr val="663300"/>
                </a:solidFill>
                <a:latin typeface="Calibri" pitchFamily="34" charset="0"/>
                <a:ea typeface="Arial Unicode MS" pitchFamily="34" charset="-122"/>
                <a:cs typeface="Arial Unicode MS" pitchFamily="34" charset="-122"/>
              </a:rPr>
              <a:t>Selective tuning</a:t>
            </a:r>
          </a:p>
        </p:txBody>
      </p:sp>
      <p:sp>
        <p:nvSpPr>
          <p:cNvPr id="74754" name="Rectangle 3"/>
          <p:cNvSpPr>
            <a:spLocks noChangeArrowheads="1"/>
          </p:cNvSpPr>
          <p:nvPr/>
        </p:nvSpPr>
        <p:spPr bwMode="auto">
          <a:xfrm>
            <a:off x="179388" y="1268413"/>
            <a:ext cx="8785225"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1" indent="-342900">
              <a:spcBef>
                <a:spcPct val="20000"/>
              </a:spcBef>
              <a:buClr>
                <a:schemeClr val="folHlink"/>
              </a:buClr>
              <a:buSzPct val="90000"/>
              <a:buFontTx/>
              <a:buBlip>
                <a:blip r:embed="rId3"/>
              </a:buBlip>
            </a:pPr>
            <a:r>
              <a:rPr lang="en-US" altLang="zh-TW" sz="2800" b="1">
                <a:solidFill>
                  <a:srgbClr val="404040"/>
                </a:solidFill>
                <a:latin typeface="Calibri" pitchFamily="34" charset="0"/>
                <a:cs typeface="Calibri" pitchFamily="34" charset="0"/>
              </a:rPr>
              <a:t>Clients may actively listen to thousands of data records on the broadcast just to pick up one of them to use.</a:t>
            </a:r>
          </a:p>
          <a:p>
            <a:pPr marL="342900" indent="-342900">
              <a:spcBef>
                <a:spcPct val="20000"/>
              </a:spcBef>
              <a:buClr>
                <a:schemeClr val="folHlink"/>
              </a:buClr>
              <a:buSzPct val="90000"/>
              <a:buFont typeface="Wingdings" pitchFamily="2" charset="2"/>
              <a:buBlip>
                <a:blip r:embed="rId3"/>
              </a:buBlip>
            </a:pPr>
            <a:r>
              <a:rPr lang="en-US" altLang="zh-TW" sz="2800" b="1">
                <a:solidFill>
                  <a:srgbClr val="404040"/>
                </a:solidFill>
                <a:latin typeface="Calibri" pitchFamily="34" charset="0"/>
                <a:cs typeface="Calibri" pitchFamily="34" charset="0"/>
              </a:rPr>
              <a:t>Selective tuning is the process by which MU selects only the required data records, tunes to them, and caches them</a:t>
            </a:r>
            <a:endParaRPr lang="en-US" altLang="zh-TW" sz="3000" b="1">
              <a:solidFill>
                <a:srgbClr val="404040"/>
              </a:solidFill>
              <a:latin typeface="Calibri" pitchFamily="34" charset="0"/>
              <a:cs typeface="Calibri" pitchFamily="34" charset="0"/>
            </a:endParaRPr>
          </a:p>
          <a:p>
            <a:pPr marL="342900" lvl="1" indent="-342900">
              <a:spcBef>
                <a:spcPct val="20000"/>
              </a:spcBef>
              <a:buClr>
                <a:schemeClr val="hlink"/>
              </a:buClr>
              <a:buSzPct val="90000"/>
              <a:buFontTx/>
              <a:buBlip>
                <a:blip r:embed="rId4"/>
              </a:buBlip>
            </a:pPr>
            <a:r>
              <a:rPr lang="en-US" altLang="zh-TW" sz="2200">
                <a:solidFill>
                  <a:srgbClr val="990000"/>
                </a:solidFill>
                <a:latin typeface="Calibri" pitchFamily="34" charset="0"/>
                <a:ea typeface="PMingLiU" pitchFamily="18" charset="-120"/>
              </a:rPr>
              <a:t>MU activates only when the data arrives, saving power consumption</a:t>
            </a:r>
            <a:endParaRPr lang="en-US" altLang="zh-TW" sz="2200">
              <a:solidFill>
                <a:srgbClr val="404040"/>
              </a:solidFill>
              <a:latin typeface="Calibri" pitchFamily="34" charset="0"/>
              <a:cs typeface="Calibri" pitchFamily="34" charset="0"/>
            </a:endParaRPr>
          </a:p>
          <a:p>
            <a:pPr marL="342900" indent="-342900">
              <a:spcBef>
                <a:spcPct val="20000"/>
              </a:spcBef>
              <a:buClr>
                <a:schemeClr val="folHlink"/>
              </a:buClr>
              <a:buSzPct val="90000"/>
              <a:buFont typeface="Wingdings" pitchFamily="2" charset="2"/>
              <a:buBlip>
                <a:blip r:embed="rId3"/>
              </a:buBlip>
            </a:pPr>
            <a:r>
              <a:rPr lang="en-US" altLang="zh-TW" sz="2800" b="1">
                <a:solidFill>
                  <a:srgbClr val="404040"/>
                </a:solidFill>
                <a:latin typeface="Calibri" pitchFamily="34" charset="0"/>
                <a:cs typeface="Calibri" pitchFamily="34" charset="0"/>
              </a:rPr>
              <a:t>How to enable selective tuning?</a:t>
            </a:r>
            <a:endParaRPr lang="en-US" altLang="zh-TW" sz="3000" b="1">
              <a:solidFill>
                <a:srgbClr val="404040"/>
              </a:solidFill>
              <a:latin typeface="Calibri" pitchFamily="34" charset="0"/>
              <a:cs typeface="Calibri" pitchFamily="34" charset="0"/>
            </a:endParaRPr>
          </a:p>
          <a:p>
            <a:pPr marL="342900" lvl="1" indent="-342900">
              <a:spcBef>
                <a:spcPct val="20000"/>
              </a:spcBef>
              <a:buClr>
                <a:schemeClr val="hlink"/>
              </a:buClr>
              <a:buSzPct val="90000"/>
              <a:buFontTx/>
              <a:buBlip>
                <a:blip r:embed="rId4"/>
              </a:buBlip>
            </a:pPr>
            <a:r>
              <a:rPr lang="en-US" altLang="zh-TW" sz="2200">
                <a:solidFill>
                  <a:srgbClr val="262626"/>
                </a:solidFill>
                <a:latin typeface="Calibri" pitchFamily="34" charset="0"/>
                <a:ea typeface="Arial Unicode MS" pitchFamily="34" charset="-122"/>
              </a:rPr>
              <a:t>Place a structure and overhead over the broadcast data</a:t>
            </a:r>
          </a:p>
          <a:p>
            <a:pPr marL="342900" lvl="1" indent="-342900">
              <a:spcBef>
                <a:spcPct val="20000"/>
              </a:spcBef>
              <a:buClr>
                <a:schemeClr val="hlink"/>
              </a:buClr>
              <a:buSzPct val="90000"/>
              <a:buFontTx/>
              <a:buBlip>
                <a:blip r:embed="rId4"/>
              </a:buBlip>
            </a:pPr>
            <a:r>
              <a:rPr lang="en-US" altLang="zh-TW" sz="2200">
                <a:solidFill>
                  <a:srgbClr val="262626"/>
                </a:solidFill>
                <a:latin typeface="Calibri" pitchFamily="34" charset="0"/>
                <a:ea typeface="Arial Unicode MS" pitchFamily="34" charset="-122"/>
              </a:rPr>
              <a:t>In addition to data, each broadcast cycle broadcasts a </a:t>
            </a:r>
            <a:r>
              <a:rPr lang="en-US" altLang="zh-TW" sz="2200" i="1">
                <a:solidFill>
                  <a:srgbClr val="262626"/>
                </a:solidFill>
                <a:latin typeface="Calibri" pitchFamily="34" charset="0"/>
                <a:ea typeface="Arial Unicode MS" pitchFamily="34" charset="-122"/>
              </a:rPr>
              <a:t>directory</a:t>
            </a:r>
            <a:r>
              <a:rPr lang="en-US" altLang="zh-TW" sz="2200">
                <a:solidFill>
                  <a:srgbClr val="262626"/>
                </a:solidFill>
                <a:latin typeface="Calibri" pitchFamily="34" charset="0"/>
                <a:ea typeface="Arial Unicode MS" pitchFamily="34" charset="-122"/>
              </a:rPr>
              <a:t> or </a:t>
            </a:r>
            <a:r>
              <a:rPr lang="en-US" altLang="zh-TW" sz="2200" i="1">
                <a:solidFill>
                  <a:srgbClr val="262626"/>
                </a:solidFill>
                <a:latin typeface="Calibri" pitchFamily="34" charset="0"/>
                <a:ea typeface="Arial Unicode MS" pitchFamily="34" charset="-122"/>
              </a:rPr>
              <a:t>index</a:t>
            </a:r>
            <a:r>
              <a:rPr lang="en-US" altLang="zh-TW" sz="2200">
                <a:solidFill>
                  <a:srgbClr val="262626"/>
                </a:solidFill>
                <a:latin typeface="Calibri" pitchFamily="34" charset="0"/>
                <a:ea typeface="Arial Unicode MS" pitchFamily="34" charset="-122"/>
              </a:rPr>
              <a:t> which is the overhead prefixed by server before the data</a:t>
            </a:r>
          </a:p>
          <a:p>
            <a:pPr marL="342900" lvl="1" indent="-342900">
              <a:spcBef>
                <a:spcPct val="20000"/>
              </a:spcBef>
              <a:buClr>
                <a:schemeClr val="hlink"/>
              </a:buClr>
              <a:buSzPct val="90000"/>
              <a:buFontTx/>
              <a:buBlip>
                <a:blip r:embed="rId4"/>
              </a:buBlip>
            </a:pPr>
            <a:r>
              <a:rPr lang="en-US" altLang="zh-TW" sz="2200">
                <a:solidFill>
                  <a:srgbClr val="990000"/>
                </a:solidFill>
                <a:latin typeface="Calibri" pitchFamily="34" charset="0"/>
                <a:ea typeface="PMingLiU" pitchFamily="18" charset="-120"/>
              </a:rPr>
              <a:t>A disadvantage of selective tuning is that it extends the broadcast cycle and hence increases t</a:t>
            </a:r>
            <a:r>
              <a:rPr lang="en-US" altLang="zh-TW" sz="2200" baseline="-25000">
                <a:solidFill>
                  <a:srgbClr val="990000"/>
                </a:solidFill>
                <a:latin typeface="Calibri" pitchFamily="34" charset="0"/>
                <a:ea typeface="PMingLiU" pitchFamily="18" charset="-120"/>
              </a:rPr>
              <a:t>access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3682" name="Rectangle 2"/>
          <p:cNvSpPr>
            <a:spLocks noGrp="1" noChangeArrowheads="1"/>
          </p:cNvSpPr>
          <p:nvPr>
            <p:ph type="title"/>
          </p:nvPr>
        </p:nvSpPr>
        <p:spPr>
          <a:xfrm>
            <a:off x="0" y="333375"/>
            <a:ext cx="9144000" cy="685800"/>
          </a:xfrm>
        </p:spPr>
        <p:txBody>
          <a:bodyPr vert="horz" wrap="square" lIns="91440" tIns="45720" rIns="91440" bIns="45720" numCol="1" anchor="t" anchorCtr="0" compatLnSpc="1">
            <a:prstTxWarp prst="textNoShape">
              <a:avLst/>
            </a:prstTxWarp>
          </a:bodyPr>
          <a:lstStyle/>
          <a:p>
            <a:pPr eaLnBrk="1" hangingPunct="1"/>
            <a:r>
              <a:rPr lang="en-US" altLang="zh-TW" smtClean="0">
                <a:solidFill>
                  <a:srgbClr val="663300"/>
                </a:solidFill>
                <a:latin typeface="Calibri" pitchFamily="34" charset="0"/>
                <a:ea typeface="Arial Unicode MS" pitchFamily="34" charset="-122"/>
                <a:cs typeface="Arial Unicode MS" pitchFamily="34" charset="-122"/>
              </a:rPr>
              <a:t>Selective tuning</a:t>
            </a:r>
          </a:p>
        </p:txBody>
      </p:sp>
      <p:sp>
        <p:nvSpPr>
          <p:cNvPr id="72706" name="Rectangle 3"/>
          <p:cNvSpPr>
            <a:spLocks noChangeArrowheads="1"/>
          </p:cNvSpPr>
          <p:nvPr/>
        </p:nvSpPr>
        <p:spPr bwMode="auto">
          <a:xfrm>
            <a:off x="179388" y="1196975"/>
            <a:ext cx="8686800" cy="514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folHlink"/>
              </a:buClr>
              <a:buSzPct val="90000"/>
            </a:pPr>
            <a:r>
              <a:rPr lang="en-US" altLang="zh-TW" sz="2600" b="1">
                <a:solidFill>
                  <a:srgbClr val="404040"/>
                </a:solidFill>
                <a:latin typeface="Calibri" pitchFamily="34" charset="0"/>
                <a:cs typeface="Calibri" pitchFamily="34" charset="0"/>
              </a:rPr>
              <a:t>An example:</a:t>
            </a:r>
          </a:p>
          <a:p>
            <a:pPr>
              <a:spcBef>
                <a:spcPts val="200"/>
              </a:spcBef>
              <a:buFontTx/>
              <a:buAutoNum type="arabicPeriod"/>
            </a:pPr>
            <a:r>
              <a:rPr lang="en-US" sz="1600" i="1"/>
              <a:t> n records R0 to Rn–1 interleaved and </a:t>
            </a:r>
            <a:r>
              <a:rPr lang="en-US" sz="1600"/>
              <a:t>broadcast as in a multi-disk model </a:t>
            </a:r>
          </a:p>
          <a:p>
            <a:pPr>
              <a:spcBef>
                <a:spcPts val="200"/>
              </a:spcBef>
              <a:buFontTx/>
              <a:buAutoNum type="arabicPeriod"/>
            </a:pPr>
            <a:r>
              <a:rPr lang="en-US" sz="1600"/>
              <a:t>Only the records </a:t>
            </a:r>
            <a:r>
              <a:rPr lang="en-US" sz="1600" i="1"/>
              <a:t>Ri' and Rj' are of </a:t>
            </a:r>
            <a:r>
              <a:rPr lang="en-US" sz="1600"/>
              <a:t>interest and required by applications on a device</a:t>
            </a:r>
          </a:p>
          <a:p>
            <a:pPr>
              <a:spcBef>
                <a:spcPts val="200"/>
              </a:spcBef>
              <a:buFontTx/>
              <a:buAutoNum type="arabicPeriod"/>
            </a:pPr>
            <a:r>
              <a:rPr lang="en-US" sz="1600"/>
              <a:t>The broadcast disk broadcasts </a:t>
            </a:r>
            <a:r>
              <a:rPr lang="en-US" sz="1600" i="1"/>
              <a:t>Ri ' and Rj ' thrice and once, respectively, as the </a:t>
            </a:r>
            <a:r>
              <a:rPr lang="en-US" sz="1600"/>
              <a:t>subscription probability of </a:t>
            </a:r>
            <a:r>
              <a:rPr lang="en-US" sz="1600" i="1"/>
              <a:t>Ri ' is three </a:t>
            </a:r>
            <a:r>
              <a:rPr lang="en-US" sz="1600"/>
              <a:t>times that of </a:t>
            </a:r>
            <a:r>
              <a:rPr lang="en-US" sz="1600" i="1"/>
              <a:t>Rj </a:t>
            </a:r>
            <a:r>
              <a:rPr lang="en-US" altLang="en-US" sz="1600" i="1"/>
              <a:t>‘</a:t>
            </a:r>
            <a:endParaRPr lang="en-US" sz="1600" i="1"/>
          </a:p>
          <a:p>
            <a:pPr>
              <a:spcBef>
                <a:spcPts val="200"/>
              </a:spcBef>
              <a:buFontTx/>
              <a:buAutoNum type="arabicPeriod"/>
            </a:pPr>
            <a:r>
              <a:rPr lang="en-US" sz="1600"/>
              <a:t>The record </a:t>
            </a:r>
            <a:r>
              <a:rPr lang="en-US" sz="1600" i="1"/>
              <a:t>Ri' is partitioned into k </a:t>
            </a:r>
            <a:r>
              <a:rPr lang="en-US" sz="1600"/>
              <a:t>buckets, </a:t>
            </a:r>
            <a:r>
              <a:rPr lang="en-US" sz="1600" i="1"/>
              <a:t>bi0 to bik–1</a:t>
            </a:r>
          </a:p>
          <a:p>
            <a:pPr>
              <a:spcBef>
                <a:spcPts val="200"/>
              </a:spcBef>
              <a:buFontTx/>
              <a:buAutoNum type="arabicPeriod"/>
            </a:pPr>
            <a:r>
              <a:rPr lang="en-US" sz="1600"/>
              <a:t>The record </a:t>
            </a:r>
            <a:r>
              <a:rPr lang="en-US" sz="1600" i="1"/>
              <a:t>Rj' is partitioned into k</a:t>
            </a:r>
            <a:r>
              <a:rPr lang="en-US" altLang="en-US" sz="1600" i="1"/>
              <a:t>‘</a:t>
            </a:r>
            <a:r>
              <a:rPr lang="en-US" sz="1600" i="1"/>
              <a:t> </a:t>
            </a:r>
            <a:r>
              <a:rPr lang="en-US" sz="1600"/>
              <a:t>buckets, </a:t>
            </a:r>
            <a:r>
              <a:rPr lang="en-US" sz="1600" i="1"/>
              <a:t>bj0 to bj k'–1. Each bucket has </a:t>
            </a:r>
            <a:r>
              <a:rPr lang="en-US" sz="1600"/>
              <a:t>equal length </a:t>
            </a:r>
            <a:r>
              <a:rPr lang="en-US" sz="1600" i="1"/>
              <a:t>lb, which means equal </a:t>
            </a:r>
            <a:r>
              <a:rPr lang="en-US" sz="1600"/>
              <a:t>number of bits and the devices takes identical time </a:t>
            </a:r>
            <a:r>
              <a:rPr lang="en-US" sz="1600" i="1"/>
              <a:t>lb × ts to cache each bucket </a:t>
            </a:r>
            <a:r>
              <a:rPr lang="en-US" sz="1600"/>
              <a:t>data. [</a:t>
            </a:r>
            <a:r>
              <a:rPr lang="en-US" sz="1600" i="1"/>
              <a:t>ts the time interval between </a:t>
            </a:r>
            <a:r>
              <a:rPr lang="en-US" sz="1600"/>
              <a:t>successive bits]</a:t>
            </a:r>
          </a:p>
          <a:p>
            <a:pPr>
              <a:spcBef>
                <a:spcPts val="200"/>
              </a:spcBef>
              <a:buFontTx/>
              <a:buAutoNum type="arabicPeriod"/>
            </a:pPr>
            <a:r>
              <a:rPr lang="en-US" sz="1600"/>
              <a:t>In addition to data, each broadcast cycle broadcasts a directory, or index which is the overhead prefixed by server before the data</a:t>
            </a:r>
          </a:p>
          <a:p>
            <a:pPr>
              <a:spcBef>
                <a:spcPts val="200"/>
              </a:spcBef>
              <a:buFontTx/>
              <a:buAutoNum type="arabicPeriod"/>
            </a:pPr>
            <a:r>
              <a:rPr lang="en-US" sz="1600"/>
              <a:t>Device selects only the buckets of </a:t>
            </a:r>
            <a:r>
              <a:rPr lang="en-US" sz="1600" i="1"/>
              <a:t>Ri</a:t>
            </a:r>
            <a:r>
              <a:rPr lang="en-US" altLang="en-US" sz="1600" i="1"/>
              <a:t>’</a:t>
            </a:r>
            <a:r>
              <a:rPr lang="en-US" sz="1600" i="1"/>
              <a:t> </a:t>
            </a:r>
            <a:r>
              <a:rPr lang="en-US" sz="1600"/>
              <a:t>and </a:t>
            </a:r>
            <a:r>
              <a:rPr lang="en-US" sz="1600" i="1"/>
              <a:t>Rj ' which are of interest and </a:t>
            </a:r>
            <a:r>
              <a:rPr lang="en-US" sz="1600"/>
              <a:t>receives the signals only during first, second, or third instances of </a:t>
            </a:r>
            <a:r>
              <a:rPr lang="en-US" sz="1600" i="1"/>
              <a:t>Ri ' or </a:t>
            </a:r>
            <a:r>
              <a:rPr lang="en-US" sz="1600"/>
              <a:t>during instances of </a:t>
            </a:r>
            <a:r>
              <a:rPr lang="en-US" sz="1600" i="1"/>
              <a:t>Rj' , that is, during the </a:t>
            </a:r>
            <a:r>
              <a:rPr lang="en-US" sz="1600"/>
              <a:t>intervals Ti0,… ,Ti k–1, Tj0, … ,Tjk</a:t>
            </a:r>
            <a:r>
              <a:rPr lang="en-US" sz="1600" i="1"/>
              <a:t>'–1 of  </a:t>
            </a:r>
            <a:r>
              <a:rPr lang="en-US" sz="1600"/>
              <a:t>broadcasting of </a:t>
            </a:r>
            <a:r>
              <a:rPr lang="en-US" sz="1600" i="1"/>
              <a:t>bi0 … bi k–1, bj0 … bj k'–1, </a:t>
            </a:r>
            <a:r>
              <a:rPr lang="en-US" sz="1600"/>
              <a:t>respectively</a:t>
            </a:r>
          </a:p>
          <a:p>
            <a:pPr>
              <a:spcBef>
                <a:spcPts val="200"/>
              </a:spcBef>
              <a:buFontTx/>
              <a:buAutoNum type="arabicPeriod"/>
            </a:pPr>
            <a:r>
              <a:rPr lang="en-US" sz="1600"/>
              <a:t>In the remaining intervals, where either the other records which are not of interest are being broadcast or when record of interest is already cached in an earlier broadcast cycle, the device remains idle.</a:t>
            </a:r>
          </a:p>
          <a:p>
            <a:pPr>
              <a:spcBef>
                <a:spcPts val="200"/>
              </a:spcBef>
              <a:buFontTx/>
              <a:buAutoNum type="arabicPeriod"/>
            </a:pPr>
            <a:r>
              <a:rPr lang="en-US" sz="1600"/>
              <a:t>During this period it does not dissipate power and hence saves energy</a:t>
            </a:r>
            <a:endParaRPr lang="en-US" altLang="zh-TW" sz="1600">
              <a:solidFill>
                <a:srgbClr val="262626"/>
              </a:solidFill>
              <a:latin typeface="Calibri"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3682" name="Rectangle 2"/>
          <p:cNvSpPr>
            <a:spLocks noGrp="1" noChangeArrowheads="1"/>
          </p:cNvSpPr>
          <p:nvPr>
            <p:ph type="title"/>
          </p:nvPr>
        </p:nvSpPr>
        <p:spPr>
          <a:xfrm>
            <a:off x="0" y="404813"/>
            <a:ext cx="9144000" cy="685800"/>
          </a:xfrm>
        </p:spPr>
        <p:txBody>
          <a:bodyPr vert="horz" wrap="square" lIns="91440" tIns="45720" rIns="91440" bIns="45720" numCol="1" anchor="t" anchorCtr="0" compatLnSpc="1">
            <a:prstTxWarp prst="textNoShape">
              <a:avLst/>
            </a:prstTxWarp>
          </a:bodyPr>
          <a:lstStyle/>
          <a:p>
            <a:pPr eaLnBrk="1" hangingPunct="1"/>
            <a:r>
              <a:rPr lang="en-US" altLang="zh-TW" smtClean="0">
                <a:solidFill>
                  <a:srgbClr val="663300"/>
                </a:solidFill>
                <a:latin typeface="Calibri" pitchFamily="34" charset="0"/>
                <a:ea typeface="Arial Unicode MS" pitchFamily="34" charset="-122"/>
                <a:cs typeface="Arial Unicode MS" pitchFamily="34" charset="-122"/>
              </a:rPr>
              <a:t>Directory method</a:t>
            </a:r>
          </a:p>
        </p:txBody>
      </p:sp>
      <p:sp>
        <p:nvSpPr>
          <p:cNvPr id="1223683" name="Rectangle 3"/>
          <p:cNvSpPr>
            <a:spLocks noChangeArrowheads="1"/>
          </p:cNvSpPr>
          <p:nvPr/>
        </p:nvSpPr>
        <p:spPr bwMode="auto">
          <a:xfrm>
            <a:off x="179388" y="1268413"/>
            <a:ext cx="8785225" cy="5184775"/>
          </a:xfrm>
          <a:prstGeom prst="rect">
            <a:avLst/>
          </a:prstGeom>
          <a:noFill/>
          <a:ln w="9525">
            <a:noFill/>
            <a:miter lim="800000"/>
            <a:headEnd/>
            <a:tailEnd/>
          </a:ln>
        </p:spPr>
        <p:txBody>
          <a:bodyPr/>
          <a:lstStyle/>
          <a:p>
            <a:pPr marL="342900" indent="-342900">
              <a:spcBef>
                <a:spcPct val="20000"/>
              </a:spcBef>
              <a:buClr>
                <a:schemeClr val="folHlink"/>
              </a:buClr>
              <a:buSzPct val="90000"/>
              <a:buFont typeface="Wingdings" pitchFamily="2" charset="2"/>
              <a:buBlip>
                <a:blip r:embed="rId3"/>
              </a:buBlip>
            </a:pPr>
            <a:r>
              <a:rPr lang="en-US" altLang="zh-TW" sz="2800" b="1">
                <a:solidFill>
                  <a:srgbClr val="404040"/>
                </a:solidFill>
                <a:latin typeface="Calibri" pitchFamily="34" charset="0"/>
                <a:ea typeface="宋体" pitchFamily="2" charset="-122"/>
                <a:cs typeface="Calibri" pitchFamily="34" charset="0"/>
              </a:rPr>
              <a:t>Broadcasting a directory as overhead at the beginning of each broadcast cycle </a:t>
            </a:r>
          </a:p>
          <a:p>
            <a:pPr marL="742950" lvl="1" indent="-285750">
              <a:spcBef>
                <a:spcPct val="20000"/>
              </a:spcBef>
              <a:buClr>
                <a:schemeClr val="hlink"/>
              </a:buClr>
              <a:buSzPct val="90000"/>
              <a:buFontTx/>
              <a:buBlip>
                <a:blip r:embed="rId4"/>
              </a:buBlip>
            </a:pPr>
            <a:r>
              <a:rPr lang="en-US" altLang="zh-TW">
                <a:solidFill>
                  <a:srgbClr val="404040"/>
                </a:solidFill>
                <a:latin typeface="Calibri" pitchFamily="34" charset="0"/>
                <a:ea typeface="宋体" pitchFamily="2" charset="-122"/>
                <a:cs typeface="Calibri" pitchFamily="34" charset="0"/>
              </a:rPr>
              <a:t>A directory specifies when a specific record or data item appears in data being broadcasted, consisting of </a:t>
            </a:r>
            <a:r>
              <a:rPr lang="en-US" altLang="zh-TW" b="1" i="1">
                <a:solidFill>
                  <a:srgbClr val="404040"/>
                </a:solidFill>
                <a:latin typeface="Calibri" pitchFamily="34" charset="0"/>
                <a:ea typeface="宋体" pitchFamily="2" charset="-122"/>
                <a:cs typeface="Calibri" pitchFamily="34" charset="0"/>
              </a:rPr>
              <a:t>start sign</a:t>
            </a:r>
            <a:r>
              <a:rPr lang="en-US" altLang="zh-TW" b="1">
                <a:solidFill>
                  <a:srgbClr val="404040"/>
                </a:solidFill>
                <a:latin typeface="Calibri" pitchFamily="34" charset="0"/>
                <a:ea typeface="宋体" pitchFamily="2" charset="-122"/>
                <a:cs typeface="Calibri" pitchFamily="34" charset="0"/>
              </a:rPr>
              <a:t>, </a:t>
            </a:r>
            <a:r>
              <a:rPr lang="en-US" altLang="zh-TW" b="1" i="1">
                <a:solidFill>
                  <a:srgbClr val="404040"/>
                </a:solidFill>
                <a:latin typeface="Calibri" pitchFamily="34" charset="0"/>
                <a:ea typeface="宋体" pitchFamily="2" charset="-122"/>
                <a:cs typeface="Calibri" pitchFamily="34" charset="0"/>
              </a:rPr>
              <a:t>pointers</a:t>
            </a:r>
            <a:r>
              <a:rPr lang="en-US" altLang="zh-TW" b="1">
                <a:solidFill>
                  <a:srgbClr val="404040"/>
                </a:solidFill>
                <a:latin typeface="Calibri" pitchFamily="34" charset="0"/>
                <a:ea typeface="宋体" pitchFamily="2" charset="-122"/>
                <a:cs typeface="Calibri" pitchFamily="34" charset="0"/>
              </a:rPr>
              <a:t> to records, </a:t>
            </a:r>
            <a:r>
              <a:rPr lang="en-US" altLang="zh-TW">
                <a:solidFill>
                  <a:srgbClr val="404040"/>
                </a:solidFill>
                <a:latin typeface="Calibri" pitchFamily="34" charset="0"/>
                <a:ea typeface="宋体" pitchFamily="2" charset="-122"/>
                <a:cs typeface="Calibri" pitchFamily="34" charset="0"/>
              </a:rPr>
              <a:t>and</a:t>
            </a:r>
            <a:r>
              <a:rPr lang="en-US" altLang="zh-TW" b="1">
                <a:solidFill>
                  <a:srgbClr val="404040"/>
                </a:solidFill>
                <a:latin typeface="Calibri" pitchFamily="34" charset="0"/>
                <a:ea typeface="宋体" pitchFamily="2" charset="-122"/>
                <a:cs typeface="Calibri" pitchFamily="34" charset="0"/>
              </a:rPr>
              <a:t> </a:t>
            </a:r>
            <a:r>
              <a:rPr lang="en-US" altLang="zh-TW" b="1" i="1">
                <a:solidFill>
                  <a:srgbClr val="404040"/>
                </a:solidFill>
                <a:latin typeface="Calibri" pitchFamily="34" charset="0"/>
                <a:ea typeface="宋体" pitchFamily="2" charset="-122"/>
                <a:cs typeface="Calibri" pitchFamily="34" charset="0"/>
              </a:rPr>
              <a:t>end sign</a:t>
            </a:r>
            <a:endParaRPr lang="en-US" altLang="zh-TW">
              <a:solidFill>
                <a:srgbClr val="404040"/>
              </a:solidFill>
              <a:latin typeface="Calibri" pitchFamily="34" charset="0"/>
              <a:ea typeface="宋体" pitchFamily="2" charset="-122"/>
              <a:cs typeface="Calibri" pitchFamily="34" charset="0"/>
            </a:endParaRPr>
          </a:p>
          <a:p>
            <a:pPr marL="742950" lvl="1" indent="-285750">
              <a:spcBef>
                <a:spcPct val="20000"/>
              </a:spcBef>
              <a:buClr>
                <a:schemeClr val="hlink"/>
              </a:buClr>
              <a:buSzPct val="90000"/>
              <a:buFontTx/>
              <a:buBlip>
                <a:blip r:embed="rId4"/>
              </a:buBlip>
            </a:pPr>
            <a:r>
              <a:rPr lang="en-US" altLang="zh-TW">
                <a:solidFill>
                  <a:srgbClr val="404040"/>
                </a:solidFill>
                <a:latin typeface="Calibri" pitchFamily="34" charset="0"/>
                <a:ea typeface="宋体" pitchFamily="2" charset="-122"/>
                <a:cs typeface="Calibri" pitchFamily="34" charset="0"/>
              </a:rPr>
              <a:t>If interval between the start of the broadcast cycles is T</a:t>
            </a:r>
            <a:r>
              <a:rPr lang="en-US" altLang="zh-TW" i="1" baseline="-25000">
                <a:solidFill>
                  <a:srgbClr val="404040"/>
                </a:solidFill>
                <a:latin typeface="Calibri" pitchFamily="34" charset="0"/>
                <a:ea typeface="宋体" pitchFamily="2" charset="-122"/>
                <a:cs typeface="Calibri" pitchFamily="34" charset="0"/>
              </a:rPr>
              <a:t>B</a:t>
            </a:r>
            <a:r>
              <a:rPr lang="en-US" altLang="zh-TW">
                <a:solidFill>
                  <a:srgbClr val="404040"/>
                </a:solidFill>
                <a:latin typeface="Calibri" pitchFamily="34" charset="0"/>
                <a:cs typeface="Calibri" pitchFamily="34" charset="0"/>
              </a:rPr>
              <a:t>, then directory broadcasts at each successive intervals of T</a:t>
            </a:r>
            <a:r>
              <a:rPr lang="en-US" altLang="zh-TW" i="1" baseline="-25000">
                <a:solidFill>
                  <a:srgbClr val="404040"/>
                </a:solidFill>
                <a:latin typeface="Calibri" pitchFamily="34" charset="0"/>
                <a:cs typeface="Calibri" pitchFamily="34" charset="0"/>
              </a:rPr>
              <a:t>B</a:t>
            </a:r>
            <a:endParaRPr lang="en-US" altLang="zh-TW">
              <a:solidFill>
                <a:srgbClr val="404040"/>
              </a:solidFill>
              <a:latin typeface="Calibri" pitchFamily="34" charset="0"/>
              <a:cs typeface="Calibri" pitchFamily="34" charset="0"/>
            </a:endParaRPr>
          </a:p>
          <a:p>
            <a:pPr marL="342900" indent="-342900">
              <a:spcBef>
                <a:spcPct val="20000"/>
              </a:spcBef>
              <a:buClr>
                <a:schemeClr val="folHlink"/>
              </a:buClr>
              <a:buSzPct val="90000"/>
              <a:buFont typeface="Wingdings" pitchFamily="2" charset="2"/>
              <a:buBlip>
                <a:blip r:embed="rId3"/>
              </a:buBlip>
            </a:pPr>
            <a:r>
              <a:rPr lang="en-US" altLang="zh-TW" sz="2800" b="1">
                <a:solidFill>
                  <a:srgbClr val="404040"/>
                </a:solidFill>
                <a:latin typeface="Calibri" pitchFamily="34" charset="0"/>
                <a:cs typeface="Calibri" pitchFamily="34" charset="0"/>
              </a:rPr>
              <a:t>A device has to wait for directory before it can get tuned to its interested data and then start caching it </a:t>
            </a:r>
          </a:p>
          <a:p>
            <a:pPr marL="742950" lvl="1" indent="-285750">
              <a:spcBef>
                <a:spcPct val="20000"/>
              </a:spcBef>
              <a:buClr>
                <a:schemeClr val="hlink"/>
              </a:buClr>
              <a:buSzPct val="90000"/>
              <a:buFontTx/>
              <a:buBlip>
                <a:blip r:embed="rId4"/>
              </a:buBlip>
            </a:pPr>
            <a:r>
              <a:rPr lang="en-US" altLang="zh-TW">
                <a:solidFill>
                  <a:srgbClr val="404040"/>
                </a:solidFill>
                <a:latin typeface="Calibri" pitchFamily="34" charset="0"/>
                <a:cs typeface="Calibri" pitchFamily="34" charset="0"/>
              </a:rPr>
              <a:t>Recall that tuning time t</a:t>
            </a:r>
            <a:r>
              <a:rPr lang="en-US" altLang="zh-TW" baseline="-25000">
                <a:solidFill>
                  <a:srgbClr val="404040"/>
                </a:solidFill>
                <a:latin typeface="Calibri" pitchFamily="34" charset="0"/>
                <a:cs typeface="Calibri" pitchFamily="34" charset="0"/>
              </a:rPr>
              <a:t>tune</a:t>
            </a:r>
            <a:r>
              <a:rPr lang="en-US" altLang="zh-TW">
                <a:solidFill>
                  <a:srgbClr val="404040"/>
                </a:solidFill>
                <a:latin typeface="Calibri" pitchFamily="34" charset="0"/>
                <a:cs typeface="Calibri" pitchFamily="34" charset="0"/>
              </a:rPr>
              <a:t> is the time taken by the device for selection of desirable records.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450" name="Rectangle 34"/>
          <p:cNvSpPr>
            <a:spLocks noGrp="1" noChangeArrowheads="1"/>
          </p:cNvSpPr>
          <p:nvPr>
            <p:ph type="title"/>
          </p:nvPr>
        </p:nvSpPr>
        <p:spPr>
          <a:xfrm>
            <a:off x="0" y="333375"/>
            <a:ext cx="9144000" cy="762000"/>
          </a:xfrm>
        </p:spPr>
        <p:txBody>
          <a:bodyPr wrap="square" lIns="91440" tIns="45720" rIns="91440" bIns="45720" numCol="1" anchor="t" anchorCtr="0" compatLnSpc="1">
            <a:prstTxWarp prst="textNoShape">
              <a:avLst/>
            </a:prstTxWarp>
          </a:bodyPr>
          <a:lstStyle/>
          <a:p>
            <a:pPr eaLnBrk="1" hangingPunct="1"/>
            <a:r>
              <a:rPr altLang="zh-TW" smtClean="0">
                <a:effectLst>
                  <a:outerShdw blurRad="38100" dist="38100" dir="2700000" algn="tl">
                    <a:srgbClr val="C0C0C0"/>
                  </a:outerShdw>
                </a:effectLst>
                <a:latin typeface="Calibri" pitchFamily="34" charset="0"/>
                <a:ea typeface="Arial Unicode MS" pitchFamily="34" charset="-122"/>
                <a:cs typeface="Arial Unicode MS" pitchFamily="34" charset="-122"/>
              </a:rPr>
              <a:t>Index-based method</a:t>
            </a:r>
          </a:p>
        </p:txBody>
      </p:sp>
      <p:sp>
        <p:nvSpPr>
          <p:cNvPr id="1212451" name="Rectangle 35"/>
          <p:cNvSpPr>
            <a:spLocks noGrp="1" noChangeArrowheads="1"/>
          </p:cNvSpPr>
          <p:nvPr>
            <p:ph type="body" idx="1"/>
          </p:nvPr>
        </p:nvSpPr>
        <p:spPr bwMode="auto">
          <a:xfrm>
            <a:off x="228600" y="1196975"/>
            <a:ext cx="8686800" cy="540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buFont typeface="Wingdings" pitchFamily="2" charset="2"/>
              <a:buBlip>
                <a:blip r:embed="rId4"/>
              </a:buBlip>
            </a:pPr>
            <a:r>
              <a:rPr altLang="zh-TW" sz="2800">
                <a:solidFill>
                  <a:srgbClr val="990000"/>
                </a:solidFill>
                <a:ea typeface="MS PGothic" pitchFamily="34" charset="-128"/>
              </a:rPr>
              <a:t>Indexing is another method for selective tuning, used to guide the MU in the listening process </a:t>
            </a:r>
          </a:p>
          <a:p>
            <a:pPr lvl="1" eaLnBrk="1" hangingPunct="1"/>
            <a:r>
              <a:rPr lang="en-US" altLang="zh-TW" sz="2200" smtClean="0">
                <a:solidFill>
                  <a:srgbClr val="990000"/>
                </a:solidFill>
                <a:ea typeface="MS PGothic" pitchFamily="34" charset="-128"/>
                <a:cs typeface="Calibri" pitchFamily="34" charset="0"/>
              </a:rPr>
              <a:t>Index can be broadcast interleavingly with data records.</a:t>
            </a:r>
          </a:p>
          <a:p>
            <a:pPr lvl="1" eaLnBrk="1" hangingPunct="1"/>
            <a:r>
              <a:rPr lang="en-US" altLang="zh-TW" sz="2200" smtClean="0">
                <a:solidFill>
                  <a:srgbClr val="990000"/>
                </a:solidFill>
                <a:ea typeface="MS PGothic" pitchFamily="34" charset="-128"/>
                <a:cs typeface="Calibri" pitchFamily="34" charset="0"/>
              </a:rPr>
              <a:t>Index only contains key names so is relatively small. </a:t>
            </a:r>
          </a:p>
          <a:p>
            <a:pPr lvl="1" eaLnBrk="1" hangingPunct="1"/>
            <a:r>
              <a:rPr lang="en-US" altLang="zh-TW" sz="2200" smtClean="0">
                <a:solidFill>
                  <a:srgbClr val="990000"/>
                </a:solidFill>
                <a:ea typeface="MS PGothic" pitchFamily="34" charset="-128"/>
                <a:cs typeface="Calibri" pitchFamily="34" charset="0"/>
              </a:rPr>
              <a:t>A traditional database index maps a key to where the key value is stored in memory; Here, an index  for broadcast maps a key to the time when the key value is broadcast “on air”.</a:t>
            </a:r>
          </a:p>
          <a:p>
            <a:pPr lvl="1" eaLnBrk="1" hangingPunct="1"/>
            <a:r>
              <a:rPr lang="en-US" altLang="zh-TW" sz="2200" smtClean="0">
                <a:solidFill>
                  <a:srgbClr val="990000"/>
                </a:solidFill>
                <a:cs typeface="Calibri" pitchFamily="34" charset="0"/>
              </a:rPr>
              <a:t>When client is looking for                                                             information, it tunes to the                                                                 channel to locate the index                                                                         for the broadcast cycle </a:t>
            </a:r>
            <a:r>
              <a:rPr lang="en-US" altLang="zh-TW" sz="2200" smtClean="0">
                <a:solidFill>
                  <a:srgbClr val="990000"/>
                </a:solidFill>
                <a:latin typeface="Times New Roman" pitchFamily="18" charset="0"/>
                <a:cs typeface="Calibri" pitchFamily="34" charset="0"/>
              </a:rPr>
              <a:t>–</a:t>
            </a:r>
            <a:r>
              <a:rPr lang="en-US" altLang="zh-TW" sz="2200" smtClean="0">
                <a:solidFill>
                  <a:srgbClr val="990000"/>
                </a:solidFill>
                <a:cs typeface="Calibri" pitchFamily="34" charset="0"/>
              </a:rPr>
              <a:t>                                                                     gets broadcast time of the data                                                                                    and sleep until it arrive.</a:t>
            </a:r>
          </a:p>
        </p:txBody>
      </p:sp>
      <p:grpSp>
        <p:nvGrpSpPr>
          <p:cNvPr id="84995" name="Group 2"/>
          <p:cNvGrpSpPr>
            <a:grpSpLocks/>
          </p:cNvGrpSpPr>
          <p:nvPr/>
        </p:nvGrpSpPr>
        <p:grpSpPr bwMode="auto">
          <a:xfrm>
            <a:off x="4500563" y="4076700"/>
            <a:ext cx="4535487" cy="2305050"/>
            <a:chOff x="923" y="1179"/>
            <a:chExt cx="2838" cy="1392"/>
          </a:xfrm>
        </p:grpSpPr>
        <p:graphicFrame>
          <p:nvGraphicFramePr>
            <p:cNvPr id="84996" name="Object 3"/>
            <p:cNvGraphicFramePr>
              <a:graphicFrameLocks noChangeAspect="1"/>
            </p:cNvGraphicFramePr>
            <p:nvPr/>
          </p:nvGraphicFramePr>
          <p:xfrm>
            <a:off x="923" y="1179"/>
            <a:ext cx="2838" cy="1392"/>
          </p:xfrm>
          <a:graphic>
            <a:graphicData uri="http://schemas.openxmlformats.org/presentationml/2006/ole">
              <mc:AlternateContent xmlns:mc="http://schemas.openxmlformats.org/markup-compatibility/2006">
                <mc:Choice xmlns:v="urn:schemas-microsoft-com:vml" Requires="v">
                  <p:oleObj spid="_x0000_s85027" name="Image" r:id="rId5" imgW="5791702" imgH="2841905" progId="Photoshop.Image.3">
                    <p:embed/>
                  </p:oleObj>
                </mc:Choice>
                <mc:Fallback>
                  <p:oleObj name="Image" r:id="rId5" imgW="5791702" imgH="2841905" progId="Photoshop.Image.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3" y="1179"/>
                          <a:ext cx="2838" cy="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pSp>
          <p:nvGrpSpPr>
            <p:cNvPr id="84997" name="Group 4"/>
            <p:cNvGrpSpPr>
              <a:grpSpLocks/>
            </p:cNvGrpSpPr>
            <p:nvPr/>
          </p:nvGrpSpPr>
          <p:grpSpPr bwMode="auto">
            <a:xfrm>
              <a:off x="2741" y="1743"/>
              <a:ext cx="180" cy="162"/>
              <a:chOff x="5086" y="496"/>
              <a:chExt cx="190" cy="173"/>
            </a:xfrm>
          </p:grpSpPr>
          <p:sp>
            <p:nvSpPr>
              <p:cNvPr id="85025" name="AutoShape 5"/>
              <p:cNvSpPr>
                <a:spLocks noChangeArrowheads="1"/>
              </p:cNvSpPr>
              <p:nvPr/>
            </p:nvSpPr>
            <p:spPr bwMode="auto">
              <a:xfrm>
                <a:off x="5110" y="496"/>
                <a:ext cx="166" cy="173"/>
              </a:xfrm>
              <a:prstGeom prst="roundRect">
                <a:avLst>
                  <a:gd name="adj" fmla="val 16667"/>
                </a:avLst>
              </a:prstGeom>
              <a:solidFill>
                <a:schemeClr val="folHlink"/>
              </a:solidFill>
              <a:ln w="9525">
                <a:solidFill>
                  <a:schemeClr val="tx1"/>
                </a:solidFill>
                <a:round/>
                <a:headEnd/>
                <a:tailEnd/>
              </a:ln>
            </p:spPr>
            <p:txBody>
              <a:bodyPr wrap="none" anchor="ctr"/>
              <a:lstStyle/>
              <a:p>
                <a:endParaRPr lang="zh-TW" altLang="en-US"/>
              </a:p>
            </p:txBody>
          </p:sp>
          <p:sp>
            <p:nvSpPr>
              <p:cNvPr id="85026" name="Text Box 6"/>
              <p:cNvSpPr txBox="1">
                <a:spLocks noChangeArrowheads="1"/>
              </p:cNvSpPr>
              <p:nvPr/>
            </p:nvSpPr>
            <p:spPr bwMode="auto">
              <a:xfrm>
                <a:off x="5086" y="500"/>
                <a:ext cx="180"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r>
                  <a:rPr lang="en-US" altLang="zh-TW" sz="1000" b="1">
                    <a:solidFill>
                      <a:schemeClr val="bg1"/>
                    </a:solidFill>
                    <a:latin typeface="Times New Roman" pitchFamily="18" charset="0"/>
                    <a:ea typeface="PMingLiU" pitchFamily="18" charset="-120"/>
                  </a:rPr>
                  <a:t>inx</a:t>
                </a:r>
                <a:endParaRPr lang="en-US" altLang="zh-TW" sz="2000">
                  <a:latin typeface="Times New Roman" pitchFamily="18" charset="0"/>
                  <a:ea typeface="PMingLiU" pitchFamily="18" charset="-120"/>
                </a:endParaRPr>
              </a:p>
            </p:txBody>
          </p:sp>
        </p:grpSp>
        <p:grpSp>
          <p:nvGrpSpPr>
            <p:cNvPr id="84998" name="Group 7"/>
            <p:cNvGrpSpPr>
              <a:grpSpLocks/>
            </p:cNvGrpSpPr>
            <p:nvPr/>
          </p:nvGrpSpPr>
          <p:grpSpPr bwMode="auto">
            <a:xfrm>
              <a:off x="3124" y="1712"/>
              <a:ext cx="180" cy="176"/>
              <a:chOff x="5086" y="496"/>
              <a:chExt cx="190" cy="188"/>
            </a:xfrm>
          </p:grpSpPr>
          <p:sp>
            <p:nvSpPr>
              <p:cNvPr id="85023" name="AutoShape 8"/>
              <p:cNvSpPr>
                <a:spLocks noChangeArrowheads="1"/>
              </p:cNvSpPr>
              <p:nvPr/>
            </p:nvSpPr>
            <p:spPr bwMode="auto">
              <a:xfrm>
                <a:off x="5110" y="496"/>
                <a:ext cx="166" cy="173"/>
              </a:xfrm>
              <a:prstGeom prst="roundRect">
                <a:avLst>
                  <a:gd name="adj" fmla="val 16667"/>
                </a:avLst>
              </a:prstGeom>
              <a:solidFill>
                <a:schemeClr val="folHlink"/>
              </a:solidFill>
              <a:ln w="9525">
                <a:solidFill>
                  <a:schemeClr val="tx1"/>
                </a:solidFill>
                <a:round/>
                <a:headEnd/>
                <a:tailEnd/>
              </a:ln>
            </p:spPr>
            <p:txBody>
              <a:bodyPr wrap="none" anchor="ctr"/>
              <a:lstStyle/>
              <a:p>
                <a:endParaRPr lang="zh-TW" altLang="en-US"/>
              </a:p>
            </p:txBody>
          </p:sp>
          <p:sp>
            <p:nvSpPr>
              <p:cNvPr id="85024" name="Text Box 9"/>
              <p:cNvSpPr txBox="1">
                <a:spLocks noChangeArrowheads="1"/>
              </p:cNvSpPr>
              <p:nvPr/>
            </p:nvSpPr>
            <p:spPr bwMode="auto">
              <a:xfrm>
                <a:off x="5086" y="500"/>
                <a:ext cx="17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r>
                  <a:rPr lang="en-US" altLang="zh-TW" sz="1000" b="1">
                    <a:solidFill>
                      <a:schemeClr val="bg1"/>
                    </a:solidFill>
                    <a:latin typeface="Times New Roman" pitchFamily="18" charset="0"/>
                    <a:ea typeface="PMingLiU" pitchFamily="18" charset="-120"/>
                  </a:rPr>
                  <a:t>inx</a:t>
                </a:r>
                <a:endParaRPr lang="en-US" altLang="zh-TW" sz="2000">
                  <a:latin typeface="Times New Roman" pitchFamily="18" charset="0"/>
                  <a:ea typeface="PMingLiU" pitchFamily="18" charset="-120"/>
                </a:endParaRPr>
              </a:p>
            </p:txBody>
          </p:sp>
        </p:grpSp>
        <p:grpSp>
          <p:nvGrpSpPr>
            <p:cNvPr id="84999" name="Group 10"/>
            <p:cNvGrpSpPr>
              <a:grpSpLocks/>
            </p:cNvGrpSpPr>
            <p:nvPr/>
          </p:nvGrpSpPr>
          <p:grpSpPr bwMode="auto">
            <a:xfrm>
              <a:off x="2092" y="1327"/>
              <a:ext cx="171" cy="146"/>
              <a:chOff x="5086" y="496"/>
              <a:chExt cx="200" cy="173"/>
            </a:xfrm>
          </p:grpSpPr>
          <p:sp>
            <p:nvSpPr>
              <p:cNvPr id="85021" name="AutoShape 11"/>
              <p:cNvSpPr>
                <a:spLocks noChangeArrowheads="1"/>
              </p:cNvSpPr>
              <p:nvPr/>
            </p:nvSpPr>
            <p:spPr bwMode="auto">
              <a:xfrm>
                <a:off x="5110" y="496"/>
                <a:ext cx="166" cy="173"/>
              </a:xfrm>
              <a:prstGeom prst="roundRect">
                <a:avLst>
                  <a:gd name="adj" fmla="val 16667"/>
                </a:avLst>
              </a:prstGeom>
              <a:solidFill>
                <a:schemeClr val="folHlink"/>
              </a:solidFill>
              <a:ln w="9525">
                <a:solidFill>
                  <a:schemeClr val="tx1"/>
                </a:solidFill>
                <a:round/>
                <a:headEnd/>
                <a:tailEnd/>
              </a:ln>
            </p:spPr>
            <p:txBody>
              <a:bodyPr wrap="none" anchor="ctr"/>
              <a:lstStyle/>
              <a:p>
                <a:endParaRPr lang="zh-TW" altLang="en-US"/>
              </a:p>
            </p:txBody>
          </p:sp>
          <p:sp>
            <p:nvSpPr>
              <p:cNvPr id="85022" name="Text Box 12"/>
              <p:cNvSpPr txBox="1">
                <a:spLocks noChangeArrowheads="1"/>
              </p:cNvSpPr>
              <p:nvPr/>
            </p:nvSpPr>
            <p:spPr bwMode="auto">
              <a:xfrm>
                <a:off x="5086" y="500"/>
                <a:ext cx="200"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r>
                  <a:rPr lang="en-US" altLang="zh-TW" sz="1000" b="1">
                    <a:solidFill>
                      <a:schemeClr val="bg1"/>
                    </a:solidFill>
                    <a:latin typeface="Times New Roman" pitchFamily="18" charset="0"/>
                    <a:ea typeface="PMingLiU" pitchFamily="18" charset="-120"/>
                  </a:rPr>
                  <a:t>inx</a:t>
                </a:r>
                <a:endParaRPr lang="en-US" altLang="zh-TW" sz="2000">
                  <a:latin typeface="Times New Roman" pitchFamily="18" charset="0"/>
                  <a:ea typeface="PMingLiU" pitchFamily="18" charset="-120"/>
                </a:endParaRPr>
              </a:p>
            </p:txBody>
          </p:sp>
        </p:grpSp>
        <p:grpSp>
          <p:nvGrpSpPr>
            <p:cNvPr id="85000" name="Group 13"/>
            <p:cNvGrpSpPr>
              <a:grpSpLocks/>
            </p:cNvGrpSpPr>
            <p:nvPr/>
          </p:nvGrpSpPr>
          <p:grpSpPr bwMode="auto">
            <a:xfrm>
              <a:off x="2406" y="1258"/>
              <a:ext cx="180" cy="162"/>
              <a:chOff x="5086" y="496"/>
              <a:chExt cx="190" cy="173"/>
            </a:xfrm>
          </p:grpSpPr>
          <p:sp>
            <p:nvSpPr>
              <p:cNvPr id="85019" name="AutoShape 14"/>
              <p:cNvSpPr>
                <a:spLocks noChangeArrowheads="1"/>
              </p:cNvSpPr>
              <p:nvPr/>
            </p:nvSpPr>
            <p:spPr bwMode="auto">
              <a:xfrm>
                <a:off x="5110" y="496"/>
                <a:ext cx="166" cy="173"/>
              </a:xfrm>
              <a:prstGeom prst="roundRect">
                <a:avLst>
                  <a:gd name="adj" fmla="val 16667"/>
                </a:avLst>
              </a:prstGeom>
              <a:solidFill>
                <a:schemeClr val="folHlink"/>
              </a:solidFill>
              <a:ln w="9525">
                <a:solidFill>
                  <a:schemeClr val="tx1"/>
                </a:solidFill>
                <a:round/>
                <a:headEnd/>
                <a:tailEnd/>
              </a:ln>
            </p:spPr>
            <p:txBody>
              <a:bodyPr wrap="none" anchor="ctr"/>
              <a:lstStyle/>
              <a:p>
                <a:endParaRPr lang="zh-TW" altLang="en-US"/>
              </a:p>
            </p:txBody>
          </p:sp>
          <p:sp>
            <p:nvSpPr>
              <p:cNvPr id="85020" name="Text Box 15"/>
              <p:cNvSpPr txBox="1">
                <a:spLocks noChangeArrowheads="1"/>
              </p:cNvSpPr>
              <p:nvPr/>
            </p:nvSpPr>
            <p:spPr bwMode="auto">
              <a:xfrm>
                <a:off x="5086" y="500"/>
                <a:ext cx="179"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r>
                  <a:rPr lang="en-US" altLang="zh-TW" sz="1000" b="1">
                    <a:solidFill>
                      <a:schemeClr val="bg1"/>
                    </a:solidFill>
                    <a:latin typeface="Times New Roman" pitchFamily="18" charset="0"/>
                    <a:ea typeface="PMingLiU" pitchFamily="18" charset="-120"/>
                  </a:rPr>
                  <a:t>inx</a:t>
                </a:r>
                <a:endParaRPr lang="en-US" altLang="zh-TW" sz="2000">
                  <a:latin typeface="Times New Roman" pitchFamily="18" charset="0"/>
                  <a:ea typeface="PMingLiU" pitchFamily="18" charset="-120"/>
                </a:endParaRPr>
              </a:p>
            </p:txBody>
          </p:sp>
        </p:grpSp>
        <p:grpSp>
          <p:nvGrpSpPr>
            <p:cNvPr id="85001" name="Group 16"/>
            <p:cNvGrpSpPr>
              <a:grpSpLocks/>
            </p:cNvGrpSpPr>
            <p:nvPr/>
          </p:nvGrpSpPr>
          <p:grpSpPr bwMode="auto">
            <a:xfrm>
              <a:off x="2756" y="1256"/>
              <a:ext cx="180" cy="162"/>
              <a:chOff x="5086" y="496"/>
              <a:chExt cx="190" cy="173"/>
            </a:xfrm>
          </p:grpSpPr>
          <p:sp>
            <p:nvSpPr>
              <p:cNvPr id="85017" name="AutoShape 17"/>
              <p:cNvSpPr>
                <a:spLocks noChangeArrowheads="1"/>
              </p:cNvSpPr>
              <p:nvPr/>
            </p:nvSpPr>
            <p:spPr bwMode="auto">
              <a:xfrm>
                <a:off x="5110" y="496"/>
                <a:ext cx="166" cy="173"/>
              </a:xfrm>
              <a:prstGeom prst="roundRect">
                <a:avLst>
                  <a:gd name="adj" fmla="val 16667"/>
                </a:avLst>
              </a:prstGeom>
              <a:solidFill>
                <a:schemeClr val="folHlink"/>
              </a:solidFill>
              <a:ln w="9525">
                <a:solidFill>
                  <a:schemeClr val="tx1"/>
                </a:solidFill>
                <a:round/>
                <a:headEnd/>
                <a:tailEnd/>
              </a:ln>
            </p:spPr>
            <p:txBody>
              <a:bodyPr wrap="none" anchor="ctr"/>
              <a:lstStyle/>
              <a:p>
                <a:endParaRPr lang="zh-TW" altLang="en-US"/>
              </a:p>
            </p:txBody>
          </p:sp>
          <p:sp>
            <p:nvSpPr>
              <p:cNvPr id="85018" name="Text Box 18"/>
              <p:cNvSpPr txBox="1">
                <a:spLocks noChangeArrowheads="1"/>
              </p:cNvSpPr>
              <p:nvPr/>
            </p:nvSpPr>
            <p:spPr bwMode="auto">
              <a:xfrm>
                <a:off x="5086" y="500"/>
                <a:ext cx="179"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r>
                  <a:rPr lang="en-US" altLang="zh-TW" sz="1000" b="1">
                    <a:solidFill>
                      <a:schemeClr val="bg1"/>
                    </a:solidFill>
                    <a:latin typeface="Times New Roman" pitchFamily="18" charset="0"/>
                    <a:ea typeface="PMingLiU" pitchFamily="18" charset="-120"/>
                  </a:rPr>
                  <a:t>inx</a:t>
                </a:r>
                <a:endParaRPr lang="en-US" altLang="zh-TW" sz="2000">
                  <a:latin typeface="Times New Roman" pitchFamily="18" charset="0"/>
                  <a:ea typeface="PMingLiU" pitchFamily="18" charset="-120"/>
                </a:endParaRPr>
              </a:p>
            </p:txBody>
          </p:sp>
        </p:grpSp>
        <p:grpSp>
          <p:nvGrpSpPr>
            <p:cNvPr id="85002" name="Group 19"/>
            <p:cNvGrpSpPr>
              <a:grpSpLocks/>
            </p:cNvGrpSpPr>
            <p:nvPr/>
          </p:nvGrpSpPr>
          <p:grpSpPr bwMode="auto">
            <a:xfrm>
              <a:off x="3099" y="1313"/>
              <a:ext cx="180" cy="162"/>
              <a:chOff x="5086" y="496"/>
              <a:chExt cx="190" cy="173"/>
            </a:xfrm>
          </p:grpSpPr>
          <p:sp>
            <p:nvSpPr>
              <p:cNvPr id="85015" name="AutoShape 20"/>
              <p:cNvSpPr>
                <a:spLocks noChangeArrowheads="1"/>
              </p:cNvSpPr>
              <p:nvPr/>
            </p:nvSpPr>
            <p:spPr bwMode="auto">
              <a:xfrm>
                <a:off x="5110" y="496"/>
                <a:ext cx="166" cy="173"/>
              </a:xfrm>
              <a:prstGeom prst="roundRect">
                <a:avLst>
                  <a:gd name="adj" fmla="val 16667"/>
                </a:avLst>
              </a:prstGeom>
              <a:solidFill>
                <a:schemeClr val="folHlink"/>
              </a:solidFill>
              <a:ln w="9525">
                <a:solidFill>
                  <a:schemeClr val="tx1"/>
                </a:solidFill>
                <a:round/>
                <a:headEnd/>
                <a:tailEnd/>
              </a:ln>
            </p:spPr>
            <p:txBody>
              <a:bodyPr wrap="none" anchor="ctr"/>
              <a:lstStyle/>
              <a:p>
                <a:endParaRPr lang="zh-TW" altLang="en-US"/>
              </a:p>
            </p:txBody>
          </p:sp>
          <p:sp>
            <p:nvSpPr>
              <p:cNvPr id="85016" name="Text Box 21"/>
              <p:cNvSpPr txBox="1">
                <a:spLocks noChangeArrowheads="1"/>
              </p:cNvSpPr>
              <p:nvPr/>
            </p:nvSpPr>
            <p:spPr bwMode="auto">
              <a:xfrm>
                <a:off x="5086" y="500"/>
                <a:ext cx="180"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r>
                  <a:rPr lang="en-US" altLang="zh-TW" sz="1000" b="1">
                    <a:solidFill>
                      <a:schemeClr val="bg1"/>
                    </a:solidFill>
                    <a:latin typeface="Times New Roman" pitchFamily="18" charset="0"/>
                    <a:ea typeface="PMingLiU" pitchFamily="18" charset="-120"/>
                  </a:rPr>
                  <a:t>inx</a:t>
                </a:r>
                <a:endParaRPr lang="en-US" altLang="zh-TW" sz="2000">
                  <a:latin typeface="Times New Roman" pitchFamily="18" charset="0"/>
                  <a:ea typeface="PMingLiU" pitchFamily="18" charset="-120"/>
                </a:endParaRPr>
              </a:p>
            </p:txBody>
          </p:sp>
        </p:grpSp>
        <p:grpSp>
          <p:nvGrpSpPr>
            <p:cNvPr id="85003" name="Group 22"/>
            <p:cNvGrpSpPr>
              <a:grpSpLocks/>
            </p:cNvGrpSpPr>
            <p:nvPr/>
          </p:nvGrpSpPr>
          <p:grpSpPr bwMode="auto">
            <a:xfrm>
              <a:off x="2090" y="1727"/>
              <a:ext cx="171" cy="145"/>
              <a:chOff x="5086" y="496"/>
              <a:chExt cx="205" cy="173"/>
            </a:xfrm>
          </p:grpSpPr>
          <p:sp>
            <p:nvSpPr>
              <p:cNvPr id="85013" name="AutoShape 23"/>
              <p:cNvSpPr>
                <a:spLocks noChangeArrowheads="1"/>
              </p:cNvSpPr>
              <p:nvPr/>
            </p:nvSpPr>
            <p:spPr bwMode="auto">
              <a:xfrm>
                <a:off x="5110" y="496"/>
                <a:ext cx="166" cy="173"/>
              </a:xfrm>
              <a:prstGeom prst="roundRect">
                <a:avLst>
                  <a:gd name="adj" fmla="val 16667"/>
                </a:avLst>
              </a:prstGeom>
              <a:solidFill>
                <a:schemeClr val="folHlink"/>
              </a:solidFill>
              <a:ln w="9525">
                <a:solidFill>
                  <a:schemeClr val="tx1"/>
                </a:solidFill>
                <a:round/>
                <a:headEnd/>
                <a:tailEnd/>
              </a:ln>
            </p:spPr>
            <p:txBody>
              <a:bodyPr wrap="none" anchor="ctr"/>
              <a:lstStyle/>
              <a:p>
                <a:endParaRPr lang="zh-TW" altLang="en-US"/>
              </a:p>
            </p:txBody>
          </p:sp>
          <p:sp>
            <p:nvSpPr>
              <p:cNvPr id="85014" name="Text Box 24"/>
              <p:cNvSpPr txBox="1">
                <a:spLocks noChangeArrowheads="1"/>
              </p:cNvSpPr>
              <p:nvPr/>
            </p:nvSpPr>
            <p:spPr bwMode="auto">
              <a:xfrm>
                <a:off x="5086" y="500"/>
                <a:ext cx="205"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r>
                  <a:rPr lang="en-US" altLang="zh-TW" sz="1000" b="1">
                    <a:solidFill>
                      <a:schemeClr val="bg1"/>
                    </a:solidFill>
                    <a:latin typeface="Times New Roman" pitchFamily="18" charset="0"/>
                    <a:ea typeface="PMingLiU" pitchFamily="18" charset="-120"/>
                  </a:rPr>
                  <a:t>inx</a:t>
                </a:r>
                <a:endParaRPr lang="en-US" altLang="zh-TW" sz="2000">
                  <a:latin typeface="Times New Roman" pitchFamily="18" charset="0"/>
                  <a:ea typeface="PMingLiU" pitchFamily="18" charset="-120"/>
                </a:endParaRPr>
              </a:p>
            </p:txBody>
          </p:sp>
        </p:grpSp>
        <p:grpSp>
          <p:nvGrpSpPr>
            <p:cNvPr id="85004" name="Group 25"/>
            <p:cNvGrpSpPr>
              <a:grpSpLocks/>
            </p:cNvGrpSpPr>
            <p:nvPr/>
          </p:nvGrpSpPr>
          <p:grpSpPr bwMode="auto">
            <a:xfrm>
              <a:off x="2401" y="1751"/>
              <a:ext cx="180" cy="162"/>
              <a:chOff x="5086" y="496"/>
              <a:chExt cx="190" cy="173"/>
            </a:xfrm>
          </p:grpSpPr>
          <p:sp>
            <p:nvSpPr>
              <p:cNvPr id="85011" name="AutoShape 26"/>
              <p:cNvSpPr>
                <a:spLocks noChangeArrowheads="1"/>
              </p:cNvSpPr>
              <p:nvPr/>
            </p:nvSpPr>
            <p:spPr bwMode="auto">
              <a:xfrm>
                <a:off x="5110" y="496"/>
                <a:ext cx="166" cy="173"/>
              </a:xfrm>
              <a:prstGeom prst="roundRect">
                <a:avLst>
                  <a:gd name="adj" fmla="val 16667"/>
                </a:avLst>
              </a:prstGeom>
              <a:solidFill>
                <a:schemeClr val="folHlink"/>
              </a:solidFill>
              <a:ln w="9525">
                <a:solidFill>
                  <a:schemeClr val="tx1"/>
                </a:solidFill>
                <a:round/>
                <a:headEnd/>
                <a:tailEnd/>
              </a:ln>
            </p:spPr>
            <p:txBody>
              <a:bodyPr wrap="none" anchor="ctr"/>
              <a:lstStyle/>
              <a:p>
                <a:endParaRPr lang="zh-TW" altLang="en-US"/>
              </a:p>
            </p:txBody>
          </p:sp>
          <p:sp>
            <p:nvSpPr>
              <p:cNvPr id="85012" name="Text Box 27"/>
              <p:cNvSpPr txBox="1">
                <a:spLocks noChangeArrowheads="1"/>
              </p:cNvSpPr>
              <p:nvPr/>
            </p:nvSpPr>
            <p:spPr bwMode="auto">
              <a:xfrm>
                <a:off x="5086" y="500"/>
                <a:ext cx="180"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r>
                  <a:rPr lang="en-US" altLang="zh-TW" sz="1000" b="1">
                    <a:solidFill>
                      <a:schemeClr val="bg1"/>
                    </a:solidFill>
                    <a:latin typeface="Times New Roman" pitchFamily="18" charset="0"/>
                    <a:ea typeface="PMingLiU" pitchFamily="18" charset="-120"/>
                  </a:rPr>
                  <a:t>inx</a:t>
                </a:r>
                <a:endParaRPr lang="en-US" altLang="zh-TW" sz="2000">
                  <a:latin typeface="Times New Roman" pitchFamily="18" charset="0"/>
                  <a:ea typeface="PMingLiU" pitchFamily="18" charset="-120"/>
                </a:endParaRPr>
              </a:p>
            </p:txBody>
          </p:sp>
        </p:grpSp>
        <p:grpSp>
          <p:nvGrpSpPr>
            <p:cNvPr id="85005" name="Group 28"/>
            <p:cNvGrpSpPr>
              <a:grpSpLocks/>
            </p:cNvGrpSpPr>
            <p:nvPr/>
          </p:nvGrpSpPr>
          <p:grpSpPr bwMode="auto">
            <a:xfrm>
              <a:off x="1731" y="1509"/>
              <a:ext cx="163" cy="146"/>
              <a:chOff x="4258" y="549"/>
              <a:chExt cx="163" cy="146"/>
            </a:xfrm>
          </p:grpSpPr>
          <p:sp>
            <p:nvSpPr>
              <p:cNvPr id="85009" name="AutoShape 29"/>
              <p:cNvSpPr>
                <a:spLocks noChangeArrowheads="1"/>
              </p:cNvSpPr>
              <p:nvPr/>
            </p:nvSpPr>
            <p:spPr bwMode="auto">
              <a:xfrm>
                <a:off x="4305" y="549"/>
                <a:ext cx="98" cy="146"/>
              </a:xfrm>
              <a:prstGeom prst="roundRect">
                <a:avLst>
                  <a:gd name="adj" fmla="val 16667"/>
                </a:avLst>
              </a:prstGeom>
              <a:solidFill>
                <a:schemeClr val="folHlink"/>
              </a:solidFill>
              <a:ln w="9525">
                <a:solidFill>
                  <a:schemeClr val="tx1"/>
                </a:solidFill>
                <a:round/>
                <a:headEnd/>
                <a:tailEnd/>
              </a:ln>
            </p:spPr>
            <p:txBody>
              <a:bodyPr wrap="none" anchor="ctr"/>
              <a:lstStyle/>
              <a:p>
                <a:endParaRPr lang="zh-TW" altLang="en-US"/>
              </a:p>
            </p:txBody>
          </p:sp>
          <p:sp>
            <p:nvSpPr>
              <p:cNvPr id="85010" name="Text Box 30"/>
              <p:cNvSpPr txBox="1">
                <a:spLocks noChangeArrowheads="1"/>
              </p:cNvSpPr>
              <p:nvPr/>
            </p:nvSpPr>
            <p:spPr bwMode="auto">
              <a:xfrm>
                <a:off x="4258" y="554"/>
                <a:ext cx="163"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r>
                  <a:rPr lang="en-US" altLang="zh-TW" sz="900" b="1">
                    <a:solidFill>
                      <a:schemeClr val="bg1"/>
                    </a:solidFill>
                    <a:latin typeface="Times New Roman" pitchFamily="18" charset="0"/>
                    <a:ea typeface="PMingLiU" pitchFamily="18" charset="-120"/>
                  </a:rPr>
                  <a:t>inx</a:t>
                </a:r>
                <a:endParaRPr lang="en-US" altLang="zh-TW" sz="1800">
                  <a:latin typeface="Times New Roman" pitchFamily="18" charset="0"/>
                  <a:ea typeface="PMingLiU" pitchFamily="18" charset="-120"/>
                </a:endParaRPr>
              </a:p>
            </p:txBody>
          </p:sp>
        </p:grpSp>
        <p:grpSp>
          <p:nvGrpSpPr>
            <p:cNvPr id="85006" name="Group 31"/>
            <p:cNvGrpSpPr>
              <a:grpSpLocks/>
            </p:cNvGrpSpPr>
            <p:nvPr/>
          </p:nvGrpSpPr>
          <p:grpSpPr bwMode="auto">
            <a:xfrm>
              <a:off x="3487" y="1501"/>
              <a:ext cx="163" cy="146"/>
              <a:chOff x="4258" y="549"/>
              <a:chExt cx="163" cy="146"/>
            </a:xfrm>
          </p:grpSpPr>
          <p:sp>
            <p:nvSpPr>
              <p:cNvPr id="85007" name="AutoShape 32"/>
              <p:cNvSpPr>
                <a:spLocks noChangeArrowheads="1"/>
              </p:cNvSpPr>
              <p:nvPr/>
            </p:nvSpPr>
            <p:spPr bwMode="auto">
              <a:xfrm>
                <a:off x="4305" y="549"/>
                <a:ext cx="98" cy="146"/>
              </a:xfrm>
              <a:prstGeom prst="roundRect">
                <a:avLst>
                  <a:gd name="adj" fmla="val 16667"/>
                </a:avLst>
              </a:prstGeom>
              <a:solidFill>
                <a:schemeClr val="folHlink"/>
              </a:solidFill>
              <a:ln w="9525">
                <a:solidFill>
                  <a:schemeClr val="tx1"/>
                </a:solidFill>
                <a:round/>
                <a:headEnd/>
                <a:tailEnd/>
              </a:ln>
            </p:spPr>
            <p:txBody>
              <a:bodyPr wrap="none" anchor="ctr"/>
              <a:lstStyle/>
              <a:p>
                <a:endParaRPr lang="zh-TW" altLang="en-US"/>
              </a:p>
            </p:txBody>
          </p:sp>
          <p:sp>
            <p:nvSpPr>
              <p:cNvPr id="85008" name="Text Box 33"/>
              <p:cNvSpPr txBox="1">
                <a:spLocks noChangeArrowheads="1"/>
              </p:cNvSpPr>
              <p:nvPr/>
            </p:nvSpPr>
            <p:spPr bwMode="auto">
              <a:xfrm>
                <a:off x="4258" y="554"/>
                <a:ext cx="163"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r>
                  <a:rPr lang="en-US" altLang="zh-TW" sz="900" b="1">
                    <a:solidFill>
                      <a:schemeClr val="bg1"/>
                    </a:solidFill>
                    <a:latin typeface="Times New Roman" pitchFamily="18" charset="0"/>
                    <a:ea typeface="PMingLiU" pitchFamily="18" charset="-120"/>
                  </a:rPr>
                  <a:t>inx</a:t>
                </a:r>
                <a:endParaRPr lang="en-US" altLang="zh-TW" sz="1800">
                  <a:latin typeface="Times New Roman" pitchFamily="18" charset="0"/>
                  <a:ea typeface="PMingLiU" pitchFamily="18" charset="-12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12451">
                                            <p:txEl>
                                              <p:pRg st="1" end="1"/>
                                            </p:txEl>
                                          </p:spTgt>
                                        </p:tgtEl>
                                        <p:attrNameLst>
                                          <p:attrName>style.visibility</p:attrName>
                                        </p:attrNameLst>
                                      </p:cBhvr>
                                      <p:to>
                                        <p:strVal val="visible"/>
                                      </p:to>
                                    </p:set>
                                    <p:animEffect transition="in" filter="blinds(horizontal)">
                                      <p:cBhvr>
                                        <p:cTn id="7" dur="500"/>
                                        <p:tgtEl>
                                          <p:spTgt spid="12124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12451">
                                            <p:txEl>
                                              <p:pRg st="2" end="2"/>
                                            </p:txEl>
                                          </p:spTgt>
                                        </p:tgtEl>
                                        <p:attrNameLst>
                                          <p:attrName>style.visibility</p:attrName>
                                        </p:attrNameLst>
                                      </p:cBhvr>
                                      <p:to>
                                        <p:strVal val="visible"/>
                                      </p:to>
                                    </p:set>
                                    <p:animEffect transition="in" filter="blinds(horizontal)">
                                      <p:cBhvr>
                                        <p:cTn id="12" dur="500"/>
                                        <p:tgtEl>
                                          <p:spTgt spid="121245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12451">
                                            <p:txEl>
                                              <p:pRg st="3" end="3"/>
                                            </p:txEl>
                                          </p:spTgt>
                                        </p:tgtEl>
                                        <p:attrNameLst>
                                          <p:attrName>style.visibility</p:attrName>
                                        </p:attrNameLst>
                                      </p:cBhvr>
                                      <p:to>
                                        <p:strVal val="visible"/>
                                      </p:to>
                                    </p:set>
                                    <p:animEffect transition="in" filter="blinds(horizontal)">
                                      <p:cBhvr>
                                        <p:cTn id="17" dur="500"/>
                                        <p:tgtEl>
                                          <p:spTgt spid="121245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12451">
                                            <p:txEl>
                                              <p:pRg st="4" end="4"/>
                                            </p:txEl>
                                          </p:spTgt>
                                        </p:tgtEl>
                                        <p:attrNameLst>
                                          <p:attrName>style.visibility</p:attrName>
                                        </p:attrNameLst>
                                      </p:cBhvr>
                                      <p:to>
                                        <p:strVal val="visible"/>
                                      </p:to>
                                    </p:set>
                                    <p:animEffect transition="in" filter="blinds(horizontal)">
                                      <p:cBhvr>
                                        <p:cTn id="22" dur="500"/>
                                        <p:tgtEl>
                                          <p:spTgt spid="12124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62" name="Rectangle 2"/>
          <p:cNvSpPr>
            <a:spLocks noGrp="1" noChangeArrowheads="1"/>
          </p:cNvSpPr>
          <p:nvPr>
            <p:ph type="title"/>
          </p:nvPr>
        </p:nvSpPr>
        <p:spPr>
          <a:xfrm>
            <a:off x="304800" y="457200"/>
            <a:ext cx="8610600" cy="838200"/>
          </a:xfrm>
        </p:spPr>
        <p:txBody>
          <a:bodyPr wrap="square" lIns="91440" tIns="45720" rIns="91440" bIns="45720" numCol="1" anchor="t" anchorCtr="0" compatLnSpc="1">
            <a:prstTxWarp prst="textNoShape">
              <a:avLst/>
            </a:prstTxWarp>
          </a:bodyPr>
          <a:lstStyle/>
          <a:p>
            <a:pPr eaLnBrk="1" hangingPunct="1"/>
            <a:r>
              <a:rPr altLang="zh-TW" smtClean="0">
                <a:effectLst>
                  <a:outerShdw blurRad="38100" dist="38100" dir="2700000" algn="tl">
                    <a:srgbClr val="C0C0C0"/>
                  </a:outerShdw>
                </a:effectLst>
                <a:latin typeface="Calibri" pitchFamily="34" charset="0"/>
                <a:ea typeface="Arial Unicode MS" pitchFamily="34" charset="-122"/>
                <a:cs typeface="Arial Unicode MS" pitchFamily="34" charset="-122"/>
              </a:rPr>
              <a:t>Wireless data dissemination</a:t>
            </a:r>
          </a:p>
        </p:txBody>
      </p:sp>
      <p:sp>
        <p:nvSpPr>
          <p:cNvPr id="1218563" name="Rectangle 3"/>
          <p:cNvSpPr>
            <a:spLocks noGrp="1" noChangeArrowheads="1"/>
          </p:cNvSpPr>
          <p:nvPr>
            <p:ph type="body" idx="1"/>
          </p:nvPr>
        </p:nvSpPr>
        <p:spPr>
          <a:xfrm>
            <a:off x="304800" y="1447800"/>
            <a:ext cx="8604250" cy="4860925"/>
          </a:xfrm>
        </p:spPr>
        <p:txBody>
          <a:bodyPr wrap="square" lIns="91440" tIns="45720" rIns="91440" bIns="45720" numCol="1" anchor="t" anchorCtr="0" compatLnSpc="1">
            <a:prstTxWarp prst="textNoShape">
              <a:avLst/>
            </a:prstTxWarp>
          </a:bodyPr>
          <a:lstStyle/>
          <a:p>
            <a:pPr eaLnBrk="1" hangingPunct="1">
              <a:lnSpc>
                <a:spcPct val="95000"/>
              </a:lnSpc>
              <a:buFont typeface="Wingdings" pitchFamily="2" charset="2"/>
              <a:buBlip>
                <a:blip r:embed="rId3"/>
              </a:buBlip>
            </a:pPr>
            <a:r>
              <a:rPr altLang="zh-TW">
                <a:solidFill>
                  <a:srgbClr val="404040"/>
                </a:solidFill>
                <a:ea typeface="PMingLiU" pitchFamily="18" charset="-120"/>
              </a:rPr>
              <a:t>Goals</a:t>
            </a:r>
            <a:r>
              <a:rPr>
                <a:solidFill>
                  <a:srgbClr val="404040"/>
                </a:solidFill>
                <a:ea typeface="宋体" pitchFamily="2" charset="-122"/>
              </a:rPr>
              <a:t>: </a:t>
            </a:r>
          </a:p>
          <a:p>
            <a:pPr lvl="1" eaLnBrk="1" hangingPunct="1">
              <a:spcBef>
                <a:spcPct val="30000"/>
              </a:spcBef>
            </a:pPr>
            <a:r>
              <a:rPr lang="en-US" altLang="zh-TW" smtClean="0">
                <a:solidFill>
                  <a:srgbClr val="404040"/>
                </a:solidFill>
                <a:ea typeface="MS PGothic" pitchFamily="34" charset="-128"/>
                <a:cs typeface="Calibri" pitchFamily="34" charset="0"/>
              </a:rPr>
              <a:t>Reduce access delay</a:t>
            </a:r>
          </a:p>
          <a:p>
            <a:pPr lvl="2" eaLnBrk="1" hangingPunct="1">
              <a:spcBef>
                <a:spcPct val="30000"/>
              </a:spcBef>
            </a:pPr>
            <a:r>
              <a:rPr lang="en-US" altLang="zh-TW" sz="2000" smtClean="0">
                <a:solidFill>
                  <a:srgbClr val="262626"/>
                </a:solidFill>
                <a:ea typeface="PMingLiU" pitchFamily="18" charset="-120"/>
              </a:rPr>
              <a:t>Wireless networks have less bandwidth and long delay</a:t>
            </a:r>
          </a:p>
          <a:p>
            <a:pPr lvl="1" eaLnBrk="1" hangingPunct="1">
              <a:spcBef>
                <a:spcPct val="30000"/>
              </a:spcBef>
            </a:pPr>
            <a:r>
              <a:rPr lang="en-US" altLang="zh-TW" smtClean="0">
                <a:solidFill>
                  <a:srgbClr val="404040"/>
                </a:solidFill>
                <a:cs typeface="Calibri" pitchFamily="34" charset="0"/>
              </a:rPr>
              <a:t>Minimizing energy consumption at client</a:t>
            </a:r>
          </a:p>
          <a:p>
            <a:pPr lvl="2" eaLnBrk="1" hangingPunct="1">
              <a:spcBef>
                <a:spcPct val="30000"/>
              </a:spcBef>
            </a:pPr>
            <a:r>
              <a:rPr lang="en-US" altLang="zh-TW" sz="2000" smtClean="0">
                <a:solidFill>
                  <a:srgbClr val="262626"/>
                </a:solidFill>
                <a:cs typeface="Calibri" pitchFamily="34" charset="0"/>
              </a:rPr>
              <a:t>MUs have limited energy power</a:t>
            </a:r>
          </a:p>
          <a:p>
            <a:pPr lvl="1" eaLnBrk="1" hangingPunct="1">
              <a:spcBef>
                <a:spcPct val="30000"/>
              </a:spcBef>
            </a:pPr>
            <a:r>
              <a:rPr lang="en-US" altLang="zh-TW" smtClean="0">
                <a:solidFill>
                  <a:srgbClr val="404040"/>
                </a:solidFill>
                <a:cs typeface="Calibri" pitchFamily="34" charset="0"/>
              </a:rPr>
              <a:t>Maximize capacity of servers</a:t>
            </a:r>
            <a:endParaRPr lang="en-US" altLang="zh-TW" smtClean="0">
              <a:solidFill>
                <a:srgbClr val="262626"/>
              </a:solidFill>
              <a:ea typeface="PMingLiU" pitchFamily="18" charset="-12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3682" name="Rectangle 2"/>
          <p:cNvSpPr>
            <a:spLocks noGrp="1" noChangeArrowheads="1"/>
          </p:cNvSpPr>
          <p:nvPr>
            <p:ph type="title"/>
          </p:nvPr>
        </p:nvSpPr>
        <p:spPr>
          <a:xfrm>
            <a:off x="0" y="404813"/>
            <a:ext cx="9144000" cy="685800"/>
          </a:xfrm>
        </p:spPr>
        <p:txBody>
          <a:bodyPr vert="horz" wrap="square" lIns="91440" tIns="45720" rIns="91440" bIns="45720" numCol="1" anchor="t" anchorCtr="0" compatLnSpc="1">
            <a:prstTxWarp prst="textNoShape">
              <a:avLst/>
            </a:prstTxWarp>
          </a:bodyPr>
          <a:lstStyle/>
          <a:p>
            <a:pPr eaLnBrk="1" hangingPunct="1"/>
            <a:r>
              <a:rPr lang="en-US" altLang="zh-TW" smtClean="0">
                <a:solidFill>
                  <a:srgbClr val="663300"/>
                </a:solidFill>
                <a:latin typeface="Calibri" pitchFamily="34" charset="0"/>
                <a:ea typeface="Arial Unicode MS" pitchFamily="34" charset="-122"/>
                <a:cs typeface="Arial Unicode MS" pitchFamily="34" charset="-122"/>
              </a:rPr>
              <a:t>Index and offset</a:t>
            </a:r>
          </a:p>
        </p:txBody>
      </p:sp>
      <p:sp>
        <p:nvSpPr>
          <p:cNvPr id="1223683" name="Rectangle 3"/>
          <p:cNvSpPr>
            <a:spLocks noChangeArrowheads="1"/>
          </p:cNvSpPr>
          <p:nvPr/>
        </p:nvSpPr>
        <p:spPr bwMode="auto">
          <a:xfrm>
            <a:off x="179388" y="1268413"/>
            <a:ext cx="8785225" cy="5111750"/>
          </a:xfrm>
          <a:prstGeom prst="rect">
            <a:avLst/>
          </a:prstGeom>
          <a:noFill/>
          <a:ln w="9525">
            <a:noFill/>
            <a:miter lim="800000"/>
            <a:headEnd/>
            <a:tailEnd/>
          </a:ln>
        </p:spPr>
        <p:txBody>
          <a:bodyPr/>
          <a:lstStyle/>
          <a:p>
            <a:pPr marL="342900" indent="-342900">
              <a:spcBef>
                <a:spcPct val="20000"/>
              </a:spcBef>
              <a:buClr>
                <a:schemeClr val="folHlink"/>
              </a:buClr>
              <a:buSzPct val="90000"/>
              <a:buFont typeface="Wingdings" pitchFamily="2" charset="2"/>
              <a:buBlip>
                <a:blip r:embed="rId3"/>
              </a:buBlip>
              <a:defRPr/>
            </a:pPr>
            <a:r>
              <a:rPr lang="en-US" altLang="zh-TW" sz="2800" b="1" kern="0" dirty="0">
                <a:solidFill>
                  <a:schemeClr val="tx1">
                    <a:lumMod val="75000"/>
                    <a:lumOff val="25000"/>
                  </a:schemeClr>
                </a:solidFill>
                <a:latin typeface="Calibri" pitchFamily="34" charset="0"/>
                <a:ea typeface="宋体" charset="-122"/>
                <a:cs typeface="Calibri" pitchFamily="34" charset="0"/>
              </a:rPr>
              <a:t>At each </a:t>
            </a:r>
            <a:r>
              <a:rPr lang="en-US" altLang="zh-TW" sz="2800" b="1" kern="0" dirty="0">
                <a:solidFill>
                  <a:schemeClr val="tx1">
                    <a:lumMod val="75000"/>
                    <a:lumOff val="25000"/>
                  </a:schemeClr>
                </a:solidFill>
                <a:latin typeface="Calibri" pitchFamily="34" charset="0"/>
                <a:ea typeface="宋体" charset="-122"/>
                <a:cs typeface="Calibri" pitchFamily="34" charset="0"/>
              </a:rPr>
              <a:t>location (data record), </a:t>
            </a:r>
            <a:r>
              <a:rPr lang="en-US" altLang="zh-TW" sz="2800" b="1" kern="0" dirty="0">
                <a:solidFill>
                  <a:schemeClr val="tx1">
                    <a:lumMod val="75000"/>
                    <a:lumOff val="25000"/>
                  </a:schemeClr>
                </a:solidFill>
                <a:latin typeface="Calibri" pitchFamily="34" charset="0"/>
                <a:ea typeface="宋体" charset="-122"/>
                <a:cs typeface="Calibri" pitchFamily="34" charset="0"/>
              </a:rPr>
              <a:t>an offset value may also be specified </a:t>
            </a:r>
          </a:p>
          <a:p>
            <a:pPr marL="742950" lvl="1" indent="-285750">
              <a:spcBef>
                <a:spcPct val="20000"/>
              </a:spcBef>
              <a:buClr>
                <a:schemeClr val="hlink"/>
              </a:buClr>
              <a:buSzPct val="90000"/>
              <a:buFontTx/>
              <a:buBlip>
                <a:blip r:embed="rId4"/>
              </a:buBlip>
              <a:defRPr/>
            </a:pPr>
            <a:r>
              <a:rPr lang="en-US" altLang="zh-TW" sz="2600" kern="0" dirty="0">
                <a:solidFill>
                  <a:schemeClr val="tx1">
                    <a:lumMod val="75000"/>
                    <a:lumOff val="25000"/>
                  </a:schemeClr>
                </a:solidFill>
                <a:latin typeface="Calibri" pitchFamily="34" charset="0"/>
                <a:ea typeface="宋体" charset="-122"/>
                <a:cs typeface="Calibri" pitchFamily="34" charset="0"/>
              </a:rPr>
              <a:t>An index maps to the absolute location </a:t>
            </a:r>
            <a:r>
              <a:rPr lang="en-US" altLang="zh-TW" sz="2600" kern="0" dirty="0">
                <a:solidFill>
                  <a:schemeClr val="tx1">
                    <a:lumMod val="75000"/>
                    <a:lumOff val="25000"/>
                  </a:schemeClr>
                </a:solidFill>
                <a:latin typeface="Calibri" pitchFamily="34" charset="0"/>
                <a:ea typeface="宋体" charset="-122"/>
                <a:cs typeface="Calibri" pitchFamily="34" charset="0"/>
              </a:rPr>
              <a:t>of from </a:t>
            </a:r>
            <a:r>
              <a:rPr lang="en-US" altLang="zh-TW" sz="2600" kern="0" dirty="0">
                <a:solidFill>
                  <a:schemeClr val="tx1">
                    <a:lumMod val="75000"/>
                    <a:lumOff val="25000"/>
                  </a:schemeClr>
                </a:solidFill>
                <a:latin typeface="Calibri" pitchFamily="34" charset="0"/>
                <a:ea typeface="宋体" charset="-122"/>
                <a:cs typeface="Calibri" pitchFamily="34" charset="0"/>
              </a:rPr>
              <a:t>the beginning of a broadcast cycle, while an </a:t>
            </a:r>
            <a:r>
              <a:rPr lang="en-US" altLang="zh-TW" sz="2600" i="1" kern="0" dirty="0">
                <a:solidFill>
                  <a:srgbClr val="FF0000"/>
                </a:solidFill>
                <a:latin typeface="Calibri" pitchFamily="34" charset="0"/>
                <a:ea typeface="宋体" charset="-122"/>
                <a:cs typeface="Calibri" pitchFamily="34" charset="0"/>
              </a:rPr>
              <a:t>offset</a:t>
            </a:r>
            <a:r>
              <a:rPr lang="en-US" altLang="zh-TW" sz="2600" kern="0" dirty="0">
                <a:solidFill>
                  <a:schemeClr val="tx1">
                    <a:lumMod val="75000"/>
                    <a:lumOff val="25000"/>
                  </a:schemeClr>
                </a:solidFill>
                <a:latin typeface="Calibri" pitchFamily="34" charset="0"/>
                <a:ea typeface="宋体" charset="-122"/>
                <a:cs typeface="Calibri" pitchFamily="34" charset="0"/>
              </a:rPr>
              <a:t> maps to the beginning of the next </a:t>
            </a:r>
            <a:r>
              <a:rPr lang="en-US" altLang="zh-TW" sz="2600" kern="0" dirty="0">
                <a:solidFill>
                  <a:schemeClr val="tx1">
                    <a:lumMod val="75000"/>
                    <a:lumOff val="25000"/>
                  </a:schemeClr>
                </a:solidFill>
                <a:latin typeface="Calibri" pitchFamily="34" charset="0"/>
                <a:ea typeface="宋体" charset="-122"/>
                <a:cs typeface="Calibri" pitchFamily="34" charset="0"/>
              </a:rPr>
              <a:t>index</a:t>
            </a:r>
          </a:p>
          <a:p>
            <a:pPr marL="742950" lvl="1" indent="-285750">
              <a:spcBef>
                <a:spcPct val="20000"/>
              </a:spcBef>
              <a:buClr>
                <a:schemeClr val="hlink"/>
              </a:buClr>
              <a:buSzPct val="90000"/>
              <a:buFontTx/>
              <a:buBlip>
                <a:blip r:embed="rId4"/>
              </a:buBlip>
              <a:defRPr/>
            </a:pPr>
            <a:r>
              <a:rPr lang="en-US" altLang="zh-TW" sz="2600" kern="0" dirty="0">
                <a:solidFill>
                  <a:schemeClr val="tx1">
                    <a:lumMod val="75000"/>
                    <a:lumOff val="25000"/>
                  </a:schemeClr>
                </a:solidFill>
                <a:latin typeface="Calibri" pitchFamily="34" charset="0"/>
                <a:ea typeface="宋体" charset="-122"/>
                <a:cs typeface="Calibri" pitchFamily="34" charset="0"/>
              </a:rPr>
              <a:t>Offset </a:t>
            </a:r>
            <a:r>
              <a:rPr lang="en-US" altLang="zh-TW" sz="2600" kern="0" dirty="0">
                <a:solidFill>
                  <a:schemeClr val="tx1">
                    <a:lumMod val="75000"/>
                    <a:lumOff val="25000"/>
                  </a:schemeClr>
                </a:solidFill>
                <a:latin typeface="Calibri" pitchFamily="34" charset="0"/>
                <a:ea typeface="宋体" charset="-122"/>
                <a:cs typeface="Calibri" pitchFamily="34" charset="0"/>
              </a:rPr>
              <a:t>is used by the </a:t>
            </a:r>
            <a:r>
              <a:rPr lang="en-US" altLang="zh-TW" sz="2600" kern="0" dirty="0">
                <a:solidFill>
                  <a:schemeClr val="tx1">
                    <a:lumMod val="75000"/>
                    <a:lumOff val="25000"/>
                  </a:schemeClr>
                </a:solidFill>
                <a:latin typeface="Calibri" pitchFamily="34" charset="0"/>
                <a:ea typeface="宋体" charset="-122"/>
                <a:cs typeface="Calibri" pitchFamily="34" charset="0"/>
              </a:rPr>
              <a:t>MU </a:t>
            </a:r>
            <a:r>
              <a:rPr lang="en-US" altLang="zh-TW" sz="2600" kern="0" dirty="0">
                <a:solidFill>
                  <a:schemeClr val="tx1">
                    <a:lumMod val="75000"/>
                    <a:lumOff val="25000"/>
                  </a:schemeClr>
                </a:solidFill>
                <a:latin typeface="Calibri" pitchFamily="34" charset="0"/>
                <a:ea typeface="宋体" charset="-122"/>
                <a:cs typeface="Calibri" pitchFamily="34" charset="0"/>
              </a:rPr>
              <a:t>along with the present location to calculate the wait period for tuning to the next record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4738" name="Rectangle 34"/>
          <p:cNvSpPr>
            <a:spLocks noGrp="1" noChangeArrowheads="1"/>
          </p:cNvSpPr>
          <p:nvPr>
            <p:ph type="title"/>
          </p:nvPr>
        </p:nvSpPr>
        <p:spPr>
          <a:xfrm>
            <a:off x="0" y="457200"/>
            <a:ext cx="9144000" cy="685800"/>
          </a:xfrm>
        </p:spPr>
        <p:txBody>
          <a:bodyPr wrap="square" lIns="91440" tIns="45720" rIns="91440" bIns="45720" numCol="1" anchor="t" anchorCtr="0" compatLnSpc="1">
            <a:prstTxWarp prst="textNoShape">
              <a:avLst/>
            </a:prstTxWarp>
          </a:bodyPr>
          <a:lstStyle/>
          <a:p>
            <a:pPr eaLnBrk="1" hangingPunct="1"/>
            <a:r>
              <a:rPr altLang="zh-TW" smtClean="0">
                <a:effectLst>
                  <a:outerShdw blurRad="38100" dist="38100" dir="2700000" algn="tl">
                    <a:srgbClr val="C0C0C0"/>
                  </a:outerShdw>
                </a:effectLst>
                <a:latin typeface="Calibri" pitchFamily="34" charset="0"/>
                <a:ea typeface="Arial Unicode MS" pitchFamily="34" charset="-122"/>
                <a:cs typeface="Arial Unicode MS" pitchFamily="34" charset="-122"/>
              </a:rPr>
              <a:t>(1, m) indexing</a:t>
            </a:r>
          </a:p>
        </p:txBody>
      </p:sp>
      <p:sp>
        <p:nvSpPr>
          <p:cNvPr id="1224739" name="Rectangle 35"/>
          <p:cNvSpPr>
            <a:spLocks noGrp="1" noChangeArrowheads="1"/>
          </p:cNvSpPr>
          <p:nvPr>
            <p:ph type="body" idx="1"/>
          </p:nvPr>
        </p:nvSpPr>
        <p:spPr bwMode="auto">
          <a:xfrm>
            <a:off x="228600" y="1371600"/>
            <a:ext cx="86868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lnSpc>
                <a:spcPct val="95000"/>
              </a:lnSpc>
              <a:spcBef>
                <a:spcPct val="25000"/>
              </a:spcBef>
              <a:buFont typeface="Wingdings" pitchFamily="2" charset="2"/>
              <a:buBlip>
                <a:blip r:embed="rId3"/>
              </a:buBlip>
            </a:pPr>
            <a:r>
              <a:rPr altLang="zh-TW" sz="3000">
                <a:solidFill>
                  <a:srgbClr val="404040"/>
                </a:solidFill>
                <a:ea typeface="MS PGothic" pitchFamily="34" charset="-128"/>
              </a:rPr>
              <a:t>Broadcast the index every fraction 1/m of the broadcast data items. </a:t>
            </a:r>
          </a:p>
          <a:p>
            <a:pPr lvl="1" eaLnBrk="1" hangingPunct="1">
              <a:lnSpc>
                <a:spcPct val="95000"/>
              </a:lnSpc>
              <a:spcBef>
                <a:spcPct val="25000"/>
              </a:spcBef>
            </a:pPr>
            <a:r>
              <a:rPr lang="en-US" altLang="zh-CN" sz="2600" smtClean="0">
                <a:solidFill>
                  <a:srgbClr val="262626"/>
                </a:solidFill>
              </a:rPr>
              <a:t>An index transmits </a:t>
            </a:r>
            <a:r>
              <a:rPr lang="en-US" altLang="zh-CN" sz="2600" i="1" smtClean="0">
                <a:solidFill>
                  <a:srgbClr val="262626"/>
                </a:solidFill>
              </a:rPr>
              <a:t>m</a:t>
            </a:r>
            <a:r>
              <a:rPr lang="en-US" altLang="zh-CN" sz="2600" smtClean="0">
                <a:solidFill>
                  <a:srgbClr val="262626"/>
                </a:solidFill>
              </a:rPr>
              <a:t> times during each period of the broadcast.</a:t>
            </a:r>
            <a:endParaRPr lang="en-US" altLang="zh-TW" sz="2600" smtClean="0">
              <a:solidFill>
                <a:srgbClr val="262626"/>
              </a:solidFill>
            </a:endParaRPr>
          </a:p>
          <a:p>
            <a:pPr eaLnBrk="1" hangingPunct="1">
              <a:lnSpc>
                <a:spcPct val="95000"/>
              </a:lnSpc>
              <a:spcBef>
                <a:spcPct val="25000"/>
              </a:spcBef>
              <a:buFont typeface="Wingdings" pitchFamily="2" charset="2"/>
              <a:buBlip>
                <a:blip r:embed="rId3"/>
              </a:buBlip>
            </a:pPr>
            <a:r>
              <a:rPr altLang="zh-TW" sz="3000">
                <a:solidFill>
                  <a:srgbClr val="404040"/>
                </a:solidFill>
                <a:ea typeface="MS PGothic" pitchFamily="34" charset="-128"/>
              </a:rPr>
              <a:t>All data items have an offset to the beginning of the next indexed data item.</a:t>
            </a:r>
          </a:p>
          <a:p>
            <a:pPr lvl="1" eaLnBrk="1" hangingPunct="1">
              <a:lnSpc>
                <a:spcPct val="95000"/>
              </a:lnSpc>
              <a:spcBef>
                <a:spcPct val="25000"/>
              </a:spcBef>
            </a:pPr>
            <a:r>
              <a:rPr lang="en-US" altLang="zh-TW" sz="2600" smtClean="0">
                <a:solidFill>
                  <a:srgbClr val="262626"/>
                </a:solidFill>
              </a:rPr>
              <a:t>To access a record, a client tunes into the current data item on the channel, uses the offset to tune in again when the index appears. </a:t>
            </a:r>
          </a:p>
          <a:p>
            <a:pPr lvl="1" eaLnBrk="1" hangingPunct="1">
              <a:lnSpc>
                <a:spcPct val="95000"/>
              </a:lnSpc>
              <a:spcBef>
                <a:spcPct val="25000"/>
              </a:spcBef>
            </a:pPr>
            <a:r>
              <a:rPr lang="en-US" altLang="zh-TW" sz="2600" smtClean="0">
                <a:solidFill>
                  <a:srgbClr val="262626"/>
                </a:solidFill>
              </a:rPr>
              <a:t>From the index, it determines the required data item.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4739">
                                            <p:txEl>
                                              <p:pRg st="0" end="0"/>
                                            </p:txEl>
                                          </p:spTgt>
                                        </p:tgtEl>
                                        <p:attrNameLst>
                                          <p:attrName>style.visibility</p:attrName>
                                        </p:attrNameLst>
                                      </p:cBhvr>
                                      <p:to>
                                        <p:strVal val="visible"/>
                                      </p:to>
                                    </p:set>
                                    <p:animEffect transition="in" filter="blinds(horizontal)">
                                      <p:cBhvr>
                                        <p:cTn id="7" dur="500"/>
                                        <p:tgtEl>
                                          <p:spTgt spid="12247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24739">
                                            <p:txEl>
                                              <p:pRg st="1" end="1"/>
                                            </p:txEl>
                                          </p:spTgt>
                                        </p:tgtEl>
                                        <p:attrNameLst>
                                          <p:attrName>style.visibility</p:attrName>
                                        </p:attrNameLst>
                                      </p:cBhvr>
                                      <p:to>
                                        <p:strVal val="visible"/>
                                      </p:to>
                                    </p:set>
                                    <p:animEffect transition="in" filter="blinds(horizontal)">
                                      <p:cBhvr>
                                        <p:cTn id="12" dur="500"/>
                                        <p:tgtEl>
                                          <p:spTgt spid="12247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24739">
                                            <p:txEl>
                                              <p:pRg st="2" end="2"/>
                                            </p:txEl>
                                          </p:spTgt>
                                        </p:tgtEl>
                                        <p:attrNameLst>
                                          <p:attrName>style.visibility</p:attrName>
                                        </p:attrNameLst>
                                      </p:cBhvr>
                                      <p:to>
                                        <p:strVal val="visible"/>
                                      </p:to>
                                    </p:set>
                                    <p:animEffect transition="in" filter="blinds(horizontal)">
                                      <p:cBhvr>
                                        <p:cTn id="17" dur="500"/>
                                        <p:tgtEl>
                                          <p:spTgt spid="12247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24739">
                                            <p:txEl>
                                              <p:pRg st="3" end="3"/>
                                            </p:txEl>
                                          </p:spTgt>
                                        </p:tgtEl>
                                        <p:attrNameLst>
                                          <p:attrName>style.visibility</p:attrName>
                                        </p:attrNameLst>
                                      </p:cBhvr>
                                      <p:to>
                                        <p:strVal val="visible"/>
                                      </p:to>
                                    </p:set>
                                    <p:animEffect transition="in" filter="blinds(horizontal)">
                                      <p:cBhvr>
                                        <p:cTn id="22" dur="500"/>
                                        <p:tgtEl>
                                          <p:spTgt spid="12247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224739">
                                            <p:txEl>
                                              <p:pRg st="4" end="4"/>
                                            </p:txEl>
                                          </p:spTgt>
                                        </p:tgtEl>
                                        <p:attrNameLst>
                                          <p:attrName>style.visibility</p:attrName>
                                        </p:attrNameLst>
                                      </p:cBhvr>
                                      <p:to>
                                        <p:strVal val="visible"/>
                                      </p:to>
                                    </p:set>
                                    <p:animEffect transition="in" filter="blinds(horizontal)">
                                      <p:cBhvr>
                                        <p:cTn id="27" dur="500"/>
                                        <p:tgtEl>
                                          <p:spTgt spid="12247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4738" name="Rectangle 34"/>
          <p:cNvSpPr>
            <a:spLocks noGrp="1" noChangeArrowheads="1"/>
          </p:cNvSpPr>
          <p:nvPr>
            <p:ph type="title"/>
          </p:nvPr>
        </p:nvSpPr>
        <p:spPr>
          <a:xfrm>
            <a:off x="0" y="457200"/>
            <a:ext cx="9144000" cy="685800"/>
          </a:xfrm>
        </p:spPr>
        <p:txBody>
          <a:bodyPr wrap="square" lIns="91440" tIns="45720" rIns="91440" bIns="45720" numCol="1" anchor="t" anchorCtr="0" compatLnSpc="1">
            <a:prstTxWarp prst="textNoShape">
              <a:avLst/>
            </a:prstTxWarp>
          </a:bodyPr>
          <a:lstStyle/>
          <a:p>
            <a:pPr eaLnBrk="1" hangingPunct="1"/>
            <a:r>
              <a:rPr altLang="zh-TW" smtClean="0">
                <a:effectLst>
                  <a:outerShdw blurRad="38100" dist="38100" dir="2700000" algn="tl">
                    <a:srgbClr val="C0C0C0"/>
                  </a:outerShdw>
                </a:effectLst>
                <a:latin typeface="Calibri" pitchFamily="34" charset="0"/>
                <a:ea typeface="Arial Unicode MS" pitchFamily="34" charset="-122"/>
                <a:cs typeface="Arial Unicode MS" pitchFamily="34" charset="-122"/>
              </a:rPr>
              <a:t>(1, m) indexing</a:t>
            </a:r>
          </a:p>
        </p:txBody>
      </p:sp>
      <p:sp>
        <p:nvSpPr>
          <p:cNvPr id="1224739" name="Rectangle 35"/>
          <p:cNvSpPr>
            <a:spLocks noGrp="1" noChangeArrowheads="1"/>
          </p:cNvSpPr>
          <p:nvPr>
            <p:ph type="body" idx="1"/>
          </p:nvPr>
        </p:nvSpPr>
        <p:spPr bwMode="auto">
          <a:xfrm>
            <a:off x="228600" y="1484313"/>
            <a:ext cx="8686800" cy="4840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a:buFont typeface="Wingdings" pitchFamily="2" charset="2"/>
              <a:buBlip>
                <a:blip r:embed="rId3"/>
              </a:buBlip>
            </a:pPr>
            <a:r>
              <a:rPr sz="2800">
                <a:solidFill>
                  <a:srgbClr val="404040"/>
                </a:solidFill>
                <a:ea typeface="MS PGothic" pitchFamily="34" charset="-128"/>
              </a:rPr>
              <a:t>An algorithm is used to adapt a value of </a:t>
            </a:r>
            <a:r>
              <a:rPr sz="2800" i="1">
                <a:solidFill>
                  <a:srgbClr val="404040"/>
                </a:solidFill>
                <a:ea typeface="MS PGothic" pitchFamily="34" charset="-128"/>
              </a:rPr>
              <a:t>m </a:t>
            </a:r>
            <a:r>
              <a:rPr sz="2800">
                <a:solidFill>
                  <a:srgbClr val="404040"/>
                </a:solidFill>
                <a:ea typeface="MS PGothic" pitchFamily="34" charset="-128"/>
              </a:rPr>
              <a:t>such that it minimizes the access latency in a given wireless environment</a:t>
            </a:r>
          </a:p>
          <a:p>
            <a:pPr lvl="1"/>
            <a:r>
              <a:rPr lang="en-US" altLang="zh-CN" sz="2400" smtClean="0">
                <a:solidFill>
                  <a:srgbClr val="262626"/>
                </a:solidFill>
              </a:rPr>
              <a:t>Index format is adapted to with a suitable </a:t>
            </a:r>
            <a:r>
              <a:rPr lang="en-US" altLang="zh-CN" sz="2400" i="1" smtClean="0">
                <a:solidFill>
                  <a:srgbClr val="262626"/>
                </a:solidFill>
              </a:rPr>
              <a:t>m</a:t>
            </a:r>
            <a:r>
              <a:rPr lang="en-US" altLang="zh-CN" sz="2400" smtClean="0">
                <a:solidFill>
                  <a:srgbClr val="262626"/>
                </a:solidFill>
              </a:rPr>
              <a:t> chosen as per the wireless environment, so as to decrease the probability of missing the index</a:t>
            </a:r>
          </a:p>
          <a:p>
            <a:pPr lvl="1"/>
            <a:r>
              <a:rPr lang="en-US" altLang="zh-CN" sz="2400" smtClean="0">
                <a:solidFill>
                  <a:srgbClr val="262626"/>
                </a:solidFill>
              </a:rPr>
              <a:t>If </a:t>
            </a:r>
            <a:r>
              <a:rPr lang="en-US" altLang="zh-CN" sz="2400" i="1" smtClean="0">
                <a:solidFill>
                  <a:srgbClr val="262626"/>
                </a:solidFill>
              </a:rPr>
              <a:t>m</a:t>
            </a:r>
            <a:r>
              <a:rPr lang="en-US" altLang="zh-CN" sz="2400" smtClean="0">
                <a:solidFill>
                  <a:srgbClr val="262626"/>
                </a:solidFill>
              </a:rPr>
              <a:t> is chosen small then the power dissipated by device is less but the data access latency increases </a:t>
            </a:r>
          </a:p>
          <a:p>
            <a:pPr lvl="1"/>
            <a:r>
              <a:rPr lang="en-US" altLang="zh-CN" sz="2400" smtClean="0">
                <a:solidFill>
                  <a:srgbClr val="262626"/>
                </a:solidFill>
              </a:rPr>
              <a:t>The value of </a:t>
            </a:r>
            <a:r>
              <a:rPr lang="en-US" altLang="zh-CN" sz="2400" i="1" smtClean="0">
                <a:solidFill>
                  <a:srgbClr val="262626"/>
                </a:solidFill>
              </a:rPr>
              <a:t>m</a:t>
            </a:r>
            <a:r>
              <a:rPr lang="en-US" altLang="zh-CN" sz="2400" smtClean="0">
                <a:solidFill>
                  <a:srgbClr val="262626"/>
                </a:solidFill>
              </a:rPr>
              <a:t> therefore needs to be optimized by employing an algorithm</a:t>
            </a:r>
            <a:endParaRPr lang="en-US" altLang="zh-TW" sz="2400" smtClean="0">
              <a:solidFill>
                <a:srgbClr val="262626"/>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4739">
                                            <p:txEl>
                                              <p:pRg st="0" end="0"/>
                                            </p:txEl>
                                          </p:spTgt>
                                        </p:tgtEl>
                                        <p:attrNameLst>
                                          <p:attrName>style.visibility</p:attrName>
                                        </p:attrNameLst>
                                      </p:cBhvr>
                                      <p:to>
                                        <p:strVal val="visible"/>
                                      </p:to>
                                    </p:set>
                                    <p:animEffect transition="in" filter="blinds(horizontal)">
                                      <p:cBhvr>
                                        <p:cTn id="7" dur="500"/>
                                        <p:tgtEl>
                                          <p:spTgt spid="12247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24739">
                                            <p:txEl>
                                              <p:pRg st="1" end="1"/>
                                            </p:txEl>
                                          </p:spTgt>
                                        </p:tgtEl>
                                        <p:attrNameLst>
                                          <p:attrName>style.visibility</p:attrName>
                                        </p:attrNameLst>
                                      </p:cBhvr>
                                      <p:to>
                                        <p:strVal val="visible"/>
                                      </p:to>
                                    </p:set>
                                    <p:animEffect transition="in" filter="blinds(horizontal)">
                                      <p:cBhvr>
                                        <p:cTn id="12" dur="500"/>
                                        <p:tgtEl>
                                          <p:spTgt spid="12247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24739">
                                            <p:txEl>
                                              <p:pRg st="2" end="2"/>
                                            </p:txEl>
                                          </p:spTgt>
                                        </p:tgtEl>
                                        <p:attrNameLst>
                                          <p:attrName>style.visibility</p:attrName>
                                        </p:attrNameLst>
                                      </p:cBhvr>
                                      <p:to>
                                        <p:strVal val="visible"/>
                                      </p:to>
                                    </p:set>
                                    <p:animEffect transition="in" filter="blinds(horizontal)">
                                      <p:cBhvr>
                                        <p:cTn id="17" dur="500"/>
                                        <p:tgtEl>
                                          <p:spTgt spid="12247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24739">
                                            <p:txEl>
                                              <p:pRg st="3" end="3"/>
                                            </p:txEl>
                                          </p:spTgt>
                                        </p:tgtEl>
                                        <p:attrNameLst>
                                          <p:attrName>style.visibility</p:attrName>
                                        </p:attrNameLst>
                                      </p:cBhvr>
                                      <p:to>
                                        <p:strVal val="visible"/>
                                      </p:to>
                                    </p:set>
                                    <p:animEffect transition="in" filter="blinds(horizontal)">
                                      <p:cBhvr>
                                        <p:cTn id="22" dur="500"/>
                                        <p:tgtEl>
                                          <p:spTgt spid="12247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4738" name="Rectangle 34"/>
          <p:cNvSpPr>
            <a:spLocks noGrp="1" noChangeArrowheads="1"/>
          </p:cNvSpPr>
          <p:nvPr>
            <p:ph type="title"/>
          </p:nvPr>
        </p:nvSpPr>
        <p:spPr>
          <a:xfrm>
            <a:off x="0" y="457200"/>
            <a:ext cx="9144000" cy="685800"/>
          </a:xfrm>
        </p:spPr>
        <p:txBody>
          <a:bodyPr wrap="square" lIns="91440" tIns="45720" rIns="91440" bIns="45720" numCol="1" anchor="t" anchorCtr="0" compatLnSpc="1">
            <a:prstTxWarp prst="textNoShape">
              <a:avLst/>
            </a:prstTxWarp>
          </a:bodyPr>
          <a:lstStyle/>
          <a:p>
            <a:pPr eaLnBrk="1" hangingPunct="1"/>
            <a:r>
              <a:rPr altLang="zh-TW" smtClean="0">
                <a:effectLst>
                  <a:outerShdw blurRad="38100" dist="38100" dir="2700000" algn="tl">
                    <a:srgbClr val="C0C0C0"/>
                  </a:outerShdw>
                </a:effectLst>
                <a:latin typeface="Calibri" pitchFamily="34" charset="0"/>
                <a:ea typeface="Arial Unicode MS" pitchFamily="34" charset="-122"/>
                <a:cs typeface="Arial Unicode MS" pitchFamily="34" charset="-122"/>
              </a:rPr>
              <a:t>Distributed indexing</a:t>
            </a:r>
          </a:p>
        </p:txBody>
      </p:sp>
      <p:sp>
        <p:nvSpPr>
          <p:cNvPr id="93186" name="Rectangle 35"/>
          <p:cNvSpPr>
            <a:spLocks noGrp="1" noChangeArrowheads="1"/>
          </p:cNvSpPr>
          <p:nvPr>
            <p:ph type="body" idx="1"/>
          </p:nvPr>
        </p:nvSpPr>
        <p:spPr bwMode="auto">
          <a:xfrm>
            <a:off x="228600" y="1371600"/>
            <a:ext cx="86868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lnSpc>
                <a:spcPct val="95000"/>
              </a:lnSpc>
              <a:spcBef>
                <a:spcPct val="25000"/>
              </a:spcBef>
              <a:buFont typeface="Wingdings" pitchFamily="2" charset="2"/>
              <a:buBlip>
                <a:blip r:embed="rId3"/>
              </a:buBlip>
            </a:pPr>
            <a:r>
              <a:rPr altLang="zh-TW" sz="3000">
                <a:solidFill>
                  <a:srgbClr val="404040"/>
                </a:solidFill>
                <a:ea typeface="MS PGothic" pitchFamily="34" charset="-128"/>
              </a:rPr>
              <a:t>Improves over the (1, m) method</a:t>
            </a:r>
          </a:p>
          <a:p>
            <a:pPr lvl="1" eaLnBrk="1" hangingPunct="1">
              <a:lnSpc>
                <a:spcPct val="95000"/>
              </a:lnSpc>
              <a:spcBef>
                <a:spcPct val="25000"/>
              </a:spcBef>
            </a:pPr>
            <a:r>
              <a:rPr lang="en-US" altLang="zh-TW" sz="2400" smtClean="0">
                <a:solidFill>
                  <a:srgbClr val="262626"/>
                </a:solidFill>
              </a:rPr>
              <a:t>instead of replicating the whole index (large overhead), each index segment describes only the offset of data items which immediately follow</a:t>
            </a:r>
          </a:p>
          <a:p>
            <a:pPr>
              <a:buFont typeface="Wingdings" pitchFamily="2" charset="2"/>
              <a:buBlip>
                <a:blip r:embed="rId3"/>
              </a:buBlip>
            </a:pPr>
            <a:r>
              <a:rPr sz="3000">
                <a:solidFill>
                  <a:srgbClr val="404040"/>
                </a:solidFill>
                <a:ea typeface="MS PGothic" pitchFamily="34" charset="-128"/>
              </a:rPr>
              <a:t>Each index I is partitioned into two parts I' and I″</a:t>
            </a:r>
          </a:p>
          <a:p>
            <a:pPr lvl="1"/>
            <a:r>
              <a:rPr lang="en-US" altLang="zh-CN" sz="2400" smtClean="0">
                <a:solidFill>
                  <a:srgbClr val="262626"/>
                </a:solidFill>
              </a:rPr>
              <a:t>I″ consists of unrepeated k levels (subindexes), which do not repeat and I′ consists of top j repeated levels (subindexes)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62" name="Rectangle 2"/>
          <p:cNvSpPr>
            <a:spLocks noGrp="1" noChangeArrowheads="1"/>
          </p:cNvSpPr>
          <p:nvPr>
            <p:ph type="title"/>
          </p:nvPr>
        </p:nvSpPr>
        <p:spPr>
          <a:xfrm>
            <a:off x="304800" y="457200"/>
            <a:ext cx="8610600" cy="838200"/>
          </a:xfrm>
        </p:spPr>
        <p:txBody>
          <a:bodyPr wrap="square" lIns="91440" tIns="45720" rIns="91440" bIns="45720" numCol="1" anchor="t" anchorCtr="0" compatLnSpc="1">
            <a:prstTxWarp prst="textNoShape">
              <a:avLst/>
            </a:prstTxWarp>
          </a:bodyPr>
          <a:lstStyle/>
          <a:p>
            <a:pPr eaLnBrk="1" hangingPunct="1"/>
            <a:r>
              <a:rPr altLang="zh-TW" smtClean="0">
                <a:effectLst>
                  <a:outerShdw blurRad="38100" dist="38100" dir="2700000" algn="tl">
                    <a:srgbClr val="C0C0C0"/>
                  </a:outerShdw>
                </a:effectLst>
                <a:latin typeface="Calibri" pitchFamily="34" charset="0"/>
                <a:ea typeface="Arial Unicode MS" pitchFamily="34" charset="-122"/>
                <a:cs typeface="Arial Unicode MS" pitchFamily="34" charset="-122"/>
              </a:rPr>
              <a:t>Wireless data dissemination</a:t>
            </a:r>
          </a:p>
        </p:txBody>
      </p:sp>
      <p:sp>
        <p:nvSpPr>
          <p:cNvPr id="1218563" name="Rectangle 3"/>
          <p:cNvSpPr>
            <a:spLocks noGrp="1" noChangeArrowheads="1"/>
          </p:cNvSpPr>
          <p:nvPr>
            <p:ph type="body" idx="1"/>
          </p:nvPr>
        </p:nvSpPr>
        <p:spPr bwMode="auto">
          <a:xfrm>
            <a:off x="179388" y="1341438"/>
            <a:ext cx="8729662" cy="4967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lnSpc>
                <a:spcPct val="95000"/>
              </a:lnSpc>
              <a:spcBef>
                <a:spcPct val="40000"/>
              </a:spcBef>
              <a:buFont typeface="Wingdings" pitchFamily="2" charset="2"/>
              <a:buBlip>
                <a:blip r:embed="rId3"/>
              </a:buBlip>
            </a:pPr>
            <a:r>
              <a:rPr altLang="zh-TW">
                <a:solidFill>
                  <a:srgbClr val="404040"/>
                </a:solidFill>
                <a:ea typeface="MS PGothic" pitchFamily="34" charset="-128"/>
              </a:rPr>
              <a:t>Two basic approaches for data dissemination</a:t>
            </a:r>
          </a:p>
          <a:p>
            <a:pPr lvl="1" eaLnBrk="1" hangingPunct="1">
              <a:lnSpc>
                <a:spcPct val="95000"/>
              </a:lnSpc>
            </a:pPr>
            <a:r>
              <a:rPr lang="en-US" altLang="zh-TW" smtClean="0">
                <a:solidFill>
                  <a:srgbClr val="FF6600"/>
                </a:solidFill>
                <a:cs typeface="Calibri" pitchFamily="34" charset="0"/>
              </a:rPr>
              <a:t>Pull-based mechanisms </a:t>
            </a:r>
            <a:r>
              <a:rPr lang="en-US" altLang="zh-TW" smtClean="0">
                <a:solidFill>
                  <a:srgbClr val="262626"/>
                </a:solidFill>
                <a:cs typeface="Calibri" pitchFamily="34" charset="0"/>
              </a:rPr>
              <a:t>(on-demand mode) -         </a:t>
            </a:r>
            <a:r>
              <a:rPr lang="en-US" altLang="zh-TW" sz="2600" smtClean="0">
                <a:solidFill>
                  <a:srgbClr val="262626"/>
                </a:solidFill>
                <a:cs typeface="Calibri" pitchFamily="34" charset="0"/>
              </a:rPr>
              <a:t>Client actively pulls data from the server </a:t>
            </a:r>
          </a:p>
          <a:p>
            <a:pPr lvl="2" eaLnBrk="1" hangingPunct="1">
              <a:lnSpc>
                <a:spcPct val="95000"/>
              </a:lnSpc>
            </a:pPr>
            <a:r>
              <a:rPr lang="en-US" altLang="zh-CN" sz="2600" smtClean="0">
                <a:cs typeface="Calibri" pitchFamily="34" charset="0"/>
              </a:rPr>
              <a:t>music album server, ring tones server, video clips server, or bank account activity server</a:t>
            </a:r>
            <a:endParaRPr lang="en-US" altLang="zh-TW" sz="2600" smtClean="0">
              <a:cs typeface="Calibri" pitchFamily="34" charset="0"/>
            </a:endParaRPr>
          </a:p>
          <a:p>
            <a:pPr lvl="1" eaLnBrk="1" hangingPunct="1">
              <a:lnSpc>
                <a:spcPct val="95000"/>
              </a:lnSpc>
            </a:pPr>
            <a:r>
              <a:rPr lang="en-US" altLang="zh-TW" smtClean="0">
                <a:solidFill>
                  <a:srgbClr val="FF6600"/>
                </a:solidFill>
                <a:cs typeface="Calibri" pitchFamily="34" charset="0"/>
              </a:rPr>
              <a:t>Push-based mechanisms </a:t>
            </a:r>
            <a:r>
              <a:rPr lang="en-US" altLang="zh-TW" smtClean="0">
                <a:solidFill>
                  <a:srgbClr val="262626"/>
                </a:solidFill>
                <a:cs typeface="Calibri" pitchFamily="34" charset="0"/>
              </a:rPr>
              <a:t>(publish-subscribe mode) - </a:t>
            </a:r>
            <a:r>
              <a:rPr lang="en-US" altLang="zh-TW" sz="2600" smtClean="0">
                <a:solidFill>
                  <a:srgbClr val="262626"/>
                </a:solidFill>
                <a:cs typeface="Calibri" pitchFamily="34" charset="0"/>
              </a:rPr>
              <a:t>Server actively pushes data to client - </a:t>
            </a:r>
            <a:r>
              <a:rPr lang="en-US" altLang="zh-CN" sz="2600" smtClean="0">
                <a:solidFill>
                  <a:srgbClr val="262626"/>
                </a:solidFill>
                <a:cs typeface="Calibri" pitchFamily="34" charset="0"/>
              </a:rPr>
              <a:t>as per the subscription for a push service by a client</a:t>
            </a:r>
            <a:endParaRPr lang="en-US" altLang="zh-TW" sz="2600" smtClean="0">
              <a:solidFill>
                <a:srgbClr val="262626"/>
              </a:solidFill>
              <a:cs typeface="Calibri" pitchFamily="34" charset="0"/>
            </a:endParaRPr>
          </a:p>
          <a:p>
            <a:pPr lvl="2"/>
            <a:r>
              <a:rPr lang="en-US" altLang="zh-CN" sz="2600" smtClean="0"/>
              <a:t>advertisers or generators of traffic congestion, weather reports, stock quotes, and news reports</a:t>
            </a:r>
            <a:endParaRPr lang="en-US" altLang="zh-TW" sz="2600" smtClean="0">
              <a:ea typeface="PMingLiU" pitchFamily="18" charset="-120"/>
            </a:endParaRPr>
          </a:p>
          <a:p>
            <a:pPr eaLnBrk="1" hangingPunct="1">
              <a:lnSpc>
                <a:spcPct val="95000"/>
              </a:lnSpc>
              <a:buFont typeface="Wingdings" pitchFamily="2" charset="2"/>
              <a:buBlip>
                <a:blip r:embed="rId3"/>
              </a:buBlip>
            </a:pPr>
            <a:r>
              <a:rPr>
                <a:solidFill>
                  <a:srgbClr val="404040"/>
                </a:solidFill>
                <a:ea typeface="MS PGothic" pitchFamily="34" charset="-128"/>
              </a:rPr>
              <a:t>Hybrid mechanisms (hybrid mode)</a:t>
            </a:r>
            <a:endParaRPr altLang="zh-TW">
              <a:solidFill>
                <a:srgbClr val="404040"/>
              </a:solidFill>
              <a:ea typeface="MS PGothic"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18563">
                                            <p:txEl>
                                              <p:pRg st="0" end="0"/>
                                            </p:txEl>
                                          </p:spTgt>
                                        </p:tgtEl>
                                        <p:attrNameLst>
                                          <p:attrName>style.visibility</p:attrName>
                                        </p:attrNameLst>
                                      </p:cBhvr>
                                      <p:to>
                                        <p:strVal val="visible"/>
                                      </p:to>
                                    </p:set>
                                    <p:animEffect transition="in" filter="blinds(horizontal)">
                                      <p:cBhvr>
                                        <p:cTn id="7" dur="500"/>
                                        <p:tgtEl>
                                          <p:spTgt spid="121856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18563">
                                            <p:txEl>
                                              <p:pRg st="1" end="1"/>
                                            </p:txEl>
                                          </p:spTgt>
                                        </p:tgtEl>
                                        <p:attrNameLst>
                                          <p:attrName>style.visibility</p:attrName>
                                        </p:attrNameLst>
                                      </p:cBhvr>
                                      <p:to>
                                        <p:strVal val="visible"/>
                                      </p:to>
                                    </p:set>
                                    <p:animEffect transition="in" filter="blinds(horizontal)">
                                      <p:cBhvr>
                                        <p:cTn id="10" dur="500"/>
                                        <p:tgtEl>
                                          <p:spTgt spid="121856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218563">
                                            <p:txEl>
                                              <p:pRg st="2" end="2"/>
                                            </p:txEl>
                                          </p:spTgt>
                                        </p:tgtEl>
                                        <p:attrNameLst>
                                          <p:attrName>style.visibility</p:attrName>
                                        </p:attrNameLst>
                                      </p:cBhvr>
                                      <p:to>
                                        <p:strVal val="visible"/>
                                      </p:to>
                                    </p:set>
                                    <p:animEffect transition="in" filter="blinds(horizontal)">
                                      <p:cBhvr>
                                        <p:cTn id="13" dur="500"/>
                                        <p:tgtEl>
                                          <p:spTgt spid="121856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218563">
                                            <p:txEl>
                                              <p:pRg st="3" end="3"/>
                                            </p:txEl>
                                          </p:spTgt>
                                        </p:tgtEl>
                                        <p:attrNameLst>
                                          <p:attrName>style.visibility</p:attrName>
                                        </p:attrNameLst>
                                      </p:cBhvr>
                                      <p:to>
                                        <p:strVal val="visible"/>
                                      </p:to>
                                    </p:set>
                                    <p:animEffect transition="in" filter="blinds(horizontal)">
                                      <p:cBhvr>
                                        <p:cTn id="16" dur="500"/>
                                        <p:tgtEl>
                                          <p:spTgt spid="121856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218563">
                                            <p:txEl>
                                              <p:pRg st="4" end="4"/>
                                            </p:txEl>
                                          </p:spTgt>
                                        </p:tgtEl>
                                        <p:attrNameLst>
                                          <p:attrName>style.visibility</p:attrName>
                                        </p:attrNameLst>
                                      </p:cBhvr>
                                      <p:to>
                                        <p:strVal val="visible"/>
                                      </p:to>
                                    </p:set>
                                    <p:animEffect transition="in" filter="blinds(horizontal)">
                                      <p:cBhvr>
                                        <p:cTn id="19" dur="500"/>
                                        <p:tgtEl>
                                          <p:spTgt spid="121856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218563">
                                            <p:txEl>
                                              <p:pRg st="5" end="5"/>
                                            </p:txEl>
                                          </p:spTgt>
                                        </p:tgtEl>
                                        <p:attrNameLst>
                                          <p:attrName>style.visibility</p:attrName>
                                        </p:attrNameLst>
                                      </p:cBhvr>
                                      <p:to>
                                        <p:strVal val="visible"/>
                                      </p:to>
                                    </p:set>
                                    <p:animEffect transition="in" filter="blinds(horizontal)">
                                      <p:cBhvr>
                                        <p:cTn id="22" dur="500"/>
                                        <p:tgtEl>
                                          <p:spTgt spid="12185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30" name="Rectangle 2"/>
          <p:cNvSpPr>
            <a:spLocks noGrp="1" noChangeArrowheads="1"/>
          </p:cNvSpPr>
          <p:nvPr>
            <p:ph type="title"/>
          </p:nvPr>
        </p:nvSpPr>
        <p:spPr>
          <a:xfrm>
            <a:off x="323850" y="260350"/>
            <a:ext cx="8610600" cy="990600"/>
          </a:xfrm>
        </p:spPr>
        <p:txBody>
          <a:bodyPr wrap="square" lIns="91440" tIns="45720" rIns="91440" bIns="45720" numCol="1" anchor="t" anchorCtr="0" compatLnSpc="1">
            <a:prstTxWarp prst="textNoShape">
              <a:avLst/>
            </a:prstTxWarp>
          </a:bodyPr>
          <a:lstStyle/>
          <a:p>
            <a:pPr eaLnBrk="1" hangingPunct="1"/>
            <a:r>
              <a:rPr altLang="zh-TW" smtClean="0">
                <a:effectLst>
                  <a:outerShdw blurRad="38100" dist="38100" dir="2700000" algn="tl">
                    <a:srgbClr val="C0C0C0"/>
                  </a:outerShdw>
                </a:effectLst>
                <a:latin typeface="Calibri" pitchFamily="34" charset="0"/>
                <a:ea typeface="Arial Unicode MS" pitchFamily="34" charset="-122"/>
                <a:cs typeface="Arial Unicode MS" pitchFamily="34" charset="-122"/>
              </a:rPr>
              <a:t>Pull-based mechanisms</a:t>
            </a:r>
          </a:p>
        </p:txBody>
      </p:sp>
      <p:pic>
        <p:nvPicPr>
          <p:cNvPr id="1741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3252788"/>
            <a:ext cx="6042025" cy="330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3"/>
          <p:cNvGrpSpPr/>
          <p:nvPr/>
        </p:nvGrpSpPr>
        <p:grpSpPr>
          <a:xfrm>
            <a:off x="323528" y="1340768"/>
            <a:ext cx="5256584" cy="1691867"/>
            <a:chOff x="1371600" y="3886200"/>
            <a:chExt cx="5410200" cy="2602819"/>
          </a:xfrm>
          <a:solidFill>
            <a:srgbClr val="CCFFCC"/>
          </a:solidFill>
        </p:grpSpPr>
        <p:sp>
          <p:nvSpPr>
            <p:cNvPr id="5" name="Oval 4"/>
            <p:cNvSpPr>
              <a:spLocks noChangeArrowheads="1"/>
            </p:cNvSpPr>
            <p:nvPr/>
          </p:nvSpPr>
          <p:spPr bwMode="auto">
            <a:xfrm>
              <a:off x="1676400" y="4191000"/>
              <a:ext cx="914400" cy="609600"/>
            </a:xfrm>
            <a:prstGeom prst="ellipse">
              <a:avLst/>
            </a:prstGeom>
            <a:grpFill/>
            <a:ln w="12700">
              <a:solidFill>
                <a:schemeClr val="tx1"/>
              </a:solidFill>
              <a:round/>
              <a:headEnd type="none" w="med" len="lg"/>
              <a:tailEnd type="none" w="lg" len="lg"/>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1600">
                  <a:latin typeface="Arial" charset="0"/>
                  <a:ea typeface="ＭＳ Ｐゴシック" charset="0"/>
                  <a:cs typeface="ＭＳ Ｐゴシック" charset="0"/>
                </a:rPr>
                <a:t>client</a:t>
              </a:r>
            </a:p>
          </p:txBody>
        </p:sp>
        <p:sp>
          <p:nvSpPr>
            <p:cNvPr id="6" name="Oval 5"/>
            <p:cNvSpPr>
              <a:spLocks noChangeArrowheads="1"/>
            </p:cNvSpPr>
            <p:nvPr/>
          </p:nvSpPr>
          <p:spPr bwMode="auto">
            <a:xfrm>
              <a:off x="1371600" y="5105400"/>
              <a:ext cx="914400" cy="609600"/>
            </a:xfrm>
            <a:prstGeom prst="ellipse">
              <a:avLst/>
            </a:prstGeom>
            <a:grpFill/>
            <a:ln w="12700">
              <a:solidFill>
                <a:schemeClr val="tx1"/>
              </a:solidFill>
              <a:round/>
              <a:headEnd type="none" w="med" len="lg"/>
              <a:tailEnd type="none" w="lg" len="lg"/>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1600">
                  <a:latin typeface="Arial" charset="0"/>
                  <a:ea typeface="ＭＳ Ｐゴシック" charset="0"/>
                  <a:cs typeface="ＭＳ Ｐゴシック" charset="0"/>
                </a:rPr>
                <a:t>client</a:t>
              </a:r>
            </a:p>
          </p:txBody>
        </p:sp>
        <p:sp>
          <p:nvSpPr>
            <p:cNvPr id="7" name="Oval 6"/>
            <p:cNvSpPr>
              <a:spLocks noChangeArrowheads="1"/>
            </p:cNvSpPr>
            <p:nvPr/>
          </p:nvSpPr>
          <p:spPr bwMode="auto">
            <a:xfrm>
              <a:off x="2438400" y="5638800"/>
              <a:ext cx="914400" cy="609600"/>
            </a:xfrm>
            <a:prstGeom prst="ellipse">
              <a:avLst/>
            </a:prstGeom>
            <a:grpFill/>
            <a:ln w="12700">
              <a:solidFill>
                <a:schemeClr val="tx1"/>
              </a:solidFill>
              <a:round/>
              <a:headEnd type="none" w="med" len="lg"/>
              <a:tailEnd type="none" w="lg" len="lg"/>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1600">
                  <a:latin typeface="Arial" charset="0"/>
                  <a:ea typeface="ＭＳ Ｐゴシック" charset="0"/>
                  <a:cs typeface="ＭＳ Ｐゴシック" charset="0"/>
                </a:rPr>
                <a:t>client</a:t>
              </a:r>
            </a:p>
          </p:txBody>
        </p:sp>
        <p:sp>
          <p:nvSpPr>
            <p:cNvPr id="8" name="Oval 7"/>
            <p:cNvSpPr>
              <a:spLocks noChangeArrowheads="1"/>
            </p:cNvSpPr>
            <p:nvPr/>
          </p:nvSpPr>
          <p:spPr bwMode="auto">
            <a:xfrm>
              <a:off x="2971800" y="3886200"/>
              <a:ext cx="914400" cy="609600"/>
            </a:xfrm>
            <a:prstGeom prst="ellipse">
              <a:avLst/>
            </a:prstGeom>
            <a:grpFill/>
            <a:ln w="12700">
              <a:solidFill>
                <a:schemeClr val="tx1"/>
              </a:solidFill>
              <a:round/>
              <a:headEnd type="none" w="med" len="lg"/>
              <a:tailEnd type="none" w="lg" len="lg"/>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1600">
                  <a:latin typeface="Arial" charset="0"/>
                  <a:ea typeface="ＭＳ Ｐゴシック" charset="0"/>
                  <a:cs typeface="ＭＳ Ｐゴシック" charset="0"/>
                </a:rPr>
                <a:t>client</a:t>
              </a:r>
            </a:p>
          </p:txBody>
        </p:sp>
        <p:sp>
          <p:nvSpPr>
            <p:cNvPr id="9" name="Oval 8"/>
            <p:cNvSpPr>
              <a:spLocks noChangeArrowheads="1"/>
            </p:cNvSpPr>
            <p:nvPr/>
          </p:nvSpPr>
          <p:spPr bwMode="auto">
            <a:xfrm>
              <a:off x="5791200" y="4114800"/>
              <a:ext cx="914400" cy="609600"/>
            </a:xfrm>
            <a:prstGeom prst="ellipse">
              <a:avLst/>
            </a:prstGeom>
            <a:grpFill/>
            <a:ln w="12700">
              <a:solidFill>
                <a:schemeClr val="tx1"/>
              </a:solidFill>
              <a:round/>
              <a:headEnd type="none" w="med" len="lg"/>
              <a:tailEnd type="none" w="lg" len="lg"/>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1600" dirty="0">
                  <a:latin typeface="Arial" charset="0"/>
                  <a:ea typeface="ＭＳ Ｐゴシック" charset="0"/>
                  <a:cs typeface="ＭＳ Ｐゴシック" charset="0"/>
                </a:rPr>
                <a:t>client</a:t>
              </a:r>
            </a:p>
          </p:txBody>
        </p:sp>
        <p:sp>
          <p:nvSpPr>
            <p:cNvPr id="10" name="Oval 9"/>
            <p:cNvSpPr>
              <a:spLocks noChangeArrowheads="1"/>
            </p:cNvSpPr>
            <p:nvPr/>
          </p:nvSpPr>
          <p:spPr bwMode="auto">
            <a:xfrm>
              <a:off x="5867400" y="5029200"/>
              <a:ext cx="914400" cy="609600"/>
            </a:xfrm>
            <a:prstGeom prst="ellipse">
              <a:avLst/>
            </a:prstGeom>
            <a:grpFill/>
            <a:ln w="12700">
              <a:solidFill>
                <a:schemeClr val="tx1"/>
              </a:solidFill>
              <a:round/>
              <a:headEnd type="none" w="med" len="lg"/>
              <a:tailEnd type="none" w="lg" len="lg"/>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1600" dirty="0">
                  <a:latin typeface="Arial" charset="0"/>
                  <a:ea typeface="ＭＳ Ｐゴシック" charset="0"/>
                  <a:cs typeface="ＭＳ Ｐゴシック" charset="0"/>
                </a:rPr>
                <a:t>client</a:t>
              </a:r>
            </a:p>
          </p:txBody>
        </p:sp>
        <p:sp>
          <p:nvSpPr>
            <p:cNvPr id="11" name="Oval 10"/>
            <p:cNvSpPr>
              <a:spLocks noChangeArrowheads="1"/>
            </p:cNvSpPr>
            <p:nvPr/>
          </p:nvSpPr>
          <p:spPr bwMode="auto">
            <a:xfrm>
              <a:off x="5334000" y="5867400"/>
              <a:ext cx="914400" cy="609600"/>
            </a:xfrm>
            <a:prstGeom prst="ellipse">
              <a:avLst/>
            </a:prstGeom>
            <a:grpFill/>
            <a:ln w="12700">
              <a:solidFill>
                <a:schemeClr val="tx1"/>
              </a:solidFill>
              <a:round/>
              <a:headEnd type="none" w="med" len="lg"/>
              <a:tailEnd type="none" w="lg" len="lg"/>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1600" dirty="0">
                  <a:latin typeface="Arial" charset="0"/>
                  <a:ea typeface="ＭＳ Ｐゴシック" charset="0"/>
                  <a:cs typeface="ＭＳ Ｐゴシック" charset="0"/>
                </a:rPr>
                <a:t>client</a:t>
              </a:r>
            </a:p>
          </p:txBody>
        </p:sp>
        <p:sp>
          <p:nvSpPr>
            <p:cNvPr id="12" name="Rectangle 11"/>
            <p:cNvSpPr>
              <a:spLocks noChangeArrowheads="1"/>
            </p:cNvSpPr>
            <p:nvPr/>
          </p:nvSpPr>
          <p:spPr bwMode="auto">
            <a:xfrm>
              <a:off x="3429001" y="4953000"/>
              <a:ext cx="1752600" cy="609600"/>
            </a:xfrm>
            <a:prstGeom prst="rect">
              <a:avLst/>
            </a:prstGeom>
            <a:grpFill/>
            <a:ln w="12700">
              <a:miter lim="800000"/>
              <a:headEnd type="none" w="med" len="lg"/>
              <a:tailEnd type="none" w="lg" len="lg"/>
            </a:ln>
            <a:effectLst/>
            <a:scene3d>
              <a:camera prst="legacyObliqueTopRight"/>
              <a:lightRig rig="legacyFlat3" dir="b"/>
            </a:scene3d>
            <a:sp3d extrusionH="430200" prstMaterial="legacyMatte">
              <a:bevelT w="13500" h="13500" prst="angle"/>
              <a:bevelB w="13500" h="13500" prst="angle"/>
              <a:extrusionClr>
                <a:srgbClr val="99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eaLnBrk="0" hangingPunct="0">
                <a:defRPr/>
              </a:pPr>
              <a:r>
                <a:rPr lang="en-US" sz="2000" dirty="0">
                  <a:latin typeface="Arial" charset="0"/>
                  <a:ea typeface="ＭＳ Ｐゴシック" charset="0"/>
                  <a:cs typeface="ＭＳ Ｐゴシック" charset="0"/>
                </a:rPr>
                <a:t>server</a:t>
              </a:r>
            </a:p>
          </p:txBody>
        </p:sp>
        <p:cxnSp>
          <p:nvCxnSpPr>
            <p:cNvPr id="13" name="AutoShape 12"/>
            <p:cNvCxnSpPr>
              <a:cxnSpLocks noChangeShapeType="1"/>
              <a:stCxn id="9" idx="2"/>
              <a:endCxn id="12" idx="0"/>
            </p:cNvCxnSpPr>
            <p:nvPr/>
          </p:nvCxnSpPr>
          <p:spPr bwMode="auto">
            <a:xfrm rot="10800000" flipV="1">
              <a:off x="4305300" y="4419600"/>
              <a:ext cx="1485900" cy="533400"/>
            </a:xfrm>
            <a:prstGeom prst="curvedConnector2">
              <a:avLst/>
            </a:prstGeom>
            <a:grpFill/>
            <a:ln w="12700">
              <a:solidFill>
                <a:schemeClr val="tx1"/>
              </a:solidFill>
              <a:round/>
              <a:headEnd type="none" w="med" len="lg"/>
              <a:tailEnd type="triangle" w="lg" len="lg"/>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 name="AutoShape 13"/>
            <p:cNvCxnSpPr>
              <a:cxnSpLocks noChangeShapeType="1"/>
              <a:stCxn id="12" idx="0"/>
              <a:endCxn id="9" idx="1"/>
            </p:cNvCxnSpPr>
            <p:nvPr/>
          </p:nvCxnSpPr>
          <p:spPr bwMode="auto">
            <a:xfrm rot="16200000">
              <a:off x="4740275" y="3768725"/>
              <a:ext cx="749300" cy="1619250"/>
            </a:xfrm>
            <a:prstGeom prst="curvedConnector3">
              <a:avLst>
                <a:gd name="adj1" fmla="val 142375"/>
              </a:avLst>
            </a:prstGeom>
            <a:grpFill/>
            <a:ln w="12700">
              <a:solidFill>
                <a:schemeClr val="tx1"/>
              </a:solidFill>
              <a:round/>
              <a:headEnd type="none" w="med" len="lg"/>
              <a:tailEnd type="triangle" w="lg" len="lg"/>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5" name="AutoShape 14"/>
            <p:cNvSpPr>
              <a:spLocks noChangeArrowheads="1"/>
            </p:cNvSpPr>
            <p:nvPr/>
          </p:nvSpPr>
          <p:spPr bwMode="auto">
            <a:xfrm rot="11175088">
              <a:off x="3579329" y="5803219"/>
              <a:ext cx="1076853" cy="685800"/>
            </a:xfrm>
            <a:prstGeom prst="cloudCallout">
              <a:avLst>
                <a:gd name="adj1" fmla="val -63407"/>
                <a:gd name="adj2" fmla="val 92407"/>
              </a:avLst>
            </a:prstGeom>
            <a:grpFill/>
            <a:ln w="12700">
              <a:solidFill>
                <a:schemeClr val="tx1"/>
              </a:solidFill>
              <a:round/>
              <a:headEnd type="none" w="med" len="lg"/>
              <a:tailEnd type="none" w="lg" len="lg"/>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rot="10800000" anchor="ctr"/>
            <a:lstStyle/>
            <a:p>
              <a:pPr algn="ctr" eaLnBrk="0" hangingPunct="0">
                <a:defRPr/>
              </a:pPr>
              <a:r>
                <a:rPr lang="en-US" sz="1800">
                  <a:latin typeface="Arial" charset="0"/>
                  <a:ea typeface="ＭＳ Ｐゴシック" charset="0"/>
                  <a:cs typeface="ＭＳ Ｐゴシック" charset="0"/>
                </a:rPr>
                <a:t>help</a:t>
              </a:r>
            </a:p>
          </p:txBody>
        </p:sp>
        <p:cxnSp>
          <p:nvCxnSpPr>
            <p:cNvPr id="16" name="AutoShape 15"/>
            <p:cNvCxnSpPr>
              <a:cxnSpLocks noChangeShapeType="1"/>
              <a:stCxn id="12" idx="1"/>
              <a:endCxn id="6" idx="7"/>
            </p:cNvCxnSpPr>
            <p:nvPr/>
          </p:nvCxnSpPr>
          <p:spPr bwMode="auto">
            <a:xfrm rot="10800000">
              <a:off x="2152650" y="5194300"/>
              <a:ext cx="1276350" cy="63500"/>
            </a:xfrm>
            <a:prstGeom prst="curvedConnector4">
              <a:avLst>
                <a:gd name="adj1" fmla="val 44778"/>
                <a:gd name="adj2" fmla="val 600000"/>
              </a:avLst>
            </a:prstGeom>
            <a:grpFill/>
            <a:ln w="12700">
              <a:solidFill>
                <a:schemeClr val="tx1"/>
              </a:solidFill>
              <a:round/>
              <a:headEnd type="none" w="med" len="lg"/>
              <a:tailEnd type="triangle" w="lg" len="lg"/>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 name="AutoShape 16"/>
            <p:cNvCxnSpPr>
              <a:cxnSpLocks noChangeShapeType="1"/>
              <a:stCxn id="6" idx="6"/>
              <a:endCxn id="12" idx="1"/>
            </p:cNvCxnSpPr>
            <p:nvPr/>
          </p:nvCxnSpPr>
          <p:spPr bwMode="auto">
            <a:xfrm flipV="1">
              <a:off x="2286000" y="5257800"/>
              <a:ext cx="1143000" cy="152400"/>
            </a:xfrm>
            <a:prstGeom prst="curvedConnector3">
              <a:avLst>
                <a:gd name="adj1" fmla="val 50000"/>
              </a:avLst>
            </a:prstGeom>
            <a:grpFill/>
            <a:ln w="12700">
              <a:solidFill>
                <a:schemeClr val="tx1"/>
              </a:solidFill>
              <a:round/>
              <a:headEnd type="none" w="med" len="lg"/>
              <a:tailEnd type="triangle" w="lg" len="lg"/>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30" name="Rectangle 2"/>
          <p:cNvSpPr>
            <a:spLocks noGrp="1" noChangeArrowheads="1"/>
          </p:cNvSpPr>
          <p:nvPr>
            <p:ph type="title"/>
          </p:nvPr>
        </p:nvSpPr>
        <p:spPr>
          <a:xfrm>
            <a:off x="304800" y="457200"/>
            <a:ext cx="8610600" cy="990600"/>
          </a:xfrm>
        </p:spPr>
        <p:txBody>
          <a:bodyPr wrap="square" lIns="91440" tIns="45720" rIns="91440" bIns="45720" numCol="1" anchor="t" anchorCtr="0" compatLnSpc="1">
            <a:prstTxWarp prst="textNoShape">
              <a:avLst/>
            </a:prstTxWarp>
          </a:bodyPr>
          <a:lstStyle/>
          <a:p>
            <a:pPr eaLnBrk="1" hangingPunct="1"/>
            <a:r>
              <a:rPr altLang="zh-TW" smtClean="0">
                <a:effectLst>
                  <a:outerShdw blurRad="38100" dist="38100" dir="2700000" algn="tl">
                    <a:srgbClr val="C0C0C0"/>
                  </a:outerShdw>
                </a:effectLst>
                <a:latin typeface="Calibri" pitchFamily="34" charset="0"/>
                <a:ea typeface="Arial Unicode MS" pitchFamily="34" charset="-122"/>
                <a:cs typeface="Arial Unicode MS" pitchFamily="34" charset="-122"/>
              </a:rPr>
              <a:t>Pull-based mechanisms</a:t>
            </a:r>
          </a:p>
        </p:txBody>
      </p:sp>
      <p:sp>
        <p:nvSpPr>
          <p:cNvPr id="19458" name="Rectangle 3"/>
          <p:cNvSpPr>
            <a:spLocks noGrp="1" noChangeArrowheads="1"/>
          </p:cNvSpPr>
          <p:nvPr>
            <p:ph type="body" idx="1"/>
          </p:nvPr>
        </p:nvSpPr>
        <p:spPr bwMode="auto">
          <a:xfrm>
            <a:off x="228600" y="1600200"/>
            <a:ext cx="8604250" cy="4724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a:buFont typeface="Wingdings" pitchFamily="2" charset="2"/>
              <a:buBlip>
                <a:blip r:embed="rId3"/>
              </a:buBlip>
            </a:pPr>
            <a:r>
              <a:rPr altLang="zh-TW" sz="2800">
                <a:solidFill>
                  <a:srgbClr val="404040"/>
                </a:solidFill>
                <a:ea typeface="MS PGothic" pitchFamily="34" charset="-128"/>
              </a:rPr>
              <a:t>Pull is the b</a:t>
            </a:r>
            <a:r>
              <a:rPr sz="2800">
                <a:solidFill>
                  <a:srgbClr val="404040"/>
                </a:solidFill>
                <a:ea typeface="MS PGothic" pitchFamily="34" charset="-128"/>
              </a:rPr>
              <a:t>est option when the server has very little contention and is able to respond to many device requests within expected time intervals</a:t>
            </a:r>
          </a:p>
          <a:p>
            <a:pPr>
              <a:buFont typeface="Wingdings" pitchFamily="2" charset="2"/>
              <a:buBlip>
                <a:blip r:embed="rId3"/>
              </a:buBlip>
            </a:pPr>
            <a:r>
              <a:rPr sz="2800">
                <a:solidFill>
                  <a:srgbClr val="404040"/>
                </a:solidFill>
                <a:ea typeface="MS PGothic" pitchFamily="34" charset="-128"/>
              </a:rPr>
              <a:t>No unsolicited or irrelevant data arrives at the device</a:t>
            </a:r>
          </a:p>
          <a:p>
            <a:pPr lvl="1"/>
            <a:r>
              <a:rPr lang="en-US" altLang="zh-CN" sz="2600" smtClean="0">
                <a:solidFill>
                  <a:srgbClr val="262626"/>
                </a:solidFill>
              </a:rPr>
              <a:t>Relevant data disseminated only when user asks for it</a:t>
            </a:r>
            <a:endParaRPr lang="en-US" altLang="zh-TW" sz="2600" smtClean="0">
              <a:solidFill>
                <a:srgbClr val="262626"/>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30" name="Rectangle 2"/>
          <p:cNvSpPr>
            <a:spLocks noGrp="1" noChangeArrowheads="1"/>
          </p:cNvSpPr>
          <p:nvPr>
            <p:ph type="title"/>
          </p:nvPr>
        </p:nvSpPr>
        <p:spPr>
          <a:xfrm>
            <a:off x="323850" y="260350"/>
            <a:ext cx="8610600" cy="990600"/>
          </a:xfrm>
        </p:spPr>
        <p:txBody>
          <a:bodyPr wrap="square" lIns="91440" tIns="45720" rIns="91440" bIns="45720" numCol="1" anchor="t" anchorCtr="0" compatLnSpc="1">
            <a:prstTxWarp prst="textNoShape">
              <a:avLst/>
            </a:prstTxWarp>
          </a:bodyPr>
          <a:lstStyle/>
          <a:p>
            <a:pPr eaLnBrk="1" hangingPunct="1"/>
            <a:r>
              <a:rPr altLang="zh-TW" smtClean="0">
                <a:effectLst>
                  <a:outerShdw blurRad="38100" dist="38100" dir="2700000" algn="tl">
                    <a:srgbClr val="C0C0C0"/>
                  </a:outerShdw>
                </a:effectLst>
                <a:latin typeface="Calibri" pitchFamily="34" charset="0"/>
                <a:ea typeface="Arial Unicode MS" pitchFamily="34" charset="-122"/>
                <a:cs typeface="Arial Unicode MS" pitchFamily="34" charset="-122"/>
              </a:rPr>
              <a:t>Pulling bandwidth</a:t>
            </a:r>
          </a:p>
        </p:txBody>
      </p:sp>
      <p:sp>
        <p:nvSpPr>
          <p:cNvPr id="21506" name="Rectangle 3"/>
          <p:cNvSpPr>
            <a:spLocks noGrp="1" noChangeArrowheads="1"/>
          </p:cNvSpPr>
          <p:nvPr>
            <p:ph type="body" idx="1"/>
          </p:nvPr>
        </p:nvSpPr>
        <p:spPr bwMode="auto">
          <a:xfrm>
            <a:off x="228600" y="1196975"/>
            <a:ext cx="8736013" cy="532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a:buFont typeface="Wingdings" pitchFamily="2" charset="2"/>
              <a:buBlip>
                <a:blip r:embed="rId3"/>
              </a:buBlip>
            </a:pPr>
            <a:r>
              <a:rPr sz="3000">
                <a:solidFill>
                  <a:srgbClr val="404040"/>
                </a:solidFill>
                <a:ea typeface="MS PGothic" pitchFamily="34" charset="-128"/>
              </a:rPr>
              <a:t>Bandwidth used for the uplink channel depends upon the number of pull requests</a:t>
            </a:r>
          </a:p>
          <a:p>
            <a:pPr lvl="1"/>
            <a:r>
              <a:rPr lang="en-US" altLang="zh-CN" sz="2400" smtClean="0">
                <a:solidFill>
                  <a:srgbClr val="262626"/>
                </a:solidFill>
              </a:rPr>
              <a:t>Assume uplink bandwidth of 19.2 kbps and server accepts 384 kbps, only 20 pull requests can be used at 19.2 kbps</a:t>
            </a:r>
          </a:p>
          <a:p>
            <a:pPr lvl="1"/>
            <a:r>
              <a:rPr lang="en-US" altLang="zh-CN" sz="2400" smtClean="0">
                <a:solidFill>
                  <a:srgbClr val="262626"/>
                </a:solidFill>
              </a:rPr>
              <a:t>If number of pull requests is larger, uplink channel bandwidth lowered to 9.8 kbps or 4.8 kbps</a:t>
            </a:r>
          </a:p>
          <a:p>
            <a:pPr lvl="1"/>
            <a:r>
              <a:rPr lang="en-US" altLang="zh-CN" sz="2400" smtClean="0">
                <a:solidFill>
                  <a:srgbClr val="262626"/>
                </a:solidFill>
              </a:rPr>
              <a:t>Similarly, server adapts to the bandwidth required for serving requests (downlink) in case the server is unable to deliver response in a reasonable period</a:t>
            </a:r>
          </a:p>
          <a:p>
            <a:pPr>
              <a:buFont typeface="Wingdings" pitchFamily="2" charset="2"/>
              <a:buBlip>
                <a:blip r:embed="rId3"/>
              </a:buBlip>
            </a:pPr>
            <a:r>
              <a:rPr sz="3000">
                <a:solidFill>
                  <a:srgbClr val="404040"/>
                </a:solidFill>
                <a:ea typeface="MS PGothic" pitchFamily="34" charset="-128"/>
              </a:rPr>
              <a:t>Pull threshold limits the number of pull requests in a given period of time</a:t>
            </a:r>
          </a:p>
          <a:p>
            <a:pPr lvl="1"/>
            <a:r>
              <a:rPr lang="en-US" altLang="zh-CN" sz="2400" smtClean="0">
                <a:solidFill>
                  <a:srgbClr val="262626"/>
                </a:solidFill>
              </a:rPr>
              <a:t>Controls the number of server interruptions</a:t>
            </a:r>
            <a:endParaRPr lang="en-US" altLang="zh-TW" sz="2400" smtClean="0">
              <a:solidFill>
                <a:srgbClr val="262626"/>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30" name="Rectangle 2"/>
          <p:cNvSpPr>
            <a:spLocks noGrp="1" noChangeArrowheads="1"/>
          </p:cNvSpPr>
          <p:nvPr>
            <p:ph type="title"/>
          </p:nvPr>
        </p:nvSpPr>
        <p:spPr>
          <a:xfrm>
            <a:off x="323850" y="260350"/>
            <a:ext cx="8610600" cy="990600"/>
          </a:xfrm>
        </p:spPr>
        <p:txBody>
          <a:bodyPr wrap="square" lIns="91440" tIns="45720" rIns="91440" bIns="45720" numCol="1" anchor="t" anchorCtr="0" compatLnSpc="1">
            <a:prstTxWarp prst="textNoShape">
              <a:avLst/>
            </a:prstTxWarp>
          </a:bodyPr>
          <a:lstStyle/>
          <a:p>
            <a:pPr eaLnBrk="1" hangingPunct="1"/>
            <a:r>
              <a:rPr altLang="zh-TW" smtClean="0">
                <a:effectLst>
                  <a:outerShdw blurRad="38100" dist="38100" dir="2700000" algn="tl">
                    <a:srgbClr val="C0C0C0"/>
                  </a:outerShdw>
                </a:effectLst>
                <a:latin typeface="Calibri" pitchFamily="34" charset="0"/>
                <a:ea typeface="Arial Unicode MS" pitchFamily="34" charset="-122"/>
                <a:cs typeface="Arial Unicode MS" pitchFamily="34" charset="-122"/>
              </a:rPr>
              <a:t>Push-based mechanisms</a:t>
            </a:r>
          </a:p>
        </p:txBody>
      </p:sp>
      <p:grpSp>
        <p:nvGrpSpPr>
          <p:cNvPr id="23554" name="Group 19"/>
          <p:cNvGrpSpPr>
            <a:grpSpLocks/>
          </p:cNvGrpSpPr>
          <p:nvPr/>
        </p:nvGrpSpPr>
        <p:grpSpPr bwMode="auto">
          <a:xfrm>
            <a:off x="3059113" y="3284538"/>
            <a:ext cx="5832475" cy="3270250"/>
            <a:chOff x="1835696" y="1340768"/>
            <a:chExt cx="5832475" cy="3269357"/>
          </a:xfrm>
        </p:grpSpPr>
        <p:pic>
          <p:nvPicPr>
            <p:cNvPr id="23567"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1628800"/>
              <a:ext cx="5832475"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8"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1340768"/>
              <a:ext cx="1368152" cy="117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 name="Oval 4"/>
          <p:cNvSpPr>
            <a:spLocks noChangeArrowheads="1"/>
          </p:cNvSpPr>
          <p:nvPr/>
        </p:nvSpPr>
        <p:spPr bwMode="auto">
          <a:xfrm>
            <a:off x="468313" y="1989138"/>
            <a:ext cx="838200" cy="493712"/>
          </a:xfrm>
          <a:prstGeom prst="ellipse">
            <a:avLst/>
          </a:prstGeom>
          <a:solidFill>
            <a:srgbClr val="CC99FF"/>
          </a:solidFill>
          <a:ln w="12700">
            <a:solidFill>
              <a:schemeClr val="tx1"/>
            </a:solidFill>
            <a:round/>
            <a:headEnd type="none" w="med" len="lg"/>
            <a:tailEnd type="none" w="lg" len="lg"/>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1600">
                <a:latin typeface="Arial" charset="0"/>
                <a:ea typeface="ＭＳ Ｐゴシック" charset="0"/>
                <a:cs typeface="ＭＳ Ｐゴシック" charset="0"/>
              </a:rPr>
              <a:t>client</a:t>
            </a:r>
          </a:p>
        </p:txBody>
      </p:sp>
      <p:sp>
        <p:nvSpPr>
          <p:cNvPr id="27" name="Oval 6"/>
          <p:cNvSpPr>
            <a:spLocks noChangeArrowheads="1"/>
          </p:cNvSpPr>
          <p:nvPr/>
        </p:nvSpPr>
        <p:spPr bwMode="auto">
          <a:xfrm>
            <a:off x="1231900" y="2760663"/>
            <a:ext cx="839788" cy="493712"/>
          </a:xfrm>
          <a:prstGeom prst="ellipse">
            <a:avLst/>
          </a:prstGeom>
          <a:solidFill>
            <a:srgbClr val="CC99FF"/>
          </a:solidFill>
          <a:ln w="12700">
            <a:solidFill>
              <a:schemeClr val="tx1"/>
            </a:solidFill>
            <a:round/>
            <a:headEnd type="none" w="med" len="lg"/>
            <a:tailEnd type="none" w="lg" len="lg"/>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1600">
                <a:latin typeface="Arial" charset="0"/>
                <a:ea typeface="ＭＳ Ｐゴシック" charset="0"/>
                <a:cs typeface="ＭＳ Ｐゴシック" charset="0"/>
              </a:rPr>
              <a:t>client</a:t>
            </a:r>
          </a:p>
        </p:txBody>
      </p:sp>
      <p:sp>
        <p:nvSpPr>
          <p:cNvPr id="28" name="Oval 7"/>
          <p:cNvSpPr>
            <a:spLocks noChangeArrowheads="1"/>
          </p:cNvSpPr>
          <p:nvPr/>
        </p:nvSpPr>
        <p:spPr bwMode="auto">
          <a:xfrm>
            <a:off x="1720850" y="1341438"/>
            <a:ext cx="839788" cy="493712"/>
          </a:xfrm>
          <a:prstGeom prst="ellipse">
            <a:avLst/>
          </a:prstGeom>
          <a:solidFill>
            <a:srgbClr val="CC99FF"/>
          </a:solidFill>
          <a:ln w="12700">
            <a:solidFill>
              <a:schemeClr val="tx1"/>
            </a:solidFill>
            <a:round/>
            <a:headEnd type="none" w="med" len="lg"/>
            <a:tailEnd type="none" w="lg" len="lg"/>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1600">
                <a:latin typeface="Arial" charset="0"/>
                <a:ea typeface="ＭＳ Ｐゴシック" charset="0"/>
                <a:cs typeface="ＭＳ Ｐゴシック" charset="0"/>
              </a:rPr>
              <a:t>client</a:t>
            </a:r>
          </a:p>
        </p:txBody>
      </p:sp>
      <p:sp>
        <p:nvSpPr>
          <p:cNvPr id="29" name="Oval 8"/>
          <p:cNvSpPr>
            <a:spLocks noChangeArrowheads="1"/>
          </p:cNvSpPr>
          <p:nvPr/>
        </p:nvSpPr>
        <p:spPr bwMode="auto">
          <a:xfrm>
            <a:off x="4067175" y="1412875"/>
            <a:ext cx="839788" cy="493713"/>
          </a:xfrm>
          <a:prstGeom prst="ellipse">
            <a:avLst/>
          </a:prstGeom>
          <a:solidFill>
            <a:srgbClr val="CC99FF"/>
          </a:solidFill>
          <a:ln w="12700">
            <a:solidFill>
              <a:schemeClr val="tx1"/>
            </a:solidFill>
            <a:round/>
            <a:headEnd type="none" w="med" len="lg"/>
            <a:tailEnd type="none" w="lg" len="lg"/>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1600">
                <a:latin typeface="Arial" charset="0"/>
                <a:ea typeface="ＭＳ Ｐゴシック" charset="0"/>
                <a:cs typeface="ＭＳ Ｐゴシック" charset="0"/>
              </a:rPr>
              <a:t>client</a:t>
            </a:r>
          </a:p>
        </p:txBody>
      </p:sp>
      <p:sp>
        <p:nvSpPr>
          <p:cNvPr id="30" name="Oval 9"/>
          <p:cNvSpPr>
            <a:spLocks noChangeArrowheads="1"/>
          </p:cNvSpPr>
          <p:nvPr/>
        </p:nvSpPr>
        <p:spPr bwMode="auto">
          <a:xfrm>
            <a:off x="4284663" y="2133600"/>
            <a:ext cx="839787" cy="493713"/>
          </a:xfrm>
          <a:prstGeom prst="ellipse">
            <a:avLst/>
          </a:prstGeom>
          <a:solidFill>
            <a:srgbClr val="CC99FF"/>
          </a:solidFill>
          <a:ln w="12700">
            <a:solidFill>
              <a:schemeClr val="tx1"/>
            </a:solidFill>
            <a:round/>
            <a:headEnd type="none" w="med" len="lg"/>
            <a:tailEnd type="none" w="lg" len="lg"/>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1600">
                <a:latin typeface="Arial" charset="0"/>
                <a:ea typeface="ＭＳ Ｐゴシック" charset="0"/>
                <a:cs typeface="ＭＳ Ｐゴシック" charset="0"/>
              </a:rPr>
              <a:t>client</a:t>
            </a:r>
          </a:p>
        </p:txBody>
      </p:sp>
      <p:sp>
        <p:nvSpPr>
          <p:cNvPr id="31" name="Oval 10"/>
          <p:cNvSpPr>
            <a:spLocks noChangeArrowheads="1"/>
          </p:cNvSpPr>
          <p:nvPr/>
        </p:nvSpPr>
        <p:spPr bwMode="auto">
          <a:xfrm>
            <a:off x="3995738" y="2924175"/>
            <a:ext cx="839787" cy="495300"/>
          </a:xfrm>
          <a:prstGeom prst="ellipse">
            <a:avLst/>
          </a:prstGeom>
          <a:solidFill>
            <a:srgbClr val="CC99FF"/>
          </a:solidFill>
          <a:ln w="12700">
            <a:solidFill>
              <a:schemeClr val="tx1"/>
            </a:solidFill>
            <a:round/>
            <a:headEnd type="none" w="med" len="lg"/>
            <a:tailEnd type="none" w="lg" len="lg"/>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1600">
                <a:latin typeface="Arial" charset="0"/>
                <a:ea typeface="ＭＳ Ｐゴシック" charset="0"/>
                <a:cs typeface="ＭＳ Ｐゴシック" charset="0"/>
              </a:rPr>
              <a:t>client</a:t>
            </a:r>
          </a:p>
        </p:txBody>
      </p:sp>
      <p:sp>
        <p:nvSpPr>
          <p:cNvPr id="32" name="Rectangle 11"/>
          <p:cNvSpPr>
            <a:spLocks noChangeArrowheads="1"/>
          </p:cNvSpPr>
          <p:nvPr/>
        </p:nvSpPr>
        <p:spPr bwMode="auto">
          <a:xfrm>
            <a:off x="2141538" y="2205038"/>
            <a:ext cx="1609725" cy="493712"/>
          </a:xfrm>
          <a:prstGeom prst="rect">
            <a:avLst/>
          </a:prstGeom>
          <a:solidFill>
            <a:srgbClr val="99CCFF"/>
          </a:solidFill>
          <a:ln w="12700">
            <a:miter lim="800000"/>
            <a:headEnd type="none" w="med" len="lg"/>
            <a:tailEnd type="none" w="lg" len="lg"/>
          </a:ln>
          <a:effectLst/>
          <a:scene3d>
            <a:camera prst="legacyObliqueTopRight"/>
            <a:lightRig rig="legacyFlat3" dir="b"/>
          </a:scene3d>
          <a:sp3d extrusionH="430200" prstMaterial="legacyMatte">
            <a:bevelT w="13500" h="13500" prst="angle"/>
            <a:bevelB w="13500" h="13500" prst="angle"/>
            <a:extrusionClr>
              <a:srgbClr val="99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eaLnBrk="0" hangingPunct="0">
              <a:defRPr/>
            </a:pPr>
            <a:r>
              <a:rPr lang="en-US" sz="2000" dirty="0">
                <a:latin typeface="Arial" charset="0"/>
                <a:ea typeface="ＭＳ Ｐゴシック" charset="0"/>
                <a:cs typeface="ＭＳ Ｐゴシック" charset="0"/>
              </a:rPr>
              <a:t>server</a:t>
            </a:r>
          </a:p>
        </p:txBody>
      </p:sp>
      <p:sp>
        <p:nvSpPr>
          <p:cNvPr id="33" name="AutoShape 12"/>
          <p:cNvSpPr>
            <a:spLocks noChangeArrowheads="1"/>
          </p:cNvSpPr>
          <p:nvPr/>
        </p:nvSpPr>
        <p:spPr bwMode="auto">
          <a:xfrm rot="11175088">
            <a:off x="2641600" y="2843213"/>
            <a:ext cx="1152525" cy="322262"/>
          </a:xfrm>
          <a:prstGeom prst="cloudCallout">
            <a:avLst>
              <a:gd name="adj1" fmla="val -22551"/>
              <a:gd name="adj2" fmla="val 86065"/>
            </a:avLst>
          </a:prstGeom>
          <a:noFill/>
          <a:ln w="12700">
            <a:solidFill>
              <a:schemeClr val="tx1"/>
            </a:solidFill>
            <a:round/>
            <a:headEnd type="none" w="med"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rot="10800000" anchor="ctr"/>
          <a:lstStyle/>
          <a:p>
            <a:pPr algn="ctr" eaLnBrk="0" hangingPunct="0">
              <a:defRPr/>
            </a:pPr>
            <a:r>
              <a:rPr lang="en-US" sz="1400" dirty="0">
                <a:latin typeface="Arial" charset="0"/>
                <a:ea typeface="ＭＳ Ｐゴシック" charset="0"/>
                <a:cs typeface="ＭＳ Ｐゴシック" charset="0"/>
              </a:rPr>
              <a:t>Whew!</a:t>
            </a:r>
          </a:p>
        </p:txBody>
      </p:sp>
      <p:sp>
        <p:nvSpPr>
          <p:cNvPr id="34" name="Line 13"/>
          <p:cNvSpPr>
            <a:spLocks noChangeShapeType="1"/>
          </p:cNvSpPr>
          <p:nvPr/>
        </p:nvSpPr>
        <p:spPr bwMode="auto">
          <a:xfrm flipH="1" flipV="1">
            <a:off x="2484438" y="1773238"/>
            <a:ext cx="574675" cy="287337"/>
          </a:xfrm>
          <a:prstGeom prst="line">
            <a:avLst/>
          </a:prstGeom>
          <a:noFill/>
          <a:ln w="12700">
            <a:solidFill>
              <a:schemeClr val="tx1"/>
            </a:solidFill>
            <a:round/>
            <a:headEnd type="none" w="med"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cs typeface="ＭＳ Ｐゴシック" charset="0"/>
            </a:endParaRPr>
          </a:p>
        </p:txBody>
      </p:sp>
      <p:sp>
        <p:nvSpPr>
          <p:cNvPr id="35" name="Line 14"/>
          <p:cNvSpPr>
            <a:spLocks noChangeShapeType="1"/>
          </p:cNvSpPr>
          <p:nvPr/>
        </p:nvSpPr>
        <p:spPr bwMode="auto">
          <a:xfrm flipV="1">
            <a:off x="3132138" y="1649413"/>
            <a:ext cx="898525" cy="411162"/>
          </a:xfrm>
          <a:prstGeom prst="line">
            <a:avLst/>
          </a:prstGeom>
          <a:noFill/>
          <a:ln w="12700">
            <a:solidFill>
              <a:schemeClr val="tx1"/>
            </a:solidFill>
            <a:round/>
            <a:headEnd type="none" w="med"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cs typeface="ＭＳ Ｐゴシック" charset="0"/>
            </a:endParaRPr>
          </a:p>
        </p:txBody>
      </p:sp>
      <p:sp>
        <p:nvSpPr>
          <p:cNvPr id="36" name="Line 15"/>
          <p:cNvSpPr>
            <a:spLocks noChangeShapeType="1"/>
          </p:cNvSpPr>
          <p:nvPr/>
        </p:nvSpPr>
        <p:spPr bwMode="auto">
          <a:xfrm>
            <a:off x="3779838" y="2708275"/>
            <a:ext cx="279400" cy="309563"/>
          </a:xfrm>
          <a:prstGeom prst="line">
            <a:avLst/>
          </a:prstGeom>
          <a:noFill/>
          <a:ln w="12700">
            <a:solidFill>
              <a:schemeClr val="tx1"/>
            </a:solidFill>
            <a:round/>
            <a:headEnd type="none" w="med"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cs typeface="ＭＳ Ｐゴシック" charset="0"/>
            </a:endParaRPr>
          </a:p>
        </p:txBody>
      </p:sp>
      <p:sp>
        <p:nvSpPr>
          <p:cNvPr id="37" name="Line 16"/>
          <p:cNvSpPr>
            <a:spLocks noChangeShapeType="1"/>
          </p:cNvSpPr>
          <p:nvPr/>
        </p:nvSpPr>
        <p:spPr bwMode="auto">
          <a:xfrm flipH="1">
            <a:off x="1371600" y="2266950"/>
            <a:ext cx="769938" cy="0"/>
          </a:xfrm>
          <a:prstGeom prst="line">
            <a:avLst/>
          </a:prstGeom>
          <a:noFill/>
          <a:ln w="12700">
            <a:solidFill>
              <a:schemeClr val="tx1"/>
            </a:solidFill>
            <a:round/>
            <a:headEnd type="none" w="med"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cs typeface="ＭＳ Ｐゴシック"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oly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olyu">
      <a:majorFont>
        <a:latin typeface="Arial Rounded MT Bold"/>
        <a:ea typeface="新細明體"/>
        <a:cs typeface=""/>
      </a:majorFont>
      <a:minorFont>
        <a:latin typeface="Myriad Web"/>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polyu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olyu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olyu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olyu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olyu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olyu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olyu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olyu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olyu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olyu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olyu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olyu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21593</TotalTime>
  <Words>2920</Words>
  <Application>Microsoft Office PowerPoint</Application>
  <PresentationFormat>全屏显示(4:3)</PresentationFormat>
  <Paragraphs>351</Paragraphs>
  <Slides>43</Slides>
  <Notes>43</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3</vt:i4>
      </vt:variant>
      <vt:variant>
        <vt:lpstr>幻灯片标题</vt:lpstr>
      </vt:variant>
      <vt:variant>
        <vt:i4>43</vt:i4>
      </vt:variant>
    </vt:vector>
  </HeadingPairs>
  <TitlesOfParts>
    <vt:vector size="63" baseType="lpstr">
      <vt:lpstr>Tahoma</vt:lpstr>
      <vt:lpstr>MS PGothic</vt:lpstr>
      <vt:lpstr>Arial</vt:lpstr>
      <vt:lpstr>Arial Rounded MT Bold</vt:lpstr>
      <vt:lpstr>PMingLiU</vt:lpstr>
      <vt:lpstr>Myriad Web</vt:lpstr>
      <vt:lpstr>Wingdings</vt:lpstr>
      <vt:lpstr>Arial Unicode MS</vt:lpstr>
      <vt:lpstr>宋体</vt:lpstr>
      <vt:lpstr>Monotype Corsiva</vt:lpstr>
      <vt:lpstr>Calibri</vt:lpstr>
      <vt:lpstr>Symbol</vt:lpstr>
      <vt:lpstr>Times New Roman</vt:lpstr>
      <vt:lpstr>Helvetica</vt:lpstr>
      <vt:lpstr>Monotype Sorts</vt:lpstr>
      <vt:lpstr>Abadi MT Condensed Light</vt:lpstr>
      <vt:lpstr>polyu</vt:lpstr>
      <vt:lpstr>Microsoft Clip Gallery</vt:lpstr>
      <vt:lpstr>ClipArt</vt:lpstr>
      <vt:lpstr>Adobe Photoshop Image</vt:lpstr>
      <vt:lpstr>Data Dissemination over  Wireless Internet</vt:lpstr>
      <vt:lpstr>Wireless data dissemination</vt:lpstr>
      <vt:lpstr>Wireless data dissemination</vt:lpstr>
      <vt:lpstr>Wireless data dissemination</vt:lpstr>
      <vt:lpstr>Wireless data dissemination</vt:lpstr>
      <vt:lpstr>Pull-based mechanisms</vt:lpstr>
      <vt:lpstr>Pull-based mechanisms</vt:lpstr>
      <vt:lpstr>Pulling bandwidth</vt:lpstr>
      <vt:lpstr>Push-based mechanisms</vt:lpstr>
      <vt:lpstr>Push-based mechanisms</vt:lpstr>
      <vt:lpstr>Push algorithms</vt:lpstr>
      <vt:lpstr>Hybrid mechanisms</vt:lpstr>
      <vt:lpstr>Hybrid mechanisms</vt:lpstr>
      <vt:lpstr>Wireless data broadcast</vt:lpstr>
      <vt:lpstr>Wireless data broadcast</vt:lpstr>
      <vt:lpstr>Wireless data broadcast</vt:lpstr>
      <vt:lpstr>Pure vs. On-demand broadcast</vt:lpstr>
      <vt:lpstr>Models for wireless broadcast</vt:lpstr>
      <vt:lpstr>Models for wireless broadcast</vt:lpstr>
      <vt:lpstr>Models for wireless broadcast</vt:lpstr>
      <vt:lpstr>Access Time</vt:lpstr>
      <vt:lpstr>Tuning Time</vt:lpstr>
      <vt:lpstr>Access Time &amp; Tuning Time</vt:lpstr>
      <vt:lpstr>Broadcast disks</vt:lpstr>
      <vt:lpstr>Broadcast disk models</vt:lpstr>
      <vt:lpstr>Broadcast disk models</vt:lpstr>
      <vt:lpstr>PowerPoint 演示文稿</vt:lpstr>
      <vt:lpstr>Broadcast disk models</vt:lpstr>
      <vt:lpstr>Broadcast disk models</vt:lpstr>
      <vt:lpstr>Broadcast disk models</vt:lpstr>
      <vt:lpstr>Objectives of broadcast disk program</vt:lpstr>
      <vt:lpstr>Broadcast disk program</vt:lpstr>
      <vt:lpstr>Broadcast disk program</vt:lpstr>
      <vt:lpstr>Broadcast disk program</vt:lpstr>
      <vt:lpstr>Broadcast disk program</vt:lpstr>
      <vt:lpstr>Selective tuning</vt:lpstr>
      <vt:lpstr>Selective tuning</vt:lpstr>
      <vt:lpstr>Directory method</vt:lpstr>
      <vt:lpstr>Index-based method</vt:lpstr>
      <vt:lpstr>Index and offset</vt:lpstr>
      <vt:lpstr>(1, m) indexing</vt:lpstr>
      <vt:lpstr>(1, m) indexing</vt:lpstr>
      <vt:lpstr>Distributed indexing</vt:lpstr>
    </vt:vector>
  </TitlesOfParts>
  <Company>Polyu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Seamless Wireless  Communication for Pervasive Internet Access</dc:title>
  <dc:creator>KunXie</dc:creator>
  <cp:lastModifiedBy>QING Pei</cp:lastModifiedBy>
  <cp:revision>1480</cp:revision>
  <cp:lastPrinted>2012-03-07T07:45:11Z</cp:lastPrinted>
  <dcterms:created xsi:type="dcterms:W3CDTF">2010-10-07T04:09:28Z</dcterms:created>
  <dcterms:modified xsi:type="dcterms:W3CDTF">2012-04-23T19:12:55Z</dcterms:modified>
</cp:coreProperties>
</file>