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56"/>
  </p:notesMasterIdLst>
  <p:handoutMasterIdLst>
    <p:handoutMasterId r:id="rId57"/>
  </p:handoutMasterIdLst>
  <p:sldIdLst>
    <p:sldId id="607" r:id="rId2"/>
    <p:sldId id="608" r:id="rId3"/>
    <p:sldId id="612" r:id="rId4"/>
    <p:sldId id="661" r:id="rId5"/>
    <p:sldId id="646" r:id="rId6"/>
    <p:sldId id="647" r:id="rId7"/>
    <p:sldId id="648" r:id="rId8"/>
    <p:sldId id="701" r:id="rId9"/>
    <p:sldId id="616" r:id="rId10"/>
    <p:sldId id="703" r:id="rId11"/>
    <p:sldId id="704" r:id="rId12"/>
    <p:sldId id="676" r:id="rId13"/>
    <p:sldId id="712" r:id="rId14"/>
    <p:sldId id="628" r:id="rId15"/>
    <p:sldId id="680" r:id="rId16"/>
    <p:sldId id="702" r:id="rId17"/>
    <p:sldId id="630" r:id="rId18"/>
    <p:sldId id="631" r:id="rId19"/>
    <p:sldId id="633" r:id="rId20"/>
    <p:sldId id="634" r:id="rId21"/>
    <p:sldId id="635" r:id="rId22"/>
    <p:sldId id="705" r:id="rId23"/>
    <p:sldId id="687" r:id="rId24"/>
    <p:sldId id="636" r:id="rId25"/>
    <p:sldId id="713" r:id="rId26"/>
    <p:sldId id="714" r:id="rId27"/>
    <p:sldId id="708" r:id="rId28"/>
    <p:sldId id="709" r:id="rId29"/>
    <p:sldId id="711" r:id="rId30"/>
    <p:sldId id="637" r:id="rId31"/>
    <p:sldId id="688" r:id="rId32"/>
    <p:sldId id="638" r:id="rId33"/>
    <p:sldId id="673" r:id="rId34"/>
    <p:sldId id="645" r:id="rId35"/>
    <p:sldId id="649" r:id="rId36"/>
    <p:sldId id="651" r:id="rId37"/>
    <p:sldId id="653" r:id="rId38"/>
    <p:sldId id="654" r:id="rId39"/>
    <p:sldId id="655" r:id="rId40"/>
    <p:sldId id="656" r:id="rId41"/>
    <p:sldId id="657" r:id="rId42"/>
    <p:sldId id="658" r:id="rId43"/>
    <p:sldId id="659" r:id="rId44"/>
    <p:sldId id="660" r:id="rId45"/>
    <p:sldId id="618" r:id="rId46"/>
    <p:sldId id="663" r:id="rId47"/>
    <p:sldId id="664" r:id="rId48"/>
    <p:sldId id="665" r:id="rId49"/>
    <p:sldId id="666" r:id="rId50"/>
    <p:sldId id="667" r:id="rId51"/>
    <p:sldId id="669" r:id="rId52"/>
    <p:sldId id="670" r:id="rId53"/>
    <p:sldId id="671" r:id="rId54"/>
    <p:sldId id="672" r:id="rId55"/>
  </p:sldIdLst>
  <p:sldSz cx="9144000" cy="6858000" type="screen4x3"/>
  <p:notesSz cx="6670675" cy="99298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62605"/>
    <a:srgbClr val="AA3308"/>
    <a:srgbClr val="45148C"/>
    <a:srgbClr val="262626"/>
    <a:srgbClr val="644C00"/>
    <a:srgbClr val="9A7500"/>
    <a:srgbClr val="CC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774" y="-91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838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90838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fld id="{1765A4A3-961C-48F6-A5B6-E15A244ED442}" type="datetimeFigureOut">
              <a:rPr lang="zh-CN" altLang="en-US"/>
              <a:pPr/>
              <a:t>2012/4/24</a:t>
            </a:fld>
            <a:endParaRPr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890838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778250" y="9431338"/>
            <a:ext cx="2890838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fld id="{FD207F6B-0ABD-40D5-96B9-017622EE3A4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39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4" tIns="45747" rIns="91494" bIns="4574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4" tIns="45747" rIns="91494" bIns="4574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5700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8050"/>
            <a:ext cx="53371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4" tIns="45747" rIns="91494" bIns="457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4" tIns="45747" rIns="91494" bIns="4574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4" tIns="45747" rIns="91494" bIns="4574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fld id="{7BD440B0-37F7-4E66-99A6-43A17DDA1F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81407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宋体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pitchFamily="2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pitchFamily="2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pitchFamily="2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pitchFamily="2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687B3ED9-8E65-4C73-A9ED-9FDAD07B9511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1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mtClean="0">
                <a:latin typeface="Arial" pitchFamily="34" charset="0"/>
              </a:rPr>
              <a:t>Application developers do not have to know the internal working of wireless networks to be successful, but having knowledge of how they work is very helpful.</a:t>
            </a:r>
          </a:p>
          <a:p>
            <a:pPr eaLnBrk="1" hangingPunct="1">
              <a:buFontTx/>
              <a:buChar char="-"/>
            </a:pPr>
            <a:r>
              <a:rPr lang="en-US" altLang="zh-TW" smtClean="0">
                <a:latin typeface="Arial" pitchFamily="34" charset="0"/>
              </a:rPr>
              <a:t>Understand why certain wireless technologies behave the way they do;</a:t>
            </a:r>
          </a:p>
          <a:p>
            <a:pPr eaLnBrk="1" hangingPunct="1">
              <a:buFontTx/>
              <a:buChar char="-"/>
            </a:pPr>
            <a:r>
              <a:rPr lang="en-US" altLang="zh-TW" smtClean="0">
                <a:latin typeface="Arial" pitchFamily="34" charset="0"/>
              </a:rPr>
              <a:t>Understand which application design architectures should be based.</a:t>
            </a:r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338" y="4718050"/>
            <a:ext cx="5334000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338" y="4718050"/>
            <a:ext cx="5334000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338" y="4718050"/>
            <a:ext cx="5334000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3FCA3EB1-CB7A-4E67-ABE5-7178AB4242AC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2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E6F4E74F-D824-435F-A4D8-D2B569DB2102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3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C615AE80-E095-4699-A58D-545E9DA4FE0F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8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4333287E-CC8B-4FA5-8869-5F4DAC21F370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9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gradFill flip="none" rotWithShape="1">
            <a:gsLst>
              <a:gs pos="0">
                <a:srgbClr val="800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>
              <a:ea typeface="宋体" pitchFamily="2" charset="-122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         </a:t>
            </a:r>
          </a:p>
          <a:p>
            <a:pPr marL="0" lvl="1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2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3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4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</p:txBody>
      </p:sp>
      <p:sp>
        <p:nvSpPr>
          <p:cNvPr id="5" name="Rectangle 12"/>
          <p:cNvSpPr>
            <a:spLocks noGrp="1" noChangeArrowheads="1"/>
          </p:cNvSpPr>
          <p:nvPr userDrawn="1"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         </a:t>
            </a:r>
          </a:p>
          <a:p>
            <a:pPr marL="0" lvl="1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2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3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4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6769100" y="6580188"/>
            <a:ext cx="23749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C00000"/>
                </a:solidFill>
                <a:latin typeface="Monotype Corsiva" pitchFamily="66" charset="0"/>
                <a:ea typeface="宋体" pitchFamily="2" charset="-122"/>
              </a:rPr>
              <a:t>                                          </a:t>
            </a:r>
            <a:r>
              <a:rPr lang="en-US" altLang="zh-TW" sz="1200">
                <a:solidFill>
                  <a:srgbClr val="C00000"/>
                </a:solidFill>
                <a:latin typeface="Monotype Corsiva" pitchFamily="66" charset="0"/>
                <a:ea typeface="PMingLiU" pitchFamily="18" charset="-120"/>
              </a:rPr>
              <a:t> </a:t>
            </a:r>
            <a:fld id="{0782CE75-7EBD-46F1-8E38-3464A71FE051}" type="slidenum">
              <a:rPr lang="en-US" altLang="zh-TW" sz="1200">
                <a:solidFill>
                  <a:srgbClr val="FFCC66"/>
                </a:solidFill>
                <a:latin typeface="Monotype Corsiva" pitchFamily="66" charset="0"/>
                <a:ea typeface="PMingLiU" pitchFamily="18" charset="-120"/>
              </a:rPr>
              <a:pPr algn="r" eaLnBrk="0" hangingPunct="0"/>
              <a:t>‹#›</a:t>
            </a:fld>
            <a:r>
              <a:rPr lang="en-US" altLang="zh-TW" sz="1200">
                <a:solidFill>
                  <a:srgbClr val="FFCC66"/>
                </a:solidFill>
                <a:latin typeface="Monotype Corsiva" pitchFamily="66" charset="0"/>
                <a:ea typeface="PMingLiU" pitchFamily="18" charset="-120"/>
              </a:rPr>
              <a:t> 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2238"/>
            <a:ext cx="169227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8"/>
          <p:cNvSpPr/>
          <p:nvPr userDrawn="1"/>
        </p:nvSpPr>
        <p:spPr bwMode="auto">
          <a:xfrm>
            <a:off x="0" y="0"/>
            <a:ext cx="9144000" cy="188913"/>
          </a:xfrm>
          <a:prstGeom prst="rect">
            <a:avLst/>
          </a:prstGeom>
          <a:gradFill flip="none" rotWithShape="1">
            <a:gsLst>
              <a:gs pos="0">
                <a:srgbClr val="9933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>
              <a:ea typeface="宋体" pitchFamily="2" charset="-122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179512" y="1124744"/>
            <a:ext cx="8784976" cy="52149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>
              <a:buClr>
                <a:srgbClr val="993300"/>
              </a:buClr>
              <a:defRPr baseline="0">
                <a:solidFill>
                  <a:srgbClr val="003366"/>
                </a:solidFill>
              </a:defRPr>
            </a:lvl1pPr>
            <a:lvl2pPr>
              <a:defRPr baseline="0">
                <a:solidFill>
                  <a:srgbClr val="003366"/>
                </a:solidFill>
              </a:defRPr>
            </a:lvl2pPr>
            <a:lvl3pPr>
              <a:defRPr baseline="0">
                <a:solidFill>
                  <a:srgbClr val="003366"/>
                </a:solidFill>
              </a:defRPr>
            </a:lvl3pPr>
            <a:lvl4pPr>
              <a:defRPr baseline="0">
                <a:solidFill>
                  <a:srgbClr val="003366"/>
                </a:solidFill>
              </a:defRPr>
            </a:lvl4pPr>
          </a:lstStyle>
          <a:p>
            <a:r>
              <a:rPr lang="en-US" altLang="zh-TW" dirty="0" smtClean="0"/>
              <a:t>Wireless Networks</a:t>
            </a:r>
          </a:p>
          <a:p>
            <a:pPr lvl="1"/>
            <a:r>
              <a:rPr lang="en-US" altLang="zh-TW" dirty="0" smtClean="0"/>
              <a:t>Pervasive &amp; seamless Internet Access</a:t>
            </a:r>
          </a:p>
          <a:p>
            <a:pPr lvl="2"/>
            <a:r>
              <a:rPr lang="en-US" altLang="zh-TW" dirty="0" smtClean="0"/>
              <a:t>3rd level</a:t>
            </a:r>
          </a:p>
          <a:p>
            <a:pPr lvl="3"/>
            <a:r>
              <a:rPr lang="en-US" altLang="zh-TW" dirty="0" smtClean="0"/>
              <a:t>This is another case</a:t>
            </a:r>
          </a:p>
          <a:p>
            <a:r>
              <a:rPr lang="en-US" altLang="zh-TW" dirty="0" smtClean="0"/>
              <a:t>Wireless Networks</a:t>
            </a:r>
          </a:p>
          <a:p>
            <a:pPr lvl="1"/>
            <a:r>
              <a:rPr lang="en-US" altLang="zh-TW" dirty="0" smtClean="0"/>
              <a:t>Pervasive &amp; seamless Internet Access</a:t>
            </a:r>
          </a:p>
          <a:p>
            <a:pPr lvl="2"/>
            <a:r>
              <a:rPr lang="en-US" altLang="zh-TW" dirty="0" smtClean="0"/>
              <a:t>3rd level</a:t>
            </a:r>
          </a:p>
        </p:txBody>
      </p:sp>
    </p:spTree>
    <p:extLst>
      <p:ext uri="{BB962C8B-B14F-4D97-AF65-F5344CB8AC3E}">
        <p14:creationId xmlns:p14="http://schemas.microsoft.com/office/powerpoint/2010/main" val="88720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kumimoji="1" lang="en-US" altLang="zh-CN" sz="4400" b="1" dirty="0">
                <a:solidFill>
                  <a:srgbClr val="66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新細明體" charset="0"/>
                <a:cs typeface="Arial Unicode MS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charset="2"/>
              <a:buBlip>
                <a:blip r:embed="rId2"/>
              </a:buBlip>
              <a:def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宋体" charset="-122"/>
                <a:cs typeface="Calibri" pitchFamily="34" charset="0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0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8791575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371600"/>
            <a:ext cx="441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371600"/>
            <a:ext cx="4419600" cy="2400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24300"/>
            <a:ext cx="4419600" cy="2400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1095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522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8791575" cy="10588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752600"/>
            <a:ext cx="4419600" cy="441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752600"/>
            <a:ext cx="4419600" cy="441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4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772582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         </a:t>
            </a:r>
          </a:p>
          <a:p>
            <a:pPr marL="0" lvl="1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2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3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4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</p:txBody>
      </p:sp>
      <p:sp>
        <p:nvSpPr>
          <p:cNvPr id="1027" name="Rectangle 8"/>
          <p:cNvSpPr>
            <a:spLocks noChangeArrowheads="1"/>
          </p:cNvSpPr>
          <p:nvPr/>
        </p:nvSpPr>
        <p:spPr bwMode="auto">
          <a:xfrm>
            <a:off x="0" y="6550025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zh-TW" sz="1400">
                <a:solidFill>
                  <a:srgbClr val="333333"/>
                </a:solidFill>
                <a:latin typeface="Monotype Corsiva" pitchFamily="66" charset="0"/>
                <a:ea typeface="PMingLiU" pitchFamily="18" charset="-120"/>
              </a:rPr>
              <a:t>	</a:t>
            </a:r>
            <a:r>
              <a:rPr lang="en-US" altLang="zh-CN" sz="1400">
                <a:solidFill>
                  <a:srgbClr val="333333"/>
                </a:solidFill>
                <a:latin typeface="Monotype Corsiva" pitchFamily="66" charset="0"/>
                <a:ea typeface="宋体" pitchFamily="2" charset="-122"/>
              </a:rPr>
              <a:t>				</a:t>
            </a:r>
            <a:endParaRPr lang="en-US" altLang="zh-TW" sz="1400">
              <a:solidFill>
                <a:srgbClr val="333333"/>
              </a:solidFill>
              <a:latin typeface="Monotype Corsiva" pitchFamily="66" charset="0"/>
              <a:ea typeface="PMingLiU" pitchFamily="18" charset="-120"/>
            </a:endParaRPr>
          </a:p>
        </p:txBody>
      </p:sp>
      <p:sp>
        <p:nvSpPr>
          <p:cNvPr id="8" name="Rectangle 8"/>
          <p:cNvSpPr/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gradFill flip="none" rotWithShape="1">
            <a:gsLst>
              <a:gs pos="0">
                <a:srgbClr val="800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>
              <a:ea typeface="宋体" pitchFamily="2" charset="-122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         </a:t>
            </a:r>
          </a:p>
          <a:p>
            <a:pPr marL="0" lvl="1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2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3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4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</p:txBody>
      </p:sp>
      <p:sp>
        <p:nvSpPr>
          <p:cNvPr id="10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         </a:t>
            </a:r>
          </a:p>
          <a:p>
            <a:pPr marL="0" lvl="1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2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3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4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6769100" y="6580188"/>
            <a:ext cx="23749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C00000"/>
                </a:solidFill>
                <a:latin typeface="Monotype Corsiva" pitchFamily="66" charset="0"/>
                <a:ea typeface="宋体" pitchFamily="2" charset="-122"/>
              </a:rPr>
              <a:t>                                          </a:t>
            </a:r>
            <a:r>
              <a:rPr lang="en-US" altLang="zh-TW" sz="1200">
                <a:solidFill>
                  <a:srgbClr val="C00000"/>
                </a:solidFill>
                <a:latin typeface="Monotype Corsiva" pitchFamily="66" charset="0"/>
                <a:ea typeface="PMingLiU" pitchFamily="18" charset="-120"/>
              </a:rPr>
              <a:t> </a:t>
            </a:r>
            <a:fld id="{6DEA8940-64E3-46AB-885C-0DF7E665B213}" type="slidenum">
              <a:rPr lang="en-US" altLang="zh-TW" sz="1200">
                <a:solidFill>
                  <a:srgbClr val="FFCC66"/>
                </a:solidFill>
                <a:latin typeface="Monotype Corsiva" pitchFamily="66" charset="0"/>
                <a:ea typeface="PMingLiU" pitchFamily="18" charset="-120"/>
              </a:rPr>
              <a:pPr algn="r" eaLnBrk="0" hangingPunct="0"/>
              <a:t>‹#›</a:t>
            </a:fld>
            <a:r>
              <a:rPr lang="en-US" altLang="zh-TW" sz="1200">
                <a:solidFill>
                  <a:srgbClr val="FFCC66"/>
                </a:solidFill>
                <a:latin typeface="Monotype Corsiva" pitchFamily="66" charset="0"/>
                <a:ea typeface="PMingLiU" pitchFamily="18" charset="-120"/>
              </a:rPr>
              <a:t> </a:t>
            </a:r>
          </a:p>
        </p:txBody>
      </p:sp>
      <p:pic>
        <p:nvPicPr>
          <p:cNvPr id="103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2238"/>
            <a:ext cx="169227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79388" y="1125538"/>
            <a:ext cx="8785225" cy="52149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None/>
            </a:pPr>
            <a:endParaRPr lang="en-US" altLang="zh-TW">
              <a:solidFill>
                <a:srgbClr val="003366"/>
              </a:solidFill>
              <a:latin typeface="Myriad Web" pitchFamily="34" charset="0"/>
              <a:ea typeface="PMingLiU" pitchFamily="18" charset="-12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0" y="0"/>
            <a:ext cx="9144000" cy="188913"/>
          </a:xfrm>
          <a:prstGeom prst="rect">
            <a:avLst/>
          </a:prstGeom>
          <a:gradFill flip="none" rotWithShape="1">
            <a:gsLst>
              <a:gs pos="0">
                <a:srgbClr val="9933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2" r:id="rId1"/>
    <p:sldLayoutId id="2147484170" r:id="rId2"/>
    <p:sldLayoutId id="2147484173" r:id="rId3"/>
    <p:sldLayoutId id="2147484171" r:id="rId4"/>
    <p:sldLayoutId id="2147484174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PMingLiU" pitchFamily="18" charset="-120"/>
          <a:cs typeface="PMingLiU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PMingLiU" pitchFamily="18" charset="-120"/>
          <a:cs typeface="PMingLiU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PMingLiU" pitchFamily="18" charset="-120"/>
          <a:cs typeface="PMingLiU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PMingLiU" pitchFamily="18" charset="-120"/>
          <a:cs typeface="PMingLiU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PMingLiU" pitchFamily="18" charset="-120"/>
          <a:cs typeface="PMingLiU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8"/>
        </a:buBlip>
        <a:defRPr sz="3600" b="1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9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0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08050"/>
            <a:ext cx="9144000" cy="1368425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z="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Disconnected Operations</a:t>
            </a:r>
            <a:endParaRPr altLang="zh-TW" sz="500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2276475"/>
            <a:ext cx="8367712" cy="3971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30000"/>
              </a:spcBef>
              <a:buFont typeface="Wingdings" pitchFamily="2" charset="2"/>
              <a:buBlip>
                <a:blip r:embed="rId3"/>
              </a:buBlip>
            </a:pPr>
            <a:r>
              <a:rPr sz="3500">
                <a:solidFill>
                  <a:srgbClr val="404040"/>
                </a:solidFill>
                <a:ea typeface="MS PGothic" pitchFamily="34" charset="-128"/>
              </a:rPr>
              <a:t>What is disconnected operation?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Blip>
                <a:blip r:embed="rId3"/>
              </a:buBlip>
            </a:pPr>
            <a:r>
              <a:rPr sz="3500">
                <a:solidFill>
                  <a:srgbClr val="404040"/>
                </a:solidFill>
                <a:ea typeface="MS PGothic" pitchFamily="34" charset="-128"/>
              </a:rPr>
              <a:t>Why support for disconnected operation?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Blip>
                <a:blip r:embed="rId3"/>
              </a:buBlip>
            </a:pPr>
            <a:r>
              <a:rPr altLang="zh-TW" sz="3500">
                <a:solidFill>
                  <a:srgbClr val="404040"/>
                </a:solidFill>
                <a:ea typeface="MS PGothic" pitchFamily="34" charset="-128"/>
              </a:rPr>
              <a:t>Approaches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Blip>
                <a:blip r:embed="rId3"/>
              </a:buBlip>
            </a:pPr>
            <a:r>
              <a:rPr altLang="zh-TW" sz="3500">
                <a:solidFill>
                  <a:srgbClr val="404040"/>
                </a:solidFill>
                <a:ea typeface="MS PGothic" pitchFamily="34" charset="-128"/>
              </a:rPr>
              <a:t>Bayou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Blip>
                <a:blip r:embed="rId3"/>
              </a:buBlip>
            </a:pPr>
            <a:r>
              <a:rPr altLang="zh-TW" sz="3500">
                <a:solidFill>
                  <a:srgbClr val="404040"/>
                </a:solidFill>
                <a:ea typeface="MS PGothic" pitchFamily="34" charset="-128"/>
              </a:rPr>
              <a:t>Coda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8636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Transparency of replication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713788" cy="5256213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>
                <a:solidFill>
                  <a:srgbClr val="404040"/>
                </a:solidFill>
                <a:ea typeface="宋体" pitchFamily="2" charset="-122"/>
              </a:rPr>
              <a:t>Transparent replication:</a:t>
            </a:r>
          </a:p>
          <a:p>
            <a:pPr lvl="1" eaLnBrk="1" hangingPunct="1"/>
            <a:r>
              <a:rPr lang="en-US" sz="2400" smtClean="0">
                <a:solidFill>
                  <a:srgbClr val="262626"/>
                </a:solidFill>
                <a:ea typeface="宋体" pitchFamily="2" charset="-122"/>
                <a:cs typeface="Calibri" pitchFamily="34" charset="0"/>
              </a:rPr>
              <a:t>Allow systems that were developed to run on a central server to operate unchanged on top of a strongly-consistent replicated data storage (as seen in Oceanstore)</a:t>
            </a:r>
            <a:endParaRPr lang="en-US" sz="2000" smtClean="0">
              <a:solidFill>
                <a:srgbClr val="262626"/>
              </a:solidFill>
              <a:ea typeface="宋体" pitchFamily="2" charset="-122"/>
              <a:cs typeface="Calibri" pitchFamily="34" charset="0"/>
            </a:endParaRPr>
          </a:p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>
                <a:solidFill>
                  <a:srgbClr val="404040"/>
                </a:solidFill>
                <a:ea typeface="宋体" pitchFamily="2" charset="-122"/>
              </a:rPr>
              <a:t>Non-transparent replication:</a:t>
            </a:r>
          </a:p>
          <a:p>
            <a:pPr lvl="1" eaLnBrk="1" hangingPunct="1"/>
            <a:r>
              <a:rPr lang="en-US" sz="2400" smtClean="0">
                <a:solidFill>
                  <a:srgbClr val="262626"/>
                </a:solidFill>
                <a:cs typeface="Calibri" pitchFamily="34" charset="0"/>
              </a:rPr>
              <a:t>Allow systems to be developed assuming a relaxed consistency model – applications are involved in conflict detection and resolution. </a:t>
            </a:r>
          </a:p>
          <a:p>
            <a:pPr lvl="1" eaLnBrk="1" hangingPunct="1"/>
            <a:r>
              <a:rPr lang="en-US" sz="2400" smtClean="0">
                <a:solidFill>
                  <a:srgbClr val="262626"/>
                </a:solidFill>
                <a:cs typeface="Calibri" pitchFamily="34" charset="0"/>
              </a:rPr>
              <a:t>Hence applications need to be modified (e.g. </a:t>
            </a:r>
            <a:r>
              <a:rPr lang="en-US" sz="2400" smtClean="0">
                <a:solidFill>
                  <a:schemeClr val="accent2"/>
                </a:solidFill>
                <a:cs typeface="Calibri" pitchFamily="34" charset="0"/>
              </a:rPr>
              <a:t>Bayou</a:t>
            </a:r>
            <a:r>
              <a:rPr lang="en-US" sz="2400" smtClean="0">
                <a:solidFill>
                  <a:srgbClr val="262626"/>
                </a:solidFill>
                <a:cs typeface="Calibri" pitchFamily="34" charset="0"/>
              </a:rPr>
              <a:t>, Coda file system etc.</a:t>
            </a:r>
          </a:p>
          <a:p>
            <a:pPr lvl="2" eaLnBrk="1" hangingPunct="1"/>
            <a:r>
              <a:rPr lang="en-US" altLang="zh-CN" sz="2000" smtClean="0">
                <a:solidFill>
                  <a:srgbClr val="404040"/>
                </a:solidFill>
                <a:cs typeface="Calibri" pitchFamily="34" charset="0"/>
              </a:rPr>
              <a:t>Conflicts between application users are not easily handled transparently.</a:t>
            </a:r>
          </a:p>
          <a:p>
            <a:pPr lvl="2" eaLnBrk="1" hangingPunct="1"/>
            <a:r>
              <a:rPr lang="en-US" altLang="zh-CN" sz="2000" smtClean="0">
                <a:solidFill>
                  <a:srgbClr val="404040"/>
                </a:solidFill>
                <a:cs typeface="Calibri" pitchFamily="34" charset="0"/>
              </a:rPr>
              <a:t>Applications know best on how to resolve conflicts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333375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Non-transparent replication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8497888" cy="1657350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charset="0"/>
              <a:buBlip>
                <a:blip r:embed="rId3"/>
              </a:buBlip>
              <a:defRPr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宋体" charset="-122"/>
                <a:cs typeface="Calibri"/>
              </a:rPr>
              <a:t>The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宋体" charset="-122"/>
                <a:cs typeface="Calibri"/>
              </a:rPr>
              <a:t>challenge is providing the right interface to support cooperation between applications and their data managers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792163"/>
          </a:xfrm>
        </p:spPr>
        <p:txBody>
          <a:bodyPr wrap="square" lIns="91294" tIns="45647" rIns="91294" bIns="45647" numCol="1" anchor="t" anchorCtr="0" compatLnSpc="1">
            <a:prstTxWarp prst="textNoShape">
              <a:avLst/>
            </a:prstTxWarp>
          </a:bodyPr>
          <a:lstStyle/>
          <a:p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Bayou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713788" cy="54721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94" tIns="45647" rIns="91294" bIns="45647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Blip>
                <a:blip r:embed="rId3"/>
              </a:buBlip>
            </a:pPr>
            <a:r>
              <a:rPr sz="2600">
                <a:solidFill>
                  <a:srgbClr val="404040"/>
                </a:solidFill>
                <a:ea typeface="MS PGothic" pitchFamily="34" charset="-128"/>
              </a:rPr>
              <a:t>Bayou is a system developed at PARC in the mid-90’s, as the first coherent attempt to fully address the problem of disconnected operation</a:t>
            </a:r>
          </a:p>
          <a:p>
            <a:pPr>
              <a:buFont typeface="Wingdings" pitchFamily="2" charset="2"/>
              <a:buBlip>
                <a:blip r:embed="rId3"/>
              </a:buBlip>
            </a:pPr>
            <a:r>
              <a:rPr sz="2600">
                <a:solidFill>
                  <a:srgbClr val="404040"/>
                </a:solidFill>
                <a:ea typeface="MS PGothic" pitchFamily="34" charset="-128"/>
              </a:rPr>
              <a:t>But first, why did they call it “Bayou”?</a:t>
            </a:r>
          </a:p>
          <a:p>
            <a:pPr lvl="1"/>
            <a:r>
              <a:rPr lang="en-US" sz="2400" smtClean="0">
                <a:solidFill>
                  <a:srgbClr val="404040"/>
                </a:solidFill>
                <a:cs typeface="Calibri" pitchFamily="34" charset="0"/>
              </a:rPr>
              <a:t>A body of water, such as a creek or small river, that is a tributary of a larger body of water.</a:t>
            </a:r>
          </a:p>
          <a:p>
            <a:pPr lvl="1"/>
            <a:r>
              <a:rPr lang="en-US" sz="2400" smtClean="0">
                <a:solidFill>
                  <a:srgbClr val="404040"/>
                </a:solidFill>
                <a:cs typeface="Calibri" pitchFamily="34" charset="0"/>
              </a:rPr>
              <a:t>A sluggish stream that meanders through lowlands, marshes, or plantation grounds.</a:t>
            </a:r>
          </a:p>
          <a:p>
            <a:pPr lvl="1">
              <a:buFont typeface="Wingdings" pitchFamily="2" charset="2"/>
              <a:buBlip>
                <a:blip r:embed="rId3"/>
              </a:buBlip>
            </a:pPr>
            <a:r>
              <a:rPr lang="en-US" sz="2400" smtClean="0">
                <a:solidFill>
                  <a:srgbClr val="404040"/>
                </a:solidFill>
                <a:cs typeface="Calibri" pitchFamily="34" charset="0"/>
              </a:rPr>
              <a:t>Possible explanations</a:t>
            </a:r>
          </a:p>
          <a:p>
            <a:pPr lvl="2"/>
            <a:r>
              <a:rPr lang="en-US" sz="2000" smtClean="0">
                <a:solidFill>
                  <a:srgbClr val="404040"/>
                </a:solidFill>
                <a:cs typeface="Calibri" pitchFamily="34" charset="0"/>
              </a:rPr>
              <a:t>Bayous are ubiquitous, and Bayou supports ubiquitous computing</a:t>
            </a:r>
          </a:p>
          <a:p>
            <a:pPr lvl="2"/>
            <a:r>
              <a:rPr lang="en-US" sz="2000" smtClean="0">
                <a:solidFill>
                  <a:srgbClr val="404040"/>
                </a:solidFill>
                <a:cs typeface="Calibri" pitchFamily="34" charset="0"/>
              </a:rPr>
              <a:t>Bayou provides </a:t>
            </a:r>
            <a:r>
              <a:rPr lang="en-US" altLang="en-US" sz="2000" smtClean="0">
                <a:solidFill>
                  <a:srgbClr val="404040"/>
                </a:solidFill>
                <a:cs typeface="Calibri" pitchFamily="34" charset="0"/>
              </a:rPr>
              <a:t>“</a:t>
            </a:r>
            <a:r>
              <a:rPr lang="en-US" sz="2000" smtClean="0">
                <a:solidFill>
                  <a:srgbClr val="404040"/>
                </a:solidFill>
                <a:cs typeface="Calibri" pitchFamily="34" charset="0"/>
              </a:rPr>
              <a:t>fluid</a:t>
            </a:r>
            <a:r>
              <a:rPr lang="en-US" altLang="en-US" sz="2000" smtClean="0">
                <a:solidFill>
                  <a:srgbClr val="404040"/>
                </a:solidFill>
                <a:cs typeface="Calibri" pitchFamily="34" charset="0"/>
              </a:rPr>
              <a:t>”</a:t>
            </a:r>
            <a:r>
              <a:rPr lang="en-US" sz="2000" smtClean="0">
                <a:solidFill>
                  <a:srgbClr val="404040"/>
                </a:solidFill>
                <a:cs typeface="Calibri" pitchFamily="34" charset="0"/>
              </a:rPr>
              <a:t> replication</a:t>
            </a:r>
          </a:p>
          <a:p>
            <a:pPr lvl="2"/>
            <a:r>
              <a:rPr lang="en-US" sz="2000" smtClean="0">
                <a:solidFill>
                  <a:srgbClr val="404040"/>
                </a:solidFill>
                <a:cs typeface="Calibri" pitchFamily="34" charset="0"/>
              </a:rPr>
              <a:t>Allows operation when you are </a:t>
            </a:r>
            <a:r>
              <a:rPr lang="en-US" altLang="en-US" sz="2000" smtClean="0">
                <a:solidFill>
                  <a:srgbClr val="404040"/>
                </a:solidFill>
                <a:cs typeface="Calibri" pitchFamily="34" charset="0"/>
              </a:rPr>
              <a:t>“</a:t>
            </a:r>
            <a:r>
              <a:rPr lang="en-US" sz="2000" smtClean="0">
                <a:solidFill>
                  <a:srgbClr val="404040"/>
                </a:solidFill>
                <a:cs typeface="Calibri" pitchFamily="34" charset="0"/>
              </a:rPr>
              <a:t>bayou self</a:t>
            </a:r>
            <a:r>
              <a:rPr lang="en-US" altLang="en-US" sz="2000" smtClean="0">
                <a:solidFill>
                  <a:srgbClr val="404040"/>
                </a:solidFill>
                <a:cs typeface="Calibri" pitchFamily="34" charset="0"/>
              </a:rPr>
              <a:t>”</a:t>
            </a:r>
            <a:endParaRPr lang="en-US" sz="2000" smtClean="0">
              <a:solidFill>
                <a:srgbClr val="404040"/>
              </a:solidFill>
              <a:cs typeface="Calibri" pitchFamily="34" charset="0"/>
            </a:endParaRPr>
          </a:p>
          <a:p>
            <a:pPr lvl="2"/>
            <a:r>
              <a:rPr lang="en-US" sz="2000" smtClean="0">
                <a:solidFill>
                  <a:srgbClr val="404040"/>
                </a:solidFill>
                <a:cs typeface="Calibri" pitchFamily="34" charset="0"/>
              </a:rPr>
              <a:t>Pronounced Bi-U, which makes it Ubi spelled backwards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302625" cy="92233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Bayou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96975"/>
            <a:ext cx="8642350" cy="41036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 typeface="Wingdings" charset="0"/>
              <a:buBlip>
                <a:blip r:embed="rId2"/>
              </a:buBlip>
              <a:defRPr/>
            </a:pPr>
            <a:r>
              <a:rPr sz="2800">
                <a:solidFill>
                  <a:srgbClr val="404040"/>
                </a:solidFill>
                <a:latin typeface="Calibri" charset="0"/>
                <a:ea typeface="MS PGothic" charset="0"/>
                <a:cs typeface="Calibri" charset="0"/>
              </a:rPr>
              <a:t>Bayou is a replicated, weakly consistent storage system designed for a mobile computing environment.</a:t>
            </a:r>
          </a:p>
          <a:p>
            <a:pPr>
              <a:lnSpc>
                <a:spcPct val="90000"/>
              </a:lnSpc>
              <a:buFont typeface="Wingdings" charset="0"/>
              <a:buBlip>
                <a:blip r:embed="rId2"/>
              </a:buBlip>
              <a:defRPr/>
            </a:pPr>
            <a:r>
              <a:rPr sz="2800">
                <a:solidFill>
                  <a:srgbClr val="404040"/>
                </a:solidFill>
                <a:latin typeface="Calibri" charset="0"/>
                <a:ea typeface="MS PGothic" charset="0"/>
                <a:cs typeface="Calibri" charset="0"/>
              </a:rPr>
              <a:t>To maximize availability, users can read and write any accessible replica. (read-any/write-any)</a:t>
            </a:r>
          </a:p>
          <a:p>
            <a:pPr>
              <a:lnSpc>
                <a:spcPct val="90000"/>
              </a:lnSpc>
              <a:buFont typeface="Wingdings" charset="0"/>
              <a:buBlip>
                <a:blip r:embed="rId2"/>
              </a:buBlip>
              <a:defRPr/>
            </a:pPr>
            <a:r>
              <a:rPr sz="2800">
                <a:solidFill>
                  <a:srgbClr val="404040"/>
                </a:solidFill>
                <a:latin typeface="Calibri" charset="0"/>
                <a:ea typeface="MS PGothic" charset="0"/>
                <a:cs typeface="Calibri" charset="0"/>
              </a:rPr>
              <a:t>Bayou introduced an novel application-specific conflict detection and resolution method</a:t>
            </a:r>
          </a:p>
          <a:p>
            <a:pPr marL="342000">
              <a:lnSpc>
                <a:spcPct val="90000"/>
              </a:lnSpc>
              <a:spcBef>
                <a:spcPts val="1272"/>
              </a:spcBef>
              <a:defRPr/>
            </a:pPr>
            <a:r>
              <a:rPr sz="2800">
                <a:solidFill>
                  <a:srgbClr val="4A452A"/>
                </a:solidFill>
                <a:latin typeface="Calibri" charset="0"/>
                <a:ea typeface="MS PGothic" charset="0"/>
                <a:cs typeface="Calibri" charset="0"/>
              </a:rPr>
              <a:t>Two major design issues</a:t>
            </a:r>
          </a:p>
          <a:p>
            <a:pPr lvl="1">
              <a:lnSpc>
                <a:spcPct val="90000"/>
              </a:lnSpc>
              <a:buFont typeface="Wingdings" charset="0"/>
              <a:buBlip>
                <a:blip r:embed="rId2"/>
              </a:buBlip>
              <a:defRPr/>
            </a:pPr>
            <a:r>
              <a:rPr lang="en-US" sz="2600" dirty="0">
                <a:solidFill>
                  <a:srgbClr val="404040"/>
                </a:solidFill>
                <a:latin typeface="Calibri" charset="0"/>
                <a:cs typeface="Calibri" charset="0"/>
              </a:rPr>
              <a:t>Resolve </a:t>
            </a:r>
            <a:r>
              <a:rPr lang="en-US" sz="2600" dirty="0" smtClean="0">
                <a:solidFill>
                  <a:srgbClr val="404040"/>
                </a:solidFill>
                <a:latin typeface="Calibri" charset="0"/>
                <a:cs typeface="Calibri" charset="0"/>
              </a:rPr>
              <a:t>conflicts: How?</a:t>
            </a:r>
            <a:endParaRPr lang="en-US" sz="2600" dirty="0">
              <a:solidFill>
                <a:srgbClr val="404040"/>
              </a:solidFill>
              <a:latin typeface="Calibri" charset="0"/>
              <a:cs typeface="Calibri" charset="0"/>
            </a:endParaRPr>
          </a:p>
          <a:p>
            <a:pPr lvl="1">
              <a:lnSpc>
                <a:spcPct val="90000"/>
              </a:lnSpc>
              <a:buFont typeface="Wingdings" charset="0"/>
              <a:buBlip>
                <a:blip r:embed="rId2"/>
              </a:buBlip>
              <a:defRPr/>
            </a:pPr>
            <a:r>
              <a:rPr lang="en-US" sz="2600" dirty="0">
                <a:solidFill>
                  <a:srgbClr val="404040"/>
                </a:solidFill>
                <a:latin typeface="Calibri" charset="0"/>
                <a:cs typeface="Calibri" charset="0"/>
              </a:rPr>
              <a:t>Guarantee </a:t>
            </a:r>
            <a:r>
              <a:rPr lang="en-US" sz="2600" dirty="0" smtClean="0">
                <a:solidFill>
                  <a:srgbClr val="404040"/>
                </a:solidFill>
                <a:latin typeface="Calibri" charset="0"/>
                <a:cs typeface="Calibri" charset="0"/>
              </a:rPr>
              <a:t>consistency: How?</a:t>
            </a:r>
            <a:endParaRPr lang="en-US" sz="2600" dirty="0">
              <a:solidFill>
                <a:srgbClr val="404040"/>
              </a:solidFill>
              <a:latin typeface="Calibri" charset="0"/>
              <a:cs typeface="Calibri" charset="0"/>
            </a:endParaRPr>
          </a:p>
        </p:txBody>
      </p:sp>
      <p:sp>
        <p:nvSpPr>
          <p:cNvPr id="26627" name="Rectangle 3"/>
          <p:cNvSpPr txBox="1">
            <a:spLocks noChangeArrowheads="1"/>
          </p:cNvSpPr>
          <p:nvPr/>
        </p:nvSpPr>
        <p:spPr bwMode="auto">
          <a:xfrm>
            <a:off x="179388" y="5373688"/>
            <a:ext cx="87852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1400" b="1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The Case for Non-transparent Replication: Examples from Bayou Douglas B. Terry, Karin Petersen, Mike J. Spreitzer, and Marvin M. Theimer. IEEE Data Engineering, December 1998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1400" b="1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Managing Update Conflicts in Bayou, a Weakly Connected Replicated Storage System </a:t>
            </a:r>
            <a:r>
              <a:rPr lang="en-US" altLang="zh-CN"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rPr>
              <a:t>Douglas B. Terry</a:t>
            </a:r>
            <a:r>
              <a:rPr lang="en-US" altLang="zh-CN" sz="1400" b="1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altLang="zh-CN" sz="1400" b="1">
                <a:solidFill>
                  <a:schemeClr val="folHlink"/>
                </a:solidFill>
                <a:latin typeface="Calibri" pitchFamily="34" charset="0"/>
                <a:cs typeface="Calibri" pitchFamily="34" charset="0"/>
              </a:rPr>
              <a:t>Marvin M. Theimer</a:t>
            </a:r>
            <a:r>
              <a:rPr lang="en-US" altLang="zh-CN" sz="1400" b="1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, Karin Petersen, </a:t>
            </a:r>
            <a:r>
              <a:rPr lang="en-US" altLang="zh-CN"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rPr>
              <a:t>Alan J. Demers</a:t>
            </a:r>
            <a:r>
              <a:rPr lang="en-US" altLang="zh-CN" sz="1400" b="1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, Mike J. Spreitzer and </a:t>
            </a:r>
            <a:r>
              <a:rPr lang="en-US" altLang="zh-CN"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rPr>
              <a:t>Carl H. Hauser</a:t>
            </a:r>
            <a:r>
              <a:rPr lang="en-US" altLang="zh-CN" sz="1400" b="1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. In ACM Symposium on Operating Systems Principles (SOSP ’95)</a:t>
            </a:r>
            <a:endParaRPr lang="en-US" altLang="zh-CN" sz="1400" b="1">
              <a:solidFill>
                <a:schemeClr val="folHlink"/>
              </a:solidFill>
              <a:latin typeface="Calibri" pitchFamily="34" charset="0"/>
              <a:cs typeface="Calibri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endParaRPr lang="en-US" sz="1400">
              <a:solidFill>
                <a:schemeClr val="folHlink"/>
              </a:solidFill>
              <a:latin typeface="Calibri" pitchFamily="34" charset="0"/>
              <a:ea typeface="Arial Unicode MS" pitchFamily="34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en-US" altLang="zh-CN" sz="1400" b="1">
              <a:solidFill>
                <a:schemeClr val="folHlink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8569325" cy="100806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Conflict detection and resolution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642350" cy="5184775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buFont typeface="Wingdings" pitchFamily="2" charset="2"/>
              <a:buBlip>
                <a:blip r:embed="rId2"/>
              </a:buBlip>
            </a:pPr>
            <a:r>
              <a:rPr>
                <a:solidFill>
                  <a:srgbClr val="404040"/>
                </a:solidFill>
                <a:ea typeface="宋体" pitchFamily="2" charset="-122"/>
              </a:rPr>
              <a:t>Supporting application-specific conflict detection and resolution is a major emphasis in the Bayou design. </a:t>
            </a:r>
          </a:p>
          <a:p>
            <a:pPr>
              <a:spcBef>
                <a:spcPts val="600"/>
              </a:spcBef>
              <a:buFont typeface="Wingdings" pitchFamily="2" charset="2"/>
              <a:buBlip>
                <a:blip r:embed="rId2"/>
              </a:buBlip>
            </a:pPr>
            <a:r>
              <a:rPr>
                <a:solidFill>
                  <a:srgbClr val="404040"/>
                </a:solidFill>
                <a:ea typeface="宋体" pitchFamily="2" charset="-122"/>
              </a:rPr>
              <a:t>Why application-specific?</a:t>
            </a:r>
          </a:p>
          <a:p>
            <a:pPr lvl="1">
              <a:spcBef>
                <a:spcPts val="1200"/>
              </a:spcBef>
            </a:pPr>
            <a:r>
              <a:rPr lang="en-US" sz="2400" smtClean="0">
                <a:solidFill>
                  <a:srgbClr val="262626"/>
                </a:solidFill>
              </a:rPr>
              <a:t>Only the application knows how to resolve conflicts, so let it specify its notion of a conflict along with its resolution policy</a:t>
            </a:r>
          </a:p>
          <a:p>
            <a:pPr lvl="1">
              <a:spcBef>
                <a:spcPts val="600"/>
              </a:spcBef>
            </a:pPr>
            <a:r>
              <a:rPr lang="en-US" sz="2400" smtClean="0">
                <a:solidFill>
                  <a:srgbClr val="262626"/>
                </a:solidFill>
              </a:rPr>
              <a:t>Application can do record-level conflict detection, not just file-level conflict detection</a:t>
            </a:r>
          </a:p>
          <a:p>
            <a:pPr>
              <a:buFont typeface="Wingdings" pitchFamily="2" charset="2"/>
              <a:buBlip>
                <a:blip r:embed="rId2"/>
              </a:buBlip>
            </a:pPr>
            <a:r>
              <a:rPr>
                <a:solidFill>
                  <a:srgbClr val="404040"/>
                </a:solidFill>
                <a:ea typeface="MS PGothic" pitchFamily="34" charset="-128"/>
              </a:rPr>
              <a:t>Split of responsibility:</a:t>
            </a:r>
          </a:p>
          <a:p>
            <a:pPr lvl="1"/>
            <a:r>
              <a:rPr lang="en-US" sz="2400" i="1" smtClean="0">
                <a:solidFill>
                  <a:srgbClr val="262626"/>
                </a:solidFill>
              </a:rPr>
              <a:t>Replication system</a:t>
            </a:r>
            <a:r>
              <a:rPr lang="en-US" sz="2400" smtClean="0">
                <a:solidFill>
                  <a:srgbClr val="262626"/>
                </a:solidFill>
              </a:rPr>
              <a:t>: propagates updates</a:t>
            </a:r>
          </a:p>
          <a:p>
            <a:pPr lvl="1"/>
            <a:r>
              <a:rPr lang="en-US" sz="2400" i="1" smtClean="0">
                <a:solidFill>
                  <a:srgbClr val="262626"/>
                </a:solidFill>
              </a:rPr>
              <a:t>Application</a:t>
            </a:r>
            <a:r>
              <a:rPr lang="en-US" sz="2400" smtClean="0">
                <a:solidFill>
                  <a:srgbClr val="262626"/>
                </a:solidFill>
              </a:rPr>
              <a:t>: resolves conflict</a:t>
            </a:r>
            <a:endParaRPr lang="en-US" smtClean="0">
              <a:solidFill>
                <a:srgbClr val="26262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76250"/>
            <a:ext cx="8713787" cy="838200"/>
          </a:xfrm>
        </p:spPr>
        <p:txBody>
          <a:bodyPr wrap="square" lIns="91294" tIns="45647" rIns="91294" bIns="45647" numCol="1" anchor="t" anchorCtr="0" compatLnSpc="1">
            <a:prstTxWarp prst="textNoShape">
              <a:avLst/>
            </a:prstTxWarp>
          </a:bodyPr>
          <a:lstStyle/>
          <a:p>
            <a:r>
              <a:rPr sz="420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Motivating scenario: Shared calendar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484313"/>
            <a:ext cx="8496300" cy="46418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94" tIns="45647" rIns="91294" bIns="45647" numCol="1" anchor="t" anchorCtr="0" compatLnSpc="1">
            <a:prstTxWarp prst="textNoShape">
              <a:avLst/>
            </a:prstTxWarp>
          </a:bodyPr>
          <a:lstStyle/>
          <a:p>
            <a:pPr marL="342900" lvl="1" indent="-342900">
              <a:buClr>
                <a:schemeClr val="folHlink"/>
              </a:buClr>
              <a:buFont typeface="Wingdings" pitchFamily="2" charset="2"/>
              <a:buBlip>
                <a:blip r:embed="rId3"/>
              </a:buBlip>
            </a:pPr>
            <a:r>
              <a:rPr lang="en-US" altLang="zh-CN" sz="3200" b="1" smtClean="0">
                <a:solidFill>
                  <a:srgbClr val="404040"/>
                </a:solidFill>
                <a:ea typeface="MS PGothic" pitchFamily="34" charset="-128"/>
                <a:cs typeface="Calibri" pitchFamily="34" charset="0"/>
              </a:rPr>
              <a:t>e.g., Sharing calendar for meeting room scheduling</a:t>
            </a:r>
          </a:p>
          <a:p>
            <a:pPr marL="342900" lvl="1" indent="-342900"/>
            <a:r>
              <a:rPr lang="en-US" altLang="zh-CN" smtClean="0">
                <a:solidFill>
                  <a:srgbClr val="262626"/>
                </a:solidFill>
              </a:rPr>
              <a:t>users can reserve room, at most one person (group) can reserve the room for any given period of time.</a:t>
            </a:r>
            <a:endParaRPr lang="en-US" smtClean="0">
              <a:solidFill>
                <a:srgbClr val="262626"/>
              </a:solidFill>
            </a:endParaRPr>
          </a:p>
          <a:p>
            <a:pPr>
              <a:buFont typeface="Wingdings" pitchFamily="2" charset="2"/>
              <a:buBlip>
                <a:blip r:embed="rId3"/>
              </a:buBlip>
            </a:pPr>
            <a:r>
              <a:rPr>
                <a:solidFill>
                  <a:srgbClr val="404040"/>
                </a:solidFill>
                <a:ea typeface="Arial Unicode MS" pitchFamily="34" charset="-122"/>
              </a:rPr>
              <a:t>Want to allow updates offline, but then conflicts can’t be prevented</a:t>
            </a:r>
            <a:endParaRPr>
              <a:solidFill>
                <a:srgbClr val="262626"/>
              </a:solidFill>
              <a:ea typeface="MS PGothic" pitchFamily="34" charset="-128"/>
            </a:endParaRPr>
          </a:p>
          <a:p>
            <a:pPr>
              <a:buFont typeface="Wingdings" pitchFamily="2" charset="2"/>
              <a:buBlip>
                <a:blip r:embed="rId3"/>
              </a:buBlip>
            </a:pPr>
            <a:r>
              <a:rPr>
                <a:solidFill>
                  <a:srgbClr val="404040"/>
                </a:solidFill>
                <a:ea typeface="宋体" pitchFamily="2" charset="-122"/>
              </a:rPr>
              <a:t>Let application itself speak and suggest</a:t>
            </a:r>
          </a:p>
          <a:p>
            <a:pPr marL="342900" lvl="1" indent="-342900"/>
            <a:r>
              <a:rPr lang="en-US" smtClean="0">
                <a:solidFill>
                  <a:srgbClr val="262626"/>
                </a:solidFill>
              </a:rPr>
              <a:t>Calendar example: resolution can be easily done at record-level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412875"/>
            <a:ext cx="8856663" cy="2952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Blip>
                <a:blip r:embed="rId2"/>
              </a:buBlip>
            </a:pPr>
            <a:r>
              <a:rPr sz="2600">
                <a:solidFill>
                  <a:srgbClr val="262626"/>
                </a:solidFill>
                <a:ea typeface="Arial Unicode MS" pitchFamily="34" charset="-122"/>
                <a:cs typeface="Arial Unicode MS" pitchFamily="34" charset="-122"/>
              </a:rPr>
              <a:t>Observing updates at a coarse granularity (e.g., lock at the whole-file level) 	</a:t>
            </a:r>
            <a:r>
              <a:rPr sz="2600">
                <a:solidFill>
                  <a:srgbClr val="FF6600"/>
                </a:solidFill>
                <a:ea typeface="Arial Unicode MS" pitchFamily="34" charset="-122"/>
                <a:cs typeface="Arial Unicode MS" pitchFamily="34" charset="-122"/>
              </a:rPr>
              <a:t>Conflict!</a:t>
            </a:r>
          </a:p>
          <a:p>
            <a:pPr>
              <a:buFont typeface="Wingdings" pitchFamily="2" charset="2"/>
              <a:buBlip>
                <a:blip r:embed="rId2"/>
              </a:buBlip>
            </a:pPr>
            <a:r>
              <a:rPr sz="2600">
                <a:solidFill>
                  <a:srgbClr val="262626"/>
                </a:solidFill>
                <a:ea typeface="Arial Unicode MS" pitchFamily="34" charset="-122"/>
                <a:cs typeface="Arial Unicode MS" pitchFamily="34" charset="-122"/>
              </a:rPr>
              <a:t>Observing updates at a fine granularity (record ) </a:t>
            </a:r>
            <a:r>
              <a:rPr sz="2600">
                <a:solidFill>
                  <a:srgbClr val="FF6600"/>
                </a:solidFill>
                <a:ea typeface="Arial Unicode MS" pitchFamily="34" charset="-122"/>
                <a:cs typeface="Arial Unicode MS" pitchFamily="34" charset="-122"/>
              </a:rPr>
              <a:t>No Conflict</a:t>
            </a:r>
          </a:p>
          <a:p>
            <a:pPr>
              <a:buFont typeface="Wingdings" pitchFamily="2" charset="2"/>
              <a:buBlip>
                <a:blip r:embed="rId2"/>
              </a:buBlip>
            </a:pPr>
            <a:r>
              <a:rPr sz="2600">
                <a:solidFill>
                  <a:srgbClr val="262626"/>
                </a:solidFill>
                <a:ea typeface="Arial Unicode MS" pitchFamily="34" charset="-122"/>
                <a:cs typeface="Arial Unicode MS" pitchFamily="34" charset="-122"/>
              </a:rPr>
              <a:t>Neither of these conclusions are warranted. </a:t>
            </a:r>
          </a:p>
          <a:p>
            <a:pPr>
              <a:buFont typeface="Wingdings" pitchFamily="2" charset="2"/>
              <a:buNone/>
            </a:pPr>
            <a:r>
              <a:rPr sz="2600">
                <a:solidFill>
                  <a:srgbClr val="262626"/>
                </a:solidFill>
                <a:ea typeface="Arial Unicode MS" pitchFamily="34" charset="-122"/>
                <a:cs typeface="Arial Unicode MS" pitchFamily="34" charset="-122"/>
              </a:rPr>
              <a:t>	In fact, for this application, a conflict occurs when two meetings scheduled for the same room overlap in time.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76250"/>
            <a:ext cx="8713787" cy="838200"/>
          </a:xfrm>
        </p:spPr>
        <p:txBody>
          <a:bodyPr wrap="square" lIns="91294" tIns="45647" rIns="91294" bIns="45647" numCol="1" anchor="t" anchorCtr="0" compatLnSpc="1">
            <a:prstTxWarp prst="textNoShape">
              <a:avLst/>
            </a:prstTxWarp>
          </a:bodyPr>
          <a:lstStyle/>
          <a:p>
            <a:r>
              <a:rPr sz="420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Motivating scenario: Shared calendar</a:t>
            </a:r>
          </a:p>
        </p:txBody>
      </p:sp>
      <p:sp>
        <p:nvSpPr>
          <p:cNvPr id="30723" name="Rectangle 3"/>
          <p:cNvSpPr txBox="1">
            <a:spLocks noChangeArrowheads="1"/>
          </p:cNvSpPr>
          <p:nvPr/>
        </p:nvSpPr>
        <p:spPr bwMode="auto">
          <a:xfrm>
            <a:off x="971550" y="4292600"/>
            <a:ext cx="6840538" cy="2089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lvl="1">
              <a:spcBef>
                <a:spcPct val="20000"/>
              </a:spcBef>
              <a:buClr>
                <a:schemeClr val="hlink"/>
              </a:buClr>
              <a:buSzPct val="90000"/>
              <a:buFont typeface="Arial" pitchFamily="34" charset="0"/>
              <a:buChar char="•"/>
            </a:pPr>
            <a:r>
              <a:rPr lang="en-US" sz="2000">
                <a:solidFill>
                  <a:srgbClr val="262626"/>
                </a:solidFill>
                <a:latin typeface="Calibri" pitchFamily="34" charset="0"/>
                <a:ea typeface="Arial Unicode MS" pitchFamily="34" charset="-122"/>
              </a:rPr>
              <a:t>Reserve same room at same time: conflict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90000"/>
              <a:buFont typeface="Arial" pitchFamily="34" charset="0"/>
              <a:buChar char="•"/>
            </a:pPr>
            <a:r>
              <a:rPr lang="en-US" sz="2000">
                <a:solidFill>
                  <a:srgbClr val="262626"/>
                </a:solidFill>
                <a:latin typeface="Calibri" pitchFamily="34" charset="0"/>
                <a:ea typeface="Arial Unicode MS" pitchFamily="34" charset="-122"/>
              </a:rPr>
              <a:t>Reserve different rooms at same time: no conflict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90000"/>
              <a:buFont typeface="Arial" pitchFamily="34" charset="0"/>
              <a:buChar char="•"/>
            </a:pPr>
            <a:r>
              <a:rPr lang="en-US" sz="2000">
                <a:solidFill>
                  <a:srgbClr val="262626"/>
                </a:solidFill>
                <a:latin typeface="Calibri" pitchFamily="34" charset="0"/>
                <a:ea typeface="Arial Unicode MS" pitchFamily="34" charset="-122"/>
              </a:rPr>
              <a:t>Reserve same room at different times: no conflict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200" b="1">
                <a:solidFill>
                  <a:srgbClr val="404040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	Only the application would know this!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200" b="1">
                <a:solidFill>
                  <a:srgbClr val="404040"/>
                </a:solidFill>
                <a:latin typeface="Calibri" pitchFamily="34" charset="0"/>
                <a:ea typeface="宋体" pitchFamily="2" charset="-122"/>
              </a:rPr>
              <a:t>	So, application-specific!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33375"/>
            <a:ext cx="8642350" cy="11430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z="400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Application-specific conflict detection and resolution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773238"/>
            <a:ext cx="8569325" cy="4679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Blip>
                <a:blip r:embed="rId2"/>
              </a:buBlip>
            </a:pPr>
            <a:r>
              <a:rPr sz="2800">
                <a:solidFill>
                  <a:srgbClr val="404040"/>
                </a:solidFill>
                <a:ea typeface="MS PGothic" pitchFamily="34" charset="-128"/>
              </a:rPr>
              <a:t>A Bayou Write not only is the typical file / database system Write (update), but also includes two mechanisms for automatic conflict detection and resolution that are intended to support arbitrary applications:</a:t>
            </a:r>
          </a:p>
          <a:p>
            <a:pPr lvl="1"/>
            <a:r>
              <a:rPr lang="en-US" altLang="zh-CN" sz="2400" smtClean="0">
                <a:solidFill>
                  <a:srgbClr val="FF0000"/>
                </a:solidFill>
              </a:rPr>
              <a:t>Dependency checks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262626"/>
                </a:solidFill>
              </a:rPr>
              <a:t>	</a:t>
            </a:r>
            <a:r>
              <a:rPr lang="en-US" altLang="zh-CN" sz="2200" smtClean="0">
                <a:solidFill>
                  <a:srgbClr val="262626"/>
                </a:solidFill>
              </a:rPr>
              <a:t>information that lets each server receiving the Write decide if there is a conflict.</a:t>
            </a:r>
          </a:p>
          <a:p>
            <a:pPr lvl="1"/>
            <a:r>
              <a:rPr lang="en-US" altLang="zh-CN" sz="2400" smtClean="0">
                <a:solidFill>
                  <a:srgbClr val="FF0000"/>
                </a:solidFill>
              </a:rPr>
              <a:t>Merge Procedure (Mergeproc)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262626"/>
                </a:solidFill>
              </a:rPr>
              <a:t>	</a:t>
            </a:r>
            <a:r>
              <a:rPr lang="en-US" altLang="zh-CN" sz="2200" smtClean="0">
                <a:solidFill>
                  <a:srgbClr val="262626"/>
                </a:solidFill>
              </a:rPr>
              <a:t>Fix measure that server should take while encountering the conflict for this write based on app’s semantics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11430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z="400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Application-specific conflict detection and resolution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844675"/>
            <a:ext cx="8642350" cy="4679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Blip>
                <a:blip r:embed="rId2"/>
              </a:buBlip>
            </a:pPr>
            <a:r>
              <a:rPr sz="3000">
                <a:solidFill>
                  <a:srgbClr val="404040"/>
                </a:solidFill>
                <a:ea typeface="MS PGothic" pitchFamily="34" charset="-128"/>
              </a:rPr>
              <a:t>Dependency Checks</a:t>
            </a:r>
          </a:p>
          <a:p>
            <a:pPr lvl="1"/>
            <a:r>
              <a:rPr lang="en-US" sz="2400" smtClean="0">
                <a:solidFill>
                  <a:srgbClr val="262626"/>
                </a:solidFill>
              </a:rPr>
              <a:t>In Bayou, application-specific conflict detection is accomplished through the use of </a:t>
            </a:r>
            <a:r>
              <a:rPr lang="en-US" sz="2400" i="1" smtClean="0">
                <a:solidFill>
                  <a:srgbClr val="262626"/>
                </a:solidFill>
              </a:rPr>
              <a:t>dependency checks</a:t>
            </a:r>
            <a:r>
              <a:rPr lang="en-US" sz="2400" smtClean="0">
                <a:solidFill>
                  <a:srgbClr val="262626"/>
                </a:solidFill>
              </a:rPr>
              <a:t>. </a:t>
            </a:r>
          </a:p>
          <a:p>
            <a:pPr lvl="1"/>
            <a:r>
              <a:rPr lang="en-US" sz="2400" smtClean="0">
                <a:solidFill>
                  <a:srgbClr val="262626"/>
                </a:solidFill>
              </a:rPr>
              <a:t>Each Write operation includes a dependency check consisting of an </a:t>
            </a:r>
            <a:r>
              <a:rPr lang="en-US" sz="2400" smtClean="0">
                <a:solidFill>
                  <a:srgbClr val="FF6600"/>
                </a:solidFill>
              </a:rPr>
              <a:t>application-supplied </a:t>
            </a:r>
            <a:r>
              <a:rPr lang="en-US" sz="2400" smtClean="0">
                <a:solidFill>
                  <a:srgbClr val="262626"/>
                </a:solidFill>
              </a:rPr>
              <a:t>query and its expected result. It works as follows:</a:t>
            </a:r>
          </a:p>
          <a:p>
            <a:pPr lvl="1">
              <a:spcBef>
                <a:spcPts val="1125"/>
              </a:spcBef>
              <a:buFont typeface="Arial Rounded MT Bold" charset="0"/>
              <a:buAutoNum type="arabicPeriod"/>
            </a:pPr>
            <a:r>
              <a:rPr lang="en-US" sz="2200" smtClean="0">
                <a:solidFill>
                  <a:srgbClr val="262626"/>
                </a:solidFill>
              </a:rPr>
              <a:t>run the query at a server against its current copy of the data,</a:t>
            </a:r>
          </a:p>
          <a:p>
            <a:pPr lvl="1">
              <a:buFont typeface="Arial Rounded MT Bold" charset="0"/>
              <a:buAutoNum type="arabicPeriod"/>
            </a:pPr>
            <a:r>
              <a:rPr lang="en-US" sz="2200" smtClean="0">
                <a:solidFill>
                  <a:srgbClr val="262626"/>
                </a:solidFill>
              </a:rPr>
              <a:t>check if the returned result matches the expected result</a:t>
            </a:r>
          </a:p>
          <a:p>
            <a:pPr lvl="1">
              <a:buFont typeface="Arial Rounded MT Bold" charset="0"/>
              <a:buAutoNum type="arabicPeriod"/>
            </a:pPr>
            <a:r>
              <a:rPr lang="en-US" sz="2200" smtClean="0">
                <a:solidFill>
                  <a:srgbClr val="262626"/>
                </a:solidFill>
              </a:rPr>
              <a:t>if the check fails, then the requested update is not performed and the server invokes a procedure to resolve the detected conflict</a:t>
            </a:r>
          </a:p>
          <a:p>
            <a:pPr>
              <a:buFont typeface="Wingdings" pitchFamily="2" charset="2"/>
              <a:buBlip>
                <a:blip r:embed="rId2"/>
              </a:buBlip>
            </a:pPr>
            <a:endParaRPr sz="3000">
              <a:solidFill>
                <a:srgbClr val="404040"/>
              </a:solidFill>
              <a:ea typeface="宋体" pitchFamily="2" charset="-122"/>
              <a:cs typeface="Arial Unicode MS" pitchFamily="34" charset="-122"/>
            </a:endParaRPr>
          </a:p>
          <a:p>
            <a:pPr>
              <a:buFont typeface="Wingdings" pitchFamily="2" charset="2"/>
              <a:buNone/>
            </a:pPr>
            <a:endParaRPr sz="2400">
              <a:solidFill>
                <a:srgbClr val="404040"/>
              </a:solidFill>
              <a:ea typeface="宋体" pitchFamily="2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8569325" cy="11430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z="400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Application-specific conflict detection and resolution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916113"/>
            <a:ext cx="8362950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Blip>
                <a:blip r:embed="rId2"/>
              </a:buBlip>
            </a:pPr>
            <a:r>
              <a:rPr sz="2800">
                <a:solidFill>
                  <a:srgbClr val="404040"/>
                </a:solidFill>
                <a:ea typeface="MS PGothic" pitchFamily="34" charset="-128"/>
              </a:rPr>
              <a:t>Use the meeting scheduling appplication as example</a:t>
            </a:r>
          </a:p>
          <a:p>
            <a:pPr>
              <a:buFont typeface="Wingdings" pitchFamily="2" charset="2"/>
              <a:buBlip>
                <a:blip r:embed="rId2"/>
              </a:buBlip>
            </a:pPr>
            <a:endParaRPr sz="2800">
              <a:solidFill>
                <a:srgbClr val="404040"/>
              </a:solidFill>
              <a:ea typeface="MS PGothic" pitchFamily="34" charset="-128"/>
            </a:endParaRPr>
          </a:p>
          <a:p>
            <a:pPr>
              <a:buFont typeface="Wingdings" pitchFamily="2" charset="2"/>
              <a:buBlip>
                <a:blip r:embed="rId2"/>
              </a:buBlip>
            </a:pPr>
            <a:endParaRPr sz="2800">
              <a:solidFill>
                <a:srgbClr val="404040"/>
              </a:solidFill>
              <a:ea typeface="MS PGothic" pitchFamily="34" charset="-128"/>
            </a:endParaRPr>
          </a:p>
          <a:p>
            <a:pPr>
              <a:buFont typeface="Wingdings" pitchFamily="2" charset="2"/>
              <a:buBlip>
                <a:blip r:embed="rId2"/>
              </a:buBlip>
            </a:pPr>
            <a:endParaRPr sz="2800">
              <a:solidFill>
                <a:srgbClr val="404040"/>
              </a:solidFill>
              <a:ea typeface="MS PGothic" pitchFamily="34" charset="-128"/>
            </a:endParaRPr>
          </a:p>
          <a:p>
            <a:pPr>
              <a:buFont typeface="Wingdings" pitchFamily="2" charset="2"/>
              <a:buBlip>
                <a:blip r:embed="rId2"/>
              </a:buBlip>
            </a:pPr>
            <a:endParaRPr sz="2800">
              <a:solidFill>
                <a:srgbClr val="404040"/>
              </a:solidFill>
              <a:ea typeface="MS PGothic" pitchFamily="34" charset="-128"/>
            </a:endParaRPr>
          </a:p>
          <a:p>
            <a:pPr>
              <a:buFont typeface="Wingdings" pitchFamily="2" charset="2"/>
              <a:buBlip>
                <a:blip r:embed="rId2"/>
              </a:buBlip>
            </a:pPr>
            <a:endParaRPr sz="2800">
              <a:solidFill>
                <a:srgbClr val="404040"/>
              </a:solidFill>
              <a:ea typeface="MS PGothic" pitchFamily="34" charset="-128"/>
            </a:endParaRPr>
          </a:p>
          <a:p>
            <a:pPr>
              <a:spcBef>
                <a:spcPts val="1200"/>
              </a:spcBef>
              <a:buFont typeface="Wingdings" pitchFamily="2" charset="2"/>
              <a:buBlip>
                <a:blip r:embed="rId2"/>
              </a:buBlip>
            </a:pPr>
            <a:r>
              <a:rPr sz="2800">
                <a:solidFill>
                  <a:srgbClr val="404040"/>
                </a:solidFill>
                <a:ea typeface="MS PGothic" pitchFamily="34" charset="-128"/>
              </a:rPr>
              <a:t>SQL-like query</a:t>
            </a:r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565400"/>
            <a:ext cx="7416800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562975" cy="7620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What is disconnected operation?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447800"/>
            <a:ext cx="8686800" cy="5005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5000"/>
              </a:lnSpc>
            </a:pPr>
            <a:r>
              <a:rPr lang="en-US" altLang="zh-CN" sz="3200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Disconnected operation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sz="2400" smtClean="0"/>
              <a:t>A mode of operation that enables a client to continue accessing critical data maintained at the server during temporary interruption of network connection</a:t>
            </a:r>
            <a:endParaRPr lang="en-US" altLang="zh-TW" sz="2600" smtClean="0">
              <a:solidFill>
                <a:srgbClr val="404040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zh-CN" sz="3200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Weakly connected operation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sz="260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altLang="zh-CN" sz="2400" smtClean="0"/>
              <a:t>etwork condition is poor ( radio signal is in lower level, connectivity is intermittent, channel noise)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sz="2400" smtClean="0"/>
              <a:t>Disconnected operation is the extreme of weakly-connected operation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3200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Disconnection can be </a:t>
            </a:r>
            <a:r>
              <a:rPr lang="en-US" altLang="zh-CN" sz="3200" i="1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involuntary</a:t>
            </a:r>
            <a:r>
              <a:rPr lang="en-US" altLang="zh-CN" sz="3200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 or </a:t>
            </a:r>
            <a:r>
              <a:rPr lang="en-US" altLang="zh-CN" sz="3200" i="1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voluntary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8569325" cy="11430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z="400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Application-specific conflict detection and resolution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916113"/>
            <a:ext cx="8785225" cy="43926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Blip>
                <a:blip r:embed="rId2"/>
              </a:buBlip>
            </a:pPr>
            <a:r>
              <a:rPr>
                <a:solidFill>
                  <a:srgbClr val="404040"/>
                </a:solidFill>
                <a:ea typeface="MS PGothic" pitchFamily="34" charset="-128"/>
              </a:rPr>
              <a:t>Merge Procedure (Mergeproc)</a:t>
            </a:r>
          </a:p>
          <a:p>
            <a:pPr>
              <a:buFont typeface="Wingdings" pitchFamily="2" charset="2"/>
              <a:buNone/>
            </a:pPr>
            <a:r>
              <a:rPr>
                <a:solidFill>
                  <a:srgbClr val="404040"/>
                </a:solidFill>
                <a:ea typeface="MS PGothic" pitchFamily="34" charset="-128"/>
              </a:rPr>
              <a:t>	</a:t>
            </a:r>
            <a:r>
              <a:rPr sz="2800">
                <a:solidFill>
                  <a:srgbClr val="404040"/>
                </a:solidFill>
                <a:ea typeface="MS PGothic" pitchFamily="34" charset="-128"/>
              </a:rPr>
              <a:t>Once a conflict is detected, a </a:t>
            </a:r>
            <a:r>
              <a:rPr sz="2800" i="1">
                <a:solidFill>
                  <a:srgbClr val="404040"/>
                </a:solidFill>
                <a:ea typeface="MS PGothic" pitchFamily="34" charset="-128"/>
              </a:rPr>
              <a:t>merge procedure </a:t>
            </a:r>
            <a:r>
              <a:rPr sz="2800">
                <a:solidFill>
                  <a:srgbClr val="404040"/>
                </a:solidFill>
                <a:ea typeface="MS PGothic" pitchFamily="34" charset="-128"/>
              </a:rPr>
              <a:t>is run by the server in an attempt to resolve the conflict.</a:t>
            </a:r>
          </a:p>
          <a:p>
            <a:pPr lvl="1"/>
            <a:r>
              <a:rPr lang="en-US" altLang="zh-CN" sz="2400" smtClean="0">
                <a:solidFill>
                  <a:srgbClr val="262626"/>
                </a:solidFill>
              </a:rPr>
              <a:t>In practice, the merge procedures are written by application programmers in the form of templates that are instantiated with the appropriate details filled in for each Write. </a:t>
            </a:r>
          </a:p>
          <a:p>
            <a:pPr lvl="1"/>
            <a:r>
              <a:rPr lang="en-US" altLang="zh-CN" sz="2400" smtClean="0">
                <a:solidFill>
                  <a:srgbClr val="262626"/>
                </a:solidFill>
              </a:rPr>
              <a:t>The users of applications do not have to know about merge procedures</a:t>
            </a:r>
          </a:p>
          <a:p>
            <a:pPr>
              <a:buFont typeface="Wingdings" pitchFamily="2" charset="2"/>
              <a:buBlip>
                <a:blip r:embed="rId2"/>
              </a:buBlip>
            </a:pPr>
            <a:endParaRPr sz="2800">
              <a:solidFill>
                <a:srgbClr val="404040"/>
              </a:solidFill>
              <a:ea typeface="宋体" pitchFamily="2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152525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z="400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Application-specific conflict detection and resolution</a:t>
            </a:r>
          </a:p>
        </p:txBody>
      </p:sp>
      <p:pic>
        <p:nvPicPr>
          <p:cNvPr id="35842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844675"/>
            <a:ext cx="8135938" cy="4670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333375"/>
            <a:ext cx="8856663" cy="10382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Example of Bayou Write mechanisms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79388" y="1341438"/>
            <a:ext cx="8785225" cy="51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2600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3-tuple: </a:t>
            </a:r>
            <a:r>
              <a:rPr lang="en-US" altLang="zh-CN" sz="2400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2400" b="0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&lt;update&gt; &lt;dependency check&gt; &lt;mergeproc&gt;</a:t>
            </a:r>
          </a:p>
          <a:p>
            <a:pPr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2400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Update: </a:t>
            </a:r>
          </a:p>
          <a:p>
            <a:pPr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2400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      </a:t>
            </a:r>
            <a:r>
              <a:rPr lang="en-US" altLang="zh-CN" sz="2400" b="0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&lt;insert, HL, 02/02/2009, 3:00pm, 1 hr, </a:t>
            </a:r>
            <a:r>
              <a:rPr lang="en-US" altLang="zh-CN" sz="2400" b="0" smtClean="0">
                <a:solidFill>
                  <a:srgbClr val="404040"/>
                </a:solidFill>
                <a:latin typeface="Calibri" pitchFamily="34" charset="0"/>
                <a:ea typeface="宋体" pitchFamily="2" charset="-122"/>
              </a:rPr>
              <a:t>“</a:t>
            </a:r>
            <a:r>
              <a:rPr lang="en-US" altLang="zh-CN" sz="2400" b="0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Curriculum Meeting</a:t>
            </a:r>
            <a:r>
              <a:rPr lang="en-US" altLang="zh-CN" sz="2400" b="0" smtClean="0">
                <a:solidFill>
                  <a:srgbClr val="404040"/>
                </a:solidFill>
                <a:latin typeface="Calibri" pitchFamily="34" charset="0"/>
                <a:ea typeface="宋体" pitchFamily="2" charset="-122"/>
              </a:rPr>
              <a:t>”</a:t>
            </a:r>
            <a:r>
              <a:rPr lang="en-US" altLang="zh-CN" sz="2400" b="0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2400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Dependency check: </a:t>
            </a:r>
          </a:p>
          <a:p>
            <a:pPr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2400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en-US" altLang="zh-CN" sz="2400" b="0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    &lt;Is there an entry in the database on 02/02/2009 at 3:00pm for 1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ZapfDingbats" pitchFamily="82" charset="2"/>
              <a:buNone/>
            </a:pPr>
            <a:r>
              <a:rPr lang="en-US" altLang="zh-CN" sz="2400" b="0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        hr? expected answer is empty&gt;</a:t>
            </a:r>
          </a:p>
          <a:p>
            <a:pPr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2400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Mergeproc: </a:t>
            </a:r>
          </a:p>
          <a:p>
            <a:pPr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2400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      </a:t>
            </a:r>
            <a:r>
              <a:rPr lang="en-US" altLang="zh-CN" sz="2400" b="0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&lt;Try 02/22/2009 at 4:15pm for 45min; if successful write that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ZapfDingbats" pitchFamily="82" charset="2"/>
              <a:buNone/>
            </a:pPr>
            <a:r>
              <a:rPr lang="en-US" altLang="zh-CN" sz="2400" b="0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        tuple&gt;</a:t>
            </a:r>
            <a:endParaRPr lang="en-US" altLang="zh-CN" b="0" smtClean="0">
              <a:solidFill>
                <a:srgbClr val="404040"/>
              </a:solidFill>
              <a:latin typeface="Calibri" pitchFamily="34" charset="0"/>
              <a:ea typeface="Arial Unicode MS" pitchFamily="34" charset="-122"/>
              <a:cs typeface="Calibri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ts val="1675"/>
              </a:spcBef>
            </a:pPr>
            <a:r>
              <a:rPr lang="en-US" altLang="zh-CN" sz="2000" smtClean="0">
                <a:latin typeface="Calibri" pitchFamily="34" charset="0"/>
                <a:cs typeface="Calibri" pitchFamily="34" charset="0"/>
              </a:rPr>
              <a:t>A different merge procedure could search for the next available time slot to schedule the meeting, which is an option a user might choose if any time would be satisfactory.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alibri" pitchFamily="34" charset="0"/>
                <a:cs typeface="Calibri" pitchFamily="34" charset="0"/>
              </a:rPr>
              <a:t>Another is to allow the conflicts;  sometimes users like conflicts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8713788" cy="1012825"/>
          </a:xfrm>
        </p:spPr>
        <p:txBody>
          <a:bodyPr wrap="square" lIns="91294" tIns="45647" rIns="91294" bIns="45647" numCol="1" anchor="t" anchorCtr="0" compatLnSpc="1">
            <a:prstTxWarp prst="textNoShape">
              <a:avLst/>
            </a:prstTxWarp>
          </a:bodyPr>
          <a:lstStyle/>
          <a:p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User-specified resolution strategies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94" tIns="45647" rIns="91294" bIns="45647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Blip>
                <a:blip r:embed="rId3"/>
              </a:buBlip>
            </a:pPr>
            <a:r>
              <a:rPr>
                <a:solidFill>
                  <a:srgbClr val="404040"/>
                </a:solidFill>
                <a:ea typeface="MS PGothic" pitchFamily="34" charset="-128"/>
              </a:rPr>
              <a:t>Classes take priority over meetings</a:t>
            </a:r>
          </a:p>
          <a:p>
            <a:pPr>
              <a:buFont typeface="Wingdings" pitchFamily="2" charset="2"/>
              <a:buBlip>
                <a:blip r:embed="rId3"/>
              </a:buBlip>
            </a:pPr>
            <a:r>
              <a:rPr>
                <a:solidFill>
                  <a:srgbClr val="404040"/>
                </a:solidFill>
                <a:ea typeface="MS PGothic" pitchFamily="34" charset="-128"/>
              </a:rPr>
              <a:t>Faculty reservations are bumped by admin reservations</a:t>
            </a:r>
          </a:p>
          <a:p>
            <a:pPr>
              <a:buFont typeface="Wingdings" pitchFamily="2" charset="2"/>
              <a:buBlip>
                <a:blip r:embed="rId3"/>
              </a:buBlip>
            </a:pPr>
            <a:r>
              <a:rPr>
                <a:solidFill>
                  <a:srgbClr val="404040"/>
                </a:solidFill>
                <a:ea typeface="MS PGothic" pitchFamily="34" charset="-128"/>
              </a:rPr>
              <a:t>Move meetings to bigger room, if available</a:t>
            </a:r>
          </a:p>
          <a:p>
            <a:pPr>
              <a:buFont typeface="Wingdings" pitchFamily="2" charset="2"/>
              <a:buBlip>
                <a:blip r:embed="rId3"/>
              </a:buBlip>
            </a:pPr>
            <a:r>
              <a:rPr>
                <a:solidFill>
                  <a:srgbClr val="404040"/>
                </a:solidFill>
                <a:ea typeface="MS PGothic" pitchFamily="34" charset="-128"/>
              </a:rPr>
              <a:t>Point:</a:t>
            </a:r>
          </a:p>
          <a:p>
            <a:pPr lvl="1"/>
            <a:r>
              <a:rPr lang="en-US" smtClean="0">
                <a:solidFill>
                  <a:srgbClr val="262626"/>
                </a:solidFill>
              </a:rPr>
              <a:t>Conflicts are detected at very fine granularity</a:t>
            </a:r>
          </a:p>
          <a:p>
            <a:pPr lvl="1"/>
            <a:r>
              <a:rPr lang="en-US" smtClean="0">
                <a:solidFill>
                  <a:srgbClr val="262626"/>
                </a:solidFill>
              </a:rPr>
              <a:t>Resolution can be policy-driven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8374063" cy="11430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Consistency in Bayou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8856662" cy="4752975"/>
          </a:xfrm>
        </p:spPr>
        <p:txBody>
          <a:bodyPr/>
          <a:lstStyle/>
          <a:p>
            <a:pPr>
              <a:defRPr/>
            </a:pPr>
            <a:r>
              <a:rPr/>
              <a:t>Eventual consistency</a:t>
            </a:r>
          </a:p>
          <a:p>
            <a:pPr lvl="1">
              <a:defRPr/>
            </a:pP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宋体" charset="-122"/>
                <a:cs typeface="Calibri" pitchFamily="34" charset="0"/>
              </a:rPr>
              <a:t>All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ea typeface="宋体" charset="-122"/>
                <a:cs typeface="Calibri" pitchFamily="34" charset="0"/>
              </a:rPr>
              <a:t>servers receive all Writes via the pair-wise anti-entropy 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宋体" charset="-122"/>
                <a:cs typeface="Calibri" pitchFamily="34" charset="0"/>
              </a:rPr>
              <a:t>process</a:t>
            </a:r>
          </a:p>
          <a:p>
            <a:pPr lvl="1">
              <a:defRPr/>
            </a:pP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宋体" charset="-122"/>
                <a:cs typeface="Calibri" pitchFamily="34" charset="0"/>
              </a:rPr>
              <a:t>Two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ea typeface="宋体" charset="-122"/>
                <a:cs typeface="Calibri" pitchFamily="34" charset="0"/>
              </a:rPr>
              <a:t>servers holding the same set of writes will have the same data contents. </a:t>
            </a:r>
          </a:p>
          <a:p>
            <a:pPr>
              <a:defRPr/>
            </a:pPr>
            <a:r>
              <a:rPr/>
              <a:t>Two important features of Bayou design  allow servers to achieve eventual consistency.</a:t>
            </a:r>
          </a:p>
          <a:p>
            <a:pPr lvl="1">
              <a:buFont typeface="Wingdings" charset="0"/>
              <a:buBlip>
                <a:blip r:embed="rId2"/>
              </a:buBlip>
              <a:defRPr/>
            </a:pPr>
            <a:r>
              <a:rPr lang="en-US" altLang="zh-CN" sz="2200" dirty="0" smtClean="0"/>
              <a:t>First</a:t>
            </a:r>
            <a:r>
              <a:rPr lang="en-US" altLang="zh-CN" sz="2200" dirty="0"/>
              <a:t>, Writes are performed at all </a:t>
            </a:r>
            <a:r>
              <a:rPr lang="en-US" altLang="zh-CN" sz="2200" dirty="0" smtClean="0"/>
              <a:t>servers</a:t>
            </a:r>
            <a:r>
              <a:rPr lang="en-US" altLang="zh-CN" sz="2200" smtClean="0"/>
              <a:t>, in </a:t>
            </a:r>
            <a:r>
              <a:rPr lang="en-US" altLang="zh-CN" sz="2200" dirty="0"/>
              <a:t>the same, well-defined </a:t>
            </a:r>
            <a:r>
              <a:rPr lang="en-US" altLang="zh-CN" sz="2200" dirty="0" smtClean="0"/>
              <a:t>order. </a:t>
            </a:r>
            <a:endParaRPr lang="en-US" altLang="zh-CN" sz="2200" dirty="0"/>
          </a:p>
          <a:p>
            <a:pPr lvl="1">
              <a:defRPr/>
            </a:pPr>
            <a:r>
              <a:rPr lang="en-US" altLang="zh-CN" sz="2200" dirty="0"/>
              <a:t>Second, the conflict detection and merge procedures are deterministic so that servers resolve </a:t>
            </a:r>
            <a:r>
              <a:rPr lang="en-US" altLang="zh-CN" sz="2200" dirty="0" smtClean="0"/>
              <a:t>same </a:t>
            </a:r>
            <a:r>
              <a:rPr lang="en-US" altLang="zh-CN" sz="2200" dirty="0"/>
              <a:t>conflicts in </a:t>
            </a:r>
            <a:r>
              <a:rPr lang="en-US" altLang="zh-CN" sz="2200" dirty="0" smtClean="0"/>
              <a:t>same </a:t>
            </a:r>
            <a:r>
              <a:rPr lang="en-US" altLang="zh-CN" sz="2200" dirty="0"/>
              <a:t>manner.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94138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Anti-entropy protocol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713787" cy="504031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r>
              <a:rPr sz="2600">
                <a:solidFill>
                  <a:srgbClr val="404040"/>
                </a:solidFill>
                <a:ea typeface="宋体" pitchFamily="2" charset="-122"/>
              </a:rPr>
              <a:t>The protocol used among servers in Bayou for propogating Writes (updates) is called </a:t>
            </a:r>
            <a:r>
              <a:rPr sz="2600" i="1">
                <a:solidFill>
                  <a:srgbClr val="404040"/>
                </a:solidFill>
                <a:ea typeface="宋体" pitchFamily="2" charset="-122"/>
              </a:rPr>
              <a:t>anti-entropy</a:t>
            </a:r>
            <a:r>
              <a:rPr sz="2600">
                <a:solidFill>
                  <a:srgbClr val="404040"/>
                </a:solidFill>
                <a:ea typeface="宋体" pitchFamily="2" charset="-122"/>
              </a:rPr>
              <a:t> protocol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solidFill>
                  <a:schemeClr val="accent2"/>
                </a:solidFill>
                <a:ea typeface="MS PGothic" pitchFamily="34" charset="-128"/>
                <a:cs typeface="Calibri" pitchFamily="34" charset="0"/>
              </a:rPr>
              <a:t>Anti-entropy </a:t>
            </a:r>
            <a:r>
              <a:rPr lang="en-US" sz="2400" smtClean="0">
                <a:solidFill>
                  <a:srgbClr val="262626"/>
                </a:solidFill>
                <a:ea typeface="MS PGothic" pitchFamily="34" charset="-128"/>
                <a:cs typeface="Calibri" pitchFamily="34" charset="0"/>
              </a:rPr>
              <a:t>refers to a model of information propagation 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solidFill>
                  <a:srgbClr val="262626"/>
                </a:solidFill>
                <a:ea typeface="MS PGothic" pitchFamily="34" charset="-128"/>
                <a:cs typeface="Calibri" pitchFamily="34" charset="0"/>
              </a:rPr>
              <a:t>A server P picks another server Q at random to exchange updates</a:t>
            </a:r>
          </a:p>
          <a:p>
            <a:pPr lvl="1" eaLnBrk="1" hangingPunct="1">
              <a:lnSpc>
                <a:spcPct val="80000"/>
              </a:lnSpc>
              <a:spcBef>
                <a:spcPts val="900"/>
              </a:spcBef>
            </a:pPr>
            <a:r>
              <a:rPr lang="en-US" sz="2400" smtClean="0">
                <a:solidFill>
                  <a:srgbClr val="262626"/>
                </a:solidFill>
                <a:ea typeface="MS PGothic" pitchFamily="34" charset="-128"/>
                <a:cs typeface="Calibri" pitchFamily="34" charset="0"/>
              </a:rPr>
              <a:t>Three approaches: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>
                <a:cs typeface="Calibri" pitchFamily="34" charset="0"/>
              </a:rPr>
              <a:t>P only pushes its own updates to Q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>
                <a:cs typeface="Calibri" pitchFamily="34" charset="0"/>
              </a:rPr>
              <a:t>P only pulls in new updates from Q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>
                <a:cs typeface="Calibri" pitchFamily="34" charset="0"/>
              </a:rPr>
              <a:t>P and Q send updates to each other</a:t>
            </a:r>
            <a:endParaRPr lang="en-US" sz="2200" smtClean="0"/>
          </a:p>
          <a:p>
            <a:pPr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r>
              <a:rPr sz="2600">
                <a:solidFill>
                  <a:srgbClr val="404040"/>
                </a:solidFill>
                <a:ea typeface="MS PGothic" pitchFamily="34" charset="-128"/>
              </a:rPr>
              <a:t>This anti-entropy model guarantees that once a write reaching one of the servers, finally it will reach all of the other servers </a:t>
            </a:r>
          </a:p>
          <a:p>
            <a:pPr lvl="1">
              <a:lnSpc>
                <a:spcPct val="90000"/>
              </a:lnSpc>
            </a:pPr>
            <a:r>
              <a:rPr lang="en-US" altLang="zh-CN" sz="2400" smtClean="0">
                <a:solidFill>
                  <a:srgbClr val="262626"/>
                </a:solidFill>
              </a:rPr>
              <a:t>Write is  propagated pair-wise between servers</a:t>
            </a:r>
            <a:endParaRPr lang="en-US" sz="2400" smtClean="0">
              <a:solidFill>
                <a:srgbClr val="262626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smtClean="0">
                <a:solidFill>
                  <a:srgbClr val="262626"/>
                </a:solidFill>
                <a:cs typeface="Calibri" pitchFamily="34" charset="0"/>
              </a:rPr>
              <a:t>All replicas receive all updates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33375"/>
            <a:ext cx="7772400" cy="10382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Anti-entropy protocol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50825" y="1219200"/>
            <a:ext cx="8713788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lvl="1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341438"/>
            <a:ext cx="822325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8636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PMingLiU" pitchFamily="18" charset="-120"/>
                <a:cs typeface="Calibri" pitchFamily="34" charset="0"/>
              </a:rPr>
              <a:t>  Ordering of updates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435975" cy="360045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Blip>
                <a:blip r:embed="rId3"/>
              </a:buBlip>
            </a:pPr>
            <a:r>
              <a:rPr>
                <a:solidFill>
                  <a:srgbClr val="404040"/>
                </a:solidFill>
                <a:ea typeface="宋体" pitchFamily="2" charset="-122"/>
              </a:rPr>
              <a:t>Maintain ordered list of writes at each node</a:t>
            </a:r>
          </a:p>
          <a:p>
            <a:pPr lvl="1"/>
            <a:r>
              <a:rPr lang="en-US" smtClean="0">
                <a:solidFill>
                  <a:srgbClr val="262626"/>
                </a:solidFill>
                <a:ea typeface="宋体" pitchFamily="2" charset="-122"/>
                <a:cs typeface="Calibri" pitchFamily="34" charset="0"/>
              </a:rPr>
              <a:t>This will be referred to as the </a:t>
            </a:r>
            <a:r>
              <a:rPr lang="en-US" smtClean="0">
                <a:solidFill>
                  <a:schemeClr val="accent2"/>
                </a:solidFill>
                <a:ea typeface="宋体" pitchFamily="2" charset="-122"/>
                <a:cs typeface="Calibri" pitchFamily="34" charset="0"/>
              </a:rPr>
              <a:t>write log</a:t>
            </a:r>
          </a:p>
          <a:p>
            <a:pPr lvl="1"/>
            <a:r>
              <a:rPr lang="en-US" smtClean="0">
                <a:solidFill>
                  <a:srgbClr val="262626"/>
                </a:solidFill>
                <a:ea typeface="宋体" pitchFamily="2" charset="-122"/>
                <a:cs typeface="Calibri" pitchFamily="34" charset="0"/>
              </a:rPr>
              <a:t>Each write in the log has a unique Write ID: 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rgbClr val="262626"/>
                </a:solidFill>
                <a:ea typeface="宋体" pitchFamily="2" charset="-122"/>
                <a:cs typeface="Calibri" pitchFamily="34" charset="0"/>
              </a:rPr>
              <a:t>          </a:t>
            </a:r>
            <a:r>
              <a:rPr lang="en-US" sz="2600" smtClean="0">
                <a:solidFill>
                  <a:srgbClr val="262626"/>
                </a:solidFill>
                <a:ea typeface="宋体" pitchFamily="2" charset="-122"/>
                <a:cs typeface="Calibri" pitchFamily="34" charset="0"/>
              </a:rPr>
              <a:t>&lt;local-time-stamp, originating-node-ID&gt;</a:t>
            </a:r>
          </a:p>
          <a:p>
            <a:pPr lvl="1"/>
            <a:r>
              <a:rPr lang="en-US" smtClean="0">
                <a:solidFill>
                  <a:srgbClr val="262626"/>
                </a:solidFill>
                <a:ea typeface="宋体" pitchFamily="2" charset="-122"/>
                <a:cs typeface="Calibri" pitchFamily="34" charset="0"/>
              </a:rPr>
              <a:t>The local-time-stamp is assigned by the server that accepted the write from front end (referred to as the </a:t>
            </a:r>
            <a:r>
              <a:rPr lang="en-US" smtClean="0">
                <a:solidFill>
                  <a:schemeClr val="accent2"/>
                </a:solidFill>
                <a:ea typeface="宋体" pitchFamily="2" charset="-122"/>
                <a:cs typeface="Calibri" pitchFamily="34" charset="0"/>
              </a:rPr>
              <a:t>accepting server</a:t>
            </a:r>
            <a:r>
              <a:rPr lang="en-US" smtClean="0">
                <a:solidFill>
                  <a:srgbClr val="262626"/>
                </a:solidFill>
                <a:ea typeface="宋体" pitchFamily="2" charset="-122"/>
                <a:cs typeface="Calibri" pitchFamily="34" charset="0"/>
              </a:rPr>
              <a:t>) </a:t>
            </a:r>
            <a:endParaRPr lang="en-US" smtClean="0">
              <a:solidFill>
                <a:srgbClr val="0066FF"/>
              </a:solidFill>
              <a:ea typeface="宋体" pitchFamily="2" charset="-122"/>
              <a:cs typeface="Calibri" pitchFamily="34" charset="0"/>
            </a:endParaRPr>
          </a:p>
          <a:p>
            <a:pPr>
              <a:buFont typeface="ZapfDingbats" pitchFamily="82" charset="2"/>
              <a:buNone/>
            </a:pPr>
            <a:endParaRPr>
              <a:solidFill>
                <a:srgbClr val="404040"/>
              </a:solidFill>
              <a:ea typeface="宋体" pitchFamily="2" charset="-122"/>
            </a:endParaRPr>
          </a:p>
        </p:txBody>
      </p:sp>
      <p:sp>
        <p:nvSpPr>
          <p:cNvPr id="45059" name="Rectangle 3"/>
          <p:cNvSpPr txBox="1">
            <a:spLocks noChangeArrowheads="1"/>
          </p:cNvSpPr>
          <p:nvPr/>
        </p:nvSpPr>
        <p:spPr bwMode="auto">
          <a:xfrm>
            <a:off x="900113" y="4797425"/>
            <a:ext cx="8064500" cy="1655763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000">
                <a:solidFill>
                  <a:srgbClr val="404040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&lt;701, A&gt;: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000">
                <a:solidFill>
                  <a:srgbClr val="404040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     Node A asks for meeting M1 to occur at 10 AM, else 11 AM in MC 316</a:t>
            </a:r>
          </a:p>
          <a:p>
            <a:pPr>
              <a:spcBef>
                <a:spcPts val="9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000">
                <a:solidFill>
                  <a:srgbClr val="404040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&lt;770, B&gt;: </a:t>
            </a:r>
          </a:p>
          <a:p>
            <a:pPr>
              <a:spcBef>
                <a:spcPts val="9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000">
                <a:solidFill>
                  <a:srgbClr val="404040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     Node B asks for meeting M2 to occur at 10 AM, else 11 AM in MC 316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713788" cy="511175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900"/>
              </a:spcBef>
              <a:buFont typeface="Wingdings" pitchFamily="2" charset="2"/>
              <a:buBlip>
                <a:blip r:embed="rId3"/>
              </a:buBlip>
            </a:pPr>
            <a:r>
              <a:rPr sz="2400">
                <a:solidFill>
                  <a:srgbClr val="404040"/>
                </a:solidFill>
                <a:ea typeface="宋体" pitchFamily="2" charset="-122"/>
              </a:rPr>
              <a:t>Let’s agree to sort by write ID (e.g., &lt;701, A&gt; &lt;770, B&gt;)</a:t>
            </a:r>
          </a:p>
          <a:p>
            <a:pPr>
              <a:spcBef>
                <a:spcPts val="900"/>
              </a:spcBef>
              <a:buFont typeface="Wingdings" pitchFamily="2" charset="2"/>
              <a:buBlip>
                <a:blip r:embed="rId3"/>
              </a:buBlip>
            </a:pPr>
            <a:r>
              <a:rPr sz="2400">
                <a:solidFill>
                  <a:srgbClr val="404040"/>
                </a:solidFill>
                <a:ea typeface="宋体" pitchFamily="2" charset="-122"/>
              </a:rPr>
              <a:t>As  writes  operations spread from node to node, nodes may initially apply updates in different orders</a:t>
            </a:r>
          </a:p>
          <a:p>
            <a:pPr>
              <a:spcBef>
                <a:spcPts val="900"/>
              </a:spcBef>
              <a:buFont typeface="Wingdings" pitchFamily="2" charset="2"/>
              <a:buBlip>
                <a:blip r:embed="rId3"/>
              </a:buBlip>
            </a:pPr>
            <a:r>
              <a:rPr sz="2400">
                <a:solidFill>
                  <a:srgbClr val="404040"/>
                </a:solidFill>
                <a:ea typeface="宋体" pitchFamily="2" charset="-122"/>
              </a:rPr>
              <a:t>The dependency check and merge procedures do not necessarily take care of this </a:t>
            </a:r>
          </a:p>
          <a:p>
            <a:pPr>
              <a:spcBef>
                <a:spcPts val="900"/>
              </a:spcBef>
              <a:buFont typeface="Wingdings" pitchFamily="2" charset="2"/>
              <a:buBlip>
                <a:blip r:embed="rId3"/>
              </a:buBlip>
            </a:pPr>
            <a:r>
              <a:rPr sz="2400">
                <a:solidFill>
                  <a:srgbClr val="404040"/>
                </a:solidFill>
                <a:ea typeface="宋体" pitchFamily="2" charset="-122"/>
              </a:rPr>
              <a:t>Want writes for a particular data to be performed in the same order at all replicas</a:t>
            </a:r>
          </a:p>
          <a:p>
            <a:pPr lvl="1">
              <a:spcBef>
                <a:spcPts val="300"/>
              </a:spcBef>
            </a:pPr>
            <a:r>
              <a:rPr lang="en-US" altLang="zh-CN" sz="2400" smtClean="0">
                <a:solidFill>
                  <a:srgbClr val="262626"/>
                </a:solidFill>
                <a:cs typeface="Calibri" pitchFamily="34" charset="0"/>
              </a:rPr>
              <a:t>Each newly seen write merged into write log</a:t>
            </a:r>
          </a:p>
          <a:p>
            <a:pPr lvl="1">
              <a:spcBef>
                <a:spcPts val="300"/>
              </a:spcBef>
            </a:pPr>
            <a:r>
              <a:rPr lang="en-US" altLang="zh-CN" sz="2400" smtClean="0">
                <a:solidFill>
                  <a:srgbClr val="262626"/>
                </a:solidFill>
                <a:cs typeface="Calibri" pitchFamily="34" charset="0"/>
              </a:rPr>
              <a:t>Log replayed</a:t>
            </a:r>
          </a:p>
          <a:p>
            <a:pPr lvl="2">
              <a:spcBef>
                <a:spcPts val="300"/>
              </a:spcBef>
            </a:pPr>
            <a:r>
              <a:rPr lang="en-US" altLang="zh-CN" sz="2000" smtClean="0">
                <a:solidFill>
                  <a:srgbClr val="404040"/>
                </a:solidFill>
                <a:cs typeface="Calibri" pitchFamily="34" charset="0"/>
              </a:rPr>
              <a:t>may cause calendar displayed to user to change!</a:t>
            </a:r>
          </a:p>
          <a:p>
            <a:pPr lvl="2">
              <a:spcBef>
                <a:spcPts val="300"/>
              </a:spcBef>
            </a:pPr>
            <a:r>
              <a:rPr lang="en-US" altLang="zh-CN" sz="2000" smtClean="0">
                <a:solidFill>
                  <a:srgbClr val="404040"/>
                </a:solidFill>
                <a:cs typeface="Calibri" pitchFamily="34" charset="0"/>
              </a:rPr>
              <a:t>i.e., all entries are tentative, nothing stable unless an entry is committed.</a:t>
            </a:r>
          </a:p>
          <a:p>
            <a:pPr lvl="1">
              <a:spcBef>
                <a:spcPts val="300"/>
              </a:spcBef>
            </a:pPr>
            <a:r>
              <a:rPr lang="en-US" altLang="zh-CN" sz="2000" smtClean="0">
                <a:solidFill>
                  <a:srgbClr val="262626"/>
                </a:solidFill>
                <a:cs typeface="Calibri" pitchFamily="34" charset="0"/>
              </a:rPr>
              <a:t> </a:t>
            </a:r>
            <a:r>
              <a:rPr lang="en-US" altLang="zh-CN" sz="2400" smtClean="0">
                <a:solidFill>
                  <a:srgbClr val="262626"/>
                </a:solidFill>
                <a:cs typeface="Calibri" pitchFamily="34" charset="0"/>
              </a:rPr>
              <a:t>How do we get commits?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8636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PMingLiU" pitchFamily="18" charset="-120"/>
                <a:cs typeface="Calibri" pitchFamily="34" charset="0"/>
              </a:rPr>
              <a:t>  Ordering of updates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94138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PMingLiU" pitchFamily="18" charset="-120"/>
                <a:cs typeface="Calibri" pitchFamily="34" charset="0"/>
              </a:rPr>
              <a:t>Criteria for committing Writes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00200"/>
            <a:ext cx="8569325" cy="4525963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Blip>
                <a:blip r:embed="rId3"/>
              </a:buBlip>
            </a:pPr>
            <a:r>
              <a:rPr>
                <a:solidFill>
                  <a:srgbClr val="404040"/>
                </a:solidFill>
                <a:ea typeface="宋体" pitchFamily="2" charset="-122"/>
              </a:rPr>
              <a:t>For log entry X to be committed, everyone must agree on:</a:t>
            </a:r>
          </a:p>
          <a:p>
            <a:pPr lvl="1"/>
            <a:r>
              <a:rPr lang="en-US" smtClean="0">
                <a:solidFill>
                  <a:srgbClr val="262626"/>
                </a:solidFill>
                <a:ea typeface="宋体" pitchFamily="2" charset="-122"/>
                <a:cs typeface="Calibri" pitchFamily="34" charset="0"/>
              </a:rPr>
              <a:t>Total order of all previous committed entries</a:t>
            </a:r>
          </a:p>
          <a:p>
            <a:pPr lvl="1"/>
            <a:r>
              <a:rPr lang="en-US" smtClean="0">
                <a:solidFill>
                  <a:srgbClr val="262626"/>
                </a:solidFill>
                <a:ea typeface="宋体" pitchFamily="2" charset="-122"/>
                <a:cs typeface="Calibri" pitchFamily="34" charset="0"/>
              </a:rPr>
              <a:t>Fact that X is next in total order</a:t>
            </a:r>
          </a:p>
          <a:p>
            <a:pPr lvl="1"/>
            <a:r>
              <a:rPr lang="en-US" smtClean="0">
                <a:solidFill>
                  <a:srgbClr val="262626"/>
                </a:solidFill>
                <a:ea typeface="宋体" pitchFamily="2" charset="-122"/>
                <a:cs typeface="Calibri" pitchFamily="34" charset="0"/>
              </a:rPr>
              <a:t>Fact that all uncommitted entries are </a:t>
            </a:r>
            <a:r>
              <a:rPr lang="ja-JP" altLang="en-US" smtClean="0">
                <a:solidFill>
                  <a:srgbClr val="262626"/>
                </a:solidFill>
                <a:ea typeface="宋体" pitchFamily="2" charset="-122"/>
                <a:cs typeface="Calibri" pitchFamily="34" charset="0"/>
              </a:rPr>
              <a:t>“</a:t>
            </a:r>
            <a:r>
              <a:rPr lang="en-US" altLang="ja-JP" smtClean="0">
                <a:solidFill>
                  <a:srgbClr val="262626"/>
                </a:solidFill>
                <a:ea typeface="宋体" pitchFamily="2" charset="-122"/>
                <a:cs typeface="Calibri" pitchFamily="34" charset="0"/>
              </a:rPr>
              <a:t>after</a:t>
            </a:r>
            <a:r>
              <a:rPr lang="ja-JP" altLang="en-US" smtClean="0">
                <a:solidFill>
                  <a:srgbClr val="262626"/>
                </a:solidFill>
                <a:ea typeface="宋体" pitchFamily="2" charset="-122"/>
                <a:cs typeface="Calibri" pitchFamily="34" charset="0"/>
              </a:rPr>
              <a:t>”</a:t>
            </a:r>
            <a:r>
              <a:rPr lang="en-US" altLang="ja-JP" smtClean="0">
                <a:solidFill>
                  <a:srgbClr val="262626"/>
                </a:solidFill>
                <a:ea typeface="宋体" pitchFamily="2" charset="-122"/>
                <a:cs typeface="Calibri" pitchFamily="34" charset="0"/>
              </a:rPr>
              <a:t> X</a:t>
            </a:r>
            <a:endParaRPr lang="en-US" smtClean="0">
              <a:solidFill>
                <a:srgbClr val="262626"/>
              </a:solidFill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7620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4000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Why support for disconnected operation?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79388" y="1447800"/>
            <a:ext cx="8736012" cy="4718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</a:pPr>
            <a:r>
              <a:rPr lang="en-US" altLang="zh-CN" sz="3000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Provide data availability under mobile circumstance</a:t>
            </a:r>
          </a:p>
          <a:p>
            <a:pPr lvl="1">
              <a:spcBef>
                <a:spcPts val="600"/>
              </a:spcBef>
            </a:pPr>
            <a:r>
              <a:rPr lang="en-US" altLang="zh-CN" sz="2600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User mobility</a:t>
            </a:r>
          </a:p>
          <a:p>
            <a:pPr lvl="1">
              <a:spcBef>
                <a:spcPts val="600"/>
              </a:spcBef>
            </a:pPr>
            <a:r>
              <a:rPr lang="en-US" altLang="zh-CN" sz="2600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Unpredictable network conditions</a:t>
            </a:r>
          </a:p>
          <a:p>
            <a:r>
              <a:rPr lang="en-US" altLang="zh-CN" sz="3000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Client’s choice:</a:t>
            </a:r>
          </a:p>
          <a:p>
            <a:pPr lvl="1"/>
            <a:r>
              <a:rPr lang="en-US" altLang="zh-CN" sz="2600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Extends battery life by avoiding wireless transmission and reception</a:t>
            </a:r>
          </a:p>
          <a:p>
            <a:pPr lvl="1">
              <a:spcBef>
                <a:spcPts val="600"/>
              </a:spcBef>
            </a:pPr>
            <a:r>
              <a:rPr lang="en-US" altLang="zh-CN" sz="2600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Reduces network charges (high rate)</a:t>
            </a:r>
          </a:p>
          <a:p>
            <a:pPr lvl="1">
              <a:spcBef>
                <a:spcPts val="600"/>
              </a:spcBef>
            </a:pPr>
            <a:r>
              <a:rPr lang="en-US" altLang="zh-CN" sz="2600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Allows radio silence - a vital capability in military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8569325" cy="9271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How Bayou agrees on total order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713788" cy="4752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Blip>
                <a:blip r:embed="rId2"/>
              </a:buBlip>
            </a:pPr>
            <a:r>
              <a:rPr sz="3000">
                <a:solidFill>
                  <a:srgbClr val="404040"/>
                </a:solidFill>
                <a:ea typeface="MS PGothic" pitchFamily="34" charset="-128"/>
              </a:rPr>
              <a:t>Write in Bayou has 2 states</a:t>
            </a:r>
          </a:p>
          <a:p>
            <a:pPr>
              <a:buFont typeface="Wingdings" pitchFamily="2" charset="2"/>
              <a:buNone/>
            </a:pPr>
            <a:r>
              <a:rPr sz="3000">
                <a:solidFill>
                  <a:srgbClr val="404040"/>
                </a:solidFill>
                <a:ea typeface="MS PGothic" pitchFamily="34" charset="-128"/>
              </a:rPr>
              <a:t>	  - “committed” </a:t>
            </a:r>
          </a:p>
          <a:p>
            <a:pPr>
              <a:buFont typeface="Wingdings" pitchFamily="2" charset="2"/>
              <a:buNone/>
            </a:pPr>
            <a:r>
              <a:rPr sz="3000">
                <a:solidFill>
                  <a:srgbClr val="404040"/>
                </a:solidFill>
                <a:ea typeface="MS PGothic" pitchFamily="34" charset="-128"/>
              </a:rPr>
              <a:t>	  - “tentative”</a:t>
            </a:r>
          </a:p>
          <a:p>
            <a:pPr lvl="1"/>
            <a:r>
              <a:rPr lang="en-US" altLang="zh-CN" sz="2400" smtClean="0">
                <a:solidFill>
                  <a:srgbClr val="262626"/>
                </a:solidFill>
              </a:rPr>
              <a:t>When a Write is accepted by a Bayou server from a client, it is initially deemed </a:t>
            </a:r>
            <a:r>
              <a:rPr lang="en-US" altLang="zh-CN" sz="2400" i="1" smtClean="0">
                <a:solidFill>
                  <a:srgbClr val="262626"/>
                </a:solidFill>
              </a:rPr>
              <a:t>tentative</a:t>
            </a:r>
          </a:p>
          <a:p>
            <a:pPr lvl="1"/>
            <a:r>
              <a:rPr lang="en-US" altLang="zh-CN" sz="2400" smtClean="0">
                <a:solidFill>
                  <a:srgbClr val="262626"/>
                </a:solidFill>
              </a:rPr>
              <a:t>Later the tentative will become </a:t>
            </a:r>
            <a:r>
              <a:rPr lang="en-US" altLang="zh-CN" sz="2400" i="1" smtClean="0">
                <a:solidFill>
                  <a:srgbClr val="262626"/>
                </a:solidFill>
              </a:rPr>
              <a:t>committed</a:t>
            </a:r>
          </a:p>
          <a:p>
            <a:pPr>
              <a:buFont typeface="Wingdings" pitchFamily="2" charset="2"/>
              <a:buBlip>
                <a:blip r:embed="rId2"/>
              </a:buBlip>
            </a:pPr>
            <a:r>
              <a:rPr sz="3000">
                <a:solidFill>
                  <a:srgbClr val="404040"/>
                </a:solidFill>
                <a:ea typeface="MS PGothic" pitchFamily="34" charset="-128"/>
              </a:rPr>
              <a:t>Must be able to undo writes; Why?  </a:t>
            </a:r>
          </a:p>
          <a:p>
            <a:pPr lvl="1" eaLnBrk="1" hangingPunct="1"/>
            <a:r>
              <a:rPr lang="en-US" sz="2400" smtClean="0">
                <a:solidFill>
                  <a:srgbClr val="262626"/>
                </a:solidFill>
              </a:rPr>
              <a:t>Servers may receive Writes from clients and other servers in an order that differs from the required execution order;</a:t>
            </a:r>
          </a:p>
          <a:p>
            <a:pPr lvl="1" eaLnBrk="1" hangingPunct="1"/>
            <a:r>
              <a:rPr lang="en-US" sz="2400" smtClean="0">
                <a:solidFill>
                  <a:srgbClr val="262626"/>
                </a:solidFill>
              </a:rPr>
              <a:t>Servers immediately apply all known Writes to their replicas.  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1012825"/>
          </a:xfrm>
        </p:spPr>
        <p:txBody>
          <a:bodyPr wrap="square" lIns="91294" tIns="45647" rIns="91294" bIns="45647" numCol="1" anchor="t" anchorCtr="0" compatLnSpc="1">
            <a:prstTxWarp prst="textNoShape">
              <a:avLst/>
            </a:prstTxWarp>
          </a:bodyPr>
          <a:lstStyle/>
          <a:p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How Bayou agrees on total order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600200"/>
            <a:ext cx="8785225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94" tIns="45647" rIns="91294" bIns="45647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Blip>
                <a:blip r:embed="rId3"/>
              </a:buBlip>
            </a:pPr>
            <a:r>
              <a:rPr sz="3000">
                <a:solidFill>
                  <a:srgbClr val="404040"/>
                </a:solidFill>
                <a:ea typeface="MS PGothic" pitchFamily="34" charset="-128"/>
              </a:rPr>
              <a:t>Rolling back updates</a:t>
            </a:r>
          </a:p>
          <a:p>
            <a:pPr lvl="1">
              <a:buFont typeface="Wingdings" pitchFamily="2" charset="2"/>
              <a:buBlip>
                <a:blip r:embed="rId3"/>
              </a:buBlip>
            </a:pPr>
            <a:r>
              <a:rPr lang="en-US" smtClean="0">
                <a:solidFill>
                  <a:srgbClr val="404040"/>
                </a:solidFill>
                <a:ea typeface="MS PGothic" pitchFamily="34" charset="-128"/>
                <a:cs typeface="Calibri" pitchFamily="34" charset="0"/>
              </a:rPr>
              <a:t>Keep log of updates</a:t>
            </a:r>
          </a:p>
          <a:p>
            <a:pPr lvl="1">
              <a:buFont typeface="Wingdings" pitchFamily="2" charset="2"/>
              <a:buBlip>
                <a:blip r:embed="rId3"/>
              </a:buBlip>
            </a:pPr>
            <a:r>
              <a:rPr lang="en-US" smtClean="0">
                <a:solidFill>
                  <a:srgbClr val="404040"/>
                </a:solidFill>
                <a:ea typeface="MS PGothic" pitchFamily="34" charset="-128"/>
                <a:cs typeface="Calibri" pitchFamily="34" charset="0"/>
              </a:rPr>
              <a:t>Order by some timestamp</a:t>
            </a:r>
          </a:p>
          <a:p>
            <a:pPr lvl="1">
              <a:buFont typeface="Wingdings" pitchFamily="2" charset="2"/>
              <a:buBlip>
                <a:blip r:embed="rId3"/>
              </a:buBlip>
            </a:pPr>
            <a:r>
              <a:rPr lang="en-US" smtClean="0">
                <a:solidFill>
                  <a:srgbClr val="404040"/>
                </a:solidFill>
                <a:ea typeface="MS PGothic" pitchFamily="34" charset="-128"/>
                <a:cs typeface="Calibri" pitchFamily="34" charset="0"/>
              </a:rPr>
              <a:t>When a new update comes in, place it in the correct order and reapply log of updates</a:t>
            </a:r>
          </a:p>
          <a:p>
            <a:pPr lvl="1">
              <a:buFont typeface="Wingdings" pitchFamily="2" charset="2"/>
              <a:buBlip>
                <a:blip r:embed="rId3"/>
              </a:buBlip>
            </a:pPr>
            <a:r>
              <a:rPr lang="en-US" smtClean="0">
                <a:solidFill>
                  <a:srgbClr val="404040"/>
                </a:solidFill>
                <a:ea typeface="MS PGothic" pitchFamily="34" charset="-128"/>
                <a:cs typeface="Calibri" pitchFamily="34" charset="0"/>
              </a:rPr>
              <a:t>Need to establish when you can truncate the log</a:t>
            </a:r>
          </a:p>
          <a:p>
            <a:pPr lvl="1">
              <a:buFont typeface="Wingdings" pitchFamily="2" charset="2"/>
              <a:buBlip>
                <a:blip r:embed="rId3"/>
              </a:buBlip>
            </a:pPr>
            <a:r>
              <a:rPr lang="en-US" smtClean="0">
                <a:solidFill>
                  <a:srgbClr val="404040"/>
                </a:solidFill>
                <a:ea typeface="MS PGothic" pitchFamily="34" charset="-128"/>
                <a:cs typeface="Calibri" pitchFamily="34" charset="0"/>
              </a:rPr>
              <a:t>Requires old updates to be </a:t>
            </a:r>
            <a:r>
              <a:rPr lang="ja-JP" altLang="en-US" smtClean="0">
                <a:solidFill>
                  <a:srgbClr val="404040"/>
                </a:solidFill>
                <a:ea typeface="MS PGothic" pitchFamily="34" charset="-128"/>
              </a:rPr>
              <a:t>“</a:t>
            </a:r>
            <a:r>
              <a:rPr lang="en-US" smtClean="0">
                <a:solidFill>
                  <a:srgbClr val="404040"/>
                </a:solidFill>
                <a:ea typeface="MS PGothic" pitchFamily="34" charset="-128"/>
              </a:rPr>
              <a:t>committed</a:t>
            </a:r>
            <a:r>
              <a:rPr lang="ja-JP" altLang="en-US" smtClean="0">
                <a:solidFill>
                  <a:srgbClr val="404040"/>
                </a:solidFill>
                <a:ea typeface="MS PGothic" pitchFamily="34" charset="-128"/>
              </a:rPr>
              <a:t>”</a:t>
            </a:r>
            <a:r>
              <a:rPr lang="en-US" smtClean="0">
                <a:solidFill>
                  <a:srgbClr val="404040"/>
                </a:solidFill>
                <a:ea typeface="MS PGothic" pitchFamily="34" charset="-128"/>
              </a:rPr>
              <a:t>, new ones tentative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94138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How Bayou agrees on total order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57338"/>
            <a:ext cx="8642350" cy="4424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</a:pPr>
            <a:r>
              <a:rPr>
                <a:solidFill>
                  <a:srgbClr val="404040"/>
                </a:solidFill>
                <a:ea typeface="MS PGothic" pitchFamily="34" charset="-128"/>
              </a:rPr>
              <a:t>Method to achieve well-defined order:</a:t>
            </a:r>
          </a:p>
          <a:p>
            <a:pPr>
              <a:spcBef>
                <a:spcPts val="1275"/>
              </a:spcBef>
              <a:buFont typeface="Wingdings" pitchFamily="2" charset="2"/>
              <a:buNone/>
            </a:pPr>
            <a:r>
              <a:rPr sz="2800">
                <a:solidFill>
                  <a:srgbClr val="404040"/>
                </a:solidFill>
                <a:ea typeface="MS PGothic" pitchFamily="34" charset="-128"/>
              </a:rPr>
              <a:t>Divide the servers into 2 roles</a:t>
            </a:r>
          </a:p>
          <a:p>
            <a:pPr>
              <a:buFont typeface="Wingdings" pitchFamily="2" charset="2"/>
              <a:buBlip>
                <a:blip r:embed="rId2"/>
              </a:buBlip>
            </a:pPr>
            <a:r>
              <a:rPr sz="2800">
                <a:solidFill>
                  <a:srgbClr val="404040"/>
                </a:solidFill>
                <a:ea typeface="MS PGothic" pitchFamily="34" charset="-128"/>
              </a:rPr>
              <a:t>“Primary “</a:t>
            </a:r>
          </a:p>
          <a:p>
            <a:pPr lvl="1"/>
            <a:r>
              <a:rPr lang="en-US" altLang="zh-CN" sz="2200" smtClean="0">
                <a:solidFill>
                  <a:srgbClr val="262626"/>
                </a:solidFill>
              </a:rPr>
              <a:t>Be responsible for committing write </a:t>
            </a:r>
          </a:p>
          <a:p>
            <a:pPr lvl="1"/>
            <a:r>
              <a:rPr lang="en-US" altLang="zh-CN" sz="2200" smtClean="0">
                <a:solidFill>
                  <a:srgbClr val="262626"/>
                </a:solidFill>
              </a:rPr>
              <a:t>Set order in which data committed and propagate final committed order to secondary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200" smtClean="0">
                <a:solidFill>
                  <a:srgbClr val="262626"/>
                </a:solidFill>
              </a:rPr>
              <a:t>	(via anti-entropy)</a:t>
            </a:r>
          </a:p>
          <a:p>
            <a:pPr>
              <a:buFont typeface="Wingdings" pitchFamily="2" charset="2"/>
              <a:buBlip>
                <a:blip r:embed="rId2"/>
              </a:buBlip>
            </a:pPr>
            <a:r>
              <a:rPr sz="2800">
                <a:solidFill>
                  <a:srgbClr val="404040"/>
                </a:solidFill>
                <a:ea typeface="宋体" pitchFamily="2" charset="-122"/>
                <a:cs typeface="Arial Unicode MS" pitchFamily="34" charset="-122"/>
              </a:rPr>
              <a:t>“Secondary”</a:t>
            </a:r>
          </a:p>
          <a:p>
            <a:pPr lvl="1"/>
            <a:r>
              <a:rPr lang="en-US" altLang="zh-CN" sz="2200" smtClean="0">
                <a:solidFill>
                  <a:srgbClr val="262626"/>
                </a:solidFill>
              </a:rPr>
              <a:t>Accept write from user and propagate to Primary (using anti-entropy protocol )</a:t>
            </a:r>
          </a:p>
          <a:p>
            <a:pPr lvl="1">
              <a:buFont typeface="Wingdings" pitchFamily="2" charset="2"/>
              <a:buNone/>
            </a:pPr>
            <a:endParaRPr lang="en-US" altLang="zh-CN" sz="2000" smtClean="0">
              <a:solidFill>
                <a:srgbClr val="26262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04800" y="1052513"/>
            <a:ext cx="8610600" cy="5500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</a:pPr>
            <a:r>
              <a:rPr lang="en-US" altLang="zh-CN" sz="2800" smtClean="0">
                <a:latin typeface="Calibri" pitchFamily="34" charset="0"/>
                <a:cs typeface="Calibri" pitchFamily="34" charset="0"/>
              </a:rPr>
              <a:t>A distributed file system developed at CMU that can survive network disconnection</a:t>
            </a:r>
          </a:p>
          <a:p>
            <a:pPr>
              <a:lnSpc>
                <a:spcPct val="95000"/>
              </a:lnSpc>
            </a:pPr>
            <a:r>
              <a:rPr lang="en-US" altLang="zh-CN" sz="2800" smtClean="0">
                <a:latin typeface="Calibri" pitchFamily="34" charset="0"/>
                <a:cs typeface="Calibri" pitchFamily="34" charset="0"/>
              </a:rPr>
              <a:t>Designed on experience with using AFS:</a:t>
            </a:r>
          </a:p>
          <a:p>
            <a:pPr lvl="1">
              <a:lnSpc>
                <a:spcPct val="95000"/>
              </a:lnSpc>
            </a:pPr>
            <a:r>
              <a:rPr lang="en-US" altLang="zh-CN" sz="2200" smtClean="0">
                <a:latin typeface="Calibri" pitchFamily="34" charset="0"/>
                <a:cs typeface="Calibri" pitchFamily="34" charset="0"/>
              </a:rPr>
              <a:t>Network disconnection does occur quite often</a:t>
            </a:r>
          </a:p>
          <a:p>
            <a:pPr lvl="1">
              <a:lnSpc>
                <a:spcPct val="95000"/>
              </a:lnSpc>
            </a:pPr>
            <a:r>
              <a:rPr lang="en-US" altLang="zh-CN" sz="2200" smtClean="0">
                <a:latin typeface="Calibri" pitchFamily="34" charset="0"/>
                <a:cs typeface="Calibri" pitchFamily="34" charset="0"/>
              </a:rPr>
              <a:t>Client suffer a lot when network is down</a:t>
            </a:r>
          </a:p>
          <a:p>
            <a:r>
              <a:rPr lang="en-US" altLang="zh-TW" sz="2800" smtClean="0">
                <a:latin typeface="Calibri" pitchFamily="34" charset="0"/>
                <a:cs typeface="Calibri" pitchFamily="34" charset="0"/>
              </a:rPr>
              <a:t>CODA extends AFS by</a:t>
            </a:r>
          </a:p>
          <a:p>
            <a:pPr lvl="1"/>
            <a:r>
              <a:rPr lang="en-US" altLang="zh-TW" sz="2200" smtClean="0">
                <a:latin typeface="Calibri" pitchFamily="34" charset="0"/>
                <a:cs typeface="Calibri" pitchFamily="34" charset="0"/>
              </a:rPr>
              <a:t>Providing</a:t>
            </a:r>
            <a:r>
              <a:rPr lang="en-US" altLang="zh-TW" sz="2200" i="1" smtClean="0">
                <a:latin typeface="Calibri" pitchFamily="34" charset="0"/>
                <a:cs typeface="Calibri" pitchFamily="34" charset="0"/>
              </a:rPr>
              <a:t> constant availability </a:t>
            </a:r>
            <a:r>
              <a:rPr lang="en-US" altLang="zh-TW" sz="2200" smtClean="0">
                <a:latin typeface="Calibri" pitchFamily="34" charset="0"/>
                <a:cs typeface="Calibri" pitchFamily="34" charset="0"/>
              </a:rPr>
              <a:t>through</a:t>
            </a:r>
            <a:r>
              <a:rPr lang="en-US" altLang="zh-TW" sz="2200" i="1" smtClean="0">
                <a:latin typeface="Calibri" pitchFamily="34" charset="0"/>
                <a:cs typeface="Calibri" pitchFamily="34" charset="0"/>
              </a:rPr>
              <a:t> replication</a:t>
            </a:r>
          </a:p>
          <a:p>
            <a:pPr lvl="1"/>
            <a:r>
              <a:rPr lang="en-US" altLang="zh-TW" sz="2200" smtClean="0">
                <a:latin typeface="Calibri" pitchFamily="34" charset="0"/>
                <a:cs typeface="Calibri" pitchFamily="34" charset="0"/>
              </a:rPr>
              <a:t>Introducing a </a:t>
            </a:r>
            <a:r>
              <a:rPr lang="en-US" altLang="zh-TW" sz="2200" i="1" smtClean="0">
                <a:latin typeface="Calibri" pitchFamily="34" charset="0"/>
                <a:cs typeface="Calibri" pitchFamily="34" charset="0"/>
              </a:rPr>
              <a:t>disconnected mode</a:t>
            </a:r>
            <a:r>
              <a:rPr lang="en-US" altLang="zh-TW" sz="2200" smtClean="0">
                <a:latin typeface="Calibri" pitchFamily="34" charset="0"/>
                <a:cs typeface="Calibri" pitchFamily="34" charset="0"/>
              </a:rPr>
              <a:t> for </a:t>
            </a:r>
            <a:r>
              <a:rPr lang="en-US" altLang="zh-TW" sz="2200" i="1" smtClean="0">
                <a:latin typeface="Calibri" pitchFamily="34" charset="0"/>
                <a:cs typeface="Calibri" pitchFamily="34" charset="0"/>
              </a:rPr>
              <a:t>portable computers</a:t>
            </a:r>
          </a:p>
          <a:p>
            <a:pPr lvl="2"/>
            <a:r>
              <a:rPr lang="en-US" altLang="zh-TW" sz="2000" smtClean="0">
                <a:latin typeface="Calibri" pitchFamily="34" charset="0"/>
                <a:cs typeface="Calibri" pitchFamily="34" charset="0"/>
              </a:rPr>
              <a:t>Most lasting contribution</a:t>
            </a:r>
            <a:endParaRPr lang="en-US" altLang="zh-CN" sz="2000" smtClean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95000"/>
              </a:lnSpc>
            </a:pPr>
            <a:r>
              <a:rPr lang="en-US" altLang="zh-CN" sz="2200" smtClean="0">
                <a:latin typeface="Calibri" pitchFamily="34" charset="0"/>
                <a:cs typeface="Calibri" pitchFamily="34" charset="0"/>
              </a:rPr>
              <a:t>A good mobile file system to use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10600" cy="79216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latin typeface="Calibri" pitchFamily="34" charset="0"/>
                <a:cs typeface="Calibri" pitchFamily="34" charset="0"/>
              </a:rPr>
              <a:t>Coda</a:t>
            </a:r>
            <a:endParaRPr lang="en-US" altLang="zh-TW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5299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373688"/>
            <a:ext cx="8542337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876925"/>
            <a:ext cx="85344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412875"/>
            <a:ext cx="8729662" cy="4987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30000"/>
              </a:spcBef>
              <a:buFont typeface="Wingdings" pitchFamily="2" charset="2"/>
              <a:buBlip>
                <a:blip r:embed="rId2"/>
              </a:buBlip>
            </a:pPr>
            <a:r>
              <a:rPr sz="2800">
                <a:solidFill>
                  <a:srgbClr val="404040"/>
                </a:solidFill>
                <a:ea typeface="MS PGothic" pitchFamily="34" charset="-128"/>
              </a:rPr>
              <a:t>File</a:t>
            </a:r>
          </a:p>
          <a:p>
            <a:pPr lvl="1">
              <a:spcBef>
                <a:spcPct val="30000"/>
              </a:spcBef>
            </a:pPr>
            <a:r>
              <a:rPr lang="en-US" altLang="zh-CN" sz="2400" smtClean="0">
                <a:solidFill>
                  <a:srgbClr val="262626"/>
                </a:solidFill>
                <a:cs typeface="Calibri" pitchFamily="34" charset="0"/>
              </a:rPr>
              <a:t>abstraction of permanent storage (e.g., disk), storing data, program, directories, etc</a:t>
            </a:r>
          </a:p>
          <a:p>
            <a:pPr>
              <a:spcBef>
                <a:spcPct val="30000"/>
              </a:spcBef>
              <a:buFont typeface="Wingdings" pitchFamily="2" charset="2"/>
              <a:buBlip>
                <a:blip r:embed="rId2"/>
              </a:buBlip>
            </a:pPr>
            <a:r>
              <a:rPr sz="2800">
                <a:solidFill>
                  <a:srgbClr val="404040"/>
                </a:solidFill>
                <a:ea typeface="MS PGothic" pitchFamily="34" charset="-128"/>
              </a:rPr>
              <a:t>File system</a:t>
            </a:r>
          </a:p>
          <a:p>
            <a:pPr lvl="1">
              <a:spcBef>
                <a:spcPct val="30000"/>
              </a:spcBef>
            </a:pPr>
            <a:r>
              <a:rPr lang="en-US" altLang="zh-CN" sz="2400" smtClean="0">
                <a:solidFill>
                  <a:srgbClr val="262626"/>
                </a:solidFill>
                <a:ea typeface="PMingLiU" pitchFamily="18" charset="-120"/>
              </a:rPr>
              <a:t>responsible for organization, storage, retrieval, naming, sharing, and protection of files.</a:t>
            </a:r>
          </a:p>
          <a:p>
            <a:pPr>
              <a:spcBef>
                <a:spcPct val="30000"/>
              </a:spcBef>
              <a:buFont typeface="Wingdings" pitchFamily="2" charset="2"/>
              <a:buBlip>
                <a:blip r:embed="rId2"/>
              </a:buBlip>
            </a:pPr>
            <a:r>
              <a:rPr sz="2800">
                <a:solidFill>
                  <a:srgbClr val="404040"/>
                </a:solidFill>
                <a:ea typeface="PMingLiU" pitchFamily="18" charset="-120"/>
                <a:cs typeface="Arial Unicode MS" pitchFamily="34" charset="-122"/>
              </a:rPr>
              <a:t>Distributed file system: file system implemented and used on a distributed system.</a:t>
            </a:r>
          </a:p>
          <a:p>
            <a:pPr lvl="1">
              <a:spcBef>
                <a:spcPct val="30000"/>
              </a:spcBef>
            </a:pPr>
            <a:r>
              <a:rPr lang="en-US" altLang="zh-CN" sz="2400" smtClean="0">
                <a:solidFill>
                  <a:srgbClr val="262626"/>
                </a:solidFill>
                <a:ea typeface="PMingLiU" pitchFamily="18" charset="-120"/>
              </a:rPr>
              <a:t>Files are stored at different nodes over the network and may be replicated.</a:t>
            </a:r>
          </a:p>
          <a:p>
            <a:pPr lvl="1">
              <a:spcBef>
                <a:spcPct val="30000"/>
              </a:spcBef>
            </a:pPr>
            <a:r>
              <a:rPr lang="en-US" altLang="zh-CN" sz="2400" smtClean="0">
                <a:solidFill>
                  <a:srgbClr val="262626"/>
                </a:solidFill>
                <a:ea typeface="PMingLiU" pitchFamily="18" charset="-120"/>
              </a:rPr>
              <a:t>Users can access and share the files from different sites</a:t>
            </a:r>
            <a:endParaRPr lang="en-US" altLang="zh-TW" sz="2400" smtClean="0">
              <a:solidFill>
                <a:srgbClr val="262626"/>
              </a:solidFill>
              <a:ea typeface="PMingLiU" pitchFamily="18" charset="-120"/>
            </a:endParaRPr>
          </a:p>
        </p:txBody>
      </p:sp>
      <p:sp>
        <p:nvSpPr>
          <p:cNvPr id="371723" name="Rectangle 11"/>
          <p:cNvSpPr>
            <a:spLocks noGrp="1" noChangeArrowheads="1"/>
          </p:cNvSpPr>
          <p:nvPr>
            <p:ph type="title"/>
          </p:nvPr>
        </p:nvSpPr>
        <p:spPr>
          <a:xfrm>
            <a:off x="228600" y="476250"/>
            <a:ext cx="8610600" cy="936625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Distributed file systems</a:t>
            </a:r>
            <a:endParaRPr altLang="zh-TW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95400"/>
            <a:ext cx="868045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5000"/>
              </a:spcBef>
              <a:buFont typeface="Wingdings" pitchFamily="2" charset="2"/>
              <a:buBlip>
                <a:blip r:embed="rId2"/>
              </a:buBlip>
            </a:pPr>
            <a:r>
              <a:rPr sz="2800">
                <a:solidFill>
                  <a:srgbClr val="404040"/>
                </a:solidFill>
                <a:ea typeface="MS PGothic" pitchFamily="34" charset="-128"/>
              </a:rPr>
              <a:t>Client module hides low-level constructs of file system and directory services, making the access procedure transparent to user programs.</a:t>
            </a:r>
          </a:p>
          <a:p>
            <a:pPr lvl="1">
              <a:spcBef>
                <a:spcPct val="25000"/>
              </a:spcBef>
            </a:pPr>
            <a:r>
              <a:rPr lang="en-US" altLang="zh-CN" sz="2400" smtClean="0">
                <a:solidFill>
                  <a:srgbClr val="262626"/>
                </a:solidFill>
                <a:cs typeface="Calibri" pitchFamily="34" charset="0"/>
              </a:rPr>
              <a:t>User program should only access network files using normal file names and operations (read, write, rename, etc.)</a:t>
            </a:r>
          </a:p>
          <a:p>
            <a:pPr>
              <a:spcBef>
                <a:spcPct val="25000"/>
              </a:spcBef>
              <a:buFont typeface="Wingdings" pitchFamily="2" charset="2"/>
              <a:buBlip>
                <a:blip r:embed="rId2"/>
              </a:buBlip>
            </a:pPr>
            <a:r>
              <a:rPr sz="2800">
                <a:solidFill>
                  <a:srgbClr val="404040"/>
                </a:solidFill>
                <a:ea typeface="MS PGothic" pitchFamily="34" charset="-128"/>
              </a:rPr>
              <a:t>Client can improve file access performance by caching frequently used files in local memory / storage.</a:t>
            </a:r>
          </a:p>
          <a:p>
            <a:pPr lvl="1">
              <a:spcBef>
                <a:spcPct val="25000"/>
              </a:spcBef>
            </a:pPr>
            <a:r>
              <a:rPr lang="en-US" altLang="zh-CN" sz="2400" smtClean="0">
                <a:solidFill>
                  <a:srgbClr val="262626"/>
                </a:solidFill>
                <a:ea typeface="PMingLiU" pitchFamily="18" charset="-120"/>
              </a:rPr>
              <a:t>Caching should be handled by the client module and transparent to user.</a:t>
            </a:r>
            <a:endParaRPr lang="en-US" altLang="zh-TW" sz="2400" smtClean="0">
              <a:solidFill>
                <a:srgbClr val="262626"/>
              </a:solidFill>
              <a:ea typeface="PMingLiU" pitchFamily="18" charset="-120"/>
            </a:endParaRPr>
          </a:p>
        </p:txBody>
      </p:sp>
      <p:sp>
        <p:nvSpPr>
          <p:cNvPr id="394251" name="Rectangle 11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772400" cy="7620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Client module</a:t>
            </a:r>
            <a:endParaRPr altLang="zh-TW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57347" name="Group 4"/>
          <p:cNvGrpSpPr>
            <a:grpSpLocks/>
          </p:cNvGrpSpPr>
          <p:nvPr/>
        </p:nvGrpSpPr>
        <p:grpSpPr bwMode="auto">
          <a:xfrm>
            <a:off x="1476375" y="5373688"/>
            <a:ext cx="5648325" cy="1022350"/>
            <a:chOff x="864" y="2976"/>
            <a:chExt cx="3792" cy="816"/>
          </a:xfrm>
        </p:grpSpPr>
        <p:sp>
          <p:nvSpPr>
            <p:cNvPr id="57348" name="Rectangle 5"/>
            <p:cNvSpPr>
              <a:spLocks noChangeArrowheads="1"/>
            </p:cNvSpPr>
            <p:nvPr/>
          </p:nvSpPr>
          <p:spPr bwMode="auto">
            <a:xfrm>
              <a:off x="864" y="2976"/>
              <a:ext cx="2112" cy="81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0" hangingPunct="0"/>
              <a:r>
                <a:rPr lang="en-US" altLang="zh-TW" sz="1600">
                  <a:latin typeface="Arial" pitchFamily="34" charset="0"/>
                  <a:ea typeface="PMingLiU" pitchFamily="18" charset="-120"/>
                </a:rPr>
                <a:t>mobile client</a:t>
              </a:r>
            </a:p>
          </p:txBody>
        </p:sp>
        <p:sp>
          <p:nvSpPr>
            <p:cNvPr id="57349" name="Rectangle 6"/>
            <p:cNvSpPr>
              <a:spLocks noChangeArrowheads="1"/>
            </p:cNvSpPr>
            <p:nvPr/>
          </p:nvSpPr>
          <p:spPr bwMode="auto">
            <a:xfrm>
              <a:off x="2160" y="3216"/>
              <a:ext cx="672" cy="38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1600">
                  <a:latin typeface="Arial" pitchFamily="34" charset="0"/>
                  <a:ea typeface="PMingLiU" pitchFamily="18" charset="-120"/>
                </a:rPr>
                <a:t>cache</a:t>
              </a:r>
            </a:p>
          </p:txBody>
        </p:sp>
        <p:sp>
          <p:nvSpPr>
            <p:cNvPr id="57350" name="Oval 7"/>
            <p:cNvSpPr>
              <a:spLocks noChangeArrowheads="1"/>
            </p:cNvSpPr>
            <p:nvPr/>
          </p:nvSpPr>
          <p:spPr bwMode="auto">
            <a:xfrm>
              <a:off x="961" y="3263"/>
              <a:ext cx="816" cy="385"/>
            </a:xfrm>
            <a:prstGeom prst="ellipse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1600">
                  <a:latin typeface="Arial" pitchFamily="34" charset="0"/>
                  <a:ea typeface="PMingLiU" pitchFamily="18" charset="-120"/>
                </a:rPr>
                <a:t>application</a:t>
              </a:r>
            </a:p>
          </p:txBody>
        </p:sp>
        <p:sp>
          <p:nvSpPr>
            <p:cNvPr id="57351" name="Rectangle 8"/>
            <p:cNvSpPr>
              <a:spLocks noChangeArrowheads="1"/>
            </p:cNvSpPr>
            <p:nvPr/>
          </p:nvSpPr>
          <p:spPr bwMode="auto">
            <a:xfrm>
              <a:off x="3984" y="3216"/>
              <a:ext cx="672" cy="38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1600">
                  <a:latin typeface="Arial" pitchFamily="34" charset="0"/>
                  <a:ea typeface="PMingLiU" pitchFamily="18" charset="-120"/>
                </a:rPr>
                <a:t>server</a:t>
              </a:r>
            </a:p>
          </p:txBody>
        </p:sp>
        <p:cxnSp>
          <p:nvCxnSpPr>
            <p:cNvPr id="57352" name="AutoShape 9"/>
            <p:cNvCxnSpPr>
              <a:cxnSpLocks noChangeShapeType="1"/>
              <a:stCxn id="57350" idx="6"/>
            </p:cNvCxnSpPr>
            <p:nvPr/>
          </p:nvCxnSpPr>
          <p:spPr bwMode="auto">
            <a:xfrm flipV="1">
              <a:off x="1777" y="3435"/>
              <a:ext cx="344" cy="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353" name="AutoShape 10"/>
            <p:cNvCxnSpPr>
              <a:cxnSpLocks noChangeShapeType="1"/>
              <a:stCxn id="57349" idx="3"/>
              <a:endCxn id="57351" idx="1"/>
            </p:cNvCxnSpPr>
            <p:nvPr/>
          </p:nvCxnSpPr>
          <p:spPr bwMode="auto">
            <a:xfrm>
              <a:off x="2832" y="3408"/>
              <a:ext cx="115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371600"/>
            <a:ext cx="8729662" cy="5153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30000"/>
              </a:spcBef>
              <a:buFont typeface="Wingdings" pitchFamily="2" charset="2"/>
              <a:buBlip>
                <a:blip r:embed="rId2"/>
              </a:buBlip>
            </a:pPr>
            <a:r>
              <a:rPr sz="2600">
                <a:solidFill>
                  <a:srgbClr val="404040"/>
                </a:solidFill>
                <a:ea typeface="MS PGothic" pitchFamily="34" charset="-128"/>
              </a:rPr>
              <a:t>The following protocols may be used: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altLang="zh-CN" sz="2000" smtClean="0">
                <a:solidFill>
                  <a:srgbClr val="262626"/>
                </a:solidFill>
                <a:cs typeface="Calibri" pitchFamily="34" charset="0"/>
              </a:rPr>
              <a:t>Write-through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altLang="zh-CN" sz="1600" smtClean="0">
                <a:cs typeface="Calibri" pitchFamily="34" charset="0"/>
              </a:rPr>
              <a:t>An update changes local copy, also sent to server for action with similar write message 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altLang="zh-CN" sz="2000" smtClean="0">
                <a:solidFill>
                  <a:srgbClr val="262626"/>
                </a:solidFill>
                <a:cs typeface="Calibri" pitchFamily="34" charset="0"/>
              </a:rPr>
              <a:t>Delayed write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altLang="zh-CN" sz="1600" smtClean="0">
                <a:cs typeface="Calibri" pitchFamily="34" charset="0"/>
              </a:rPr>
              <a:t>Update local copy and batch updates before sending them to server for action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altLang="zh-CN" sz="2000" smtClean="0">
                <a:solidFill>
                  <a:srgbClr val="262626"/>
                </a:solidFill>
                <a:cs typeface="Calibri" pitchFamily="34" charset="0"/>
              </a:rPr>
              <a:t>Write-on-close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altLang="zh-CN" sz="1600" smtClean="0">
                <a:cs typeface="Calibri" pitchFamily="34" charset="0"/>
              </a:rPr>
              <a:t>Update local copy and send final copy on closing of the file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altLang="zh-CN" sz="2000" smtClean="0">
                <a:solidFill>
                  <a:srgbClr val="262626"/>
                </a:solidFill>
                <a:cs typeface="Calibri" pitchFamily="34" charset="0"/>
              </a:rPr>
              <a:t>Mutual-exclusive write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altLang="zh-CN" sz="1600" smtClean="0">
                <a:cs typeface="Calibri" pitchFamily="34" charset="0"/>
              </a:rPr>
              <a:t>Lock the file for writing at a coordinating manager (which can be distributed)</a:t>
            </a:r>
          </a:p>
          <a:p>
            <a:pPr>
              <a:spcBef>
                <a:spcPct val="30000"/>
              </a:spcBef>
              <a:buFont typeface="Wingdings" pitchFamily="2" charset="2"/>
              <a:buBlip>
                <a:blip r:embed="rId2"/>
              </a:buBlip>
            </a:pPr>
            <a:r>
              <a:rPr sz="2600">
                <a:solidFill>
                  <a:srgbClr val="404040"/>
                </a:solidFill>
                <a:ea typeface="MS PGothic" pitchFamily="34" charset="-128"/>
              </a:rPr>
              <a:t>In a mobile environment, additional complexities need to be considered: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altLang="zh-CN" sz="2000" smtClean="0">
                <a:solidFill>
                  <a:srgbClr val="262626"/>
                </a:solidFill>
                <a:cs typeface="Calibri" pitchFamily="34" charset="0"/>
              </a:rPr>
              <a:t>Weak connection: write-through and mutual-exclusive write are impractical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altLang="zh-CN" sz="2000" smtClean="0">
                <a:solidFill>
                  <a:srgbClr val="262626"/>
                </a:solidFill>
                <a:cs typeface="Calibri" pitchFamily="34" charset="0"/>
              </a:rPr>
              <a:t>Disconnection: even delayed write may not work</a:t>
            </a:r>
          </a:p>
          <a:p>
            <a:pPr>
              <a:spcBef>
                <a:spcPct val="30000"/>
              </a:spcBef>
              <a:buFont typeface="Wingdings" pitchFamily="2" charset="2"/>
              <a:buBlip>
                <a:blip r:embed="rId2"/>
              </a:buBlip>
            </a:pPr>
            <a:r>
              <a:rPr sz="2600">
                <a:solidFill>
                  <a:srgbClr val="404040"/>
                </a:solidFill>
                <a:ea typeface="PMingLiU" pitchFamily="18" charset="-120"/>
                <a:cs typeface="Arial Unicode MS" pitchFamily="34" charset="-122"/>
              </a:rPr>
              <a:t>File hoarding / prefectching and reintegration</a:t>
            </a:r>
            <a:endParaRPr altLang="zh-TW" sz="2600">
              <a:solidFill>
                <a:srgbClr val="404040"/>
              </a:solidFill>
              <a:ea typeface="PMingLiU" pitchFamily="18" charset="-120"/>
              <a:cs typeface="Arial Unicode MS" pitchFamily="34" charset="-122"/>
            </a:endParaRPr>
          </a:p>
        </p:txBody>
      </p:sp>
      <p:sp>
        <p:nvSpPr>
          <p:cNvPr id="305167" name="Rectangle 15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382000" cy="7620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MS PGothic" pitchFamily="34" charset="-128"/>
                <a:cs typeface="Arial Unicode MS" pitchFamily="34" charset="-122"/>
              </a:rPr>
              <a:t>Caching at client</a:t>
            </a:r>
            <a:endParaRPr altLang="zh-TW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MS PGothic" pitchFamily="34" charset="-128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763000" cy="5334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15000"/>
              </a:spcBef>
              <a:buFont typeface="Wingdings" pitchFamily="2" charset="2"/>
              <a:buBlip>
                <a:blip r:embed="rId2"/>
              </a:buBlip>
            </a:pPr>
            <a:r>
              <a:rPr sz="2400">
                <a:solidFill>
                  <a:srgbClr val="404040"/>
                </a:solidFill>
                <a:ea typeface="MS PGothic" pitchFamily="34" charset="-128"/>
              </a:rPr>
              <a:t>AFS is a Unix-based distributed file system, runnable on Mach as well, and is compatible with NFS</a:t>
            </a:r>
          </a:p>
          <a:p>
            <a:pPr>
              <a:lnSpc>
                <a:spcPct val="95000"/>
              </a:lnSpc>
              <a:spcBef>
                <a:spcPct val="25000"/>
              </a:spcBef>
              <a:buFont typeface="Wingdings" pitchFamily="2" charset="2"/>
              <a:buBlip>
                <a:blip r:embed="rId2"/>
              </a:buBlip>
            </a:pPr>
            <a:r>
              <a:rPr sz="2400">
                <a:solidFill>
                  <a:srgbClr val="404040"/>
                </a:solidFill>
                <a:ea typeface="MS PGothic" pitchFamily="34" charset="-128"/>
              </a:rPr>
              <a:t>AFS adopts the </a:t>
            </a:r>
            <a:r>
              <a:rPr sz="2400" i="1">
                <a:solidFill>
                  <a:srgbClr val="404040"/>
                </a:solidFill>
                <a:ea typeface="MS PGothic" pitchFamily="34" charset="-128"/>
              </a:rPr>
              <a:t>upload/download</a:t>
            </a:r>
            <a:r>
              <a:rPr sz="2400">
                <a:solidFill>
                  <a:srgbClr val="404040"/>
                </a:solidFill>
                <a:ea typeface="MS PGothic" pitchFamily="34" charset="-128"/>
              </a:rPr>
              <a:t> model instead of merely performing remote accesses.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altLang="zh-CN" sz="2000" smtClean="0">
                <a:solidFill>
                  <a:srgbClr val="262626"/>
                </a:solidFill>
                <a:ea typeface="PMingLiU" pitchFamily="18" charset="-120"/>
              </a:rPr>
              <a:t>The whole file is transferred to and cached in client sites</a:t>
            </a:r>
          </a:p>
          <a:p>
            <a:pPr>
              <a:lnSpc>
                <a:spcPct val="95000"/>
              </a:lnSpc>
              <a:spcBef>
                <a:spcPct val="25000"/>
              </a:spcBef>
              <a:buFont typeface="Wingdings" pitchFamily="2" charset="2"/>
              <a:buBlip>
                <a:blip r:embed="rId2"/>
              </a:buBlip>
            </a:pPr>
            <a:r>
              <a:rPr sz="2400">
                <a:solidFill>
                  <a:srgbClr val="404040"/>
                </a:solidFill>
                <a:ea typeface="PMingLiU" pitchFamily="18" charset="-120"/>
                <a:cs typeface="Arial Unicode MS" pitchFamily="34" charset="-122"/>
              </a:rPr>
              <a:t>Observations based on real measurements on Unix-based systems;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altLang="zh-CN" sz="2000" smtClean="0">
                <a:solidFill>
                  <a:srgbClr val="262626"/>
                </a:solidFill>
                <a:ea typeface="PMingLiU" pitchFamily="18" charset="-120"/>
              </a:rPr>
              <a:t>Most files are smaller than 10k bytes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altLang="zh-CN" sz="2000" smtClean="0">
                <a:solidFill>
                  <a:srgbClr val="262626"/>
                </a:solidFill>
                <a:ea typeface="PMingLiU" pitchFamily="18" charset="-120"/>
              </a:rPr>
              <a:t>Most files are of a shot live.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altLang="zh-CN" sz="2000" smtClean="0">
                <a:solidFill>
                  <a:srgbClr val="262626"/>
                </a:solidFill>
                <a:ea typeface="PMingLiU" pitchFamily="18" charset="-120"/>
              </a:rPr>
              <a:t>Reads are about 6 times more common than writes.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altLang="zh-CN" sz="2000" smtClean="0">
                <a:solidFill>
                  <a:srgbClr val="262626"/>
                </a:solidFill>
                <a:ea typeface="PMingLiU" pitchFamily="18" charset="-120"/>
              </a:rPr>
              <a:t>Sequential access is common, but random access is rate.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altLang="zh-CN" sz="2000" smtClean="0">
                <a:solidFill>
                  <a:srgbClr val="262626"/>
                </a:solidFill>
                <a:ea typeface="PMingLiU" pitchFamily="18" charset="-120"/>
              </a:rPr>
              <a:t>Most files are accessed by one user, and for shared files, often only a single writer.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altLang="zh-CN" sz="2000" smtClean="0">
                <a:solidFill>
                  <a:srgbClr val="262626"/>
                </a:solidFill>
                <a:ea typeface="PMingLiU" pitchFamily="18" charset="-120"/>
              </a:rPr>
              <a:t>Files are references in bursts. A file recently updated is likely to be accessed in neat future, in a LRU manner.</a:t>
            </a:r>
            <a:endParaRPr lang="en-US" altLang="zh-TW" sz="2000" smtClean="0">
              <a:solidFill>
                <a:srgbClr val="262626"/>
              </a:solidFill>
              <a:ea typeface="PMingLiU" pitchFamily="18" charset="-120"/>
            </a:endParaRPr>
          </a:p>
        </p:txBody>
      </p:sp>
      <p:sp>
        <p:nvSpPr>
          <p:cNvPr id="348173" name="Rectangle 13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7620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Andrew file system</a:t>
            </a:r>
            <a:endParaRPr altLang="zh-TW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268413"/>
            <a:ext cx="8812212" cy="5113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15000"/>
              </a:spcBef>
              <a:buFont typeface="Wingdings" pitchFamily="2" charset="2"/>
              <a:buBlip>
                <a:blip r:embed="rId2"/>
              </a:buBlip>
            </a:pPr>
            <a:r>
              <a:rPr sz="3000">
                <a:solidFill>
                  <a:srgbClr val="404040"/>
                </a:solidFill>
                <a:ea typeface="MS PGothic" pitchFamily="34" charset="-128"/>
              </a:rPr>
              <a:t>AFS caches a file at client upon opening the file, together with a </a:t>
            </a:r>
            <a:r>
              <a:rPr sz="3000" i="1">
                <a:solidFill>
                  <a:srgbClr val="404040"/>
                </a:solidFill>
                <a:ea typeface="MS PGothic" pitchFamily="34" charset="-128"/>
              </a:rPr>
              <a:t>callback promise</a:t>
            </a:r>
            <a:r>
              <a:rPr sz="3000">
                <a:solidFill>
                  <a:srgbClr val="404040"/>
                </a:solidFill>
                <a:ea typeface="MS PGothic" pitchFamily="34" charset="-128"/>
              </a:rPr>
              <a:t> token (2 states: valid or cancelled).</a:t>
            </a:r>
          </a:p>
          <a:p>
            <a:pPr lvl="1">
              <a:spcBef>
                <a:spcPct val="15000"/>
              </a:spcBef>
            </a:pPr>
            <a:r>
              <a:rPr lang="en-US" altLang="zh-CN" smtClean="0">
                <a:solidFill>
                  <a:srgbClr val="262626"/>
                </a:solidFill>
                <a:cs typeface="Calibri" pitchFamily="34" charset="0"/>
              </a:rPr>
              <a:t>S</a:t>
            </a:r>
            <a:r>
              <a:rPr lang="en-US" altLang="zh-TW" smtClean="0">
                <a:solidFill>
                  <a:srgbClr val="262626"/>
                </a:solidFill>
                <a:cs typeface="Calibri" pitchFamily="34" charset="0"/>
              </a:rPr>
              <a:t>erver </a:t>
            </a:r>
            <a:r>
              <a:rPr lang="en-US" altLang="zh-TW" i="1" smtClean="0">
                <a:solidFill>
                  <a:srgbClr val="262626"/>
                </a:solidFill>
                <a:cs typeface="Calibri" pitchFamily="34" charset="0"/>
              </a:rPr>
              <a:t>promises to notify</a:t>
            </a:r>
            <a:r>
              <a:rPr lang="en-US" altLang="zh-TW" smtClean="0">
                <a:solidFill>
                  <a:srgbClr val="262626"/>
                </a:solidFill>
                <a:cs typeface="Calibri" pitchFamily="34" charset="0"/>
              </a:rPr>
              <a:t> </a:t>
            </a:r>
            <a:r>
              <a:rPr lang="en-US" altLang="zh-CN" smtClean="0">
                <a:solidFill>
                  <a:srgbClr val="262626"/>
                </a:solidFill>
                <a:cs typeface="Calibri" pitchFamily="34" charset="0"/>
              </a:rPr>
              <a:t>client</a:t>
            </a:r>
            <a:r>
              <a:rPr lang="en-US" altLang="zh-TW" smtClean="0">
                <a:solidFill>
                  <a:srgbClr val="262626"/>
                </a:solidFill>
                <a:cs typeface="Calibri" pitchFamily="34" charset="0"/>
              </a:rPr>
              <a:t> whenever it receives a </a:t>
            </a:r>
            <a:r>
              <a:rPr lang="en-US" altLang="zh-TW" i="1" smtClean="0">
                <a:solidFill>
                  <a:srgbClr val="262626"/>
                </a:solidFill>
                <a:cs typeface="Calibri" pitchFamily="34" charset="0"/>
              </a:rPr>
              <a:t>new version</a:t>
            </a:r>
            <a:r>
              <a:rPr lang="en-US" altLang="zh-TW" smtClean="0">
                <a:solidFill>
                  <a:srgbClr val="262626"/>
                </a:solidFill>
                <a:cs typeface="Calibri" pitchFamily="34" charset="0"/>
              </a:rPr>
              <a:t> of the file from any other client</a:t>
            </a:r>
            <a:r>
              <a:rPr lang="en-US" altLang="zh-CN" smtClean="0">
                <a:solidFill>
                  <a:srgbClr val="262626"/>
                </a:solidFill>
                <a:cs typeface="Calibri" pitchFamily="34" charset="0"/>
              </a:rPr>
              <a:t>.</a:t>
            </a:r>
          </a:p>
          <a:p>
            <a:pPr lvl="2">
              <a:lnSpc>
                <a:spcPct val="95000"/>
              </a:lnSpc>
              <a:spcBef>
                <a:spcPct val="15000"/>
              </a:spcBef>
            </a:pPr>
            <a:r>
              <a:rPr lang="en-US" altLang="zh-CN" smtClean="0">
                <a:cs typeface="Calibri" pitchFamily="34" charset="0"/>
              </a:rPr>
              <a:t>It will send a callback to client </a:t>
            </a:r>
          </a:p>
          <a:p>
            <a:pPr lvl="2">
              <a:lnSpc>
                <a:spcPct val="95000"/>
              </a:lnSpc>
              <a:spcBef>
                <a:spcPct val="15000"/>
              </a:spcBef>
            </a:pPr>
            <a:r>
              <a:rPr lang="en-US" altLang="zh-CN" smtClean="0">
                <a:cs typeface="Calibri" pitchFamily="34" charset="0"/>
              </a:rPr>
              <a:t>Client invalidates the cached copy, by setting the promise state to canceled.</a:t>
            </a:r>
          </a:p>
          <a:p>
            <a:pPr lvl="1">
              <a:spcBef>
                <a:spcPct val="15000"/>
              </a:spcBef>
            </a:pPr>
            <a:r>
              <a:rPr lang="en-US" altLang="zh-TW" smtClean="0">
                <a:solidFill>
                  <a:srgbClr val="262626"/>
                </a:solidFill>
                <a:cs typeface="Calibri" pitchFamily="34" charset="0"/>
              </a:rPr>
              <a:t>Relieves the server from having to answer a  call from the client every time the file is opened</a:t>
            </a:r>
          </a:p>
          <a:p>
            <a:pPr lvl="2"/>
            <a:r>
              <a:rPr lang="en-US" altLang="zh-TW" smtClean="0">
                <a:cs typeface="Calibri" pitchFamily="34" charset="0"/>
              </a:rPr>
              <a:t>Significant reduction of server workload</a:t>
            </a:r>
            <a:endParaRPr lang="en-US" altLang="zh-CN" smtClean="0">
              <a:cs typeface="Calibri" pitchFamily="34" charset="0"/>
            </a:endParaRP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7620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Andrew file system</a:t>
            </a:r>
            <a:endParaRPr altLang="zh-TW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341438"/>
            <a:ext cx="8763000" cy="5211762"/>
          </a:xfrm>
        </p:spPr>
        <p:txBody>
          <a:bodyPr/>
          <a:lstStyle/>
          <a:p>
            <a:pPr>
              <a:lnSpc>
                <a:spcPct val="95000"/>
              </a:lnSpc>
              <a:defRPr/>
            </a:pPr>
            <a:r>
              <a:rPr sz="2800">
                <a:ea typeface="PMingLiU" pitchFamily="18" charset="-120"/>
              </a:rPr>
              <a:t>On read/write, operation is done on local cached copy at client</a:t>
            </a:r>
          </a:p>
          <a:p>
            <a:pPr>
              <a:lnSpc>
                <a:spcPct val="95000"/>
              </a:lnSpc>
              <a:defRPr/>
            </a:pPr>
            <a:r>
              <a:rPr sz="2800">
                <a:ea typeface="PMingLiU" pitchFamily="18" charset="-120"/>
              </a:rPr>
              <a:t>AFS performs write-on-close </a:t>
            </a:r>
          </a:p>
          <a:p>
            <a:pPr lvl="1">
              <a:lnSpc>
                <a:spcPct val="95000"/>
              </a:lnSpc>
              <a:defRPr/>
            </a:pPr>
            <a:r>
              <a:rPr lang="en-US" altLang="zh-CN" sz="2400" dirty="0">
                <a:ea typeface="PMingLiU" pitchFamily="18" charset="-120"/>
              </a:rPr>
              <a:t>Upon a close operation, the file is sent back to server for update, retained at client if necessary</a:t>
            </a:r>
          </a:p>
          <a:p>
            <a:pPr>
              <a:lnSpc>
                <a:spcPct val="95000"/>
              </a:lnSpc>
              <a:defRPr/>
            </a:pPr>
            <a:r>
              <a:rPr sz="2800">
                <a:ea typeface="PMingLiU" pitchFamily="18" charset="-120"/>
              </a:rPr>
              <a:t>AFS provides </a:t>
            </a:r>
            <a:r>
              <a:rPr sz="2800" i="1">
                <a:ea typeface="PMingLiU" pitchFamily="18" charset="-120"/>
              </a:rPr>
              <a:t>approximated </a:t>
            </a:r>
            <a:r>
              <a:rPr sz="2800">
                <a:ea typeface="PMingLiU" pitchFamily="18" charset="-120"/>
              </a:rPr>
              <a:t> Unix semantics, close to session semantics,  by using callback promise.</a:t>
            </a:r>
          </a:p>
          <a:p>
            <a:pPr lvl="1">
              <a:lnSpc>
                <a:spcPct val="95000"/>
              </a:lnSpc>
              <a:defRPr/>
            </a:pPr>
            <a:r>
              <a:rPr lang="en-US" altLang="zh-TW" sz="2400" dirty="0">
                <a:ea typeface="PMingLiU" pitchFamily="18" charset="-120"/>
              </a:rPr>
              <a:t>Server is not updated until file is closed</a:t>
            </a:r>
          </a:p>
          <a:p>
            <a:pPr lvl="1">
              <a:lnSpc>
                <a:spcPct val="95000"/>
              </a:lnSpc>
              <a:defRPr/>
            </a:pPr>
            <a:r>
              <a:rPr lang="en-US" altLang="zh-TW" sz="2400" dirty="0">
                <a:ea typeface="PMingLiU" pitchFamily="18" charset="-120"/>
              </a:rPr>
              <a:t>Client  is not updated until it reopens the file</a:t>
            </a:r>
            <a:r>
              <a:rPr lang="en-US" altLang="zh-CN" sz="2400" dirty="0">
                <a:ea typeface="PMingLiU" pitchFamily="18" charset="-120"/>
              </a:rPr>
              <a:t> </a:t>
            </a:r>
          </a:p>
          <a:p>
            <a:pPr lvl="1">
              <a:lnSpc>
                <a:spcPct val="95000"/>
              </a:lnSpc>
              <a:defRPr/>
            </a:pPr>
            <a:r>
              <a:rPr lang="en-US" altLang="zh-CN" sz="2400" dirty="0">
                <a:ea typeface="PMingLiU" pitchFamily="18" charset="-120"/>
              </a:rPr>
              <a:t>Does not handle concurrent updates</a:t>
            </a:r>
          </a:p>
          <a:p>
            <a:pPr lvl="1">
              <a:lnSpc>
                <a:spcPct val="95000"/>
              </a:lnSpc>
              <a:defRPr/>
            </a:pPr>
            <a:r>
              <a:rPr lang="en-US" altLang="zh-CN" sz="2400" dirty="0">
                <a:ea typeface="PMingLiU" pitchFamily="18" charset="-120"/>
              </a:rPr>
              <a:t>Only final file closing operation </a:t>
            </a:r>
            <a:r>
              <a:rPr lang="en-US" altLang="zh-CN" sz="2400" dirty="0" smtClean="0">
                <a:ea typeface="PMingLiU" pitchFamily="18" charset="-120"/>
              </a:rPr>
              <a:t>can retain </a:t>
            </a:r>
            <a:r>
              <a:rPr lang="en-US" altLang="zh-CN" sz="2400" dirty="0">
                <a:ea typeface="PMingLiU" pitchFamily="18" charset="-120"/>
              </a:rPr>
              <a:t>all updates it makes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404813"/>
            <a:ext cx="8610600" cy="8636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Andrew file system</a:t>
            </a:r>
            <a:endParaRPr altLang="zh-TW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79388" y="1268413"/>
            <a:ext cx="8736012" cy="5208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2800" smtClean="0">
                <a:latin typeface="Calibri" pitchFamily="34" charset="0"/>
                <a:cs typeface="Calibri" pitchFamily="34" charset="0"/>
              </a:rPr>
              <a:t>Objectives</a:t>
            </a:r>
          </a:p>
          <a:p>
            <a:pPr lvl="1">
              <a:lnSpc>
                <a:spcPct val="90000"/>
              </a:lnSpc>
            </a:pPr>
            <a:r>
              <a:rPr lang="en-US" altLang="zh-CN" sz="2400" smtClean="0">
                <a:latin typeface="Calibri" pitchFamily="34" charset="0"/>
                <a:cs typeface="Calibri" pitchFamily="34" charset="0"/>
              </a:rPr>
              <a:t>Ensure </a:t>
            </a:r>
            <a:r>
              <a:rPr lang="en-US" altLang="zh-CN" sz="2400" i="1" smtClean="0">
                <a:latin typeface="Calibri" pitchFamily="34" charset="0"/>
                <a:cs typeface="Calibri" pitchFamily="34" charset="0"/>
              </a:rPr>
              <a:t>data availability</a:t>
            </a:r>
            <a:r>
              <a:rPr lang="en-US" altLang="zh-CN" sz="2400" smtClean="0">
                <a:latin typeface="Calibri" pitchFamily="34" charset="0"/>
                <a:cs typeface="Calibri" pitchFamily="34" charset="0"/>
              </a:rPr>
              <a:t> even under disconnection</a:t>
            </a:r>
          </a:p>
          <a:p>
            <a:pPr lvl="1">
              <a:lnSpc>
                <a:spcPct val="90000"/>
              </a:lnSpc>
            </a:pPr>
            <a:r>
              <a:rPr lang="en-US" altLang="zh-CN" sz="2400" smtClean="0">
                <a:latin typeface="Calibri" pitchFamily="34" charset="0"/>
                <a:cs typeface="Calibri" pitchFamily="34" charset="0"/>
              </a:rPr>
              <a:t>Tradeoff between consistency of data and autonomy of client</a:t>
            </a:r>
          </a:p>
          <a:p>
            <a:pPr>
              <a:lnSpc>
                <a:spcPct val="90000"/>
              </a:lnSpc>
            </a:pPr>
            <a:r>
              <a:rPr lang="en-US" altLang="zh-CN" sz="2800" smtClean="0">
                <a:latin typeface="Calibri" pitchFamily="34" charset="0"/>
                <a:cs typeface="Calibri" pitchFamily="34" charset="0"/>
              </a:rPr>
              <a:t>Solutions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solidFill>
                  <a:srgbClr val="262626"/>
                </a:solidFill>
                <a:latin typeface="Calibri" pitchFamily="34" charset="0"/>
              </a:rPr>
              <a:t>Standard file systems (e.g., NFS) are very inefficient, almost unusable</a:t>
            </a:r>
          </a:p>
          <a:p>
            <a:pPr lvl="1">
              <a:lnSpc>
                <a:spcPct val="90000"/>
              </a:lnSpc>
            </a:pPr>
            <a:r>
              <a:rPr lang="en-US" altLang="zh-CN" sz="2400" smtClean="0">
                <a:latin typeface="Calibri" pitchFamily="34" charset="0"/>
                <a:cs typeface="Calibri" pitchFamily="34" charset="0"/>
              </a:rPr>
              <a:t>Approaches to achieving data availability</a:t>
            </a:r>
          </a:p>
          <a:p>
            <a:pPr lvl="2">
              <a:lnSpc>
                <a:spcPct val="90000"/>
              </a:lnSpc>
            </a:pPr>
            <a:r>
              <a:rPr lang="en-US" altLang="zh-CN" sz="2200" smtClean="0">
                <a:latin typeface="Calibri" pitchFamily="34" charset="0"/>
                <a:cs typeface="Calibri" pitchFamily="34" charset="0"/>
              </a:rPr>
              <a:t>Caching, prefetching, hoarding</a:t>
            </a:r>
          </a:p>
          <a:p>
            <a:pPr lvl="1">
              <a:lnSpc>
                <a:spcPct val="90000"/>
              </a:lnSpc>
            </a:pPr>
            <a:r>
              <a:rPr lang="en-US" altLang="zh-CN" sz="2400" smtClean="0">
                <a:latin typeface="Calibri" pitchFamily="34" charset="0"/>
                <a:cs typeface="Calibri" pitchFamily="34" charset="0"/>
              </a:rPr>
              <a:t>Solutions need to ensure certain degree of data consistency</a:t>
            </a:r>
          </a:p>
          <a:p>
            <a:pPr lvl="2">
              <a:lnSpc>
                <a:spcPct val="90000"/>
              </a:lnSpc>
            </a:pPr>
            <a:r>
              <a:rPr lang="en-US" altLang="zh-CN" sz="2200" smtClean="0">
                <a:latin typeface="Calibri" pitchFamily="34" charset="0"/>
                <a:cs typeface="Calibri" pitchFamily="34" charset="0"/>
              </a:rPr>
              <a:t>Update conflict detection / resolution </a:t>
            </a:r>
          </a:p>
          <a:p>
            <a:pPr lvl="2">
              <a:lnSpc>
                <a:spcPct val="90000"/>
              </a:lnSpc>
            </a:pPr>
            <a:r>
              <a:rPr lang="en-US" altLang="zh-CN" sz="2200" smtClean="0">
                <a:latin typeface="Calibri" pitchFamily="34" charset="0"/>
                <a:cs typeface="Calibri" pitchFamily="34" charset="0"/>
              </a:rPr>
              <a:t>Data reintegration</a:t>
            </a:r>
          </a:p>
          <a:p>
            <a:pPr lvl="2">
              <a:lnSpc>
                <a:spcPct val="90000"/>
              </a:lnSpc>
            </a:pPr>
            <a:r>
              <a:rPr lang="en-US" altLang="zh-CN" sz="2200" smtClean="0">
                <a:latin typeface="Calibri" pitchFamily="34" charset="0"/>
                <a:cs typeface="Calibri" pitchFamily="34" charset="0"/>
              </a:rPr>
              <a:t>Weak consistency</a:t>
            </a:r>
            <a:endParaRPr lang="en-US" altLang="zh-TW" sz="2200" smtClean="0">
              <a:latin typeface="Calibri" pitchFamily="34" charset="0"/>
              <a:cs typeface="Calibri" pitchFamily="34" charset="0"/>
            </a:endParaRPr>
          </a:p>
          <a:p>
            <a:pPr lvl="3">
              <a:lnSpc>
                <a:spcPct val="90000"/>
              </a:lnSpc>
            </a:pPr>
            <a:r>
              <a:rPr lang="en-US" altLang="zh-CN" smtClean="0">
                <a:latin typeface="Calibri" pitchFamily="34" charset="0"/>
                <a:cs typeface="Calibri" pitchFamily="34" charset="0"/>
              </a:rPr>
              <a:t>Cost of enforcing data consistency is high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610600" cy="79216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latin typeface="Calibri" pitchFamily="34" charset="0"/>
                <a:cs typeface="Calibri" pitchFamily="34" charset="0"/>
              </a:rPr>
              <a:t>Approaches</a:t>
            </a:r>
            <a:endParaRPr lang="en-US" altLang="zh-TW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68413"/>
            <a:ext cx="8763000" cy="162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buFont typeface="Wingdings" pitchFamily="2" charset="2"/>
              <a:buBlip>
                <a:blip r:embed="rId2"/>
              </a:buBlip>
            </a:pPr>
            <a:r>
              <a:rPr sz="2400">
                <a:solidFill>
                  <a:srgbClr val="404040"/>
                </a:solidFill>
                <a:ea typeface="MS PGothic" pitchFamily="34" charset="-128"/>
              </a:rPr>
              <a:t>If</a:t>
            </a:r>
            <a:r>
              <a:rPr altLang="zh-TW" sz="2400">
                <a:solidFill>
                  <a:srgbClr val="404040"/>
                </a:solidFill>
                <a:ea typeface="MS PGothic" pitchFamily="34" charset="-128"/>
              </a:rPr>
              <a:t> two users on two different workstations modify the same file at the same time, the users closing the file last will overwrite the changes made by the other user</a:t>
            </a:r>
            <a:endParaRPr sz="2400">
              <a:solidFill>
                <a:srgbClr val="404040"/>
              </a:solidFill>
              <a:ea typeface="MS PGothic" pitchFamily="34" charset="-128"/>
            </a:endParaRP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8610600" cy="7620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Andrew file system</a:t>
            </a:r>
            <a:endParaRPr altLang="zh-TW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2467" name="Line 4"/>
          <p:cNvSpPr>
            <a:spLocks noChangeShapeType="1"/>
          </p:cNvSpPr>
          <p:nvPr/>
        </p:nvSpPr>
        <p:spPr bwMode="auto">
          <a:xfrm flipV="1">
            <a:off x="611188" y="4508500"/>
            <a:ext cx="68199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8" name="Text Box 5"/>
          <p:cNvSpPr txBox="1">
            <a:spLocks noChangeArrowheads="1"/>
          </p:cNvSpPr>
          <p:nvPr/>
        </p:nvSpPr>
        <p:spPr bwMode="auto">
          <a:xfrm>
            <a:off x="6484938" y="4522788"/>
            <a:ext cx="7540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latinLnBrk="1" hangingPunct="1"/>
            <a:r>
              <a:rPr kumimoji="1" lang="en-US" altLang="zh-TW" sz="2200">
                <a:latin typeface="Calibri" pitchFamily="34" charset="0"/>
                <a:cs typeface="Calibri" pitchFamily="34" charset="0"/>
              </a:rPr>
              <a:t>Time</a:t>
            </a:r>
          </a:p>
        </p:txBody>
      </p:sp>
      <p:grpSp>
        <p:nvGrpSpPr>
          <p:cNvPr id="62469" name="Group 6"/>
          <p:cNvGrpSpPr>
            <a:grpSpLocks/>
          </p:cNvGrpSpPr>
          <p:nvPr/>
        </p:nvGrpSpPr>
        <p:grpSpPr bwMode="auto">
          <a:xfrm>
            <a:off x="763588" y="4051300"/>
            <a:ext cx="685800" cy="1066800"/>
            <a:chOff x="2664" y="3216"/>
            <a:chExt cx="432" cy="672"/>
          </a:xfrm>
        </p:grpSpPr>
        <p:grpSp>
          <p:nvGrpSpPr>
            <p:cNvPr id="62513" name="Group 7"/>
            <p:cNvGrpSpPr>
              <a:grpSpLocks/>
            </p:cNvGrpSpPr>
            <p:nvPr/>
          </p:nvGrpSpPr>
          <p:grpSpPr bwMode="auto">
            <a:xfrm>
              <a:off x="2664" y="3216"/>
              <a:ext cx="432" cy="672"/>
              <a:chOff x="864" y="2784"/>
              <a:chExt cx="432" cy="672"/>
            </a:xfrm>
          </p:grpSpPr>
          <p:sp>
            <p:nvSpPr>
              <p:cNvPr id="62515" name="Line 8"/>
              <p:cNvSpPr>
                <a:spLocks noChangeShapeType="1"/>
              </p:cNvSpPr>
              <p:nvPr/>
            </p:nvSpPr>
            <p:spPr bwMode="auto">
              <a:xfrm>
                <a:off x="864" y="2880"/>
                <a:ext cx="0" cy="48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2516" name="Group 9"/>
              <p:cNvGrpSpPr>
                <a:grpSpLocks/>
              </p:cNvGrpSpPr>
              <p:nvPr/>
            </p:nvGrpSpPr>
            <p:grpSpPr bwMode="auto">
              <a:xfrm>
                <a:off x="864" y="2784"/>
                <a:ext cx="432" cy="672"/>
                <a:chOff x="864" y="2787"/>
                <a:chExt cx="432" cy="672"/>
              </a:xfrm>
            </p:grpSpPr>
            <p:sp>
              <p:nvSpPr>
                <p:cNvPr id="62517" name="Oval 10"/>
                <p:cNvSpPr>
                  <a:spLocks noChangeArrowheads="1"/>
                </p:cNvSpPr>
                <p:nvPr/>
              </p:nvSpPr>
              <p:spPr bwMode="auto">
                <a:xfrm>
                  <a:off x="864" y="3267"/>
                  <a:ext cx="432" cy="19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20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2518" name="Rectangle 11"/>
                <p:cNvSpPr>
                  <a:spLocks noChangeArrowheads="1"/>
                </p:cNvSpPr>
                <p:nvPr/>
              </p:nvSpPr>
              <p:spPr bwMode="auto">
                <a:xfrm>
                  <a:off x="864" y="2880"/>
                  <a:ext cx="432" cy="48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220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2519" name="Oval 12"/>
                <p:cNvSpPr>
                  <a:spLocks noChangeArrowheads="1"/>
                </p:cNvSpPr>
                <p:nvPr/>
              </p:nvSpPr>
              <p:spPr bwMode="auto">
                <a:xfrm>
                  <a:off x="864" y="2787"/>
                  <a:ext cx="432" cy="19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20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2520" name="Line 13"/>
                <p:cNvSpPr>
                  <a:spLocks noChangeShapeType="1"/>
                </p:cNvSpPr>
                <p:nvPr/>
              </p:nvSpPr>
              <p:spPr bwMode="auto">
                <a:xfrm>
                  <a:off x="1296" y="2880"/>
                  <a:ext cx="0" cy="48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2514" name="Text Box 14"/>
            <p:cNvSpPr txBox="1">
              <a:spLocks noChangeArrowheads="1"/>
            </p:cNvSpPr>
            <p:nvPr/>
          </p:nvSpPr>
          <p:spPr bwMode="auto">
            <a:xfrm>
              <a:off x="2688" y="3408"/>
              <a:ext cx="38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</a:pPr>
              <a:r>
                <a:rPr kumimoji="1" lang="en-US" altLang="zh-TW" sz="2200">
                  <a:latin typeface="Calibri" pitchFamily="34" charset="0"/>
                  <a:cs typeface="Calibri" pitchFamily="34" charset="0"/>
                </a:rPr>
                <a:t>F</a:t>
              </a:r>
            </a:p>
          </p:txBody>
        </p:sp>
      </p:grpSp>
      <p:sp>
        <p:nvSpPr>
          <p:cNvPr id="62470" name="Line 15"/>
          <p:cNvSpPr>
            <a:spLocks noChangeShapeType="1"/>
          </p:cNvSpPr>
          <p:nvPr/>
        </p:nvSpPr>
        <p:spPr bwMode="auto">
          <a:xfrm flipV="1">
            <a:off x="1449388" y="3441700"/>
            <a:ext cx="990600" cy="762000"/>
          </a:xfrm>
          <a:prstGeom prst="line">
            <a:avLst/>
          </a:prstGeom>
          <a:noFill/>
          <a:ln w="28575" cap="sq">
            <a:solidFill>
              <a:schemeClr val="accent2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2471" name="Group 16"/>
          <p:cNvGrpSpPr>
            <a:grpSpLocks/>
          </p:cNvGrpSpPr>
          <p:nvPr/>
        </p:nvGrpSpPr>
        <p:grpSpPr bwMode="auto">
          <a:xfrm>
            <a:off x="2439988" y="2908300"/>
            <a:ext cx="685800" cy="1066800"/>
            <a:chOff x="2664" y="3216"/>
            <a:chExt cx="432" cy="672"/>
          </a:xfrm>
        </p:grpSpPr>
        <p:grpSp>
          <p:nvGrpSpPr>
            <p:cNvPr id="62505" name="Group 17"/>
            <p:cNvGrpSpPr>
              <a:grpSpLocks/>
            </p:cNvGrpSpPr>
            <p:nvPr/>
          </p:nvGrpSpPr>
          <p:grpSpPr bwMode="auto">
            <a:xfrm>
              <a:off x="2664" y="3216"/>
              <a:ext cx="432" cy="672"/>
              <a:chOff x="864" y="2784"/>
              <a:chExt cx="432" cy="672"/>
            </a:xfrm>
          </p:grpSpPr>
          <p:sp>
            <p:nvSpPr>
              <p:cNvPr id="62507" name="Line 18"/>
              <p:cNvSpPr>
                <a:spLocks noChangeShapeType="1"/>
              </p:cNvSpPr>
              <p:nvPr/>
            </p:nvSpPr>
            <p:spPr bwMode="auto">
              <a:xfrm>
                <a:off x="864" y="2880"/>
                <a:ext cx="0" cy="48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2508" name="Group 19"/>
              <p:cNvGrpSpPr>
                <a:grpSpLocks/>
              </p:cNvGrpSpPr>
              <p:nvPr/>
            </p:nvGrpSpPr>
            <p:grpSpPr bwMode="auto">
              <a:xfrm>
                <a:off x="864" y="2784"/>
                <a:ext cx="432" cy="672"/>
                <a:chOff x="864" y="2787"/>
                <a:chExt cx="432" cy="672"/>
              </a:xfrm>
            </p:grpSpPr>
            <p:sp>
              <p:nvSpPr>
                <p:cNvPr id="62509" name="Oval 20"/>
                <p:cNvSpPr>
                  <a:spLocks noChangeArrowheads="1"/>
                </p:cNvSpPr>
                <p:nvPr/>
              </p:nvSpPr>
              <p:spPr bwMode="auto">
                <a:xfrm>
                  <a:off x="864" y="3267"/>
                  <a:ext cx="432" cy="19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20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2510" name="Rectangle 21"/>
                <p:cNvSpPr>
                  <a:spLocks noChangeArrowheads="1"/>
                </p:cNvSpPr>
                <p:nvPr/>
              </p:nvSpPr>
              <p:spPr bwMode="auto">
                <a:xfrm>
                  <a:off x="864" y="2880"/>
                  <a:ext cx="432" cy="48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220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2511" name="Oval 22"/>
                <p:cNvSpPr>
                  <a:spLocks noChangeArrowheads="1"/>
                </p:cNvSpPr>
                <p:nvPr/>
              </p:nvSpPr>
              <p:spPr bwMode="auto">
                <a:xfrm>
                  <a:off x="864" y="2787"/>
                  <a:ext cx="432" cy="19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20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2512" name="Line 23"/>
                <p:cNvSpPr>
                  <a:spLocks noChangeShapeType="1"/>
                </p:cNvSpPr>
                <p:nvPr/>
              </p:nvSpPr>
              <p:spPr bwMode="auto">
                <a:xfrm>
                  <a:off x="1296" y="2880"/>
                  <a:ext cx="0" cy="48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2506" name="Text Box 24"/>
            <p:cNvSpPr txBox="1">
              <a:spLocks noChangeArrowheads="1"/>
            </p:cNvSpPr>
            <p:nvPr/>
          </p:nvSpPr>
          <p:spPr bwMode="auto">
            <a:xfrm>
              <a:off x="2688" y="3408"/>
              <a:ext cx="38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</a:pPr>
              <a:r>
                <a:rPr kumimoji="1" lang="en-US" altLang="zh-TW" sz="2200">
                  <a:latin typeface="Calibri" pitchFamily="34" charset="0"/>
                  <a:cs typeface="Calibri" pitchFamily="34" charset="0"/>
                </a:rPr>
                <a:t>F’</a:t>
              </a:r>
            </a:p>
          </p:txBody>
        </p:sp>
      </p:grpSp>
      <p:grpSp>
        <p:nvGrpSpPr>
          <p:cNvPr id="62472" name="Group 25"/>
          <p:cNvGrpSpPr>
            <a:grpSpLocks/>
          </p:cNvGrpSpPr>
          <p:nvPr/>
        </p:nvGrpSpPr>
        <p:grpSpPr bwMode="auto">
          <a:xfrm>
            <a:off x="3506788" y="3975100"/>
            <a:ext cx="685800" cy="1066800"/>
            <a:chOff x="2664" y="3216"/>
            <a:chExt cx="432" cy="672"/>
          </a:xfrm>
        </p:grpSpPr>
        <p:grpSp>
          <p:nvGrpSpPr>
            <p:cNvPr id="62497" name="Group 26"/>
            <p:cNvGrpSpPr>
              <a:grpSpLocks/>
            </p:cNvGrpSpPr>
            <p:nvPr/>
          </p:nvGrpSpPr>
          <p:grpSpPr bwMode="auto">
            <a:xfrm>
              <a:off x="2664" y="3216"/>
              <a:ext cx="432" cy="672"/>
              <a:chOff x="864" y="2784"/>
              <a:chExt cx="432" cy="672"/>
            </a:xfrm>
          </p:grpSpPr>
          <p:sp>
            <p:nvSpPr>
              <p:cNvPr id="62499" name="Line 27"/>
              <p:cNvSpPr>
                <a:spLocks noChangeShapeType="1"/>
              </p:cNvSpPr>
              <p:nvPr/>
            </p:nvSpPr>
            <p:spPr bwMode="auto">
              <a:xfrm>
                <a:off x="864" y="2880"/>
                <a:ext cx="0" cy="48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2500" name="Group 28"/>
              <p:cNvGrpSpPr>
                <a:grpSpLocks/>
              </p:cNvGrpSpPr>
              <p:nvPr/>
            </p:nvGrpSpPr>
            <p:grpSpPr bwMode="auto">
              <a:xfrm>
                <a:off x="864" y="2784"/>
                <a:ext cx="432" cy="672"/>
                <a:chOff x="864" y="2787"/>
                <a:chExt cx="432" cy="672"/>
              </a:xfrm>
            </p:grpSpPr>
            <p:sp>
              <p:nvSpPr>
                <p:cNvPr id="62501" name="Oval 29"/>
                <p:cNvSpPr>
                  <a:spLocks noChangeArrowheads="1"/>
                </p:cNvSpPr>
                <p:nvPr/>
              </p:nvSpPr>
              <p:spPr bwMode="auto">
                <a:xfrm>
                  <a:off x="864" y="3267"/>
                  <a:ext cx="432" cy="19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20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2502" name="Rectangle 30"/>
                <p:cNvSpPr>
                  <a:spLocks noChangeArrowheads="1"/>
                </p:cNvSpPr>
                <p:nvPr/>
              </p:nvSpPr>
              <p:spPr bwMode="auto">
                <a:xfrm>
                  <a:off x="864" y="2880"/>
                  <a:ext cx="432" cy="48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220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2503" name="Oval 31"/>
                <p:cNvSpPr>
                  <a:spLocks noChangeArrowheads="1"/>
                </p:cNvSpPr>
                <p:nvPr/>
              </p:nvSpPr>
              <p:spPr bwMode="auto">
                <a:xfrm>
                  <a:off x="864" y="2787"/>
                  <a:ext cx="432" cy="19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20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2504" name="Line 32"/>
                <p:cNvSpPr>
                  <a:spLocks noChangeShapeType="1"/>
                </p:cNvSpPr>
                <p:nvPr/>
              </p:nvSpPr>
              <p:spPr bwMode="auto">
                <a:xfrm>
                  <a:off x="1296" y="2880"/>
                  <a:ext cx="0" cy="48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2498" name="Text Box 33"/>
            <p:cNvSpPr txBox="1">
              <a:spLocks noChangeArrowheads="1"/>
            </p:cNvSpPr>
            <p:nvPr/>
          </p:nvSpPr>
          <p:spPr bwMode="auto">
            <a:xfrm>
              <a:off x="2688" y="3408"/>
              <a:ext cx="38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</a:pPr>
              <a:r>
                <a:rPr kumimoji="1" lang="en-US" altLang="zh-TW" sz="2200">
                  <a:latin typeface="Calibri" pitchFamily="34" charset="0"/>
                  <a:cs typeface="Calibri" pitchFamily="34" charset="0"/>
                </a:rPr>
                <a:t>F’</a:t>
              </a:r>
            </a:p>
          </p:txBody>
        </p:sp>
      </p:grpSp>
      <p:sp>
        <p:nvSpPr>
          <p:cNvPr id="62473" name="Line 34"/>
          <p:cNvSpPr>
            <a:spLocks noChangeShapeType="1"/>
          </p:cNvSpPr>
          <p:nvPr/>
        </p:nvSpPr>
        <p:spPr bwMode="auto">
          <a:xfrm>
            <a:off x="3125788" y="3441700"/>
            <a:ext cx="533400" cy="609600"/>
          </a:xfrm>
          <a:prstGeom prst="line">
            <a:avLst/>
          </a:prstGeom>
          <a:noFill/>
          <a:ln w="28575" cap="sq">
            <a:solidFill>
              <a:schemeClr val="accent2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2474" name="Group 35"/>
          <p:cNvGrpSpPr>
            <a:grpSpLocks/>
          </p:cNvGrpSpPr>
          <p:nvPr/>
        </p:nvGrpSpPr>
        <p:grpSpPr bwMode="auto">
          <a:xfrm>
            <a:off x="2744788" y="5270500"/>
            <a:ext cx="685800" cy="1066800"/>
            <a:chOff x="2664" y="3216"/>
            <a:chExt cx="432" cy="672"/>
          </a:xfrm>
        </p:grpSpPr>
        <p:grpSp>
          <p:nvGrpSpPr>
            <p:cNvPr id="62489" name="Group 36"/>
            <p:cNvGrpSpPr>
              <a:grpSpLocks/>
            </p:cNvGrpSpPr>
            <p:nvPr/>
          </p:nvGrpSpPr>
          <p:grpSpPr bwMode="auto">
            <a:xfrm>
              <a:off x="2664" y="3216"/>
              <a:ext cx="432" cy="672"/>
              <a:chOff x="864" y="2784"/>
              <a:chExt cx="432" cy="672"/>
            </a:xfrm>
          </p:grpSpPr>
          <p:sp>
            <p:nvSpPr>
              <p:cNvPr id="62491" name="Line 37"/>
              <p:cNvSpPr>
                <a:spLocks noChangeShapeType="1"/>
              </p:cNvSpPr>
              <p:nvPr/>
            </p:nvSpPr>
            <p:spPr bwMode="auto">
              <a:xfrm>
                <a:off x="864" y="2880"/>
                <a:ext cx="0" cy="48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2492" name="Group 38"/>
              <p:cNvGrpSpPr>
                <a:grpSpLocks/>
              </p:cNvGrpSpPr>
              <p:nvPr/>
            </p:nvGrpSpPr>
            <p:grpSpPr bwMode="auto">
              <a:xfrm>
                <a:off x="864" y="2784"/>
                <a:ext cx="432" cy="672"/>
                <a:chOff x="864" y="2787"/>
                <a:chExt cx="432" cy="672"/>
              </a:xfrm>
            </p:grpSpPr>
            <p:sp>
              <p:nvSpPr>
                <p:cNvPr id="62493" name="Oval 39"/>
                <p:cNvSpPr>
                  <a:spLocks noChangeArrowheads="1"/>
                </p:cNvSpPr>
                <p:nvPr/>
              </p:nvSpPr>
              <p:spPr bwMode="auto">
                <a:xfrm>
                  <a:off x="864" y="3267"/>
                  <a:ext cx="432" cy="19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20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2494" name="Rectangle 40"/>
                <p:cNvSpPr>
                  <a:spLocks noChangeArrowheads="1"/>
                </p:cNvSpPr>
                <p:nvPr/>
              </p:nvSpPr>
              <p:spPr bwMode="auto">
                <a:xfrm>
                  <a:off x="864" y="2880"/>
                  <a:ext cx="432" cy="48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220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2495" name="Oval 41"/>
                <p:cNvSpPr>
                  <a:spLocks noChangeArrowheads="1"/>
                </p:cNvSpPr>
                <p:nvPr/>
              </p:nvSpPr>
              <p:spPr bwMode="auto">
                <a:xfrm>
                  <a:off x="864" y="2787"/>
                  <a:ext cx="432" cy="19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20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2496" name="Line 42"/>
                <p:cNvSpPr>
                  <a:spLocks noChangeShapeType="1"/>
                </p:cNvSpPr>
                <p:nvPr/>
              </p:nvSpPr>
              <p:spPr bwMode="auto">
                <a:xfrm>
                  <a:off x="1296" y="2880"/>
                  <a:ext cx="0" cy="48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2490" name="Text Box 43"/>
            <p:cNvSpPr txBox="1">
              <a:spLocks noChangeArrowheads="1"/>
            </p:cNvSpPr>
            <p:nvPr/>
          </p:nvSpPr>
          <p:spPr bwMode="auto">
            <a:xfrm>
              <a:off x="2688" y="3408"/>
              <a:ext cx="38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</a:pPr>
              <a:r>
                <a:rPr kumimoji="1" lang="en-US" altLang="zh-TW" sz="2200">
                  <a:latin typeface="Calibri" pitchFamily="34" charset="0"/>
                  <a:cs typeface="Calibri" pitchFamily="34" charset="0"/>
                </a:rPr>
                <a:t>F”</a:t>
              </a:r>
            </a:p>
          </p:txBody>
        </p:sp>
      </p:grpSp>
      <p:sp>
        <p:nvSpPr>
          <p:cNvPr id="62475" name="Line 44"/>
          <p:cNvSpPr>
            <a:spLocks noChangeShapeType="1"/>
          </p:cNvSpPr>
          <p:nvPr/>
        </p:nvSpPr>
        <p:spPr bwMode="auto">
          <a:xfrm>
            <a:off x="1449388" y="4889500"/>
            <a:ext cx="1371600" cy="990600"/>
          </a:xfrm>
          <a:prstGeom prst="line">
            <a:avLst/>
          </a:prstGeom>
          <a:noFill/>
          <a:ln w="28575" cap="sq">
            <a:solidFill>
              <a:srgbClr val="FFFF00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6" name="Line 45"/>
          <p:cNvSpPr>
            <a:spLocks noChangeShapeType="1"/>
          </p:cNvSpPr>
          <p:nvPr/>
        </p:nvSpPr>
        <p:spPr bwMode="auto">
          <a:xfrm flipV="1">
            <a:off x="3430588" y="4584700"/>
            <a:ext cx="1676400" cy="1295400"/>
          </a:xfrm>
          <a:prstGeom prst="line">
            <a:avLst/>
          </a:prstGeom>
          <a:noFill/>
          <a:ln w="28575" cap="sq">
            <a:solidFill>
              <a:srgbClr val="FFFF00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2477" name="Group 46"/>
          <p:cNvGrpSpPr>
            <a:grpSpLocks/>
          </p:cNvGrpSpPr>
          <p:nvPr/>
        </p:nvGrpSpPr>
        <p:grpSpPr bwMode="auto">
          <a:xfrm>
            <a:off x="5106988" y="3975100"/>
            <a:ext cx="685800" cy="1066800"/>
            <a:chOff x="2664" y="3216"/>
            <a:chExt cx="432" cy="672"/>
          </a:xfrm>
        </p:grpSpPr>
        <p:grpSp>
          <p:nvGrpSpPr>
            <p:cNvPr id="62481" name="Group 47"/>
            <p:cNvGrpSpPr>
              <a:grpSpLocks/>
            </p:cNvGrpSpPr>
            <p:nvPr/>
          </p:nvGrpSpPr>
          <p:grpSpPr bwMode="auto">
            <a:xfrm>
              <a:off x="2664" y="3216"/>
              <a:ext cx="432" cy="672"/>
              <a:chOff x="864" y="2784"/>
              <a:chExt cx="432" cy="672"/>
            </a:xfrm>
          </p:grpSpPr>
          <p:sp>
            <p:nvSpPr>
              <p:cNvPr id="62483" name="Line 48"/>
              <p:cNvSpPr>
                <a:spLocks noChangeShapeType="1"/>
              </p:cNvSpPr>
              <p:nvPr/>
            </p:nvSpPr>
            <p:spPr bwMode="auto">
              <a:xfrm>
                <a:off x="864" y="2880"/>
                <a:ext cx="0" cy="48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2484" name="Group 49"/>
              <p:cNvGrpSpPr>
                <a:grpSpLocks/>
              </p:cNvGrpSpPr>
              <p:nvPr/>
            </p:nvGrpSpPr>
            <p:grpSpPr bwMode="auto">
              <a:xfrm>
                <a:off x="864" y="2784"/>
                <a:ext cx="432" cy="672"/>
                <a:chOff x="864" y="2787"/>
                <a:chExt cx="432" cy="672"/>
              </a:xfrm>
            </p:grpSpPr>
            <p:sp>
              <p:nvSpPr>
                <p:cNvPr id="62485" name="Oval 50"/>
                <p:cNvSpPr>
                  <a:spLocks noChangeArrowheads="1"/>
                </p:cNvSpPr>
                <p:nvPr/>
              </p:nvSpPr>
              <p:spPr bwMode="auto">
                <a:xfrm>
                  <a:off x="864" y="3267"/>
                  <a:ext cx="432" cy="19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20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2486" name="Rectangle 51"/>
                <p:cNvSpPr>
                  <a:spLocks noChangeArrowheads="1"/>
                </p:cNvSpPr>
                <p:nvPr/>
              </p:nvSpPr>
              <p:spPr bwMode="auto">
                <a:xfrm>
                  <a:off x="864" y="2880"/>
                  <a:ext cx="432" cy="48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220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2487" name="Oval 52"/>
                <p:cNvSpPr>
                  <a:spLocks noChangeArrowheads="1"/>
                </p:cNvSpPr>
                <p:nvPr/>
              </p:nvSpPr>
              <p:spPr bwMode="auto">
                <a:xfrm>
                  <a:off x="864" y="2787"/>
                  <a:ext cx="432" cy="19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20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2488" name="Line 53"/>
                <p:cNvSpPr>
                  <a:spLocks noChangeShapeType="1"/>
                </p:cNvSpPr>
                <p:nvPr/>
              </p:nvSpPr>
              <p:spPr bwMode="auto">
                <a:xfrm>
                  <a:off x="1296" y="2880"/>
                  <a:ext cx="0" cy="48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2482" name="Text Box 54"/>
            <p:cNvSpPr txBox="1">
              <a:spLocks noChangeArrowheads="1"/>
            </p:cNvSpPr>
            <p:nvPr/>
          </p:nvSpPr>
          <p:spPr bwMode="auto">
            <a:xfrm>
              <a:off x="2688" y="3408"/>
              <a:ext cx="38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</a:pPr>
              <a:r>
                <a:rPr kumimoji="1" lang="en-US" altLang="zh-TW" sz="2200">
                  <a:latin typeface="Calibri" pitchFamily="34" charset="0"/>
                  <a:cs typeface="Calibri" pitchFamily="34" charset="0"/>
                </a:rPr>
                <a:t>F”</a:t>
              </a:r>
            </a:p>
          </p:txBody>
        </p:sp>
      </p:grpSp>
      <p:sp>
        <p:nvSpPr>
          <p:cNvPr id="62478" name="Text Box 55"/>
          <p:cNvSpPr txBox="1">
            <a:spLocks noChangeArrowheads="1"/>
          </p:cNvSpPr>
          <p:nvPr/>
        </p:nvSpPr>
        <p:spPr bwMode="auto">
          <a:xfrm>
            <a:off x="3524250" y="2832100"/>
            <a:ext cx="13636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latinLnBrk="1" hangingPunct="1"/>
            <a:r>
              <a:rPr kumimoji="1" lang="en-US" altLang="zh-TW" sz="2200">
                <a:latin typeface="Calibri" pitchFamily="34" charset="0"/>
                <a:cs typeface="Calibri" pitchFamily="34" charset="0"/>
              </a:rPr>
              <a:t>First client</a:t>
            </a:r>
          </a:p>
        </p:txBody>
      </p:sp>
      <p:sp>
        <p:nvSpPr>
          <p:cNvPr id="62479" name="Text Box 56"/>
          <p:cNvSpPr txBox="1">
            <a:spLocks noChangeArrowheads="1"/>
          </p:cNvSpPr>
          <p:nvPr/>
        </p:nvSpPr>
        <p:spPr bwMode="auto">
          <a:xfrm>
            <a:off x="3921125" y="5956300"/>
            <a:ext cx="17383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latinLnBrk="1" hangingPunct="1"/>
            <a:r>
              <a:rPr kumimoji="1" lang="en-US" altLang="zh-TW" sz="2200">
                <a:latin typeface="Calibri" pitchFamily="34" charset="0"/>
                <a:cs typeface="Calibri" pitchFamily="34" charset="0"/>
              </a:rPr>
              <a:t>Second Client</a:t>
            </a:r>
          </a:p>
        </p:txBody>
      </p:sp>
      <p:sp>
        <p:nvSpPr>
          <p:cNvPr id="62480" name="Text Box 57"/>
          <p:cNvSpPr txBox="1">
            <a:spLocks noChangeArrowheads="1"/>
          </p:cNvSpPr>
          <p:nvPr/>
        </p:nvSpPr>
        <p:spPr bwMode="auto">
          <a:xfrm>
            <a:off x="5762625" y="3265488"/>
            <a:ext cx="19827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latinLnBrk="1" hangingPunct="1"/>
            <a:r>
              <a:rPr kumimoji="1" lang="en-US" altLang="zh-TW" sz="2200" u="sng">
                <a:latin typeface="Calibri" pitchFamily="34" charset="0"/>
                <a:cs typeface="Calibri" pitchFamily="34" charset="0"/>
              </a:rPr>
              <a:t>F” overwrites F’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341438"/>
            <a:ext cx="8763000" cy="5211762"/>
          </a:xfrm>
        </p:spPr>
        <p:txBody>
          <a:bodyPr/>
          <a:lstStyle/>
          <a:p>
            <a:pPr>
              <a:spcBef>
                <a:spcPct val="25000"/>
              </a:spcBef>
              <a:defRPr/>
            </a:pPr>
            <a:r>
              <a:rPr>
                <a:ea typeface="PMingLiU" pitchFamily="18" charset="-120"/>
              </a:rPr>
              <a:t>When client crashes and recovers, it will check with server about validity of its cached files, using modification timestamp.</a:t>
            </a:r>
          </a:p>
          <a:p>
            <a:pPr>
              <a:spcBef>
                <a:spcPct val="25000"/>
              </a:spcBef>
              <a:defRPr/>
            </a:pPr>
            <a:r>
              <a:rPr>
                <a:ea typeface="PMingLiU" pitchFamily="18" charset="-120"/>
              </a:rPr>
              <a:t>To guard against missing callbacks due to message loss, callback promises must be renewed every few minutes from client.</a:t>
            </a:r>
          </a:p>
          <a:p>
            <a:pPr>
              <a:spcBef>
                <a:spcPct val="25000"/>
              </a:spcBef>
              <a:defRPr/>
            </a:pPr>
            <a:r>
              <a:rPr>
                <a:ea typeface="PMingLiU" pitchFamily="18" charset="-120"/>
              </a:rPr>
              <a:t>AFS servers are </a:t>
            </a:r>
            <a:r>
              <a:rPr i="1" err="1">
                <a:ea typeface="PMingLiU" pitchFamily="18" charset="-120"/>
              </a:rPr>
              <a:t>stateful</a:t>
            </a:r>
            <a:r>
              <a:rPr>
                <a:ea typeface="PMingLiU" pitchFamily="18" charset="-120"/>
              </a:rPr>
              <a:t>.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404813"/>
            <a:ext cx="8610600" cy="814387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Andrew file system</a:t>
            </a:r>
            <a:endParaRPr altLang="zh-TW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9144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Andrew file system</a:t>
            </a:r>
            <a:endParaRPr altLang="zh-TW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645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7239000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9144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Andrew file system</a:t>
            </a:r>
            <a:endParaRPr altLang="zh-TW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655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229600" cy="48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50825" y="1196975"/>
            <a:ext cx="8664575" cy="5327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In a mobile environment, weak network connection poses a major hurdle and design of propose mechanism is needed:</a:t>
            </a:r>
          </a:p>
          <a:p>
            <a:pPr lvl="1"/>
            <a:r>
              <a:rPr lang="en-US" altLang="zh-CN" sz="2400" smtClean="0">
                <a:latin typeface="Calibri" pitchFamily="34" charset="0"/>
                <a:cs typeface="Calibri" pitchFamily="34" charset="0"/>
              </a:rPr>
              <a:t>Connection may fail intermittently, leading to high communication cost</a:t>
            </a:r>
          </a:p>
          <a:p>
            <a:pPr lvl="1"/>
            <a:r>
              <a:rPr lang="en-US" altLang="zh-CN" sz="2400" smtClean="0">
                <a:latin typeface="Calibri" pitchFamily="34" charset="0"/>
                <a:cs typeface="Calibri" pitchFamily="34" charset="0"/>
              </a:rPr>
              <a:t>Clients may become disconnected from the network</a:t>
            </a:r>
          </a:p>
          <a:p>
            <a:r>
              <a:rPr lang="en-US" sz="2800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Coda is an extension of Andrew</a:t>
            </a:r>
          </a:p>
          <a:p>
            <a:pPr lvl="1"/>
            <a:r>
              <a:rPr lang="en-US" sz="2400" smtClean="0">
                <a:solidFill>
                  <a:srgbClr val="404040"/>
                </a:solidFill>
                <a:latin typeface="Calibri" pitchFamily="34" charset="0"/>
                <a:ea typeface="MS PGothic" pitchFamily="34" charset="-128"/>
                <a:cs typeface="Calibri" pitchFamily="34" charset="0"/>
              </a:rPr>
              <a:t>Its ordinary operation just stays the same as that of AFS</a:t>
            </a:r>
          </a:p>
          <a:p>
            <a:pPr lvl="2"/>
            <a:r>
              <a:rPr lang="en-US" altLang="zh-CN" sz="2000" i="1" smtClean="0">
                <a:solidFill>
                  <a:srgbClr val="FF0000"/>
                </a:solidFill>
                <a:latin typeface="Calibri" pitchFamily="34" charset="0"/>
              </a:rPr>
              <a:t>Whole file catching</a:t>
            </a:r>
            <a:r>
              <a:rPr lang="en-US" altLang="zh-CN" sz="2000" smtClean="0">
                <a:solidFill>
                  <a:srgbClr val="262626"/>
                </a:solidFill>
                <a:latin typeface="Calibri" pitchFamily="34" charset="0"/>
              </a:rPr>
              <a:t>: </a:t>
            </a:r>
            <a:r>
              <a:rPr lang="en-US" altLang="zh-CN" sz="2000" smtClean="0">
                <a:latin typeface="Calibri" pitchFamily="34" charset="0"/>
              </a:rPr>
              <a:t>original design purpose is reducing traffic, but also appropriate for disconnection</a:t>
            </a:r>
          </a:p>
          <a:p>
            <a:pPr lvl="2"/>
            <a:r>
              <a:rPr lang="en-US" altLang="zh-CN" sz="2000" i="1" smtClean="0">
                <a:solidFill>
                  <a:srgbClr val="FF0000"/>
                </a:solidFill>
                <a:latin typeface="Calibri" pitchFamily="34" charset="0"/>
              </a:rPr>
              <a:t>Cache invalidation</a:t>
            </a:r>
            <a:r>
              <a:rPr lang="en-US" altLang="zh-CN" sz="2000" smtClean="0">
                <a:solidFill>
                  <a:srgbClr val="262626"/>
                </a:solidFill>
                <a:latin typeface="Calibri" pitchFamily="34" charset="0"/>
              </a:rPr>
              <a:t>: server’s callback promise </a:t>
            </a:r>
          </a:p>
          <a:p>
            <a:pPr lvl="2"/>
            <a:r>
              <a:rPr lang="en-US" altLang="zh-CN" sz="2000" i="1" smtClean="0">
                <a:solidFill>
                  <a:srgbClr val="FF0000"/>
                </a:solidFill>
                <a:latin typeface="Calibri" pitchFamily="34" charset="0"/>
                <a:ea typeface="PMingLiU" pitchFamily="18" charset="-120"/>
              </a:rPr>
              <a:t>Use optimistic replication</a:t>
            </a:r>
            <a:r>
              <a:rPr lang="en-US" altLang="zh-CN" sz="2000" smtClean="0">
                <a:solidFill>
                  <a:srgbClr val="262626"/>
                </a:solidFill>
                <a:latin typeface="Calibri" pitchFamily="34" charset="0"/>
                <a:ea typeface="PMingLiU" pitchFamily="18" charset="-120"/>
              </a:rPr>
              <a:t>: </a:t>
            </a:r>
            <a:r>
              <a:rPr lang="en-US" altLang="zh-CN" sz="2000" smtClean="0">
                <a:latin typeface="Calibri" pitchFamily="34" charset="0"/>
                <a:ea typeface="PMingLiU" pitchFamily="18" charset="-120"/>
              </a:rPr>
              <a:t>does not prevent inconsistency from happening but to detect it</a:t>
            </a:r>
            <a:endParaRPr lang="en-US" sz="2000" smtClean="0">
              <a:solidFill>
                <a:srgbClr val="40404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7325" name="Rectangle 1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610600" cy="9144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solidFill>
                  <a:srgbClr val="663300"/>
                </a:solidFill>
                <a:latin typeface="Calibri" pitchFamily="34" charset="0"/>
                <a:ea typeface="宋体" pitchFamily="2" charset="-122"/>
                <a:cs typeface="Arial Unicode MS" pitchFamily="34" charset="-122"/>
              </a:rPr>
              <a:t>Extension in Coda</a:t>
            </a:r>
            <a:endParaRPr lang="en-US" altLang="zh-TW" smtClean="0">
              <a:solidFill>
                <a:srgbClr val="663300"/>
              </a:solidFill>
              <a:latin typeface="Calibri" pitchFamily="34" charset="0"/>
              <a:ea typeface="宋体" pitchFamily="2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80400" cy="71913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宋体" pitchFamily="2" charset="-122"/>
                <a:cs typeface="Arial Unicode MS" pitchFamily="34" charset="-122"/>
              </a:rPr>
              <a:t>Extension in Coda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484313"/>
            <a:ext cx="8713787" cy="4248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Blip>
                <a:blip r:embed="rId2"/>
              </a:buBlip>
            </a:pPr>
            <a:r>
              <a:rPr>
                <a:solidFill>
                  <a:srgbClr val="404040"/>
                </a:solidFill>
                <a:ea typeface="MS PGothic" pitchFamily="34" charset="-128"/>
              </a:rPr>
              <a:t>What makes Coda different is the disconnected mode</a:t>
            </a:r>
          </a:p>
          <a:p>
            <a:pPr>
              <a:buFont typeface="Wingdings" pitchFamily="2" charset="2"/>
              <a:buBlip>
                <a:blip r:embed="rId2"/>
              </a:buBlip>
            </a:pPr>
            <a:r>
              <a:rPr>
                <a:solidFill>
                  <a:srgbClr val="404040"/>
                </a:solidFill>
                <a:ea typeface="MS PGothic" pitchFamily="34" charset="-128"/>
              </a:rPr>
              <a:t>Original design goal of Coda is to be resilient to network failures</a:t>
            </a:r>
          </a:p>
          <a:p>
            <a:pPr lvl="1">
              <a:lnSpc>
                <a:spcPct val="95000"/>
              </a:lnSpc>
              <a:spcBef>
                <a:spcPct val="25000"/>
              </a:spcBef>
            </a:pPr>
            <a:r>
              <a:rPr lang="en-US" altLang="zh-CN" smtClean="0">
                <a:solidFill>
                  <a:srgbClr val="262626"/>
                </a:solidFill>
                <a:ea typeface="PMingLiU" pitchFamily="18" charset="-120"/>
              </a:rPr>
              <a:t>Extensive use of caching is employed</a:t>
            </a:r>
          </a:p>
          <a:p>
            <a:pPr lvl="1">
              <a:lnSpc>
                <a:spcPct val="95000"/>
              </a:lnSpc>
              <a:spcBef>
                <a:spcPct val="25000"/>
              </a:spcBef>
            </a:pPr>
            <a:r>
              <a:rPr lang="en-US" altLang="zh-CN" smtClean="0">
                <a:solidFill>
                  <a:srgbClr val="262626"/>
                </a:solidFill>
                <a:ea typeface="PMingLiU" pitchFamily="18" charset="-120"/>
              </a:rPr>
              <a:t>Supporting disconnected operation and mobility was an side effect</a:t>
            </a:r>
            <a:endParaRPr lang="en-US" altLang="zh-CN" smtClean="0">
              <a:solidFill>
                <a:srgbClr val="26262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79388" y="1268413"/>
            <a:ext cx="8736012" cy="504031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charset="0"/>
              <a:buBlip>
                <a:blip r:embed="rId2"/>
              </a:buBlip>
              <a:defRPr/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MS PGothic" charset="0"/>
                <a:cs typeface="Calibri" charset="0"/>
              </a:rPr>
              <a:t>Cache whole file at client whenever possible (makes more sense to cache whole file to prepare for disconnection)</a:t>
            </a:r>
          </a:p>
          <a:p>
            <a:pPr lvl="1">
              <a:buFont typeface="Wingdings" charset="0"/>
              <a:buBlip>
                <a:blip r:embed="rId3"/>
              </a:buBlip>
              <a:defRPr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Calibri" charset="0"/>
                <a:cs typeface="Calibri" charset="0"/>
              </a:rPr>
              <a:t>Callback based caching (i.e. invalidation)</a:t>
            </a:r>
          </a:p>
          <a:p>
            <a:pPr>
              <a:buFont typeface="Wingdings" charset="0"/>
              <a:buBlip>
                <a:blip r:embed="rId2"/>
              </a:buBlip>
              <a:defRPr/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MS PGothic" charset="0"/>
                <a:cs typeface="Calibri" charset="0"/>
              </a:rPr>
              <a:t>Automate the portable computer model</a:t>
            </a:r>
          </a:p>
          <a:p>
            <a:pPr lvl="1">
              <a:buFont typeface="Wingdings" charset="0"/>
              <a:buBlip>
                <a:blip r:embed="rId3"/>
              </a:buBlip>
              <a:defRPr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Calibri" charset="0"/>
                <a:cs typeface="Calibri" charset="0"/>
              </a:rPr>
              <a:t>Figure out which files one needs to use at home, make changes, copy back modified files next morning (auto-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Calibri" charset="0"/>
                <a:cs typeface="Calibri" charset="0"/>
              </a:rPr>
              <a:t>syn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Calibri" charset="0"/>
                <a:cs typeface="Calibri" charset="0"/>
              </a:rPr>
              <a:t> feature)</a:t>
            </a:r>
          </a:p>
          <a:p>
            <a:pPr>
              <a:buFont typeface="Wingdings" charset="0"/>
              <a:buBlip>
                <a:blip r:embed="rId2"/>
              </a:buBlip>
              <a:defRPr/>
            </a:pPr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MS PGothic" charset="0"/>
                <a:cs typeface="Calibri" charset="0"/>
              </a:rPr>
              <a:t>Use </a:t>
            </a: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MS PGothic" charset="0"/>
                <a:cs typeface="Calibri" charset="0"/>
              </a:rPr>
              <a:t>server replication to improve scalability</a:t>
            </a:r>
          </a:p>
          <a:p>
            <a:pPr lvl="1">
              <a:buFont typeface="Wingdings" charset="0"/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cs typeface="Calibri" charset="0"/>
              </a:rPr>
              <a:t>A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Calibri" charset="0"/>
                <a:cs typeface="Calibri" charset="0"/>
              </a:rPr>
              <a:t>client reads a file from any server but writes to all servers when file is closed (read-one write-all)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333375"/>
            <a:ext cx="8610600" cy="8636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Coda</a:t>
            </a:r>
            <a:endParaRPr lang="en-US" altLang="zh-TW" smtClean="0">
              <a:solidFill>
                <a:srgbClr val="4A452A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9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610600" cy="838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Coda operation</a:t>
            </a:r>
            <a:endParaRPr lang="en-US" altLang="zh-TW" smtClean="0">
              <a:solidFill>
                <a:srgbClr val="4A452A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96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05000"/>
            <a:ext cx="67818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50825" y="1196975"/>
            <a:ext cx="8664575" cy="5356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en-US" altLang="zh-CN" sz="28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Each client chooses a preferred server which holds all callbacks and answers all read requests from the client</a:t>
            </a:r>
          </a:p>
          <a:p>
            <a:pPr lvl="1">
              <a:lnSpc>
                <a:spcPct val="95000"/>
              </a:lnSpc>
              <a:spcBef>
                <a:spcPct val="25000"/>
              </a:spcBef>
            </a:pPr>
            <a:r>
              <a:rPr lang="en-US" altLang="zh-CN" sz="22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Can also choose the server randomly on each access</a:t>
            </a:r>
          </a:p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en-US" altLang="zh-CN" sz="28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To serve a read, just try the local cache first</a:t>
            </a:r>
          </a:p>
          <a:p>
            <a:pPr lvl="1">
              <a:lnSpc>
                <a:spcPct val="95000"/>
              </a:lnSpc>
              <a:spcBef>
                <a:spcPct val="25000"/>
              </a:spcBef>
            </a:pPr>
            <a:r>
              <a:rPr lang="en-US" altLang="zh-CN" sz="2200" smtClean="0">
                <a:solidFill>
                  <a:srgbClr val="4A452A"/>
                </a:solidFill>
                <a:latin typeface="Calibri" pitchFamily="34" charset="0"/>
                <a:ea typeface="MS PGothic" pitchFamily="34" charset="-128"/>
                <a:cs typeface="Calibri" pitchFamily="34" charset="0"/>
              </a:rPr>
              <a:t>If it is a cache miss, requests the preferred server for file and status. </a:t>
            </a:r>
          </a:p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en-US" altLang="zh-CN" sz="28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To server a write, a two-phased non-blocking protocol is executed:</a:t>
            </a:r>
          </a:p>
          <a:p>
            <a:pPr lvl="1">
              <a:lnSpc>
                <a:spcPct val="95000"/>
              </a:lnSpc>
              <a:spcBef>
                <a:spcPct val="25000"/>
              </a:spcBef>
            </a:pPr>
            <a:r>
              <a:rPr lang="en-US" altLang="zh-CN" sz="22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Updated file and status are sent to all servers</a:t>
            </a:r>
          </a:p>
          <a:p>
            <a:pPr lvl="1">
              <a:lnSpc>
                <a:spcPct val="95000"/>
              </a:lnSpc>
              <a:spcBef>
                <a:spcPct val="25000"/>
              </a:spcBef>
            </a:pPr>
            <a:r>
              <a:rPr lang="en-US" altLang="zh-CN" sz="22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Server receiving updates will install update and reply</a:t>
            </a:r>
          </a:p>
          <a:p>
            <a:pPr lvl="1">
              <a:lnSpc>
                <a:spcPct val="95000"/>
              </a:lnSpc>
              <a:spcBef>
                <a:spcPct val="25000"/>
              </a:spcBef>
            </a:pPr>
            <a:r>
              <a:rPr lang="en-US" altLang="zh-CN" sz="22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Client send consolidated server replies in an update sent to all servers to bring them up-to-date together (this phase could be executed asynchronously or lazily to improve efficiency)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Coda operations</a:t>
            </a:r>
            <a:endParaRPr lang="en-US" altLang="zh-TW" smtClean="0">
              <a:solidFill>
                <a:srgbClr val="4A452A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04800" y="1600200"/>
            <a:ext cx="86106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en-US" altLang="zh-CN" sz="28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Callbacks are used to maintain consistency</a:t>
            </a:r>
          </a:p>
          <a:p>
            <a:pPr lvl="1">
              <a:lnSpc>
                <a:spcPct val="95000"/>
              </a:lnSpc>
              <a:spcBef>
                <a:spcPct val="25000"/>
              </a:spcBef>
            </a:pPr>
            <a:r>
              <a:rPr lang="en-US" altLang="zh-CN" sz="24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When a file is accessed, a local copy is made at client and a callback is registered with server</a:t>
            </a:r>
          </a:p>
          <a:p>
            <a:pPr lvl="1">
              <a:lnSpc>
                <a:spcPct val="95000"/>
              </a:lnSpc>
              <a:spcBef>
                <a:spcPct val="25000"/>
              </a:spcBef>
            </a:pPr>
            <a:r>
              <a:rPr lang="en-US" altLang="zh-CN" sz="24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If someone else modifies the file, client will get a call back from server to invalidate it.</a:t>
            </a:r>
          </a:p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en-US" altLang="zh-CN" sz="28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Cache invalidation is used instead of cache update</a:t>
            </a:r>
          </a:p>
          <a:p>
            <a:pPr lvl="1">
              <a:lnSpc>
                <a:spcPct val="95000"/>
              </a:lnSpc>
              <a:spcBef>
                <a:spcPct val="25000"/>
              </a:spcBef>
            </a:pPr>
            <a:r>
              <a:rPr lang="en-US" altLang="zh-CN" sz="24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It is inefficient to bring in new version of file (may be large)</a:t>
            </a:r>
          </a:p>
          <a:p>
            <a:pPr lvl="1">
              <a:lnSpc>
                <a:spcPct val="95000"/>
              </a:lnSpc>
              <a:spcBef>
                <a:spcPct val="25000"/>
              </a:spcBef>
            </a:pPr>
            <a:r>
              <a:rPr lang="en-US" altLang="zh-CN" sz="24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Re-fetch the file only when the file is needed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76250"/>
            <a:ext cx="8610600" cy="8191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Cache consistency</a:t>
            </a:r>
            <a:endParaRPr lang="en-US" altLang="zh-TW" smtClean="0">
              <a:solidFill>
                <a:srgbClr val="4A452A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04800" y="1371600"/>
            <a:ext cx="86106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smtClean="0">
                <a:latin typeface="Calibri" pitchFamily="34" charset="0"/>
                <a:cs typeface="Calibri" pitchFamily="34" charset="0"/>
              </a:rPr>
              <a:t>Places a copy of file on client to avoid requesting over network</a:t>
            </a:r>
          </a:p>
          <a:p>
            <a:pPr lvl="1"/>
            <a:r>
              <a:rPr lang="en-US" altLang="zh-CN" sz="2400" smtClean="0">
                <a:latin typeface="Calibri" pitchFamily="34" charset="0"/>
                <a:cs typeface="Calibri" pitchFamily="34" charset="0"/>
              </a:rPr>
              <a:t>Useful for both weak connection and disconnection</a:t>
            </a:r>
          </a:p>
          <a:p>
            <a:r>
              <a:rPr lang="en-US" altLang="zh-CN" sz="2800" smtClean="0">
                <a:latin typeface="Calibri" pitchFamily="34" charset="0"/>
                <a:cs typeface="Calibri" pitchFamily="34" charset="0"/>
              </a:rPr>
              <a:t>Invalid copy may still be of limited value during disconnection (better than nothing?)</a:t>
            </a:r>
          </a:p>
          <a:p>
            <a:r>
              <a:rPr lang="en-US" altLang="zh-CN" sz="2800" smtClean="0">
                <a:latin typeface="Calibri" pitchFamily="34" charset="0"/>
                <a:cs typeface="Calibri" pitchFamily="34" charset="0"/>
              </a:rPr>
              <a:t>Issues</a:t>
            </a:r>
          </a:p>
          <a:p>
            <a:pPr lvl="1"/>
            <a:r>
              <a:rPr lang="en-US" altLang="zh-CN" sz="2400" smtClean="0">
                <a:latin typeface="Calibri" pitchFamily="34" charset="0"/>
                <a:cs typeface="Calibri" pitchFamily="34" charset="0"/>
              </a:rPr>
              <a:t>What to cache? (Files, objects, pages?)</a:t>
            </a:r>
          </a:p>
          <a:p>
            <a:pPr lvl="1">
              <a:lnSpc>
                <a:spcPct val="90000"/>
              </a:lnSpc>
            </a:pPr>
            <a:r>
              <a:rPr lang="en-US" altLang="zh-CN" sz="2400" smtClean="0">
                <a:latin typeface="Calibri" pitchFamily="34" charset="0"/>
                <a:cs typeface="Calibri" pitchFamily="34" charset="0"/>
              </a:rPr>
              <a:t>When to cache? (Cache all newly obtained items?)</a:t>
            </a:r>
          </a:p>
          <a:p>
            <a:pPr lvl="1">
              <a:lnSpc>
                <a:spcPct val="90000"/>
              </a:lnSpc>
            </a:pPr>
            <a:r>
              <a:rPr lang="en-US" altLang="zh-CN" sz="2400" smtClean="0">
                <a:latin typeface="Calibri" pitchFamily="34" charset="0"/>
                <a:cs typeface="Calibri" pitchFamily="34" charset="0"/>
              </a:rPr>
              <a:t>How to cache?</a:t>
            </a:r>
          </a:p>
          <a:p>
            <a:pPr lvl="2">
              <a:lnSpc>
                <a:spcPct val="90000"/>
              </a:lnSpc>
            </a:pPr>
            <a:r>
              <a:rPr lang="en-US" altLang="zh-CN" sz="2000" smtClean="0">
                <a:latin typeface="Calibri" pitchFamily="34" charset="0"/>
                <a:cs typeface="Calibri" pitchFamily="34" charset="0"/>
              </a:rPr>
              <a:t>Simple LRU or other metrics</a:t>
            </a:r>
          </a:p>
          <a:p>
            <a:pPr lvl="2">
              <a:lnSpc>
                <a:spcPct val="90000"/>
              </a:lnSpc>
            </a:pPr>
            <a:r>
              <a:rPr lang="en-US" altLang="zh-CN" sz="2000" smtClean="0">
                <a:latin typeface="Calibri" pitchFamily="34" charset="0"/>
                <a:cs typeface="Calibri" pitchFamily="34" charset="0"/>
              </a:rPr>
              <a:t>Semantic caching</a:t>
            </a:r>
          </a:p>
          <a:p>
            <a:pPr lvl="2">
              <a:lnSpc>
                <a:spcPct val="90000"/>
              </a:lnSpc>
            </a:pPr>
            <a:r>
              <a:rPr lang="en-US" altLang="zh-CN" sz="2000" smtClean="0">
                <a:latin typeface="Calibri" pitchFamily="34" charset="0"/>
                <a:cs typeface="Calibri" pitchFamily="34" charset="0"/>
              </a:rPr>
              <a:t>Predictive caching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0600" cy="838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latin typeface="Calibri" pitchFamily="34" charset="0"/>
                <a:cs typeface="Calibri" pitchFamily="34" charset="0"/>
              </a:rPr>
              <a:t>Caching</a:t>
            </a:r>
            <a:endParaRPr lang="en-US" altLang="zh-TW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04800" y="1447800"/>
            <a:ext cx="8610600" cy="4645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5000"/>
              </a:spcBef>
            </a:pPr>
            <a:r>
              <a:rPr lang="en-US" altLang="zh-CN" sz="32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Problem: how to extend caching well to cope with disconnection?</a:t>
            </a:r>
          </a:p>
          <a:p>
            <a:pPr lvl="1">
              <a:spcBef>
                <a:spcPct val="25000"/>
              </a:spcBef>
            </a:pPr>
            <a:r>
              <a:rPr lang="en-US" altLang="zh-CN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Updates to the server are synchronous. If disconnection, it usually leads to timeout and failure in normal distributed file systems</a:t>
            </a:r>
          </a:p>
          <a:p>
            <a:pPr lvl="1">
              <a:spcBef>
                <a:spcPct val="25000"/>
              </a:spcBef>
            </a:pPr>
            <a:r>
              <a:rPr lang="en-US" altLang="zh-CN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While disconnected, it is impossible to bring in new files or updates from server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8610600" cy="9906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Handling disconnected operation</a:t>
            </a:r>
            <a:endParaRPr lang="en-US" altLang="zh-TW" smtClean="0">
              <a:solidFill>
                <a:srgbClr val="4A452A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79388" y="1268413"/>
            <a:ext cx="8755062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en-US" altLang="zh-CN" sz="3000" smtClean="0">
                <a:solidFill>
                  <a:srgbClr val="4A452A"/>
                </a:solidFill>
                <a:latin typeface="Calibri" pitchFamily="34" charset="0"/>
                <a:ea typeface="Arial Unicode MS" pitchFamily="34" charset="-122"/>
                <a:cs typeface="Calibri" pitchFamily="34" charset="0"/>
              </a:rPr>
              <a:t>Handle updates:</a:t>
            </a:r>
          </a:p>
          <a:p>
            <a:pPr lvl="1">
              <a:lnSpc>
                <a:spcPct val="95000"/>
              </a:lnSpc>
              <a:spcBef>
                <a:spcPts val="400"/>
              </a:spcBef>
            </a:pPr>
            <a:r>
              <a:rPr lang="en-US" altLang="zh-CN" sz="24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Coda switches to the </a:t>
            </a:r>
            <a:r>
              <a:rPr lang="en-US" altLang="zh-CN" sz="2400" i="1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disconnected mode</a:t>
            </a:r>
            <a:r>
              <a:rPr lang="en-US" altLang="zh-CN" sz="24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, which is transparent to user</a:t>
            </a:r>
          </a:p>
          <a:p>
            <a:pPr lvl="1">
              <a:lnSpc>
                <a:spcPct val="95000"/>
              </a:lnSpc>
              <a:spcBef>
                <a:spcPts val="400"/>
              </a:spcBef>
            </a:pPr>
            <a:r>
              <a:rPr lang="en-US" altLang="zh-CN" sz="24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Venus emulates the server, and logs updates locally in the </a:t>
            </a:r>
            <a:r>
              <a:rPr lang="en-US" altLang="zh-CN" sz="2400" i="1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Client Modification Log</a:t>
            </a:r>
            <a:r>
              <a:rPr lang="en-US" altLang="zh-CN" sz="24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 (CML) without existence of server.</a:t>
            </a:r>
          </a:p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en-US" altLang="zh-CN" sz="3000" smtClean="0">
                <a:solidFill>
                  <a:srgbClr val="4A452A"/>
                </a:solidFill>
                <a:latin typeface="Calibri" pitchFamily="34" charset="0"/>
                <a:ea typeface="Arial Unicode MS" pitchFamily="34" charset="-122"/>
                <a:cs typeface="Calibri" pitchFamily="34" charset="0"/>
              </a:rPr>
              <a:t>Handle missing files:</a:t>
            </a:r>
          </a:p>
          <a:p>
            <a:pPr lvl="1">
              <a:lnSpc>
                <a:spcPct val="95000"/>
              </a:lnSpc>
              <a:spcBef>
                <a:spcPts val="400"/>
              </a:spcBef>
            </a:pPr>
            <a:r>
              <a:rPr lang="en-US" altLang="zh-CN" sz="24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Coda uses hoarding to let users keep important files in their hoard database</a:t>
            </a:r>
          </a:p>
          <a:p>
            <a:pPr lvl="1">
              <a:lnSpc>
                <a:spcPct val="95000"/>
              </a:lnSpc>
              <a:spcBef>
                <a:spcPts val="400"/>
              </a:spcBef>
            </a:pPr>
            <a:r>
              <a:rPr lang="en-US" altLang="zh-CN" sz="24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e.g., you hoard calendar and appointment list in a PDA; web pages for disconnected access in browser; files in a laptop that you think will be useful</a:t>
            </a:r>
          </a:p>
          <a:p>
            <a:pPr lvl="1">
              <a:lnSpc>
                <a:spcPct val="95000"/>
              </a:lnSpc>
              <a:spcBef>
                <a:spcPts val="400"/>
              </a:spcBef>
            </a:pPr>
            <a:r>
              <a:rPr lang="en-US" altLang="zh-CN" sz="24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Venus generates temporary file ids and service requests to hoarded files.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404813"/>
            <a:ext cx="8610600" cy="814387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Upon disconnection</a:t>
            </a:r>
            <a:endParaRPr lang="en-US" altLang="zh-TW" smtClean="0">
              <a:solidFill>
                <a:srgbClr val="4A452A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04800" y="1524000"/>
            <a:ext cx="8610600" cy="4425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en-US" altLang="zh-CN" sz="3000" smtClean="0">
                <a:solidFill>
                  <a:srgbClr val="4A452A"/>
                </a:solidFill>
                <a:latin typeface="Calibri" pitchFamily="34" charset="0"/>
                <a:ea typeface="Arial Unicode MS" pitchFamily="34" charset="-122"/>
                <a:cs typeface="Calibri" pitchFamily="34" charset="0"/>
              </a:rPr>
              <a:t>Enters the </a:t>
            </a:r>
            <a:r>
              <a:rPr lang="en-US" altLang="zh-CN" sz="3000" i="1" smtClean="0">
                <a:solidFill>
                  <a:srgbClr val="4A452A"/>
                </a:solidFill>
                <a:latin typeface="Calibri" pitchFamily="34" charset="0"/>
                <a:ea typeface="Arial Unicode MS" pitchFamily="34" charset="-122"/>
                <a:cs typeface="Calibri" pitchFamily="34" charset="0"/>
              </a:rPr>
              <a:t>data reintegration state - </a:t>
            </a:r>
            <a:r>
              <a:rPr lang="en-US" altLang="zh-CN" sz="3000" smtClean="0">
                <a:solidFill>
                  <a:srgbClr val="4A452A"/>
                </a:solidFill>
                <a:latin typeface="Calibri" pitchFamily="34" charset="0"/>
                <a:ea typeface="Arial Unicode MS" pitchFamily="34" charset="-122"/>
                <a:cs typeface="Calibri" pitchFamily="34" charset="0"/>
              </a:rPr>
              <a:t>Venus integrates locally changed files to servers</a:t>
            </a:r>
          </a:p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en-US" altLang="zh-CN" sz="3000" smtClean="0">
                <a:solidFill>
                  <a:srgbClr val="4A452A"/>
                </a:solidFill>
                <a:latin typeface="Calibri" pitchFamily="34" charset="0"/>
                <a:ea typeface="Arial Unicode MS" pitchFamily="34" charset="-122"/>
                <a:cs typeface="Calibri" pitchFamily="34" charset="0"/>
              </a:rPr>
              <a:t>Coda supports a weaker semantics than session semantics</a:t>
            </a:r>
          </a:p>
          <a:p>
            <a:pPr lvl="1">
              <a:lnSpc>
                <a:spcPct val="95000"/>
              </a:lnSpc>
              <a:spcBef>
                <a:spcPct val="25000"/>
              </a:spcBef>
            </a:pPr>
            <a:r>
              <a:rPr lang="en-US" altLang="zh-CN" sz="26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Does not </a:t>
            </a:r>
            <a:r>
              <a:rPr lang="en-US" altLang="zh-TW" sz="26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prevent inconsistent updates but guarantees that inconsistent updates will always be detected</a:t>
            </a:r>
            <a:r>
              <a:rPr lang="en-US" altLang="zh-CN" sz="26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lvl="2">
              <a:lnSpc>
                <a:spcPct val="95000"/>
              </a:lnSpc>
              <a:spcBef>
                <a:spcPct val="25000"/>
              </a:spcBef>
            </a:pPr>
            <a:r>
              <a:rPr lang="en-US" altLang="zh-CN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Handles only write-write conflicts</a:t>
            </a:r>
          </a:p>
          <a:p>
            <a:pPr lvl="2">
              <a:lnSpc>
                <a:spcPct val="95000"/>
              </a:lnSpc>
              <a:spcBef>
                <a:spcPct val="25000"/>
              </a:spcBef>
            </a:pPr>
            <a:r>
              <a:rPr lang="en-US" altLang="zh-CN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Apply user conflict resolution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404813"/>
            <a:ext cx="8610600" cy="814387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Upon reconnection</a:t>
            </a:r>
            <a:endParaRPr lang="en-US" altLang="zh-TW" smtClean="0">
              <a:solidFill>
                <a:srgbClr val="4A452A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79388" y="1524000"/>
            <a:ext cx="8736012" cy="4568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en-US" altLang="zh-CN" sz="32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CML is sent to server for consistency checking</a:t>
            </a:r>
          </a:p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en-US" altLang="zh-CN" sz="32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If consistent, server installs updates in 4 steps</a:t>
            </a:r>
          </a:p>
          <a:p>
            <a:pPr lvl="1">
              <a:lnSpc>
                <a:spcPct val="95000"/>
              </a:lnSpc>
              <a:spcBef>
                <a:spcPct val="25000"/>
              </a:spcBef>
            </a:pPr>
            <a:r>
              <a:rPr lang="en-US" altLang="zh-CN" sz="22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Initiate a </a:t>
            </a:r>
            <a:r>
              <a:rPr lang="en-US" altLang="zh-CN" sz="2200" i="1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distributed update transaction</a:t>
            </a:r>
            <a:r>
              <a:rPr lang="en-US" altLang="zh-CN" sz="22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 (with one of the server as coordinator) and locks all objects in the log</a:t>
            </a:r>
          </a:p>
          <a:p>
            <a:pPr lvl="1">
              <a:lnSpc>
                <a:spcPct val="95000"/>
              </a:lnSpc>
              <a:spcBef>
                <a:spcPct val="25000"/>
              </a:spcBef>
            </a:pPr>
            <a:r>
              <a:rPr lang="en-US" altLang="zh-CN" sz="22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Validate updates on each object and if valid, execute operation</a:t>
            </a:r>
          </a:p>
          <a:p>
            <a:pPr lvl="1">
              <a:lnSpc>
                <a:spcPct val="95000"/>
              </a:lnSpc>
              <a:spcBef>
                <a:spcPct val="25000"/>
              </a:spcBef>
            </a:pPr>
            <a:r>
              <a:rPr lang="en-US" altLang="zh-CN" sz="22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Real data for update are then transferred through back-fetching from client</a:t>
            </a:r>
          </a:p>
          <a:p>
            <a:pPr lvl="1">
              <a:lnSpc>
                <a:spcPct val="95000"/>
              </a:lnSpc>
              <a:spcBef>
                <a:spcPct val="25000"/>
              </a:spcBef>
            </a:pPr>
            <a:r>
              <a:rPr lang="en-US" altLang="zh-CN" sz="22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Commit the transaction and release all locks</a:t>
            </a:r>
          </a:p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en-US" altLang="zh-CN" sz="28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If inconsistent, a conflict occurs and must be resolved.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404813"/>
            <a:ext cx="8610600" cy="814387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Data reintegration</a:t>
            </a:r>
            <a:endParaRPr lang="en-US" altLang="zh-TW" smtClean="0">
              <a:solidFill>
                <a:srgbClr val="4A452A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04800" y="1341438"/>
            <a:ext cx="8610600" cy="5211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en-US" altLang="zh-CN" sz="24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If another client has modified the same file, there is a </a:t>
            </a:r>
            <a:r>
              <a:rPr lang="en-US" altLang="zh-CN" sz="2400" i="1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conflict</a:t>
            </a:r>
            <a:r>
              <a:rPr lang="en-US" altLang="zh-CN" sz="24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 (write/write conflict)</a:t>
            </a:r>
          </a:p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en-US" altLang="zh-CN" sz="24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Principles adopted in Coda:</a:t>
            </a:r>
          </a:p>
          <a:p>
            <a:pPr lvl="1">
              <a:lnSpc>
                <a:spcPct val="95000"/>
              </a:lnSpc>
              <a:spcBef>
                <a:spcPct val="25000"/>
              </a:spcBef>
            </a:pPr>
            <a:r>
              <a:rPr lang="en-US" altLang="zh-CN" sz="20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No update should be lost without explicit user approval.</a:t>
            </a:r>
          </a:p>
          <a:p>
            <a:pPr lvl="1">
              <a:lnSpc>
                <a:spcPct val="95000"/>
              </a:lnSpc>
              <a:spcBef>
                <a:spcPct val="25000"/>
              </a:spcBef>
            </a:pPr>
            <a:r>
              <a:rPr lang="en-US" altLang="zh-CN" sz="20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Conflicts are application-specific concept</a:t>
            </a:r>
          </a:p>
          <a:p>
            <a:pPr lvl="1">
              <a:lnSpc>
                <a:spcPct val="95000"/>
              </a:lnSpc>
              <a:spcBef>
                <a:spcPct val="25000"/>
              </a:spcBef>
            </a:pPr>
            <a:r>
              <a:rPr lang="en-US" altLang="zh-CN" sz="20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Final decision should be made by human users</a:t>
            </a:r>
          </a:p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en-US" altLang="zh-CN" sz="24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Conflict resolution in Coda:</a:t>
            </a:r>
          </a:p>
          <a:p>
            <a:pPr lvl="1">
              <a:lnSpc>
                <a:spcPct val="95000"/>
              </a:lnSpc>
              <a:spcBef>
                <a:spcPct val="25000"/>
              </a:spcBef>
            </a:pPr>
            <a:r>
              <a:rPr lang="en-US" altLang="zh-CN" sz="20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Coda uses </a:t>
            </a:r>
            <a:r>
              <a:rPr lang="en-US" altLang="zh-CN" sz="2000" i="1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last storeid</a:t>
            </a:r>
            <a:r>
              <a:rPr lang="en-US" altLang="zh-CN" sz="20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  to indicate the last update to an object</a:t>
            </a:r>
          </a:p>
          <a:p>
            <a:pPr lvl="1">
              <a:lnSpc>
                <a:spcPct val="95000"/>
              </a:lnSpc>
              <a:spcBef>
                <a:spcPct val="25000"/>
              </a:spcBef>
            </a:pPr>
            <a:r>
              <a:rPr lang="en-US" altLang="zh-CN" sz="20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Conflict resolution can be based on concurrent versioning systems (using version number, timestamp, version vector). </a:t>
            </a:r>
          </a:p>
          <a:p>
            <a:pPr lvl="1">
              <a:lnSpc>
                <a:spcPct val="95000"/>
              </a:lnSpc>
              <a:spcBef>
                <a:spcPct val="25000"/>
              </a:spcBef>
            </a:pPr>
            <a:r>
              <a:rPr lang="en-US" altLang="zh-CN" sz="20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Usually, resolution can be done automatically (e.g., each user updates different part of a file) through the use of Application-specific Resolver (ASP)</a:t>
            </a:r>
          </a:p>
          <a:p>
            <a:pPr lvl="1">
              <a:lnSpc>
                <a:spcPct val="95000"/>
              </a:lnSpc>
              <a:spcBef>
                <a:spcPct val="25000"/>
              </a:spcBef>
            </a:pPr>
            <a:r>
              <a:rPr lang="en-US" altLang="zh-CN" sz="20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Sometimes, human intervention is need 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404813"/>
            <a:ext cx="8610600" cy="814387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Data reintegration</a:t>
            </a:r>
            <a:endParaRPr lang="en-US" altLang="zh-TW" smtClean="0">
              <a:solidFill>
                <a:srgbClr val="4A452A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04800" y="1341438"/>
            <a:ext cx="8610600" cy="5287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smtClean="0">
                <a:latin typeface="Calibri" pitchFamily="34" charset="0"/>
                <a:cs typeface="Calibri" pitchFamily="34" charset="0"/>
              </a:rPr>
              <a:t>Anticipatory caching</a:t>
            </a:r>
          </a:p>
          <a:p>
            <a:pPr lvl="1"/>
            <a:r>
              <a:rPr lang="en-US" altLang="zh-CN" sz="2400" smtClean="0">
                <a:latin typeface="Calibri" pitchFamily="34" charset="0"/>
                <a:cs typeface="Calibri" pitchFamily="34" charset="0"/>
              </a:rPr>
              <a:t>Cache items that may be useful in future, but not currently needed, utilizing the otherwise idle processing power or bandwidth</a:t>
            </a:r>
          </a:p>
          <a:p>
            <a:r>
              <a:rPr lang="en-US" altLang="zh-CN" sz="2800" smtClean="0">
                <a:latin typeface="Calibri" pitchFamily="34" charset="0"/>
                <a:cs typeface="Calibri" pitchFamily="34" charset="0"/>
              </a:rPr>
              <a:t>Issues</a:t>
            </a:r>
          </a:p>
          <a:p>
            <a:pPr lvl="1">
              <a:spcBef>
                <a:spcPts val="300"/>
              </a:spcBef>
            </a:pPr>
            <a:r>
              <a:rPr lang="en-US" altLang="zh-CN" sz="2400" smtClean="0">
                <a:latin typeface="Calibri" pitchFamily="34" charset="0"/>
                <a:cs typeface="Calibri" pitchFamily="34" charset="0"/>
              </a:rPr>
              <a:t>What to fetch? (Files, objects, pages?)</a:t>
            </a:r>
          </a:p>
          <a:p>
            <a:pPr lvl="1">
              <a:spcBef>
                <a:spcPts val="300"/>
              </a:spcBef>
            </a:pPr>
            <a:r>
              <a:rPr lang="en-US" altLang="zh-CN" sz="2400" smtClean="0">
                <a:latin typeface="Calibri" pitchFamily="34" charset="0"/>
                <a:cs typeface="Calibri" pitchFamily="34" charset="0"/>
              </a:rPr>
              <a:t>When to fetch?</a:t>
            </a:r>
          </a:p>
          <a:p>
            <a:pPr lvl="2">
              <a:spcBef>
                <a:spcPts val="300"/>
              </a:spcBef>
            </a:pPr>
            <a:r>
              <a:rPr lang="en-US" altLang="zh-CN" sz="2000" smtClean="0">
                <a:latin typeface="Calibri" pitchFamily="34" charset="0"/>
                <a:cs typeface="Calibri" pitchFamily="34" charset="0"/>
              </a:rPr>
              <a:t>When no one uses the request channel</a:t>
            </a:r>
          </a:p>
          <a:p>
            <a:pPr lvl="2">
              <a:spcBef>
                <a:spcPts val="300"/>
              </a:spcBef>
            </a:pPr>
            <a:r>
              <a:rPr lang="en-US" altLang="zh-CN" sz="2000" smtClean="0">
                <a:latin typeface="Calibri" pitchFamily="34" charset="0"/>
                <a:cs typeface="Calibri" pitchFamily="34" charset="0"/>
              </a:rPr>
              <a:t>When the broadcast item is interesting</a:t>
            </a:r>
          </a:p>
          <a:p>
            <a:pPr lvl="1">
              <a:spcBef>
                <a:spcPts val="300"/>
              </a:spcBef>
            </a:pPr>
            <a:r>
              <a:rPr lang="en-US" altLang="zh-CN" sz="2400" smtClean="0">
                <a:latin typeface="Calibri" pitchFamily="34" charset="0"/>
                <a:cs typeface="Calibri" pitchFamily="34" charset="0"/>
              </a:rPr>
              <a:t>How to fetch?</a:t>
            </a:r>
          </a:p>
          <a:p>
            <a:pPr lvl="2">
              <a:spcBef>
                <a:spcPts val="300"/>
              </a:spcBef>
            </a:pPr>
            <a:r>
              <a:rPr lang="en-US" altLang="zh-CN" sz="2000" smtClean="0">
                <a:latin typeface="Calibri" pitchFamily="34" charset="0"/>
                <a:cs typeface="Calibri" pitchFamily="34" charset="0"/>
              </a:rPr>
              <a:t>Compute for the need and use the up-link channel to send request</a:t>
            </a:r>
          </a:p>
          <a:p>
            <a:pPr lvl="2">
              <a:spcBef>
                <a:spcPts val="300"/>
              </a:spcBef>
            </a:pPr>
            <a:r>
              <a:rPr lang="en-US" altLang="zh-CN" sz="2000" smtClean="0">
                <a:latin typeface="Calibri" pitchFamily="34" charset="0"/>
                <a:cs typeface="Calibri" pitchFamily="34" charset="0"/>
              </a:rPr>
              <a:t>Monitor broadcast channel and download the item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33375"/>
            <a:ext cx="8610600" cy="93503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latin typeface="Calibri" pitchFamily="34" charset="0"/>
                <a:cs typeface="Calibri" pitchFamily="34" charset="0"/>
              </a:rPr>
              <a:t>Prefetching</a:t>
            </a:r>
            <a:endParaRPr lang="en-US" altLang="zh-TW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50825" y="1295400"/>
            <a:ext cx="8713788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</a:pPr>
            <a:r>
              <a:rPr lang="en-US" altLang="zh-CN" sz="2800" smtClean="0">
                <a:latin typeface="Calibri" pitchFamily="34" charset="0"/>
                <a:cs typeface="Calibri" pitchFamily="34" charset="0"/>
              </a:rPr>
              <a:t>Pre-fetching to prepare for disconnection</a:t>
            </a:r>
          </a:p>
          <a:p>
            <a:pPr>
              <a:lnSpc>
                <a:spcPct val="95000"/>
              </a:lnSpc>
            </a:pPr>
            <a:r>
              <a:rPr lang="en-US" altLang="zh-CN" sz="2800" smtClean="0">
                <a:latin typeface="Calibri" pitchFamily="34" charset="0"/>
                <a:cs typeface="Calibri" pitchFamily="34" charset="0"/>
              </a:rPr>
              <a:t>Issues</a:t>
            </a:r>
          </a:p>
          <a:p>
            <a:pPr lvl="1">
              <a:lnSpc>
                <a:spcPct val="95000"/>
              </a:lnSpc>
            </a:pPr>
            <a:r>
              <a:rPr lang="en-US" altLang="zh-CN" sz="2600" smtClean="0">
                <a:latin typeface="Calibri" pitchFamily="34" charset="0"/>
                <a:cs typeface="Calibri" pitchFamily="34" charset="0"/>
              </a:rPr>
              <a:t>What to hoard? (Files, objects, pages?)</a:t>
            </a:r>
          </a:p>
          <a:p>
            <a:pPr lvl="1">
              <a:lnSpc>
                <a:spcPct val="95000"/>
              </a:lnSpc>
            </a:pPr>
            <a:r>
              <a:rPr lang="en-US" altLang="zh-CN" sz="2600" smtClean="0">
                <a:latin typeface="Calibri" pitchFamily="34" charset="0"/>
                <a:cs typeface="Calibri" pitchFamily="34" charset="0"/>
              </a:rPr>
              <a:t>When to hoard?</a:t>
            </a:r>
          </a:p>
          <a:p>
            <a:pPr lvl="2">
              <a:lnSpc>
                <a:spcPct val="95000"/>
              </a:lnSpc>
            </a:pPr>
            <a:r>
              <a:rPr lang="en-US" altLang="zh-CN" sz="2200" smtClean="0">
                <a:latin typeface="Calibri" pitchFamily="34" charset="0"/>
                <a:cs typeface="Calibri" pitchFamily="34" charset="0"/>
              </a:rPr>
              <a:t>When planned disconnection is coming</a:t>
            </a:r>
          </a:p>
          <a:p>
            <a:pPr lvl="2">
              <a:lnSpc>
                <a:spcPct val="95000"/>
              </a:lnSpc>
            </a:pPr>
            <a:r>
              <a:rPr lang="en-US" altLang="zh-CN" sz="2200" smtClean="0">
                <a:latin typeface="Calibri" pitchFamily="34" charset="0"/>
                <a:cs typeface="Calibri" pitchFamily="34" charset="0"/>
              </a:rPr>
              <a:t>With sufficient important data accumulated and high chance of disconnection</a:t>
            </a:r>
          </a:p>
          <a:p>
            <a:pPr lvl="1">
              <a:lnSpc>
                <a:spcPct val="95000"/>
              </a:lnSpc>
            </a:pPr>
            <a:r>
              <a:rPr lang="en-US" altLang="zh-CN" sz="2600" smtClean="0">
                <a:latin typeface="Calibri" pitchFamily="34" charset="0"/>
                <a:cs typeface="Calibri" pitchFamily="34" charset="0"/>
              </a:rPr>
              <a:t>How to hoard?</a:t>
            </a:r>
          </a:p>
          <a:p>
            <a:pPr lvl="2">
              <a:lnSpc>
                <a:spcPct val="95000"/>
              </a:lnSpc>
            </a:pPr>
            <a:r>
              <a:rPr lang="en-US" altLang="zh-CN" sz="2200" smtClean="0">
                <a:latin typeface="Calibri" pitchFamily="34" charset="0"/>
                <a:cs typeface="Calibri" pitchFamily="34" charset="0"/>
              </a:rPr>
              <a:t>User-provided information (useful for client-initiated disconnection)</a:t>
            </a:r>
          </a:p>
          <a:p>
            <a:pPr lvl="2">
              <a:lnSpc>
                <a:spcPct val="95000"/>
              </a:lnSpc>
            </a:pPr>
            <a:r>
              <a:rPr lang="en-US" altLang="zh-CN" sz="2200" smtClean="0">
                <a:latin typeface="Calibri" pitchFamily="34" charset="0"/>
                <a:cs typeface="Calibri" pitchFamily="34" charset="0"/>
              </a:rPr>
              <a:t>Access pattern-based (past history)</a:t>
            </a:r>
          </a:p>
          <a:p>
            <a:pPr lvl="2">
              <a:lnSpc>
                <a:spcPct val="95000"/>
              </a:lnSpc>
            </a:pPr>
            <a:r>
              <a:rPr lang="en-US" altLang="zh-CN" sz="2200" smtClean="0">
                <a:latin typeface="Calibri" pitchFamily="34" charset="0"/>
                <a:cs typeface="Calibri" pitchFamily="34" charset="0"/>
              </a:rPr>
              <a:t>Inter-file relationships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8610600" cy="838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latin typeface="Calibri" pitchFamily="34" charset="0"/>
                <a:cs typeface="Calibri" pitchFamily="34" charset="0"/>
              </a:rPr>
              <a:t>Hoarding</a:t>
            </a:r>
            <a:endParaRPr lang="en-US" altLang="zh-TW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13787" cy="7620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States of a client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447800"/>
            <a:ext cx="4991100" cy="4933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zh-CN" sz="3200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Three modes</a:t>
            </a:r>
          </a:p>
          <a:p>
            <a:pPr lvl="1"/>
            <a:r>
              <a:rPr lang="en-US" altLang="zh-CN" b="1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Connected (Normal)</a:t>
            </a:r>
          </a:p>
          <a:p>
            <a:pPr lvl="2"/>
            <a:r>
              <a:rPr lang="en-US" altLang="zh-CN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server is available, request can be satisfied from either local cache or server</a:t>
            </a:r>
          </a:p>
          <a:p>
            <a:pPr lvl="1"/>
            <a:r>
              <a:rPr lang="en-US" altLang="zh-CN" b="1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Disconnected (Off)</a:t>
            </a:r>
          </a:p>
          <a:p>
            <a:pPr lvl="2"/>
            <a:r>
              <a:rPr lang="en-US" altLang="zh-CN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all request must be satisfied from local cache</a:t>
            </a:r>
          </a:p>
          <a:p>
            <a:pPr lvl="1"/>
            <a:r>
              <a:rPr lang="en-US" altLang="zh-CN" b="1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Reintegration (Recover)</a:t>
            </a:r>
          </a:p>
          <a:p>
            <a:pPr lvl="2"/>
            <a:r>
              <a:rPr lang="en-US" altLang="zh-CN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update related info, deal with conflict etc.</a:t>
            </a:r>
          </a:p>
        </p:txBody>
      </p:sp>
      <p:grpSp>
        <p:nvGrpSpPr>
          <p:cNvPr id="16387" name="Group 20"/>
          <p:cNvGrpSpPr>
            <a:grpSpLocks/>
          </p:cNvGrpSpPr>
          <p:nvPr/>
        </p:nvGrpSpPr>
        <p:grpSpPr bwMode="auto">
          <a:xfrm>
            <a:off x="4775200" y="2449513"/>
            <a:ext cx="4114800" cy="3200400"/>
            <a:chOff x="3024" y="1056"/>
            <a:chExt cx="2592" cy="2016"/>
          </a:xfrm>
        </p:grpSpPr>
        <p:sp>
          <p:nvSpPr>
            <p:cNvPr id="16389" name="Text Box 8"/>
            <p:cNvSpPr txBox="1">
              <a:spLocks noChangeArrowheads="1"/>
            </p:cNvSpPr>
            <p:nvPr/>
          </p:nvSpPr>
          <p:spPr bwMode="auto">
            <a:xfrm>
              <a:off x="3024" y="1680"/>
              <a:ext cx="8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r>
                <a:rPr lang="en-US" altLang="zh-TW" sz="1600">
                  <a:latin typeface="Arial" pitchFamily="34" charset="0"/>
                  <a:ea typeface="PMingLiU" pitchFamily="18" charset="-120"/>
                </a:rPr>
                <a:t>disconnection</a:t>
              </a:r>
            </a:p>
          </p:txBody>
        </p:sp>
        <p:grpSp>
          <p:nvGrpSpPr>
            <p:cNvPr id="16390" name="Group 19"/>
            <p:cNvGrpSpPr>
              <a:grpSpLocks/>
            </p:cNvGrpSpPr>
            <p:nvPr/>
          </p:nvGrpSpPr>
          <p:grpSpPr bwMode="auto">
            <a:xfrm>
              <a:off x="3456" y="1056"/>
              <a:ext cx="2160" cy="2016"/>
              <a:chOff x="3456" y="1056"/>
              <a:chExt cx="2160" cy="2016"/>
            </a:xfrm>
          </p:grpSpPr>
          <p:sp>
            <p:nvSpPr>
              <p:cNvPr id="16391" name="Oval 4"/>
              <p:cNvSpPr>
                <a:spLocks noChangeArrowheads="1"/>
              </p:cNvSpPr>
              <p:nvPr/>
            </p:nvSpPr>
            <p:spPr bwMode="auto">
              <a:xfrm>
                <a:off x="3456" y="1056"/>
                <a:ext cx="960" cy="432"/>
              </a:xfrm>
              <a:prstGeom prst="ellipse">
                <a:avLst/>
              </a:prstGeom>
              <a:solidFill>
                <a:srgbClr val="DADAF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TW" sz="1600">
                    <a:latin typeface="Arial" pitchFamily="34" charset="0"/>
                    <a:ea typeface="PMingLiU" pitchFamily="18" charset="-120"/>
                  </a:rPr>
                  <a:t>hoarding</a:t>
                </a:r>
              </a:p>
            </p:txBody>
          </p:sp>
          <p:sp>
            <p:nvSpPr>
              <p:cNvPr id="16392" name="Oval 5"/>
              <p:cNvSpPr>
                <a:spLocks noChangeArrowheads="1"/>
              </p:cNvSpPr>
              <p:nvPr/>
            </p:nvSpPr>
            <p:spPr bwMode="auto">
              <a:xfrm>
                <a:off x="4656" y="1824"/>
                <a:ext cx="960" cy="432"/>
              </a:xfrm>
              <a:prstGeom prst="ellipse">
                <a:avLst/>
              </a:prstGeom>
              <a:solidFill>
                <a:srgbClr val="DADAF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TW" sz="1600">
                    <a:latin typeface="Arial" pitchFamily="34" charset="0"/>
                    <a:ea typeface="PMingLiU" pitchFamily="18" charset="-120"/>
                  </a:rPr>
                  <a:t>write</a:t>
                </a:r>
              </a:p>
              <a:p>
                <a:pPr algn="ctr" eaLnBrk="0" hangingPunct="0"/>
                <a:r>
                  <a:rPr lang="en-US" altLang="zh-TW" sz="1600">
                    <a:latin typeface="Arial" pitchFamily="34" charset="0"/>
                    <a:ea typeface="PMingLiU" pitchFamily="18" charset="-120"/>
                  </a:rPr>
                  <a:t>disconnected</a:t>
                </a:r>
              </a:p>
            </p:txBody>
          </p:sp>
          <p:sp>
            <p:nvSpPr>
              <p:cNvPr id="16393" name="Oval 6"/>
              <p:cNvSpPr>
                <a:spLocks noChangeArrowheads="1"/>
              </p:cNvSpPr>
              <p:nvPr/>
            </p:nvSpPr>
            <p:spPr bwMode="auto">
              <a:xfrm>
                <a:off x="3456" y="2640"/>
                <a:ext cx="960" cy="432"/>
              </a:xfrm>
              <a:prstGeom prst="ellipse">
                <a:avLst/>
              </a:prstGeom>
              <a:solidFill>
                <a:srgbClr val="DADAF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TW" sz="1600">
                    <a:latin typeface="Arial" pitchFamily="34" charset="0"/>
                    <a:ea typeface="PMingLiU" pitchFamily="18" charset="-120"/>
                  </a:rPr>
                  <a:t>emulating</a:t>
                </a:r>
              </a:p>
            </p:txBody>
          </p:sp>
          <p:cxnSp>
            <p:nvCxnSpPr>
              <p:cNvPr id="16394" name="AutoShape 7"/>
              <p:cNvCxnSpPr>
                <a:cxnSpLocks noChangeShapeType="1"/>
                <a:stCxn id="16391" idx="4"/>
                <a:endCxn id="16393" idx="0"/>
              </p:cNvCxnSpPr>
              <p:nvPr/>
            </p:nvCxnSpPr>
            <p:spPr bwMode="auto">
              <a:xfrm>
                <a:off x="3936" y="1488"/>
                <a:ext cx="0" cy="115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395" name="Text Box 9"/>
              <p:cNvSpPr txBox="1">
                <a:spLocks noChangeArrowheads="1"/>
              </p:cNvSpPr>
              <p:nvPr/>
            </p:nvSpPr>
            <p:spPr bwMode="auto">
              <a:xfrm>
                <a:off x="4704" y="2496"/>
                <a:ext cx="89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zh-TW" sz="1600">
                    <a:latin typeface="Arial" pitchFamily="34" charset="0"/>
                    <a:ea typeface="PMingLiU" pitchFamily="18" charset="-120"/>
                  </a:rPr>
                  <a:t>disconnection</a:t>
                </a:r>
              </a:p>
            </p:txBody>
          </p:sp>
          <p:sp>
            <p:nvSpPr>
              <p:cNvPr id="16396" name="Text Box 10"/>
              <p:cNvSpPr txBox="1">
                <a:spLocks noChangeArrowheads="1"/>
              </p:cNvSpPr>
              <p:nvPr/>
            </p:nvSpPr>
            <p:spPr bwMode="auto">
              <a:xfrm>
                <a:off x="3984" y="2160"/>
                <a:ext cx="73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zh-TW" sz="1600">
                    <a:latin typeface="Arial" pitchFamily="34" charset="0"/>
                    <a:ea typeface="PMingLiU" pitchFamily="18" charset="-120"/>
                  </a:rPr>
                  <a:t>connection</a:t>
                </a:r>
              </a:p>
            </p:txBody>
          </p:sp>
          <p:sp>
            <p:nvSpPr>
              <p:cNvPr id="16397" name="Text Box 11"/>
              <p:cNvSpPr txBox="1">
                <a:spLocks noChangeArrowheads="1"/>
              </p:cNvSpPr>
              <p:nvPr/>
            </p:nvSpPr>
            <p:spPr bwMode="auto">
              <a:xfrm>
                <a:off x="4752" y="1248"/>
                <a:ext cx="73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zh-TW" sz="1600">
                    <a:latin typeface="Arial" pitchFamily="34" charset="0"/>
                    <a:ea typeface="PMingLiU" pitchFamily="18" charset="-120"/>
                  </a:rPr>
                  <a:t>strong</a:t>
                </a:r>
              </a:p>
              <a:p>
                <a:r>
                  <a:rPr lang="en-US" altLang="zh-TW" sz="1600">
                    <a:latin typeface="Arial" pitchFamily="34" charset="0"/>
                    <a:ea typeface="PMingLiU" pitchFamily="18" charset="-120"/>
                  </a:rPr>
                  <a:t>connection</a:t>
                </a:r>
              </a:p>
            </p:txBody>
          </p:sp>
          <p:sp>
            <p:nvSpPr>
              <p:cNvPr id="16398" name="Text Box 12"/>
              <p:cNvSpPr txBox="1">
                <a:spLocks noChangeArrowheads="1"/>
              </p:cNvSpPr>
              <p:nvPr/>
            </p:nvSpPr>
            <p:spPr bwMode="auto">
              <a:xfrm>
                <a:off x="3984" y="1536"/>
                <a:ext cx="73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zh-TW" sz="1600">
                    <a:latin typeface="Arial" pitchFamily="34" charset="0"/>
                    <a:ea typeface="PMingLiU" pitchFamily="18" charset="-120"/>
                  </a:rPr>
                  <a:t>weak</a:t>
                </a:r>
              </a:p>
              <a:p>
                <a:r>
                  <a:rPr lang="en-US" altLang="zh-TW" sz="1600">
                    <a:latin typeface="Arial" pitchFamily="34" charset="0"/>
                    <a:ea typeface="PMingLiU" pitchFamily="18" charset="-120"/>
                  </a:rPr>
                  <a:t>connection</a:t>
                </a:r>
              </a:p>
            </p:txBody>
          </p:sp>
          <p:cxnSp>
            <p:nvCxnSpPr>
              <p:cNvPr id="16399" name="AutoShape 13"/>
              <p:cNvCxnSpPr>
                <a:cxnSpLocks noChangeShapeType="1"/>
                <a:stCxn id="16392" idx="0"/>
                <a:endCxn id="16391" idx="6"/>
              </p:cNvCxnSpPr>
              <p:nvPr/>
            </p:nvCxnSpPr>
            <p:spPr bwMode="auto">
              <a:xfrm flipH="1" flipV="1">
                <a:off x="4416" y="1272"/>
                <a:ext cx="720" cy="55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00" name="AutoShape 14"/>
              <p:cNvCxnSpPr>
                <a:cxnSpLocks noChangeShapeType="1"/>
                <a:stCxn id="16391" idx="5"/>
                <a:endCxn id="16392" idx="1"/>
              </p:cNvCxnSpPr>
              <p:nvPr/>
            </p:nvCxnSpPr>
            <p:spPr bwMode="auto">
              <a:xfrm>
                <a:off x="4275" y="1425"/>
                <a:ext cx="522" cy="4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01" name="AutoShape 15"/>
              <p:cNvCxnSpPr>
                <a:cxnSpLocks noChangeShapeType="1"/>
                <a:stCxn id="16392" idx="3"/>
                <a:endCxn id="16393" idx="7"/>
              </p:cNvCxnSpPr>
              <p:nvPr/>
            </p:nvCxnSpPr>
            <p:spPr bwMode="auto">
              <a:xfrm flipH="1">
                <a:off x="4275" y="2193"/>
                <a:ext cx="522" cy="51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02" name="AutoShape 16"/>
              <p:cNvCxnSpPr>
                <a:cxnSpLocks noChangeShapeType="1"/>
                <a:stCxn id="16393" idx="6"/>
                <a:endCxn id="16392" idx="4"/>
              </p:cNvCxnSpPr>
              <p:nvPr/>
            </p:nvCxnSpPr>
            <p:spPr bwMode="auto">
              <a:xfrm flipV="1">
                <a:off x="4416" y="2256"/>
                <a:ext cx="720" cy="6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6388" name="Rectangle 17"/>
          <p:cNvSpPr txBox="1">
            <a:spLocks noChangeArrowheads="1"/>
          </p:cNvSpPr>
          <p:nvPr/>
        </p:nvSpPr>
        <p:spPr bwMode="auto">
          <a:xfrm>
            <a:off x="5219700" y="1916113"/>
            <a:ext cx="37465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TW" sz="2200" b="1">
                <a:latin typeface="Myriad Web" pitchFamily="34" charset="0"/>
                <a:ea typeface="PMingLiU" pitchFamily="18" charset="-120"/>
              </a:rPr>
              <a:t>States of a client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562975" cy="7620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Consistency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268413"/>
            <a:ext cx="8686800" cy="5184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Main problem with strong consistency</a:t>
            </a:r>
          </a:p>
          <a:p>
            <a:pPr lvl="1" eaLnBrk="1" hangingPunct="1"/>
            <a:r>
              <a:rPr lang="en-US" altLang="zh-TW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Strong consistency requires atomic updates </a:t>
            </a:r>
          </a:p>
          <a:p>
            <a:pPr lvl="2" eaLnBrk="1" hangingPunct="1"/>
            <a:r>
              <a:rPr lang="en-US" altLang="zh-TW" sz="2200" smtClean="0">
                <a:latin typeface="Calibri" pitchFamily="34" charset="0"/>
                <a:cs typeface="Calibri" pitchFamily="34" charset="0"/>
              </a:rPr>
              <a:t>Invalidation of caches through a server</a:t>
            </a:r>
          </a:p>
          <a:p>
            <a:pPr lvl="2" eaLnBrk="1" hangingPunct="1"/>
            <a:r>
              <a:rPr lang="en-US" altLang="zh-TW" sz="2200" smtClean="0">
                <a:latin typeface="Calibri" pitchFamily="34" charset="0"/>
                <a:cs typeface="Calibri" pitchFamily="34" charset="0"/>
              </a:rPr>
              <a:t>Difficult to achieve in mobile environments - mobile computer may not be connected to network</a:t>
            </a:r>
          </a:p>
          <a:p>
            <a:pPr eaLnBrk="1" hangingPunct="1"/>
            <a:r>
              <a:rPr lang="en-US" altLang="zh-TW" sz="320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Alternative: weak consistency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TW" sz="2600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Tolerate occasional inconsistencies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TW" sz="2600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Apply conflict resolution strategies subsequently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TW" sz="2600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Use version numbering, time-stamps (content independent)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TW" sz="2600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Use dependency graphs (content dependent)</a:t>
            </a:r>
            <a:endParaRPr lang="en-US" altLang="zh-TW" sz="3200" smtClean="0">
              <a:solidFill>
                <a:srgbClr val="40404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US" altLang="zh-CN" sz="2400" smtClean="0">
              <a:solidFill>
                <a:srgbClr val="40404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ly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olyu">
      <a:majorFont>
        <a:latin typeface="Arial Rounded MT Bold"/>
        <a:ea typeface="新細明體"/>
        <a:cs typeface=""/>
      </a:majorFont>
      <a:minorFont>
        <a:latin typeface="Myriad Web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polyu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yu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yu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yu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yu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yu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yu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yu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yu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yu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yu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yu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20882</TotalTime>
  <Words>3532</Words>
  <Application>Microsoft Office PowerPoint</Application>
  <PresentationFormat>全屏显示(4:3)</PresentationFormat>
  <Paragraphs>433</Paragraphs>
  <Slides>54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72" baseType="lpstr">
      <vt:lpstr>Tahoma</vt:lpstr>
      <vt:lpstr>MS PGothic</vt:lpstr>
      <vt:lpstr>Arial</vt:lpstr>
      <vt:lpstr>Arial Rounded MT Bold</vt:lpstr>
      <vt:lpstr>PMingLiU</vt:lpstr>
      <vt:lpstr>Myriad Web</vt:lpstr>
      <vt:lpstr>Wingdings</vt:lpstr>
      <vt:lpstr>Arial Unicode MS</vt:lpstr>
      <vt:lpstr>MS PGothic</vt:lpstr>
      <vt:lpstr>宋体</vt:lpstr>
      <vt:lpstr>Monotype Corsiva</vt:lpstr>
      <vt:lpstr>Calibri</vt:lpstr>
      <vt:lpstr>宋体</vt:lpstr>
      <vt:lpstr>Comic Sans MS</vt:lpstr>
      <vt:lpstr>ZapfDingbats</vt:lpstr>
      <vt:lpstr>PMingLiU</vt:lpstr>
      <vt:lpstr>Times New Roman</vt:lpstr>
      <vt:lpstr>polyu</vt:lpstr>
      <vt:lpstr>Disconnected Operations</vt:lpstr>
      <vt:lpstr>What is disconnected operation?</vt:lpstr>
      <vt:lpstr>Why support for disconnected operation?</vt:lpstr>
      <vt:lpstr>Approaches</vt:lpstr>
      <vt:lpstr>Caching</vt:lpstr>
      <vt:lpstr>Prefetching</vt:lpstr>
      <vt:lpstr>Hoarding</vt:lpstr>
      <vt:lpstr>States of a client</vt:lpstr>
      <vt:lpstr>Consistency</vt:lpstr>
      <vt:lpstr>Transparency of replication</vt:lpstr>
      <vt:lpstr>Non-transparent replication</vt:lpstr>
      <vt:lpstr>Bayou</vt:lpstr>
      <vt:lpstr>Bayou</vt:lpstr>
      <vt:lpstr>Conflict detection and resolution</vt:lpstr>
      <vt:lpstr>Motivating scenario: Shared calendar</vt:lpstr>
      <vt:lpstr>Motivating scenario: Shared calendar</vt:lpstr>
      <vt:lpstr>Application-specific conflict detection and resolution</vt:lpstr>
      <vt:lpstr>Application-specific conflict detection and resolution</vt:lpstr>
      <vt:lpstr>Application-specific conflict detection and resolution</vt:lpstr>
      <vt:lpstr>Application-specific conflict detection and resolution</vt:lpstr>
      <vt:lpstr>Application-specific conflict detection and resolution</vt:lpstr>
      <vt:lpstr>Example of Bayou Write mechanisms</vt:lpstr>
      <vt:lpstr>User-specified resolution strategies</vt:lpstr>
      <vt:lpstr>Consistency in Bayou</vt:lpstr>
      <vt:lpstr>Anti-entropy protocol</vt:lpstr>
      <vt:lpstr>Anti-entropy protocol</vt:lpstr>
      <vt:lpstr>  Ordering of updates</vt:lpstr>
      <vt:lpstr>  Ordering of updates</vt:lpstr>
      <vt:lpstr>Criteria for committing Writes</vt:lpstr>
      <vt:lpstr>How Bayou agrees on total order</vt:lpstr>
      <vt:lpstr>How Bayou agrees on total order</vt:lpstr>
      <vt:lpstr>How Bayou agrees on total order</vt:lpstr>
      <vt:lpstr>Coda</vt:lpstr>
      <vt:lpstr>Distributed file systems</vt:lpstr>
      <vt:lpstr>Client module</vt:lpstr>
      <vt:lpstr>Caching at client</vt:lpstr>
      <vt:lpstr>Andrew file system</vt:lpstr>
      <vt:lpstr>Andrew file system</vt:lpstr>
      <vt:lpstr>Andrew file system</vt:lpstr>
      <vt:lpstr>Andrew file system</vt:lpstr>
      <vt:lpstr>Andrew file system</vt:lpstr>
      <vt:lpstr>Andrew file system</vt:lpstr>
      <vt:lpstr>Andrew file system</vt:lpstr>
      <vt:lpstr>Extension in Coda</vt:lpstr>
      <vt:lpstr>Extension in Coda</vt:lpstr>
      <vt:lpstr>Coda</vt:lpstr>
      <vt:lpstr>Coda operation</vt:lpstr>
      <vt:lpstr>Coda operations</vt:lpstr>
      <vt:lpstr>Cache consistency</vt:lpstr>
      <vt:lpstr>Handling disconnected operation</vt:lpstr>
      <vt:lpstr>Upon disconnection</vt:lpstr>
      <vt:lpstr>Upon reconnection</vt:lpstr>
      <vt:lpstr>Data reintegration</vt:lpstr>
      <vt:lpstr>Data reintegration</vt:lpstr>
    </vt:vector>
  </TitlesOfParts>
  <Company>Polyu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Seamless Wireless  Communication for Pervasive Internet Access</dc:title>
  <dc:creator>KunXie</dc:creator>
  <cp:lastModifiedBy>QING Pei</cp:lastModifiedBy>
  <cp:revision>1326</cp:revision>
  <cp:lastPrinted>2012-04-10T11:55:43Z</cp:lastPrinted>
  <dcterms:created xsi:type="dcterms:W3CDTF">2010-10-07T04:09:28Z</dcterms:created>
  <dcterms:modified xsi:type="dcterms:W3CDTF">2012-04-23T19:13:03Z</dcterms:modified>
</cp:coreProperties>
</file>